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71" r:id="rId3"/>
    <p:sldId id="272" r:id="rId4"/>
    <p:sldId id="278" r:id="rId5"/>
    <p:sldId id="282" r:id="rId6"/>
    <p:sldId id="289" r:id="rId7"/>
    <p:sldId id="288" r:id="rId8"/>
    <p:sldId id="285" r:id="rId9"/>
    <p:sldId id="286" r:id="rId10"/>
    <p:sldId id="267" r:id="rId11"/>
    <p:sldId id="287" r:id="rId12"/>
    <p:sldId id="290" r:id="rId13"/>
    <p:sldId id="291" r:id="rId14"/>
    <p:sldId id="292" r:id="rId15"/>
    <p:sldId id="293" r:id="rId16"/>
    <p:sldId id="294" r:id="rId17"/>
    <p:sldId id="295" r:id="rId18"/>
    <p:sldId id="283" r:id="rId19"/>
    <p:sldId id="29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87687" autoAdjust="0"/>
  </p:normalViewPr>
  <p:slideViewPr>
    <p:cSldViewPr snapToGrid="0">
      <p:cViewPr>
        <p:scale>
          <a:sx n="88" d="100"/>
          <a:sy n="88" d="100"/>
        </p:scale>
        <p:origin x="99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4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FB496-DFCD-4A40-A0C1-D95369DE778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6B8-B44F-EB46-9B1F-57239E2D5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586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B3F69-92ED-0A47-A21E-66DB9B5D6C44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9E282-3A03-5A42-8F54-F30CD333D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166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9E282-3A03-5A42-8F54-F30CD333DA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92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9E282-3A03-5A42-8F54-F30CD333DA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92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0CEF-F25F-8E4E-9C9C-F33684326EF2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E0E9-7CB9-314B-996F-47A13447C7D7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9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4E32-E89A-0F47-A574-28E5C12E5A75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5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CF1B-B8DC-EA43-B395-A539F95D17A4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3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0DCB-7048-AD4C-ADB8-9A045D8ED6AB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0358-2A6F-DF42-9802-6E4CF26C60BD}" type="datetime1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0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B814-6C82-A942-AB03-82814110CD36}" type="datetime1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9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A112-642B-DB4D-B1C1-A596FFB39A39}" type="datetime1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2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34FE-F58C-5B4B-B5BC-42A6144C412A}" type="datetime1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9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FA5-2AE1-F84F-A944-7399998151C1}" type="datetime1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2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B52D-9596-D64F-9CE8-F84711C2AD53}" type="datetime1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B1707-46BE-8648-BE5D-7FE7A135660F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4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7791"/>
          </a:xfrm>
        </p:spPr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110, Spring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275" y="2195268"/>
            <a:ext cx="9144000" cy="1655762"/>
          </a:xfrm>
        </p:spPr>
        <p:txBody>
          <a:bodyPr/>
          <a:lstStyle/>
          <a:p>
            <a:r>
              <a:rPr lang="en-US" dirty="0" smtClean="0"/>
              <a:t>Lecture 26: Lists of Lists</a:t>
            </a:r>
          </a:p>
          <a:p>
            <a:endParaRPr lang="en-US" dirty="0"/>
          </a:p>
        </p:txBody>
      </p:sp>
      <p:pic>
        <p:nvPicPr>
          <p:cNvPr id="1026" name="Picture 2" descr="Image result for to do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655" y="2964263"/>
            <a:ext cx="3521330" cy="341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35" y="299222"/>
            <a:ext cx="10515600" cy="1325563"/>
          </a:xfrm>
        </p:spPr>
        <p:txBody>
          <a:bodyPr/>
          <a:lstStyle/>
          <a:p>
            <a:r>
              <a:rPr lang="en-US" dirty="0" smtClean="0"/>
              <a:t>2) Read in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" y="1433384"/>
            <a:ext cx="11944865" cy="51898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random import *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file = open("mountaindata.dat")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lines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file.readlines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data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line in lines: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line.split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(data[0]),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(data))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draw_image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(p, data)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2" y="229627"/>
            <a:ext cx="10515600" cy="1325563"/>
          </a:xfrm>
        </p:spPr>
        <p:txBody>
          <a:bodyPr/>
          <a:lstStyle/>
          <a:p>
            <a:r>
              <a:rPr lang="en-US" dirty="0" smtClean="0"/>
              <a:t>3) Draw the elevation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086" y="1825624"/>
            <a:ext cx="11911914" cy="46254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draws the passed in data on the passed in drawing panel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data is a list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of lists of numbers representing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elevation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data. 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draw_image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(p, data):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row in range(0,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(data)):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data[row] -&gt; [3, 5, 76, 3]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 in range(0,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(data[row])):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color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get_color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(data[row][col]))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row, col + 1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row + 1, outline=color)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46" y="1463614"/>
            <a:ext cx="12020654" cy="51688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data </a:t>
            </a:r>
            <a:r>
              <a:rPr lang="en-US" sz="2600" dirty="0">
                <a:latin typeface="Courier"/>
                <a:cs typeface="Courier"/>
              </a:rPr>
              <a:t>= 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[ [34, 76, 87, 9, 34, 8, 22, 33, 33, 33, 45, 65, 43, 22]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[5,   7, 88, 0, 56, 76, 76, 77, 4, 45, 55, 55, 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5]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Next steps: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4)  Find the peak</a:t>
            </a: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   5)  </a:t>
            </a:r>
            <a:r>
              <a:rPr lang="en-US" sz="2400" dirty="0">
                <a:cs typeface="Courier New" panose="02070309020205020404" pitchFamily="49" charset="0"/>
              </a:rPr>
              <a:t>F</a:t>
            </a:r>
            <a:r>
              <a:rPr lang="en-US" sz="2400" dirty="0" smtClean="0">
                <a:cs typeface="Courier New" panose="02070309020205020404" pitchFamily="49" charset="0"/>
              </a:rPr>
              <a:t>ind the steepest path down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6)  </a:t>
            </a:r>
            <a:r>
              <a:rPr lang="en-US" sz="2400" dirty="0">
                <a:cs typeface="Courier New" panose="02070309020205020404" pitchFamily="49" charset="0"/>
              </a:rPr>
              <a:t>D</a:t>
            </a:r>
            <a:r>
              <a:rPr lang="en-US" sz="2400" dirty="0" smtClean="0">
                <a:cs typeface="Courier New" panose="02070309020205020404" pitchFamily="49" charset="0"/>
              </a:rPr>
              <a:t>raw the path in yellow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Find the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46" y="1463614"/>
            <a:ext cx="12020654" cy="51688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data </a:t>
            </a:r>
            <a:r>
              <a:rPr lang="en-US" sz="2600" dirty="0">
                <a:latin typeface="Courier"/>
                <a:cs typeface="Courier"/>
              </a:rPr>
              <a:t>= 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[ [34, 76, 87, 9, 34, 8, 22, 33, 33, 33, 45, 65, 43, 22]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[5,   7, 88, 0, 56, 76, 76, 77, 4, 45, 55, 55, 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5]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Find the largest elevation in the list of lists. Write </a:t>
            </a:r>
            <a:r>
              <a:rPr lang="en-US" sz="2400" dirty="0" err="1" smtClean="0">
                <a:latin typeface="Courier New"/>
                <a:cs typeface="Courier New"/>
              </a:rPr>
              <a:t>find_peak</a:t>
            </a:r>
            <a:r>
              <a:rPr lang="en-US" sz="2400" dirty="0" smtClean="0">
                <a:latin typeface="Courier New"/>
                <a:cs typeface="Courier New"/>
              </a:rPr>
              <a:t>(data)</a:t>
            </a:r>
          </a:p>
          <a:p>
            <a:pPr marL="0" indent="0">
              <a:buNone/>
            </a:pPr>
            <a:r>
              <a:rPr lang="en-US" sz="2400" dirty="0" smtClean="0">
                <a:cs typeface="Courier New"/>
              </a:rPr>
              <a:t>Return a tuple of the location in the 2d list</a:t>
            </a:r>
            <a:endParaRPr lang="en-US" sz="2400" dirty="0"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8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2073"/>
            <a:ext cx="10515600" cy="1085904"/>
          </a:xfrm>
        </p:spPr>
        <p:txBody>
          <a:bodyPr/>
          <a:lstStyle/>
          <a:p>
            <a:r>
              <a:rPr lang="en-US" dirty="0" smtClean="0"/>
              <a:t>5) Find the steepest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46" y="1300286"/>
            <a:ext cx="12020654" cy="53321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data </a:t>
            </a:r>
            <a:r>
              <a:rPr lang="en-US" sz="2600" dirty="0">
                <a:latin typeface="Courier"/>
                <a:cs typeface="Courier"/>
              </a:rPr>
              <a:t>= 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'2537', '2483', '2475', '2480', '2518', '2532', '2480', '2478', '2431']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'2541', '2549', '2614', '2700', '2647', '2746', '2690', '2621', '2550']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'2525', '2525', '2640', '2769', '2802', </a:t>
            </a:r>
            <a:r>
              <a:rPr lang="tr-TR" sz="2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'2883'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'2856', '2694', '2631']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'2514', '2505', '2526', '2614', '2717', '2715', </a:t>
            </a:r>
            <a:r>
              <a:rPr lang="tr-T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'2867'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'2836', '2771']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'2506', '2482', '2480', '2528', '2518', '2561', '2586', '2662', '2654']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'2527', '2477', '2464', '2459', '2452', '2475', '2480', '2500', '2518']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'2544', '2505', '2488', '2454', '2442', '2445', '2446', '2467', '2470']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'2528', '2486', '2464', '2446', '2434', '2436', '2442', '2444', '2450']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'2464', '2505', '2482', '2456', '2433', '2463', '2462', '2489', '2467']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'2532', '2541', '2519', '2515', '2496', '2502', '2529', '2519', '2553'</a:t>
            </a: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anose="02070309020205020404" pitchFamily="49" charset="0"/>
              </a:rPr>
              <a:t>   How do we determine the steepest path?</a:t>
            </a:r>
          </a:p>
          <a:p>
            <a:pPr marL="0" indent="0">
              <a:buNone/>
            </a:pPr>
            <a:r>
              <a:rPr lang="en-US" sz="3100" dirty="0">
                <a:cs typeface="Courier New" panose="02070309020205020404" pitchFamily="49" charset="0"/>
              </a:rPr>
              <a:t> </a:t>
            </a:r>
            <a:r>
              <a:rPr lang="en-US" sz="3100" dirty="0" smtClean="0"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3100" dirty="0">
                <a:cs typeface="Courier New" panose="02070309020205020404" pitchFamily="49" charset="0"/>
              </a:rPr>
              <a:t> </a:t>
            </a:r>
            <a:r>
              <a:rPr lang="en-US" sz="3100" dirty="0" smtClean="0">
                <a:cs typeface="Courier New" panose="02070309020205020404" pitchFamily="49" charset="0"/>
              </a:rPr>
              <a:t>  We would need to compare the peak to each neighbor. 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4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2073"/>
            <a:ext cx="10515600" cy="1085904"/>
          </a:xfrm>
        </p:spPr>
        <p:txBody>
          <a:bodyPr/>
          <a:lstStyle/>
          <a:p>
            <a:r>
              <a:rPr lang="en-US" dirty="0" smtClean="0"/>
              <a:t>5) Find the steepest </a:t>
            </a:r>
            <a:r>
              <a:rPr lang="en-US" dirty="0" smtClean="0"/>
              <a:t>path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46" y="1300286"/>
            <a:ext cx="12020654" cy="53321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data </a:t>
            </a:r>
            <a:r>
              <a:rPr lang="en-US" sz="2600" dirty="0">
                <a:latin typeface="Courier"/>
                <a:cs typeface="Courier"/>
              </a:rPr>
              <a:t>= 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'2537', '2483', '2475', '2480', '2518', '2532', '2480', '2478', '2431']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'2541', '2549', '2614', '2700', '2647', '2746', '2690', '2621', '2550']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'2525', '2525', '2640', '2769', '2802', </a:t>
            </a:r>
            <a:r>
              <a:rPr lang="tr-TR" sz="2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'2883'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'2856', '2694', '2631']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'2514', '2505', '2526', '2614', '2717', '2715', </a:t>
            </a:r>
            <a:r>
              <a:rPr lang="tr-T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'2867'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'2836', '2771']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'2506', '2482', '2480', '2528', '2518', '2561', '2586', '2662', '2654'</a:t>
            </a: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  <a:endParaRPr lang="tr-TR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  </a:t>
            </a:r>
            <a:r>
              <a:rPr lang="en-US" sz="3800" dirty="0" smtClean="0">
                <a:cs typeface="Courier New" panose="02070309020205020404" pitchFamily="49" charset="0"/>
              </a:rPr>
              <a:t> We will simplify this problem. </a:t>
            </a:r>
          </a:p>
          <a:p>
            <a:pPr marL="0" indent="0">
              <a:buNone/>
            </a:pPr>
            <a:r>
              <a:rPr lang="en-US" sz="3800" dirty="0">
                <a:cs typeface="Courier New" panose="02070309020205020404" pitchFamily="49" charset="0"/>
              </a:rPr>
              <a:t> </a:t>
            </a:r>
            <a:r>
              <a:rPr lang="en-US" sz="3800" dirty="0" smtClean="0">
                <a:cs typeface="Courier New" panose="02070309020205020404" pitchFamily="49" charset="0"/>
              </a:rPr>
              <a:t>  Look at only three neighbors:</a:t>
            </a:r>
          </a:p>
          <a:p>
            <a:pPr marL="0" indent="0">
              <a:buNone/>
            </a:pPr>
            <a:r>
              <a:rPr lang="en-US" sz="3800" dirty="0">
                <a:cs typeface="Courier New" panose="02070309020205020404" pitchFamily="49" charset="0"/>
              </a:rPr>
              <a:t> </a:t>
            </a:r>
            <a:r>
              <a:rPr lang="en-US" sz="3800" dirty="0" smtClean="0">
                <a:cs typeface="Courier New" panose="02070309020205020404" pitchFamily="49" charset="0"/>
              </a:rPr>
              <a:t>                           up</a:t>
            </a:r>
          </a:p>
          <a:p>
            <a:pPr marL="0" indent="0">
              <a:buNone/>
            </a:pPr>
            <a:r>
              <a:rPr lang="en-US" sz="3800" dirty="0">
                <a:cs typeface="Courier New" panose="02070309020205020404" pitchFamily="49" charset="0"/>
              </a:rPr>
              <a:t> </a:t>
            </a:r>
            <a:r>
              <a:rPr lang="en-US" sz="3800" dirty="0" smtClean="0">
                <a:cs typeface="Courier New" panose="02070309020205020404" pitchFamily="49" charset="0"/>
              </a:rPr>
              <a:t>                           down</a:t>
            </a:r>
          </a:p>
          <a:p>
            <a:pPr marL="0" indent="0">
              <a:buNone/>
            </a:pPr>
            <a:r>
              <a:rPr lang="en-US" sz="3800" dirty="0">
                <a:cs typeface="Courier New" panose="02070309020205020404" pitchFamily="49" charset="0"/>
              </a:rPr>
              <a:t> </a:t>
            </a:r>
            <a:r>
              <a:rPr lang="en-US" sz="3800" dirty="0" smtClean="0">
                <a:cs typeface="Courier New" panose="02070309020205020404" pitchFamily="49" charset="0"/>
              </a:rPr>
              <a:t>                           front</a:t>
            </a:r>
          </a:p>
          <a:p>
            <a:pPr marL="0" indent="0">
              <a:buNone/>
            </a:pPr>
            <a:r>
              <a:rPr lang="en-US" sz="3800" dirty="0" smtClean="0">
                <a:cs typeface="Courier New" panose="02070309020205020404" pitchFamily="49" charset="0"/>
              </a:rPr>
              <a:t>If peak is at location </a:t>
            </a:r>
            <a:r>
              <a:rPr lang="en-US" sz="3800" dirty="0" smtClean="0">
                <a:latin typeface="Courier New"/>
                <a:cs typeface="Courier New"/>
              </a:rPr>
              <a:t>data[r][c</a:t>
            </a:r>
            <a:r>
              <a:rPr lang="en-US" sz="3800" dirty="0" smtClean="0">
                <a:latin typeface="Courier New"/>
                <a:cs typeface="Courier New"/>
              </a:rPr>
              <a:t>]</a:t>
            </a:r>
            <a:r>
              <a:rPr lang="en-US" sz="3800" dirty="0" smtClean="0">
                <a:cs typeface="Courier New" panose="02070309020205020404" pitchFamily="49" charset="0"/>
              </a:rPr>
              <a:t>, define each above.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15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599685" y="836618"/>
            <a:ext cx="453562" cy="1088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7438418" y="2812245"/>
            <a:ext cx="332612" cy="1572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7811347" y="2459457"/>
            <a:ext cx="1673140" cy="1310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78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2073"/>
            <a:ext cx="10515600" cy="1085904"/>
          </a:xfrm>
        </p:spPr>
        <p:txBody>
          <a:bodyPr/>
          <a:lstStyle/>
          <a:p>
            <a:r>
              <a:rPr lang="en-US" dirty="0" smtClean="0"/>
              <a:t>5) Find the steepest </a:t>
            </a:r>
            <a:r>
              <a:rPr lang="en-US" dirty="0" smtClean="0"/>
              <a:t>path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46" y="1300286"/>
            <a:ext cx="12020654" cy="5332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data </a:t>
            </a:r>
            <a:r>
              <a:rPr lang="en-US" sz="2000" dirty="0">
                <a:latin typeface="Courier"/>
                <a:cs typeface="Courier"/>
              </a:rPr>
              <a:t>= 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tr-T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'2537', '2483', '2475', '2480', '2518', '2532', '2480', '2478', '2431']</a:t>
            </a:r>
          </a:p>
          <a:p>
            <a:pPr marL="0" indent="0">
              <a:buNone/>
            </a:pP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'2541', '2549', '2614', '2700', '2647', '2746', '2690', '2621', '2550']</a:t>
            </a:r>
          </a:p>
          <a:p>
            <a:pPr marL="0" indent="0">
              <a:buNone/>
            </a:pP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'2525', '2525', '2640', '2769', '2802', </a:t>
            </a:r>
            <a:r>
              <a:rPr lang="tr-T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'2883'</a:t>
            </a:r>
            <a:r>
              <a:rPr lang="tr-T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'2856', '2694', '2631']</a:t>
            </a:r>
          </a:p>
          <a:p>
            <a:pPr marL="0" indent="0">
              <a:buNone/>
            </a:pP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'2514', '2505', '2526', '2614', '2717', '2715', 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'2867'</a:t>
            </a:r>
            <a:r>
              <a:rPr lang="tr-T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'2836', '2771']</a:t>
            </a:r>
          </a:p>
          <a:p>
            <a:pPr marL="0" indent="0">
              <a:buNone/>
            </a:pP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...]</a:t>
            </a:r>
          </a:p>
          <a:p>
            <a:pPr marL="0" indent="0">
              <a:buNone/>
            </a:pPr>
            <a:r>
              <a:rPr lang="tr-TR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3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Compare</a:t>
            </a:r>
            <a:r>
              <a:rPr lang="tr-TR" sz="3100" dirty="0" smtClean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and</a:t>
            </a:r>
            <a:r>
              <a:rPr lang="tr-TR" sz="3100" dirty="0" smtClean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find</a:t>
            </a:r>
            <a:r>
              <a:rPr lang="tr-TR" sz="3100" dirty="0" smtClean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the</a:t>
            </a:r>
            <a:r>
              <a:rPr lang="tr-TR" sz="3100" dirty="0" smtClean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smallest</a:t>
            </a:r>
            <a:r>
              <a:rPr lang="tr-TR" sz="3100" dirty="0" smtClean="0">
                <a:cs typeface="Courier New" panose="02070309020205020404" pitchFamily="49" charset="0"/>
              </a:rPr>
              <a:t> of </a:t>
            </a:r>
            <a:r>
              <a:rPr lang="tr-TR" sz="3100" dirty="0" err="1" smtClean="0">
                <a:cs typeface="Courier New" panose="02070309020205020404" pitchFamily="49" charset="0"/>
              </a:rPr>
              <a:t>the</a:t>
            </a:r>
            <a:r>
              <a:rPr lang="tr-TR" sz="3100" dirty="0" smtClean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three</a:t>
            </a:r>
            <a:r>
              <a:rPr lang="tr-TR" sz="3100" dirty="0" smtClean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to</a:t>
            </a:r>
            <a:r>
              <a:rPr lang="tr-TR" sz="3100" dirty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create</a:t>
            </a:r>
            <a:r>
              <a:rPr lang="tr-TR" sz="3100" dirty="0" smtClean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the</a:t>
            </a:r>
            <a:r>
              <a:rPr lang="tr-TR" sz="3100" dirty="0" smtClean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next</a:t>
            </a:r>
            <a:endParaRPr lang="tr-TR" sz="31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sz="3100" dirty="0">
                <a:cs typeface="Courier New" panose="02070309020205020404" pitchFamily="49" charset="0"/>
              </a:rPr>
              <a:t> </a:t>
            </a:r>
            <a:r>
              <a:rPr lang="tr-TR" sz="3100" dirty="0" smtClean="0">
                <a:cs typeface="Courier New" panose="02070309020205020404" pitchFamily="49" charset="0"/>
              </a:rPr>
              <a:t>     </a:t>
            </a:r>
            <a:r>
              <a:rPr lang="tr-TR" sz="3100" dirty="0" err="1" smtClean="0">
                <a:cs typeface="Courier New" panose="02070309020205020404" pitchFamily="49" charset="0"/>
              </a:rPr>
              <a:t>path</a:t>
            </a:r>
            <a:r>
              <a:rPr lang="tr-TR" sz="3100" dirty="0" smtClean="0">
                <a:cs typeface="Courier New" panose="02070309020205020404" pitchFamily="49" charset="0"/>
              </a:rPr>
              <a:t> element.</a:t>
            </a:r>
          </a:p>
          <a:p>
            <a:pPr marL="0" indent="0">
              <a:buNone/>
            </a:pPr>
            <a:endParaRPr lang="en-US" sz="31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anose="02070309020205020404" pitchFamily="49" charset="0"/>
              </a:rPr>
              <a:t>      What happens if there are 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4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2073"/>
            <a:ext cx="10515600" cy="1085904"/>
          </a:xfrm>
        </p:spPr>
        <p:txBody>
          <a:bodyPr/>
          <a:lstStyle/>
          <a:p>
            <a:r>
              <a:rPr lang="en-US" dirty="0" smtClean="0"/>
              <a:t>5) Find the steepest </a:t>
            </a:r>
            <a:r>
              <a:rPr lang="en-US" dirty="0" smtClean="0"/>
              <a:t>path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46" y="1300286"/>
            <a:ext cx="12020654" cy="53321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anose="02070309020205020404" pitchFamily="49" charset="0"/>
              </a:rPr>
              <a:t>Rules for ties.</a:t>
            </a:r>
          </a:p>
          <a:p>
            <a:pPr marL="0" indent="0">
              <a:buNone/>
            </a:pPr>
            <a:r>
              <a:rPr lang="en-US" sz="3100" dirty="0">
                <a:cs typeface="Courier New" panose="02070309020205020404" pitchFamily="49" charset="0"/>
              </a:rPr>
              <a:t>If up == down but &lt; front, </a:t>
            </a:r>
            <a:r>
              <a:rPr lang="en-US" sz="3100" dirty="0" smtClean="0">
                <a:cs typeface="Courier New" panose="02070309020205020404" pitchFamily="49" charset="0"/>
              </a:rPr>
              <a:t>choose </a:t>
            </a:r>
            <a:r>
              <a:rPr lang="en-US" sz="3100" dirty="0">
                <a:cs typeface="Courier New" panose="02070309020205020404" pitchFamily="49" charset="0"/>
              </a:rPr>
              <a:t>randomly between them</a:t>
            </a:r>
            <a:r>
              <a:rPr lang="en-US" sz="3100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3100" dirty="0">
                <a:cs typeface="Courier New" panose="02070309020205020404" pitchFamily="49" charset="0"/>
              </a:rPr>
              <a:t> </a:t>
            </a:r>
            <a:r>
              <a:rPr lang="en-US" sz="3100" dirty="0" smtClean="0">
                <a:cs typeface="Courier New" panose="02070309020205020404" pitchFamily="49" charset="0"/>
              </a:rPr>
              <a:t>     up = 2550</a:t>
            </a:r>
          </a:p>
          <a:p>
            <a:pPr marL="0" indent="0">
              <a:buNone/>
            </a:pPr>
            <a:r>
              <a:rPr lang="en-US" sz="3100" dirty="0">
                <a:cs typeface="Courier New" panose="02070309020205020404" pitchFamily="49" charset="0"/>
              </a:rPr>
              <a:t> </a:t>
            </a:r>
            <a:r>
              <a:rPr lang="en-US" sz="3100" dirty="0" smtClean="0">
                <a:cs typeface="Courier New" panose="02070309020205020404" pitchFamily="49" charset="0"/>
              </a:rPr>
              <a:t>     down = 2550</a:t>
            </a:r>
          </a:p>
          <a:p>
            <a:pPr marL="0" indent="0">
              <a:buNone/>
            </a:pPr>
            <a:r>
              <a:rPr lang="en-US" sz="3100" dirty="0" smtClean="0">
                <a:cs typeface="Courier New" panose="02070309020205020404" pitchFamily="49" charset="0"/>
              </a:rPr>
              <a:t>      front = 2690</a:t>
            </a:r>
          </a:p>
          <a:p>
            <a:pPr marL="0" indent="0">
              <a:buNone/>
            </a:pPr>
            <a:r>
              <a:rPr lang="en-US" sz="3100" dirty="0" smtClean="0">
                <a:cs typeface="Courier New" panose="02070309020205020404" pitchFamily="49" charset="0"/>
              </a:rPr>
              <a:t>If front ties with up or down, choose front.</a:t>
            </a:r>
          </a:p>
          <a:p>
            <a:pPr marL="0" indent="0">
              <a:buNone/>
            </a:pPr>
            <a:r>
              <a:rPr lang="en-US" sz="3100" dirty="0">
                <a:cs typeface="Courier New" panose="02070309020205020404" pitchFamily="49" charset="0"/>
              </a:rPr>
              <a:t> </a:t>
            </a:r>
            <a:r>
              <a:rPr lang="en-US" sz="3100" dirty="0" smtClean="0">
                <a:cs typeface="Courier New" panose="02070309020205020404" pitchFamily="49" charset="0"/>
              </a:rPr>
              <a:t>     up      = 2690                            up       = 2550</a:t>
            </a:r>
          </a:p>
          <a:p>
            <a:pPr marL="0" indent="0">
              <a:buNone/>
            </a:pPr>
            <a:r>
              <a:rPr lang="en-US" sz="3100" dirty="0">
                <a:cs typeface="Courier New" panose="02070309020205020404" pitchFamily="49" charset="0"/>
              </a:rPr>
              <a:t> </a:t>
            </a:r>
            <a:r>
              <a:rPr lang="en-US" sz="3100" dirty="0" smtClean="0">
                <a:cs typeface="Courier New" panose="02070309020205020404" pitchFamily="49" charset="0"/>
              </a:rPr>
              <a:t>     down = 2550                           down  = 2690</a:t>
            </a:r>
          </a:p>
          <a:p>
            <a:pPr marL="0" indent="0">
              <a:buNone/>
            </a:pPr>
            <a:r>
              <a:rPr lang="en-US" sz="3100" dirty="0">
                <a:cs typeface="Courier New" panose="02070309020205020404" pitchFamily="49" charset="0"/>
              </a:rPr>
              <a:t> </a:t>
            </a:r>
            <a:r>
              <a:rPr lang="en-US" sz="3100" dirty="0" smtClean="0">
                <a:cs typeface="Courier New" panose="02070309020205020404" pitchFamily="49" charset="0"/>
              </a:rPr>
              <a:t>     front  = 2550                            front  = 2550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08" y="200369"/>
            <a:ext cx="10515600" cy="1325563"/>
          </a:xfrm>
        </p:spPr>
        <p:txBody>
          <a:bodyPr/>
          <a:lstStyle/>
          <a:p>
            <a:r>
              <a:rPr lang="en-US" dirty="0" smtClean="0"/>
              <a:t>5) </a:t>
            </a:r>
            <a:r>
              <a:rPr lang="en-US" dirty="0" smtClean="0"/>
              <a:t>Pseudocode </a:t>
            </a:r>
            <a:r>
              <a:rPr lang="en-US" dirty="0" smtClean="0"/>
              <a:t>for </a:t>
            </a:r>
            <a:r>
              <a:rPr lang="en-US" dirty="0" err="1" smtClean="0"/>
              <a:t>find_path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957"/>
            <a:ext cx="11353800" cy="53375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initialize current location  </a:t>
            </a:r>
            <a:r>
              <a:rPr lang="en-US" i="1" dirty="0" smtClean="0">
                <a:cs typeface="Courier New" panose="02070309020205020404" pitchFamily="49" charset="0"/>
                <a:sym typeface="Wingdings"/>
              </a:rPr>
              <a:t>        (this is both a row and column)</a:t>
            </a:r>
            <a:endParaRPr lang="en-US" i="1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make an empty list for path</a:t>
            </a: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while location is still within the list bounds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 assign up, front and down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 if (up &lt; down and down &lt; front)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        append up location to path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else if (down &lt; up and down &lt; front)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        append down location to path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else if (down == up and up &lt; front)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        chose randomly between down and up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        append one of them to path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 else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       append front location to path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update current location based on the chosen next location for path</a:t>
            </a: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return path</a:t>
            </a:r>
          </a:p>
          <a:p>
            <a:pPr marL="0" indent="0">
              <a:buNone/>
            </a:pPr>
            <a:endParaRPr lang="en-US" i="1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5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08" y="200369"/>
            <a:ext cx="10515600" cy="1325563"/>
          </a:xfrm>
        </p:spPr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) Pseudocode </a:t>
            </a:r>
            <a:r>
              <a:rPr lang="en-US" dirty="0" smtClean="0"/>
              <a:t>for </a:t>
            </a:r>
            <a:r>
              <a:rPr lang="en-US" dirty="0" err="1" smtClean="0"/>
              <a:t>draw</a:t>
            </a:r>
            <a:r>
              <a:rPr lang="en-US" dirty="0" err="1" smtClean="0"/>
              <a:t>_path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957"/>
            <a:ext cx="11353800" cy="5337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For each</a:t>
            </a:r>
            <a:r>
              <a:rPr lang="en-US" i="1" dirty="0" smtClean="0">
                <a:cs typeface="Courier New" panose="02070309020205020404" pitchFamily="49" charset="0"/>
              </a:rPr>
              <a:t> tuple in the path</a:t>
            </a:r>
            <a:endParaRPr lang="en-US" i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        Using the column and row given in the tuple,  draw 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</a:t>
            </a:r>
            <a:r>
              <a:rPr lang="en-US" i="1" dirty="0" smtClean="0">
                <a:cs typeface="Courier New" panose="02070309020205020404" pitchFamily="49" charset="0"/>
              </a:rPr>
              <a:t>a rectangle that </a:t>
            </a:r>
            <a:r>
              <a:rPr lang="en-US" i="1" dirty="0" smtClean="0">
                <a:cs typeface="Courier New" panose="02070309020205020404" pitchFamily="49" charset="0"/>
              </a:rPr>
              <a:t>is one pixel wide and filled in with yellow</a:t>
            </a:r>
            <a:endParaRPr lang="en-US" i="1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                 </a:t>
            </a:r>
            <a:endParaRPr lang="en-US" i="1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i="1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9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88" y="224009"/>
            <a:ext cx="10515600" cy="1325563"/>
          </a:xfrm>
        </p:spPr>
        <p:txBody>
          <a:bodyPr/>
          <a:lstStyle/>
          <a:p>
            <a:r>
              <a:rPr lang="en-US" dirty="0" smtClean="0"/>
              <a:t>List of lists mystery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247"/>
            <a:ext cx="10515600" cy="202289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mystery(data,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result = []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n):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for j in range(0, n):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result.append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(data[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][j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result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485" y="3234742"/>
            <a:ext cx="1086813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Suppose that a variable called grid has been declared as follows: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grid = [[8, 2, 7, 8, 2, 1], [1, 5, 1, 7, 4, 7],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[5, 9, 6, 7, 3, 2], [7, 8, 7, 7, 7, 9],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[4, 2, 6, 9, 2, 3], [2, 2, 8, 1, 1, 3]]</a:t>
            </a:r>
          </a:p>
          <a:p>
            <a:r>
              <a:rPr lang="en-US" dirty="0" smtClean="0"/>
              <a:t>   which means it will store the following 6-by-6 grid of values:</a:t>
            </a:r>
          </a:p>
          <a:p>
            <a:r>
              <a:rPr lang="en-US" dirty="0" smtClean="0"/>
              <a:t>        8       2       7       8       2       1       </a:t>
            </a:r>
          </a:p>
          <a:p>
            <a:r>
              <a:rPr lang="en-US" dirty="0" smtClean="0"/>
              <a:t>        1       5       1       7       4       7       </a:t>
            </a:r>
          </a:p>
          <a:p>
            <a:r>
              <a:rPr lang="en-US" dirty="0" smtClean="0"/>
              <a:t>        5       9       6       7       3       2       </a:t>
            </a:r>
          </a:p>
          <a:p>
            <a:r>
              <a:rPr lang="en-US" dirty="0" smtClean="0"/>
              <a:t>        7       8       7       7       7       9       </a:t>
            </a:r>
          </a:p>
          <a:p>
            <a:r>
              <a:rPr lang="en-US" dirty="0" smtClean="0"/>
              <a:t>        4       2       6       9       2       3       </a:t>
            </a:r>
          </a:p>
          <a:p>
            <a:r>
              <a:rPr lang="en-US" dirty="0" smtClean="0"/>
              <a:t>        2       2       8       1       1       3       </a:t>
            </a:r>
          </a:p>
          <a:p>
            <a:r>
              <a:rPr lang="en-US" dirty="0" smtClean="0"/>
              <a:t>   For each call at right, indicate what value is returned.  If the function call results in an error, write error instead.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04634" y="4004184"/>
            <a:ext cx="609600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Function Call            Contents of List Returned</a:t>
            </a:r>
          </a:p>
          <a:p>
            <a:endParaRPr lang="en-US" dirty="0" smtClean="0"/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mystery(grid, 2, 2)   </a:t>
            </a:r>
            <a:r>
              <a:rPr lang="en-US" dirty="0" smtClean="0"/>
              <a:t>___________________________</a:t>
            </a:r>
          </a:p>
          <a:p>
            <a:endParaRPr lang="en-US" dirty="0" smtClean="0"/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mystery(grid, 0, 2)   </a:t>
            </a:r>
            <a:r>
              <a:rPr lang="en-US" dirty="0" smtClean="0"/>
              <a:t>___________________________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mystery(grid, 3, 3)   </a:t>
            </a:r>
            <a:r>
              <a:rPr lang="en-US" dirty="0" smtClean="0"/>
              <a:t>___________________________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4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Lucky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231" y="1481722"/>
            <a:ext cx="11747157" cy="5060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dirty="0"/>
              <a:t>a 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lucky(m)</a:t>
            </a:r>
            <a:r>
              <a:rPr lang="en-US" dirty="0"/>
              <a:t>that takes a rectangular list </a:t>
            </a:r>
            <a:r>
              <a:rPr lang="en-US" dirty="0">
                <a:latin typeface="Courier New"/>
                <a:cs typeface="Courier New"/>
              </a:rPr>
              <a:t>m</a:t>
            </a:r>
            <a:r>
              <a:rPr lang="en-US" dirty="0"/>
              <a:t> and looks for the number 7 in</a:t>
            </a:r>
            <a:r>
              <a:rPr lang="en-US" dirty="0">
                <a:latin typeface="Courier New"/>
                <a:cs typeface="Courier New"/>
              </a:rPr>
              <a:t> m</a:t>
            </a:r>
            <a:r>
              <a:rPr lang="en-US" dirty="0"/>
              <a:t>. If found, </a:t>
            </a:r>
            <a:r>
              <a:rPr lang="en-US" dirty="0">
                <a:latin typeface="Courier New"/>
                <a:cs typeface="Courier New"/>
              </a:rPr>
              <a:t>lucky</a:t>
            </a:r>
            <a:r>
              <a:rPr lang="en-US" dirty="0"/>
              <a:t> returns a list containing the row and column position of </a:t>
            </a:r>
            <a:r>
              <a:rPr lang="en-US" dirty="0" smtClean="0"/>
              <a:t>7, and if </a:t>
            </a:r>
            <a:r>
              <a:rPr lang="en-US" dirty="0"/>
              <a:t>not </a:t>
            </a:r>
            <a:r>
              <a:rPr lang="en-US" dirty="0" smtClean="0"/>
              <a:t>found, returns an empty list. 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 = [[20,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[4, 12, 18], [6, 13, 5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[15,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lucky(z)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alibri Light" panose="020F0302020204030204" pitchFamily="34" charset="0"/>
              </a:rPr>
              <a:t>Returns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[3,1]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program that reads elevation data from a file, draws it on a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 smtClean="0"/>
              <a:t> and finds the path from the highest elevation to the edge of the region.</a:t>
            </a:r>
          </a:p>
          <a:p>
            <a:pPr marL="0" indent="0">
              <a:buNone/>
            </a:pPr>
            <a:r>
              <a:rPr lang="en-US" dirty="0" smtClean="0"/>
              <a:t>Data: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34 76 87 9 34 8  22 33 33 33 45 65 43 22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5  7  88 0 56 76 76 77 4  45 55 55 4  5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614"/>
            <a:ext cx="10515600" cy="471334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Consider the data: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34 76 87 9 34 8  22 33 33 33 45 65 43 22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5  7  88 0 56 76 76 77 4  45 55 55 4  5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Each line is a row of elevations </a:t>
            </a:r>
            <a:r>
              <a:rPr lang="en-US" sz="2400" dirty="0" smtClean="0">
                <a:cs typeface="Courier New" panose="02070309020205020404" pitchFamily="49" charset="0"/>
                <a:sym typeface="Wingdings"/>
              </a:rPr>
              <a:t> we will create a list of lists of elevations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First steps: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1)  create a mapping of the data representation to </a:t>
            </a:r>
            <a:r>
              <a:rPr lang="en-US" sz="2400" dirty="0" err="1" smtClean="0">
                <a:cs typeface="Courier New" panose="02070309020205020404" pitchFamily="49" charset="0"/>
              </a:rPr>
              <a:t>DrawingPanel</a:t>
            </a:r>
            <a:r>
              <a:rPr lang="en-US" sz="2400" dirty="0" smtClean="0">
                <a:cs typeface="Courier New" panose="02070309020205020404" pitchFamily="49" charset="0"/>
              </a:rPr>
              <a:t> components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2)  read in the data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3)  draw an image of the elevation data using </a:t>
            </a:r>
            <a:r>
              <a:rPr lang="en-US" sz="2400" dirty="0" err="1" smtClean="0">
                <a:cs typeface="Courier New" panose="02070309020205020404" pitchFamily="49" charset="0"/>
              </a:rPr>
              <a:t>DrawingPanel</a:t>
            </a:r>
            <a:r>
              <a:rPr lang="en-US" sz="2400" dirty="0" smtClean="0">
                <a:cs typeface="Courier New" panose="02070309020205020404" pitchFamily="49" charset="0"/>
              </a:rPr>
              <a:t> components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1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329"/>
            <a:ext cx="10515600" cy="1046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845" y="786219"/>
            <a:ext cx="11639797" cy="6071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 [34, 76, 87, 9, 34, 8, 22, 33, 33, 33, 45, 65, 43, 22]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[5,   7, 88, 0, 56, 76, 76, 77, 4, 45, 55, 55,  4,  5]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Each row becomes a row of rectangles in the </a:t>
            </a:r>
            <a:r>
              <a:rPr lang="en-US" sz="2400" dirty="0" err="1" smtClean="0">
                <a:cs typeface="Courier New" panose="02070309020205020404" pitchFamily="49" charset="0"/>
              </a:rPr>
              <a:t>DrawingPanel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Each rectangle is 1 pixel wide</a:t>
            </a:r>
          </a:p>
          <a:p>
            <a:pPr marL="0" indent="0">
              <a:buNone/>
            </a:pP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If the mountain data is stored in a list of </a:t>
            </a:r>
            <a:r>
              <a:rPr lang="en-US" sz="2400" dirty="0" smtClean="0">
                <a:cs typeface="Courier New" panose="02070309020205020404" pitchFamily="49" charset="0"/>
              </a:rPr>
              <a:t>lists </a:t>
            </a:r>
            <a:r>
              <a:rPr lang="en-US" sz="2400" dirty="0" smtClean="0">
                <a:latin typeface="Courier New"/>
                <a:cs typeface="Courier New"/>
              </a:rPr>
              <a:t>data</a:t>
            </a:r>
            <a:r>
              <a:rPr lang="en-US" sz="2400" dirty="0" smtClean="0">
                <a:cs typeface="Courier New" panose="02070309020205020404" pitchFamily="49" charset="0"/>
              </a:rPr>
              <a:t>, how</a:t>
            </a: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large do we make the </a:t>
            </a:r>
            <a:r>
              <a:rPr lang="en-US" sz="2400" dirty="0" err="1" smtClean="0">
                <a:cs typeface="Courier New" panose="02070309020205020404" pitchFamily="49" charset="0"/>
              </a:rPr>
              <a:t>DrawingPanel</a:t>
            </a:r>
            <a:r>
              <a:rPr lang="en-US" sz="2400" dirty="0" smtClean="0">
                <a:cs typeface="Courier New" panose="02070309020205020404" pitchFamily="49" charset="0"/>
              </a:rPr>
              <a:t>?</a:t>
            </a:r>
          </a:p>
          <a:p>
            <a:pPr marL="0" indent="0">
              <a:buNone/>
            </a:pPr>
            <a:endParaRPr lang="en-US" sz="2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width ??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height ??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6221" y="1763953"/>
            <a:ext cx="4024354" cy="402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4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329"/>
            <a:ext cx="10515600" cy="1046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845" y="514067"/>
            <a:ext cx="11639797" cy="6343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 [34, 76, 87, 9, 34, 8, 22, 33, 33, 33, 45, 65, 43, 22]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[5,   7, 88, 0, 56, 76, 76, 77, 4, 45, 55, 55,  4,  5]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Each row becomes a row of rectangles in the </a:t>
            </a:r>
            <a:r>
              <a:rPr lang="en-US" sz="2400" dirty="0" err="1" smtClean="0">
                <a:cs typeface="Courier New" panose="02070309020205020404" pitchFamily="49" charset="0"/>
              </a:rPr>
              <a:t>DrawingPanel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Each rectangle is 1 pixel wide</a:t>
            </a: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The elevation is mapped to a level of black or white, a shade</a:t>
            </a: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of grey, creating a </a:t>
            </a:r>
            <a:r>
              <a:rPr lang="en-US" sz="2400" dirty="0" err="1" smtClean="0">
                <a:cs typeface="Courier New" panose="02070309020205020404" pitchFamily="49" charset="0"/>
              </a:rPr>
              <a:t>greyscale</a:t>
            </a:r>
            <a:r>
              <a:rPr lang="en-US" sz="2400" dirty="0" smtClean="0">
                <a:cs typeface="Courier New" panose="02070309020205020404" pitchFamily="49" charset="0"/>
              </a:rPr>
              <a:t> image:</a:t>
            </a:r>
            <a:endParaRPr lang="en-US" sz="2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        white is weakest (higher in elevation)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     black is strongest (lower in elevation)</a:t>
            </a:r>
          </a:p>
          <a:p>
            <a:pPr marL="0" indent="0">
              <a:buNone/>
            </a:pP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(x, y,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+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1, y + 1,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outline=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elevation to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shade of grey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301" y="1451482"/>
            <a:ext cx="4024354" cy="402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53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697"/>
            <a:ext cx="10515600" cy="1325563"/>
          </a:xfrm>
        </p:spPr>
        <p:txBody>
          <a:bodyPr/>
          <a:lstStyle/>
          <a:p>
            <a:r>
              <a:rPr lang="en-US" dirty="0" smtClean="0"/>
              <a:t>Mapping </a:t>
            </a:r>
            <a:r>
              <a:rPr lang="en-US" dirty="0" smtClean="0"/>
              <a:t>indices to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312" y="1248377"/>
            <a:ext cx="11740687" cy="53012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data = 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 [34, 76, 87, 9, 34, 8, 22, 33, 33, 33, 45, 65, 43, 22]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[5,   7, 88, 0, 56, 76, 76, 77, 4, 45, 55, 55,  4,  5]...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For the first row:</a:t>
            </a:r>
            <a:endParaRPr lang="en-US" sz="2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0, 1, 1, outline =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color of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 0, 2, 1, outline =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of 76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0, 3, 1, outline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of 87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(3, 0, 4, 1, outline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of 9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....</a:t>
            </a:r>
            <a:endParaRPr lang="en-US" sz="2400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4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697"/>
            <a:ext cx="10515600" cy="1325563"/>
          </a:xfrm>
        </p:spPr>
        <p:txBody>
          <a:bodyPr/>
          <a:lstStyle/>
          <a:p>
            <a:r>
              <a:rPr lang="en-US" dirty="0" smtClean="0"/>
              <a:t>Mapping </a:t>
            </a:r>
            <a:r>
              <a:rPr lang="en-US" smtClean="0"/>
              <a:t>to indices </a:t>
            </a:r>
            <a:r>
              <a:rPr lang="en-US" dirty="0" smtClean="0"/>
              <a:t>to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312" y="1463614"/>
            <a:ext cx="11740687" cy="508605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data = 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 [34, 76, 87, 9, 34, 8, 22, 33, 33, 33, 45, 65, 43, 22]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[5,   7, 88, 0, 56, 76, 76, 77, 4, 45, 55, 55,  4,  5]...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row in range(0,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(data)):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col in range(0,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(data[row])):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color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get_color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(data[row][col])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(col, row, col + 1, row + 1, outline = color)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0, 1, 1, outline =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of 34-- data[0][0]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 0, 2, 1, outline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of 76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-- data[0]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0, 3, 1, outline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of 87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-- data[0]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p.canvas.create_rectangle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(3, 0, 4, 1, outline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of  9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-- data[0]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9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2148</Words>
  <Application>Microsoft Office PowerPoint</Application>
  <PresentationFormat>Widescreen</PresentationFormat>
  <Paragraphs>257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</vt:lpstr>
      <vt:lpstr>Courier New</vt:lpstr>
      <vt:lpstr>Wingdings</vt:lpstr>
      <vt:lpstr>Office Theme</vt:lpstr>
      <vt:lpstr>CSc 110, Spring 2017</vt:lpstr>
      <vt:lpstr>List of lists mystery</vt:lpstr>
      <vt:lpstr>Find Lucky 7</vt:lpstr>
      <vt:lpstr>Mountain peak</vt:lpstr>
      <vt:lpstr>Mountain peak</vt:lpstr>
      <vt:lpstr> </vt:lpstr>
      <vt:lpstr> </vt:lpstr>
      <vt:lpstr>Mapping indices to arguments</vt:lpstr>
      <vt:lpstr>Mapping to indices to arguments</vt:lpstr>
      <vt:lpstr>2) Read in the data</vt:lpstr>
      <vt:lpstr>3) Draw the elevation image</vt:lpstr>
      <vt:lpstr>Mountain peak</vt:lpstr>
      <vt:lpstr>4) Find the peak</vt:lpstr>
      <vt:lpstr>5) Find the steepest path</vt:lpstr>
      <vt:lpstr>5) Find the steepest path down</vt:lpstr>
      <vt:lpstr>5) Find the steepest path down</vt:lpstr>
      <vt:lpstr>5) Find the steepest path down</vt:lpstr>
      <vt:lpstr>5) Pseudocode for find_path</vt:lpstr>
      <vt:lpstr>6) Pseudocode for draw_path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jobagy</cp:lastModifiedBy>
  <cp:revision>101</cp:revision>
  <cp:lastPrinted>2017-03-22T13:53:28Z</cp:lastPrinted>
  <dcterms:created xsi:type="dcterms:W3CDTF">2016-10-18T22:11:43Z</dcterms:created>
  <dcterms:modified xsi:type="dcterms:W3CDTF">2017-03-22T14:55:51Z</dcterms:modified>
</cp:coreProperties>
</file>