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90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1" r:id="rId12"/>
    <p:sldId id="259" r:id="rId13"/>
    <p:sldId id="260" r:id="rId14"/>
    <p:sldId id="279" r:id="rId15"/>
    <p:sldId id="263" r:id="rId16"/>
    <p:sldId id="264" r:id="rId17"/>
    <p:sldId id="265" r:id="rId18"/>
    <p:sldId id="281" r:id="rId19"/>
    <p:sldId id="268" r:id="rId20"/>
    <p:sldId id="269" r:id="rId21"/>
    <p:sldId id="267" r:id="rId22"/>
    <p:sldId id="27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>
        <p:scale>
          <a:sx n="58" d="100"/>
          <a:sy n="58" d="100"/>
        </p:scale>
        <p:origin x="66" y="276"/>
      </p:cViewPr>
      <p:guideLst/>
    </p:cSldViewPr>
  </p:slideViewPr>
  <p:outlineViewPr>
    <p:cViewPr>
      <p:scale>
        <a:sx n="33" d="100"/>
        <a:sy n="33" d="100"/>
      </p:scale>
      <p:origin x="0" y="-27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8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541B1-EA58-475B-99B1-D0006AA1AF7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0619F-815A-49EC-B399-F8E29E99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8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D75E-C031-4D1D-9795-AE190887AEBD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3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EAD-18E0-48A8-A55A-BB340DF990F1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202D-5E1B-4582-981F-0146B3EE6E78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7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72D6-DB71-4EB0-9288-33DFAFD265EE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9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B71B-1A6F-4F1A-A321-CF174FD0F835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9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24D3-63E7-46D8-A2AD-F68A52701B09}" type="datetime1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1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76E9-E78E-42AC-9ABF-505A72832EF2}" type="datetime1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7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11B-64E6-4AB6-94EB-E2C1BBEC514B}" type="datetime1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0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224B-1E5A-42EC-AF83-228D90CD12B8}" type="datetime1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9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794F-258D-4947-A16A-7EE8A3B869D1}" type="datetime1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8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3ABE-9C67-4E62-B14C-134CE8C374AC}" type="datetime1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4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82340-4E08-470F-B154-ED1A69937ADD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3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57054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err="1" smtClean="0"/>
              <a:t>CSc</a:t>
            </a:r>
            <a:r>
              <a:rPr lang="en-US" sz="7200" dirty="0" smtClean="0"/>
              <a:t> 110, Spring 2017</a:t>
            </a:r>
            <a:endParaRPr lang="en-US" sz="7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1899889"/>
            <a:ext cx="7772400" cy="1752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28: Sets and Dictionaries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1268" name="Picture 4" descr="Image result for dictionary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231" y="2773345"/>
            <a:ext cx="3232261" cy="360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08" y="200369"/>
            <a:ext cx="10515600" cy="1325563"/>
          </a:xfrm>
        </p:spPr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) Pseudocode for </a:t>
            </a:r>
            <a:r>
              <a:rPr lang="en-US" dirty="0" err="1" smtClean="0"/>
              <a:t>draw_path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957"/>
            <a:ext cx="11353800" cy="5337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For each tuple in the path</a:t>
            </a:r>
            <a:endParaRPr lang="en-US" i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        Using the column and row given in the tuple,  draw 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a rectangle that is one pixel wide and filled in with yellow</a:t>
            </a: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                 </a:t>
            </a:r>
          </a:p>
          <a:p>
            <a:pPr marL="0" indent="0">
              <a:buNone/>
            </a:pPr>
            <a:endParaRPr lang="en-US" i="1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3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57" y="209531"/>
            <a:ext cx="10515600" cy="1254083"/>
          </a:xfrm>
        </p:spPr>
        <p:txBody>
          <a:bodyPr/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660" y="631224"/>
            <a:ext cx="11955340" cy="58838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W</a:t>
            </a:r>
            <a:r>
              <a:rPr lang="en-US" sz="2400" dirty="0" smtClean="0">
                <a:cs typeface="Courier New" panose="02070309020205020404" pitchFamily="49" charset="0"/>
              </a:rPr>
              <a:t>rite a function  </a:t>
            </a:r>
            <a:r>
              <a:rPr lang="en-US" sz="2400" dirty="0" err="1" smtClean="0">
                <a:latin typeface="Courier"/>
                <a:cs typeface="Courier New" panose="02070309020205020404" pitchFamily="49" charset="0"/>
              </a:rPr>
              <a:t>print_rlist</a:t>
            </a:r>
            <a:r>
              <a:rPr lang="en-US" sz="2400" dirty="0" smtClean="0">
                <a:latin typeface="Courier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urier"/>
                <a:cs typeface="Courier New" panose="02070309020205020404" pitchFamily="49" charset="0"/>
              </a:rPr>
              <a:t>rlist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r>
              <a:rPr lang="en-US" sz="2400" dirty="0" smtClean="0">
                <a:cs typeface="Courier New" panose="02070309020205020404" pitchFamily="49" charset="0"/>
              </a:rPr>
              <a:t>that takes a rectangular list as a parameter and prints it out </a:t>
            </a:r>
            <a:r>
              <a:rPr lang="en-US" sz="2400" dirty="0" smtClean="0">
                <a:cs typeface="Courier New" panose="02070309020205020404" pitchFamily="49" charset="0"/>
              </a:rPr>
              <a:t>as a grid.</a:t>
            </a: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For example, given the list defined below:</a:t>
            </a:r>
          </a:p>
          <a:p>
            <a:pPr marL="0" indent="0">
              <a:buNone/>
            </a:pP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grid = [[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8,2,7,8,2,1], [1,5,1,7,4,7],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[5,9,6,7,3,2], [7,8,7,7,7,9],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[4,2,6,9,2,3], [2,2,8,1,1,3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call </a:t>
            </a:r>
            <a:r>
              <a:rPr lang="en-US" sz="2400" dirty="0" err="1" smtClean="0">
                <a:latin typeface="Courier"/>
                <a:cs typeface="Courier New" panose="02070309020205020404" pitchFamily="49" charset="0"/>
              </a:rPr>
              <a:t>print_rlist</a:t>
            </a:r>
            <a:r>
              <a:rPr lang="en-US" sz="2400" dirty="0" smtClean="0">
                <a:latin typeface="Courier"/>
                <a:cs typeface="Courier New" panose="02070309020205020404" pitchFamily="49" charset="0"/>
              </a:rPr>
              <a:t>(grid</a:t>
            </a:r>
            <a:r>
              <a:rPr lang="en-US" sz="2400" dirty="0" smtClean="0">
                <a:latin typeface="Courier"/>
                <a:cs typeface="Courier"/>
              </a:rPr>
              <a:t>) </a:t>
            </a:r>
            <a:r>
              <a:rPr lang="en-US" sz="2400" dirty="0" smtClean="0">
                <a:cs typeface="Courier"/>
              </a:rPr>
              <a:t>prints the following output:</a:t>
            </a:r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8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2 7 8 2 1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1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5 1 7 4 7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5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9 6 7 3 2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7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8 7 7 7 9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4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2 6 9 2 3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2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2 8 1 1 3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1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program that counts the number of unique words in a large text file (say, </a:t>
            </a:r>
            <a:r>
              <a:rPr lang="en-US" i="1" dirty="0" smtClean="0"/>
              <a:t>Moby Dick</a:t>
            </a:r>
            <a:r>
              <a:rPr lang="en-US" dirty="0" smtClean="0"/>
              <a:t> or the King James Bible).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Store the words in a structure and report the # of unique words.</a:t>
            </a:r>
          </a:p>
          <a:p>
            <a:pPr lvl="1" eaLnBrk="1" hangingPunct="1"/>
            <a:r>
              <a:rPr lang="en-US" dirty="0" smtClean="0"/>
              <a:t>Once you've created this structure, allow the user to search it to see whether various words appear in the text file.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 List? Tuple?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0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set</a:t>
            </a:r>
            <a:r>
              <a:rPr lang="en-US" dirty="0" smtClean="0"/>
              <a:t>: A collection of unique values (no duplicates allowed)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Sets are not indexed. They do not have an order</a:t>
            </a:r>
            <a:r>
              <a:rPr lang="en-US" dirty="0" smtClean="0"/>
              <a:t>. </a:t>
            </a:r>
            <a:endParaRPr lang="en-US" dirty="0"/>
          </a:p>
          <a:p>
            <a:pPr eaLnBrk="1" hangingPunct="1"/>
            <a:r>
              <a:rPr lang="en-US" dirty="0" smtClean="0"/>
              <a:t>The following operations can be performed efficiently on sets: </a:t>
            </a:r>
          </a:p>
          <a:p>
            <a:pPr lvl="1" eaLnBrk="1" hangingPunct="1"/>
            <a:r>
              <a:rPr lang="en-US" dirty="0" smtClean="0"/>
              <a:t>add, remove, search (contains)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1981200" y="4062884"/>
            <a:ext cx="7848600" cy="2670175"/>
            <a:chOff x="288" y="2496"/>
            <a:chExt cx="4944" cy="1682"/>
          </a:xfrm>
        </p:grpSpPr>
        <p:sp>
          <p:nvSpPr>
            <p:cNvPr id="446469" name="Line 5"/>
            <p:cNvSpPr>
              <a:spLocks noChangeShapeType="1"/>
            </p:cNvSpPr>
            <p:nvPr/>
          </p:nvSpPr>
          <p:spPr bwMode="auto">
            <a:xfrm>
              <a:off x="288" y="316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6470" name="Text Box 6"/>
            <p:cNvSpPr txBox="1">
              <a:spLocks noChangeArrowheads="1"/>
            </p:cNvSpPr>
            <p:nvPr/>
          </p:nvSpPr>
          <p:spPr bwMode="auto">
            <a:xfrm>
              <a:off x="352" y="2889"/>
              <a:ext cx="10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Courier New" charset="0"/>
                </a:rPr>
                <a:t>"</a:t>
              </a:r>
              <a:r>
                <a:rPr lang="en-US" dirty="0">
                  <a:latin typeface="Courier New" charset="0"/>
                </a:rPr>
                <a:t>to</a:t>
              </a:r>
              <a:r>
                <a:rPr lang="en-US" dirty="0" smtClean="0">
                  <a:latin typeface="Courier New" charset="0"/>
                </a:rPr>
                <a:t>" in set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446471" name="Line 7"/>
            <p:cNvSpPr>
              <a:spLocks noChangeShapeType="1"/>
            </p:cNvSpPr>
            <p:nvPr/>
          </p:nvSpPr>
          <p:spPr bwMode="auto">
            <a:xfrm>
              <a:off x="4320" y="3191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6472" name="Text Box 8"/>
            <p:cNvSpPr txBox="1">
              <a:spLocks noChangeArrowheads="1"/>
            </p:cNvSpPr>
            <p:nvPr/>
          </p:nvSpPr>
          <p:spPr bwMode="auto">
            <a:xfrm>
              <a:off x="4534" y="2928"/>
              <a:ext cx="4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Courier New" charset="0"/>
                </a:rPr>
                <a:t>true</a:t>
              </a:r>
            </a:p>
          </p:txBody>
        </p:sp>
        <p:grpSp>
          <p:nvGrpSpPr>
            <p:cNvPr id="6153" name="Group 9"/>
            <p:cNvGrpSpPr>
              <a:grpSpLocks/>
            </p:cNvGrpSpPr>
            <p:nvPr/>
          </p:nvGrpSpPr>
          <p:grpSpPr bwMode="auto">
            <a:xfrm>
              <a:off x="2112" y="2496"/>
              <a:ext cx="2112" cy="1682"/>
              <a:chOff x="2112" y="2496"/>
              <a:chExt cx="2112" cy="1682"/>
            </a:xfrm>
          </p:grpSpPr>
          <p:sp>
            <p:nvSpPr>
              <p:cNvPr id="446474" name="Text Box 10"/>
              <p:cNvSpPr txBox="1">
                <a:spLocks noChangeArrowheads="1"/>
              </p:cNvSpPr>
              <p:nvPr/>
            </p:nvSpPr>
            <p:spPr bwMode="auto">
              <a:xfrm>
                <a:off x="3024" y="3945"/>
                <a:ext cx="29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/>
                  <a:t>set</a:t>
                </a:r>
              </a:p>
            </p:txBody>
          </p:sp>
          <p:sp>
            <p:nvSpPr>
              <p:cNvPr id="446475" name="Oval 11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2112" cy="1392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6158" name="Group 12"/>
              <p:cNvGrpSpPr>
                <a:grpSpLocks/>
              </p:cNvGrpSpPr>
              <p:nvPr/>
            </p:nvGrpSpPr>
            <p:grpSpPr bwMode="auto">
              <a:xfrm>
                <a:off x="2236" y="2614"/>
                <a:ext cx="1892" cy="1169"/>
                <a:chOff x="2236" y="2134"/>
                <a:chExt cx="1892" cy="1169"/>
              </a:xfrm>
            </p:grpSpPr>
            <p:sp>
              <p:nvSpPr>
                <p:cNvPr id="44647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766" y="2134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"the"</a:t>
                  </a:r>
                </a:p>
              </p:txBody>
            </p:sp>
            <p:sp>
              <p:nvSpPr>
                <p:cNvPr id="44647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76" y="2208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"of"</a:t>
                  </a:r>
                </a:p>
              </p:txBody>
            </p:sp>
            <p:sp>
              <p:nvSpPr>
                <p:cNvPr id="44647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0" y="2505"/>
                  <a:ext cx="6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"from"</a:t>
                  </a:r>
                </a:p>
              </p:txBody>
            </p:sp>
            <p:sp>
              <p:nvSpPr>
                <p:cNvPr id="44648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052" y="2352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b="1">
                      <a:solidFill>
                        <a:schemeClr val="accent2"/>
                      </a:solidFill>
                      <a:latin typeface="Courier New" charset="0"/>
                    </a:rPr>
                    <a:t>"to"</a:t>
                  </a:r>
                </a:p>
              </p:txBody>
            </p:sp>
            <p:sp>
              <p:nvSpPr>
                <p:cNvPr id="44648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062" y="2697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"she"</a:t>
                  </a:r>
                </a:p>
              </p:txBody>
            </p:sp>
            <p:sp>
              <p:nvSpPr>
                <p:cNvPr id="44648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582" y="2784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"you"</a:t>
                  </a:r>
                </a:p>
              </p:txBody>
            </p:sp>
            <p:sp>
              <p:nvSpPr>
                <p:cNvPr id="44648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64" y="3033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"him"</a:t>
                  </a:r>
                </a:p>
              </p:txBody>
            </p:sp>
            <p:sp>
              <p:nvSpPr>
                <p:cNvPr id="44648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736" y="3072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"why"</a:t>
                  </a:r>
                </a:p>
              </p:txBody>
            </p:sp>
            <p:sp>
              <p:nvSpPr>
                <p:cNvPr id="44648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34" y="2832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"in"</a:t>
                  </a:r>
                </a:p>
              </p:txBody>
            </p:sp>
            <p:sp>
              <p:nvSpPr>
                <p:cNvPr id="44648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458" y="2496"/>
                  <a:ext cx="6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"down"</a:t>
                  </a:r>
                </a:p>
              </p:txBody>
            </p:sp>
            <p:sp>
              <p:nvSpPr>
                <p:cNvPr id="44648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236" y="2649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"by"</a:t>
                  </a:r>
                </a:p>
              </p:txBody>
            </p:sp>
            <p:sp>
              <p:nvSpPr>
                <p:cNvPr id="44648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332" y="2256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"if"</a:t>
                  </a:r>
                </a:p>
              </p:txBody>
            </p:sp>
          </p:grpSp>
        </p:grpSp>
        <p:sp>
          <p:nvSpPr>
            <p:cNvPr id="446489" name="Text Box 25"/>
            <p:cNvSpPr txBox="1">
              <a:spLocks noChangeArrowheads="1"/>
            </p:cNvSpPr>
            <p:nvPr/>
          </p:nvSpPr>
          <p:spPr bwMode="auto">
            <a:xfrm>
              <a:off x="352" y="3225"/>
              <a:ext cx="10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Courier New" charset="0"/>
                </a:rPr>
                <a:t>"</a:t>
              </a:r>
              <a:r>
                <a:rPr lang="en-US" dirty="0">
                  <a:latin typeface="Courier New" charset="0"/>
                </a:rPr>
                <a:t>be</a:t>
              </a:r>
              <a:r>
                <a:rPr lang="en-US" dirty="0" smtClean="0">
                  <a:latin typeface="Courier New" charset="0"/>
                </a:rPr>
                <a:t>" in set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446490" name="Text Box 26"/>
            <p:cNvSpPr txBox="1">
              <a:spLocks noChangeArrowheads="1"/>
            </p:cNvSpPr>
            <p:nvPr/>
          </p:nvSpPr>
          <p:spPr bwMode="auto">
            <a:xfrm>
              <a:off x="4494" y="3225"/>
              <a:ext cx="5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Courier New" charset="0"/>
                </a:rPr>
                <a:t>false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Courier New" panose="02070309020205020404" pitchFamily="49" charset="0"/>
              </a:rPr>
              <a:t>Use the function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400" dirty="0" smtClean="0">
                <a:cs typeface="Courier New" panose="02070309020205020404" pitchFamily="49" charset="0"/>
              </a:rPr>
              <a:t>:</a:t>
            </a:r>
            <a:r>
              <a:rPr lang="en-US" sz="2400" dirty="0">
                <a:cs typeface="Courier New" panose="02070309020205020404" pitchFamily="49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dirty="0" smtClean="0">
                <a:latin typeface="Courier New" panose="02070309020205020404" pitchFamily="49" charset="0"/>
              </a:rPr>
              <a:t>a = set()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</a:pPr>
            <a:r>
              <a:rPr lang="en-US" sz="2400" dirty="0" smtClean="0"/>
              <a:t>Use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value, …, </a:t>
            </a:r>
            <a:r>
              <a:rPr lang="en-US" sz="2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valuen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</a:rPr>
              <a:t>	b = {"the", "hello", "happy"}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endParaRPr lang="en-US" sz="2000" b="1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800" b="1" dirty="0"/>
          </a:p>
        </p:txBody>
      </p:sp>
      <p:graphicFrame>
        <p:nvGraphicFramePr>
          <p:cNvPr id="4485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040562"/>
              </p:ext>
            </p:extLst>
          </p:nvPr>
        </p:nvGraphicFramePr>
        <p:xfrm>
          <a:off x="1316334" y="3429000"/>
          <a:ext cx="9606223" cy="2773456"/>
        </p:xfrm>
        <a:graphic>
          <a:graphicData uri="http://schemas.openxmlformats.org/drawingml/2006/table">
            <a:tbl>
              <a:tblPr/>
              <a:tblGrid>
                <a:gridCol w="2401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a.add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adds element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to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a.discard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removes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from a if present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a.pop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removes and returns a random element from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-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a but not in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|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either a or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&amp;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both a and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 ^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 a or b but not both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43166" y="6311900"/>
            <a:ext cx="3194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You can also use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>
                <a:latin typeface="+mn-lt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, etc.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Looping over a set?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73301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You must use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element in </a:t>
            </a:r>
            <a:r>
              <a:rPr lang="en-US" dirty="0" smtClean="0"/>
              <a:t>structure loop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needed because sets have no indexes; can't </a:t>
            </a:r>
            <a:r>
              <a:rPr lang="en-US" dirty="0" smtClean="0">
                <a:latin typeface="Courier New" panose="02070309020205020404" pitchFamily="49" charset="0"/>
              </a:rPr>
              <a:t>get</a:t>
            </a:r>
            <a:r>
              <a:rPr lang="en-US" dirty="0" smtClean="0"/>
              <a:t> element </a:t>
            </a:r>
            <a:r>
              <a:rPr lang="en-US" dirty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for item in a: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print(item)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Outputs: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the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happy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hello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program to </a:t>
            </a:r>
            <a:r>
              <a:rPr lang="en-US" u="sng" dirty="0" smtClean="0"/>
              <a:t>count the number of occurrences</a:t>
            </a:r>
            <a:r>
              <a:rPr lang="en-US" dirty="0" smtClean="0"/>
              <a:t> of each unique word in a large text file (e.g. </a:t>
            </a:r>
            <a:r>
              <a:rPr lang="en-US" i="1" dirty="0" smtClean="0"/>
              <a:t>Moby Dick</a:t>
            </a:r>
            <a:r>
              <a:rPr lang="en-US" dirty="0" smtClean="0"/>
              <a:t> ).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Allow the user to type a word and report how many times that word appeared in the book.</a:t>
            </a:r>
          </a:p>
          <a:p>
            <a:pPr lvl="1" eaLnBrk="1" hangingPunct="1"/>
            <a:r>
              <a:rPr lang="en-US" dirty="0" smtClean="0"/>
              <a:t>Report all words that appeared in the book at least 500 times.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515600" cy="475479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dictionary</a:t>
            </a:r>
            <a:r>
              <a:rPr lang="en-US" dirty="0" smtClean="0"/>
              <a:t>: Holds a set of unique </a:t>
            </a:r>
            <a:r>
              <a:rPr lang="en-US" i="1" dirty="0" smtClean="0"/>
              <a:t>keys</a:t>
            </a:r>
            <a:r>
              <a:rPr lang="en-US" dirty="0" smtClean="0"/>
              <a:t> and a collection of </a:t>
            </a:r>
            <a:r>
              <a:rPr lang="en-US" i="1" dirty="0" smtClean="0"/>
              <a:t>values</a:t>
            </a:r>
            <a:r>
              <a:rPr lang="en-US" dirty="0" smtClean="0"/>
              <a:t>, where each key is associated with one value.</a:t>
            </a:r>
          </a:p>
          <a:p>
            <a:pPr lvl="1" eaLnBrk="1" hangingPunct="1"/>
            <a:r>
              <a:rPr lang="en-US" dirty="0" smtClean="0"/>
              <a:t>a.k.a. "map", "associative array", "hash"</a:t>
            </a:r>
          </a:p>
          <a:p>
            <a:pPr lvl="1" eaLnBrk="1" hangingPunct="1"/>
            <a:endParaRPr lang="en-US" sz="1200" dirty="0"/>
          </a:p>
          <a:p>
            <a:pPr eaLnBrk="1" hangingPunct="1"/>
            <a:r>
              <a:rPr lang="en-US" dirty="0" smtClean="0"/>
              <a:t>basic dictionary operations:</a:t>
            </a:r>
          </a:p>
          <a:p>
            <a:pPr lvl="1" eaLnBrk="1" hangingPunct="1"/>
            <a:r>
              <a:rPr lang="en-US" dirty="0" smtClean="0"/>
              <a:t>Add a mapping from a key to a value.</a:t>
            </a:r>
            <a:br>
              <a:rPr lang="en-US" dirty="0" smtClean="0"/>
            </a:br>
            <a:endParaRPr lang="en-US" sz="800" dirty="0"/>
          </a:p>
          <a:p>
            <a:pPr lvl="1" eaLnBrk="1" hangingPunct="1"/>
            <a:r>
              <a:rPr lang="en-US" dirty="0" smtClean="0"/>
              <a:t>Retrieve a value mapped to </a:t>
            </a:r>
            <a:r>
              <a:rPr lang="en-US" dirty="0"/>
              <a:t>a</a:t>
            </a:r>
            <a:r>
              <a:rPr lang="en-US" dirty="0" smtClean="0"/>
              <a:t> key.</a:t>
            </a:r>
            <a:br>
              <a:rPr lang="en-US" dirty="0" smtClean="0"/>
            </a:br>
            <a:endParaRPr lang="en-US" sz="800" dirty="0"/>
          </a:p>
          <a:p>
            <a:pPr lvl="1" eaLnBrk="1" hangingPunct="1"/>
            <a:r>
              <a:rPr lang="en-US" dirty="0" smtClean="0"/>
              <a:t>Remove a given key and its</a:t>
            </a:r>
            <a:br>
              <a:rPr lang="en-US" dirty="0" smtClean="0"/>
            </a:br>
            <a:r>
              <a:rPr lang="en-US" dirty="0" smtClean="0"/>
              <a:t>mapped value.</a:t>
            </a:r>
          </a:p>
        </p:txBody>
      </p:sp>
      <p:pic>
        <p:nvPicPr>
          <p:cNvPr id="11268" name="Picture 4" descr="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514" y="2950030"/>
            <a:ext cx="4038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828" y="218168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Creating dictionaries</a:t>
            </a:r>
          </a:p>
        </p:txBody>
      </p:sp>
      <p:pic>
        <p:nvPicPr>
          <p:cNvPr id="11268" name="Picture 4" descr="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836" y="757175"/>
            <a:ext cx="4038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072" y="1319667"/>
            <a:ext cx="11049000" cy="534783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Creating a dictionary</a:t>
            </a:r>
          </a:p>
          <a:p>
            <a:pPr lvl="1"/>
            <a:r>
              <a:rPr lang="en-US" dirty="0" smtClean="0">
                <a:ea typeface="ＭＳ Ｐゴシック" charset="0"/>
                <a:cs typeface="Times New Roman" charset="0"/>
              </a:rPr>
              <a:t> {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dirty="0" smtClean="0">
                <a:ea typeface="ＭＳ Ｐゴシック" charset="0"/>
                <a:cs typeface="Times New Roman" charset="0"/>
              </a:rPr>
              <a:t> : 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value, …, </a:t>
            </a:r>
            <a:r>
              <a:rPr lang="en-US" b="1" dirty="0" err="1" smtClean="0">
                <a:ea typeface="ＭＳ Ｐゴシック" charset="0"/>
                <a:cs typeface="Times New Roman" charset="0"/>
              </a:rPr>
              <a:t>keyn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 : </a:t>
            </a:r>
            <a:r>
              <a:rPr lang="en-US" b="1" dirty="0" err="1" smtClean="0">
                <a:ea typeface="ＭＳ Ｐゴシック" charset="0"/>
                <a:cs typeface="Times New Roman" charset="0"/>
              </a:rPr>
              <a:t>valuen</a:t>
            </a:r>
            <a:r>
              <a:rPr lang="en-US" dirty="0" smtClean="0">
                <a:ea typeface="ＭＳ Ｐゴシック" charset="0"/>
                <a:cs typeface="Times New Roman" charset="0"/>
              </a:rPr>
              <a:t>}</a:t>
            </a:r>
          </a:p>
          <a:p>
            <a:pPr marL="457200" lvl="1" indent="0">
              <a:buNone/>
            </a:pPr>
            <a:endParaRPr lang="en-US" sz="2000" dirty="0">
              <a:ea typeface="ＭＳ Ｐゴシック" charset="0"/>
              <a:cs typeface="Times New Roman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</a:t>
            </a:r>
            <a:r>
              <a:rPr lang="en-US" sz="2400" dirty="0" err="1" smtClean="0">
                <a:latin typeface="Courier New" charset="0"/>
              </a:rPr>
              <a:t>my_dict</a:t>
            </a:r>
            <a:r>
              <a:rPr lang="en-US" sz="2400" dirty="0" smtClean="0">
                <a:latin typeface="Courier New" charset="0"/>
              </a:rPr>
              <a:t> = {"Romeo": "Montague",</a:t>
            </a: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"Tyler"</a:t>
            </a:r>
            <a:r>
              <a:rPr lang="en-US" sz="2400" dirty="0" smtClean="0">
                <a:latin typeface="Tahoma" charset="0"/>
              </a:rPr>
              <a:t> :</a:t>
            </a:r>
            <a:r>
              <a:rPr lang="en-US" sz="2400" dirty="0" smtClean="0">
                <a:latin typeface="Courier New" charset="0"/>
              </a:rPr>
              <a:t>"</a:t>
            </a:r>
            <a:r>
              <a:rPr lang="en-US" sz="2400" dirty="0">
                <a:latin typeface="Courier New" charset="0"/>
              </a:rPr>
              <a:t>Durden</a:t>
            </a:r>
            <a:r>
              <a:rPr lang="en-US" sz="2400" dirty="0" smtClean="0">
                <a:latin typeface="Courier New" charset="0"/>
              </a:rPr>
              <a:t>",</a:t>
            </a:r>
            <a:endParaRPr lang="en-US" sz="24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"Tybalt" : "</a:t>
            </a:r>
            <a:r>
              <a:rPr lang="en-US" sz="2400" dirty="0">
                <a:latin typeface="Courier New" charset="0"/>
              </a:rPr>
              <a:t>Capulet</a:t>
            </a:r>
            <a:r>
              <a:rPr lang="en-US" sz="2400" dirty="0" smtClean="0">
                <a:latin typeface="Courier New" charset="0"/>
              </a:rPr>
              <a:t>",</a:t>
            </a:r>
            <a:endParaRPr lang="en-US" sz="24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"Juliet" :"</a:t>
            </a:r>
            <a:r>
              <a:rPr lang="en-US" sz="2400" dirty="0">
                <a:latin typeface="Courier New" charset="0"/>
              </a:rPr>
              <a:t>Capulet</a:t>
            </a:r>
            <a:r>
              <a:rPr lang="en-US" sz="2400" dirty="0" smtClean="0">
                <a:latin typeface="Courier New" charset="0"/>
              </a:rPr>
              <a:t>" }</a:t>
            </a:r>
            <a:endParaRPr lang="en-US" sz="2400" dirty="0">
              <a:latin typeface="Courier New" charset="0"/>
            </a:endParaRPr>
          </a:p>
          <a:p>
            <a:pPr marL="457200" lvl="1" indent="0">
              <a:buNone/>
            </a:pPr>
            <a:endParaRPr lang="en-US" sz="2000" dirty="0" smtClean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r>
              <a:rPr lang="en-US" dirty="0" err="1" smtClean="0">
                <a:ea typeface="ＭＳ Ｐゴシック" charset="0"/>
                <a:cs typeface="Times New Roman" charset="0"/>
              </a:rPr>
              <a:t>my_dict</a:t>
            </a:r>
            <a:r>
              <a:rPr lang="en-US" dirty="0" smtClean="0">
                <a:ea typeface="ＭＳ Ｐゴシック" charset="0"/>
                <a:cs typeface="Times New Roman" charset="0"/>
              </a:rPr>
              <a:t>[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dirty="0" smtClean="0">
                <a:ea typeface="ＭＳ Ｐゴシック" charset="0"/>
                <a:cs typeface="Times New Roman" charset="0"/>
              </a:rPr>
              <a:t>] = 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value</a:t>
            </a:r>
          </a:p>
          <a:p>
            <a:pPr marL="457200" lvl="1" indent="0">
              <a:buNone/>
            </a:pPr>
            <a:r>
              <a:rPr lang="en-US" dirty="0" smtClean="0">
                <a:ea typeface="ＭＳ Ｐゴシック" charset="0"/>
                <a:cs typeface="Times New Roman" charset="0"/>
              </a:rPr>
              <a:t>     adds </a:t>
            </a:r>
            <a:r>
              <a:rPr lang="en-US" dirty="0">
                <a:ea typeface="ＭＳ Ｐゴシック" charset="0"/>
                <a:cs typeface="Times New Roman" charset="0"/>
              </a:rPr>
              <a:t>a mapping from the given key to the given value;</a:t>
            </a:r>
            <a:br>
              <a:rPr lang="en-US" dirty="0">
                <a:ea typeface="ＭＳ Ｐゴシック" charset="0"/>
                <a:cs typeface="Times New Roman" charset="0"/>
              </a:rPr>
            </a:br>
            <a:r>
              <a:rPr lang="en-US" dirty="0">
                <a:ea typeface="ＭＳ Ｐゴシック" charset="0"/>
                <a:cs typeface="Times New Roman" charset="0"/>
              </a:rPr>
              <a:t>     if the key already exists, replaces its value with the given one</a:t>
            </a:r>
          </a:p>
          <a:p>
            <a:pPr marL="457200" lvl="1" indent="0">
              <a:buNone/>
            </a:pPr>
            <a:endParaRPr lang="en-US" sz="2000" dirty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r>
              <a:rPr lang="en-US" sz="2600" dirty="0" smtClean="0">
                <a:ea typeface="ＭＳ Ｐゴシック" charset="0"/>
                <a:cs typeface="Times New Roman" charset="0"/>
              </a:rPr>
              <a:t>Accessing values:</a:t>
            </a:r>
          </a:p>
          <a:p>
            <a:pPr marL="457200" lvl="1" indent="0">
              <a:buNone/>
            </a:pPr>
            <a:endParaRPr lang="en-US" sz="2600" dirty="0" smtClean="0">
              <a:ea typeface="ＭＳ Ｐゴシック" charset="0"/>
              <a:cs typeface="Times New Roman" charset="0"/>
            </a:endParaRPr>
          </a:p>
          <a:p>
            <a:pPr lvl="1"/>
            <a:r>
              <a:rPr lang="en-US" sz="2600" dirty="0" err="1" smtClean="0">
                <a:ea typeface="ＭＳ Ｐゴシック" charset="0"/>
                <a:cs typeface="Times New Roman" charset="0"/>
              </a:rPr>
              <a:t>my_dict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[</a:t>
            </a:r>
            <a:r>
              <a:rPr lang="en-US" sz="2600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]</a:t>
            </a:r>
          </a:p>
          <a:p>
            <a:pPr marL="457200" lvl="1" indent="0">
              <a:buNone/>
            </a:pPr>
            <a:r>
              <a:rPr lang="en-US" sz="2600" dirty="0" smtClean="0">
                <a:ea typeface="ＭＳ Ｐゴシック" charset="0"/>
                <a:cs typeface="Times New Roman" charset="0"/>
              </a:rPr>
              <a:t>     returns </a:t>
            </a:r>
            <a:r>
              <a:rPr lang="en-US" sz="2600" dirty="0">
                <a:ea typeface="ＭＳ Ｐゴシック" charset="0"/>
                <a:cs typeface="Times New Roman" charset="0"/>
              </a:rPr>
              <a:t>the value mapped to the given key (error if key not found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)</a:t>
            </a:r>
          </a:p>
          <a:p>
            <a:pPr marL="457200" lvl="1" indent="0">
              <a:buNone/>
            </a:pPr>
            <a:endParaRPr lang="en-US" sz="2800" dirty="0" smtClean="0">
              <a:latin typeface="Courier New" charset="0"/>
            </a:endParaRPr>
          </a:p>
          <a:p>
            <a:pPr marL="457200" lvl="1" indent="0">
              <a:buNone/>
            </a:pPr>
            <a:r>
              <a:rPr lang="en-US" sz="2600" dirty="0" err="1" smtClean="0">
                <a:latin typeface="Courier New" charset="0"/>
              </a:rPr>
              <a:t>my_dict</a:t>
            </a:r>
            <a:r>
              <a:rPr lang="en-US" sz="2600" dirty="0">
                <a:latin typeface="Courier New" charset="0"/>
              </a:rPr>
              <a:t>["Juliet</a:t>
            </a:r>
            <a:r>
              <a:rPr lang="en-US" sz="2600" dirty="0" smtClean="0">
                <a:latin typeface="Courier New" charset="0"/>
              </a:rPr>
              <a:t>"] 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produces</a:t>
            </a:r>
            <a:r>
              <a:rPr lang="en-US" sz="2600" dirty="0" smtClean="0">
                <a:latin typeface="Courier New" charset="0"/>
              </a:rPr>
              <a:t> "Capulet"</a:t>
            </a:r>
            <a:endParaRPr lang="en-US" sz="2600" dirty="0" smtClean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endParaRPr lang="en-US" sz="2600" dirty="0">
              <a:ea typeface="ＭＳ Ｐゴシック" charset="0"/>
            </a:endParaRPr>
          </a:p>
          <a:p>
            <a:pPr marL="457200" lvl="1" indent="0">
              <a:buNone/>
            </a:pPr>
            <a:endParaRPr lang="en-US" sz="1200" dirty="0">
              <a:latin typeface="Arial" charset="0"/>
              <a:ea typeface="ＭＳ Ｐゴシック" charset="0"/>
            </a:endParaRP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1250498" y="3597893"/>
            <a:ext cx="44645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endParaRPr lang="en-US" dirty="0" smtClean="0">
              <a:latin typeface="Courier New" charset="0"/>
            </a:endParaRPr>
          </a:p>
          <a:p>
            <a:pPr>
              <a:defRPr/>
            </a:pPr>
            <a:endParaRPr lang="en-US" dirty="0">
              <a:latin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dictionaries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dictionary allows you to get from one half of a pair to the other.</a:t>
            </a:r>
          </a:p>
          <a:p>
            <a:pPr lvl="1" eaLnBrk="1" hangingPunct="1"/>
            <a:r>
              <a:rPr lang="en-US" dirty="0" smtClean="0"/>
              <a:t>Remembers one piece of information about every index (key).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/>
            <a:r>
              <a:rPr lang="en-US" dirty="0" smtClean="0"/>
              <a:t>Later, we can supply only the key and get back the related value:</a:t>
            </a:r>
          </a:p>
          <a:p>
            <a:pPr lvl="2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dirty="0" smtClean="0"/>
              <a:t>Allows us to ask: </a:t>
            </a:r>
            <a:r>
              <a:rPr lang="en-US" i="1" dirty="0" smtClean="0"/>
              <a:t>What is Suzy's phone number?</a:t>
            </a:r>
          </a:p>
        </p:txBody>
      </p:sp>
      <p:sp>
        <p:nvSpPr>
          <p:cNvPr id="436228" name="Oval 4"/>
          <p:cNvSpPr>
            <a:spLocks noChangeArrowheads="1"/>
          </p:cNvSpPr>
          <p:nvPr/>
        </p:nvSpPr>
        <p:spPr bwMode="auto">
          <a:xfrm>
            <a:off x="6705600" y="5130800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29" name="Line 5"/>
          <p:cNvSpPr>
            <a:spLocks noChangeShapeType="1"/>
          </p:cNvSpPr>
          <p:nvPr/>
        </p:nvSpPr>
        <p:spPr bwMode="auto">
          <a:xfrm>
            <a:off x="4724400" y="5400675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0" name="Text Box 6"/>
          <p:cNvSpPr txBox="1">
            <a:spLocks noChangeArrowheads="1"/>
          </p:cNvSpPr>
          <p:nvPr/>
        </p:nvSpPr>
        <p:spPr bwMode="auto">
          <a:xfrm>
            <a:off x="4491614" y="5054601"/>
            <a:ext cx="24903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["Suzy"]</a:t>
            </a:r>
            <a:endParaRPr lang="en-US" dirty="0">
              <a:latin typeface="Courier New" charset="0"/>
            </a:endParaRPr>
          </a:p>
        </p:txBody>
      </p:sp>
      <p:sp>
        <p:nvSpPr>
          <p:cNvPr id="436231" name="Text Box 7"/>
          <p:cNvSpPr txBox="1">
            <a:spLocks noChangeArrowheads="1"/>
          </p:cNvSpPr>
          <p:nvPr/>
        </p:nvSpPr>
        <p:spPr bwMode="auto">
          <a:xfrm>
            <a:off x="4648200" y="5754688"/>
            <a:ext cx="209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Courier New" charset="0"/>
              </a:rPr>
              <a:t>"206-685-2181"</a:t>
            </a:r>
          </a:p>
        </p:txBody>
      </p:sp>
      <p:sp>
        <p:nvSpPr>
          <p:cNvPr id="436232" name="Oval 8"/>
          <p:cNvSpPr>
            <a:spLocks noChangeArrowheads="1"/>
          </p:cNvSpPr>
          <p:nvPr/>
        </p:nvSpPr>
        <p:spPr bwMode="auto">
          <a:xfrm>
            <a:off x="6750050" y="2735263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33" name="Line 9"/>
          <p:cNvSpPr>
            <a:spLocks noChangeShapeType="1"/>
          </p:cNvSpPr>
          <p:nvPr/>
        </p:nvSpPr>
        <p:spPr bwMode="auto">
          <a:xfrm>
            <a:off x="2590800" y="3192463"/>
            <a:ext cx="408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4" name="Text Box 10"/>
          <p:cNvSpPr txBox="1">
            <a:spLocks noChangeArrowheads="1"/>
          </p:cNvSpPr>
          <p:nvPr/>
        </p:nvSpPr>
        <p:spPr bwMode="auto">
          <a:xfrm>
            <a:off x="2059912" y="2551113"/>
            <a:ext cx="49891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#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  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key      value</a:t>
            </a:r>
          </a:p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["Suzy"] = </a:t>
            </a:r>
            <a:r>
              <a:rPr lang="en-US" dirty="0">
                <a:latin typeface="Courier New" charset="0"/>
              </a:rPr>
              <a:t>"206-685-2181</a:t>
            </a:r>
            <a:r>
              <a:rPr lang="en-US" dirty="0" smtClean="0">
                <a:latin typeface="Courier New" charset="0"/>
              </a:rPr>
              <a:t>"</a:t>
            </a:r>
            <a:endParaRPr lang="en-US" dirty="0">
              <a:latin typeface="Courier New" charset="0"/>
            </a:endParaRPr>
          </a:p>
        </p:txBody>
      </p:sp>
      <p:sp>
        <p:nvSpPr>
          <p:cNvPr id="436235" name="Line 11"/>
          <p:cNvSpPr>
            <a:spLocks noChangeShapeType="1"/>
          </p:cNvSpPr>
          <p:nvPr/>
        </p:nvSpPr>
        <p:spPr bwMode="auto">
          <a:xfrm>
            <a:off x="4724400" y="575468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782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program that reads elevation data from a file, draws it on a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 smtClean="0"/>
              <a:t> and finds the path from the highest elevation to the edge of the region.</a:t>
            </a:r>
          </a:p>
          <a:p>
            <a:pPr marL="0" indent="0">
              <a:buNone/>
            </a:pPr>
            <a:r>
              <a:rPr lang="en-US" dirty="0" smtClean="0"/>
              <a:t>Data: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34 76 87 9 34 8  22 33 33 33 45 65 43 22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5  7  88 0 56 76 76 77 4  45 55 55 4  5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1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Maps and tallying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3544"/>
            <a:ext cx="10515600" cy="4351338"/>
          </a:xfrm>
        </p:spPr>
        <p:txBody>
          <a:bodyPr/>
          <a:lstStyle/>
          <a:p>
            <a:pPr>
              <a:tabLst>
                <a:tab pos="2228850" algn="l"/>
              </a:tabLst>
            </a:pPr>
            <a:r>
              <a:rPr lang="en-US" dirty="0" smtClean="0"/>
              <a:t>a map can be thought of as generalization of a tallying list</a:t>
            </a:r>
          </a:p>
          <a:p>
            <a:pPr lvl="1">
              <a:tabLst>
                <a:tab pos="2228850" algn="l"/>
              </a:tabLst>
            </a:pPr>
            <a:r>
              <a:rPr lang="en-US" dirty="0" smtClean="0"/>
              <a:t>the "index" (key) doesn't have to be an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tabLst>
                <a:tab pos="2228850" algn="l"/>
              </a:tabLst>
            </a:pPr>
            <a:endParaRPr lang="en-US" sz="800" dirty="0"/>
          </a:p>
          <a:p>
            <a:pPr lvl="1">
              <a:tabLst>
                <a:tab pos="2228850" algn="l"/>
              </a:tabLst>
            </a:pPr>
            <a:r>
              <a:rPr lang="en-US" dirty="0" smtClean="0"/>
              <a:t>count digits: </a:t>
            </a:r>
            <a:r>
              <a:rPr lang="en-US" dirty="0" smtClean="0">
                <a:latin typeface="Courier New" panose="02070309020205020404" pitchFamily="49" charset="0"/>
              </a:rPr>
              <a:t>22092310907</a:t>
            </a:r>
          </a:p>
          <a:p>
            <a:pPr lvl="1">
              <a:tabLst>
                <a:tab pos="2228850" algn="l"/>
              </a:tabLst>
            </a:pPr>
            <a:endParaRPr lang="en-US" dirty="0" smtClean="0"/>
          </a:p>
          <a:p>
            <a:pPr lvl="1">
              <a:tabLst>
                <a:tab pos="2228850" algn="l"/>
              </a:tabLst>
            </a:pPr>
            <a:endParaRPr lang="en-US" dirty="0" smtClean="0"/>
          </a:p>
          <a:p>
            <a:pPr lvl="1">
              <a:lnSpc>
                <a:spcPct val="70000"/>
              </a:lnSpc>
              <a:buNone/>
              <a:tabLst>
                <a:tab pos="2228850" algn="l"/>
              </a:tabLst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(Roosevelt), (L)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andon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, (I)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ndependent</a:t>
            </a:r>
            <a:endParaRPr lang="en-US" dirty="0" smtClean="0"/>
          </a:p>
          <a:p>
            <a:pPr lvl="1">
              <a:lnSpc>
                <a:spcPct val="70000"/>
              </a:lnSpc>
              <a:tabLst>
                <a:tab pos="2228850" algn="l"/>
              </a:tabLst>
            </a:pPr>
            <a:r>
              <a:rPr lang="en-US" dirty="0" smtClean="0"/>
              <a:t>count votes:	</a:t>
            </a:r>
            <a:r>
              <a:rPr lang="en-US" dirty="0" smtClean="0">
                <a:latin typeface="Courier New" panose="02070309020205020404" pitchFamily="49" charset="0"/>
              </a:rPr>
              <a:t>"RLLLLLLRRRRRLLLLLLRLRRIRLRRIRLLRIR"</a:t>
            </a:r>
          </a:p>
        </p:txBody>
      </p:sp>
      <p:graphicFrame>
        <p:nvGraphicFramePr>
          <p:cNvPr id="433156" name="Group 4"/>
          <p:cNvGraphicFramePr>
            <a:graphicFrameLocks noGrp="1"/>
          </p:cNvGraphicFramePr>
          <p:nvPr/>
        </p:nvGraphicFramePr>
        <p:xfrm>
          <a:off x="6124576" y="2655888"/>
          <a:ext cx="4086225" cy="79375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3192" name="Line 40"/>
          <p:cNvSpPr>
            <a:spLocks noChangeShapeType="1"/>
          </p:cNvSpPr>
          <p:nvPr/>
        </p:nvSpPr>
        <p:spPr bwMode="auto">
          <a:xfrm>
            <a:off x="4495800" y="314166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33193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465204"/>
              </p:ext>
            </p:extLst>
          </p:nvPr>
        </p:nvGraphicFramePr>
        <p:xfrm>
          <a:off x="2619376" y="5131551"/>
          <a:ext cx="2638425" cy="792228"/>
        </p:xfrm>
        <a:graphic>
          <a:graphicData uri="http://schemas.openxmlformats.org/drawingml/2006/table">
            <a:tbl>
              <a:tblPr/>
              <a:tblGrid>
                <a:gridCol w="85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"R"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"L"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"I"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33208" name="Group 56"/>
          <p:cNvGrpSpPr>
            <a:grpSpLocks/>
          </p:cNvGrpSpPr>
          <p:nvPr/>
        </p:nvGrpSpPr>
        <p:grpSpPr bwMode="auto">
          <a:xfrm>
            <a:off x="6872288" y="4733277"/>
            <a:ext cx="3262312" cy="1695450"/>
            <a:chOff x="3129" y="3216"/>
            <a:chExt cx="2055" cy="1068"/>
          </a:xfrm>
        </p:grpSpPr>
        <p:sp>
          <p:nvSpPr>
            <p:cNvPr id="433209" name="Oval 57"/>
            <p:cNvSpPr>
              <a:spLocks noChangeArrowheads="1"/>
            </p:cNvSpPr>
            <p:nvPr/>
          </p:nvSpPr>
          <p:spPr bwMode="auto">
            <a:xfrm>
              <a:off x="31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0" name="Text Box 58"/>
            <p:cNvSpPr txBox="1">
              <a:spLocks noChangeArrowheads="1"/>
            </p:cNvSpPr>
            <p:nvPr/>
          </p:nvSpPr>
          <p:spPr bwMode="auto">
            <a:xfrm>
              <a:off x="3504" y="3264"/>
              <a:ext cx="32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"R"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1" name="Text Box 59"/>
            <p:cNvSpPr txBox="1">
              <a:spLocks noChangeArrowheads="1"/>
            </p:cNvSpPr>
            <p:nvPr/>
          </p:nvSpPr>
          <p:spPr bwMode="auto">
            <a:xfrm>
              <a:off x="3129" y="3504"/>
              <a:ext cx="3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"L"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2" name="Text Box 60"/>
            <p:cNvSpPr txBox="1">
              <a:spLocks noChangeArrowheads="1"/>
            </p:cNvSpPr>
            <p:nvPr/>
          </p:nvSpPr>
          <p:spPr bwMode="auto">
            <a:xfrm>
              <a:off x="3456" y="3801"/>
              <a:ext cx="2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Tahoma" charset="0"/>
                </a:rPr>
                <a:t>"I"</a:t>
              </a:r>
            </a:p>
          </p:txBody>
        </p:sp>
        <p:sp>
          <p:nvSpPr>
            <p:cNvPr id="433213" name="Oval 61"/>
            <p:cNvSpPr>
              <a:spLocks noChangeArrowheads="1"/>
            </p:cNvSpPr>
            <p:nvPr/>
          </p:nvSpPr>
          <p:spPr bwMode="auto">
            <a:xfrm>
              <a:off x="43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4" name="Text Box 62"/>
            <p:cNvSpPr txBox="1">
              <a:spLocks noChangeArrowheads="1"/>
            </p:cNvSpPr>
            <p:nvPr/>
          </p:nvSpPr>
          <p:spPr bwMode="auto">
            <a:xfrm>
              <a:off x="4574" y="3801"/>
              <a:ext cx="2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15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5" name="Text Box 63"/>
            <p:cNvSpPr txBox="1">
              <a:spLocks noChangeArrowheads="1"/>
            </p:cNvSpPr>
            <p:nvPr/>
          </p:nvSpPr>
          <p:spPr bwMode="auto">
            <a:xfrm>
              <a:off x="4797" y="3552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3</a:t>
              </a:r>
            </a:p>
          </p:txBody>
        </p:sp>
        <p:sp>
          <p:nvSpPr>
            <p:cNvPr id="433216" name="Text Box 64"/>
            <p:cNvSpPr txBox="1">
              <a:spLocks noChangeArrowheads="1"/>
            </p:cNvSpPr>
            <p:nvPr/>
          </p:nvSpPr>
          <p:spPr bwMode="auto">
            <a:xfrm>
              <a:off x="4704" y="3216"/>
              <a:ext cx="2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15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7" name="Line 65"/>
            <p:cNvSpPr>
              <a:spLocks noChangeShapeType="1"/>
            </p:cNvSpPr>
            <p:nvPr/>
          </p:nvSpPr>
          <p:spPr bwMode="auto">
            <a:xfrm>
              <a:off x="3840" y="3456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8" name="Line 66"/>
            <p:cNvSpPr>
              <a:spLocks noChangeShapeType="1"/>
            </p:cNvSpPr>
            <p:nvPr/>
          </p:nvSpPr>
          <p:spPr bwMode="auto">
            <a:xfrm flipV="1">
              <a:off x="3456" y="3360"/>
              <a:ext cx="12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9" name="Line 67"/>
            <p:cNvSpPr>
              <a:spLocks noChangeShapeType="1"/>
            </p:cNvSpPr>
            <p:nvPr/>
          </p:nvSpPr>
          <p:spPr bwMode="auto">
            <a:xfrm flipV="1">
              <a:off x="3744" y="3696"/>
              <a:ext cx="105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20" name="Text Box 68"/>
            <p:cNvSpPr txBox="1">
              <a:spLocks noChangeArrowheads="1"/>
            </p:cNvSpPr>
            <p:nvPr/>
          </p:nvSpPr>
          <p:spPr bwMode="auto">
            <a:xfrm>
              <a:off x="3344" y="405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keys</a:t>
              </a:r>
            </a:p>
          </p:txBody>
        </p:sp>
        <p:sp>
          <p:nvSpPr>
            <p:cNvPr id="433221" name="Text Box 69"/>
            <p:cNvSpPr txBox="1">
              <a:spLocks noChangeArrowheads="1"/>
            </p:cNvSpPr>
            <p:nvPr/>
          </p:nvSpPr>
          <p:spPr bwMode="auto">
            <a:xfrm>
              <a:off x="4523" y="4053"/>
              <a:ext cx="5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values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5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Dictionary methods</a:t>
            </a:r>
          </a:p>
        </p:txBody>
      </p:sp>
      <p:graphicFrame>
        <p:nvGraphicFramePr>
          <p:cNvPr id="43520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53035"/>
              </p:ext>
            </p:extLst>
          </p:nvPr>
        </p:nvGraphicFramePr>
        <p:xfrm>
          <a:off x="1105319" y="1863411"/>
          <a:ext cx="10147998" cy="2291106"/>
        </p:xfrm>
        <a:graphic>
          <a:graphicData uri="http://schemas.openxmlformats.org/drawingml/2006/table">
            <a:tbl>
              <a:tblPr/>
              <a:tblGrid>
                <a:gridCol w="3074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items()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 a new view of the dictionary’s items ((key, value) pairs)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any existing mapping for the given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 and returns it (error if key not found)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popitem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and returns an arbitrary (key, value) pair (error if empty)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keys()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returns the dictionary's keys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values()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the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dictionary's values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5174" y="4968945"/>
            <a:ext cx="102786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</a:rPr>
              <a:t>You can also use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, etc.</a:t>
            </a:r>
            <a:endParaRPr lang="en-US" sz="28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items, keys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</a:rPr>
              <a:t>values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items </a:t>
            </a:r>
            <a:r>
              <a:rPr lang="en-US" dirty="0" smtClean="0"/>
              <a:t>function returns tuples of each key-value pair</a:t>
            </a:r>
          </a:p>
          <a:p>
            <a:pPr lvl="1" eaLnBrk="1" hangingPunct="1"/>
            <a:r>
              <a:rPr lang="en-US" dirty="0" smtClean="0"/>
              <a:t>can loop over the keys in a for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{}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ages["Merlin"] = 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a</a:t>
            </a:r>
            <a:r>
              <a:rPr lang="en-US" sz="1800" dirty="0" smtClean="0">
                <a:latin typeface="Courier New" panose="02070309020205020404" pitchFamily="49" charset="0"/>
              </a:rPr>
              <a:t>ges["Chester"] = 2</a:t>
            </a:r>
            <a:endParaRPr lang="en-US" sz="18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ages["Percival"] = 12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b="1" dirty="0" smtClean="0">
                <a:latin typeface="Courier New" panose="02070309020205020404" pitchFamily="49" charset="0"/>
              </a:rPr>
              <a:t>cat, age</a:t>
            </a:r>
            <a:r>
              <a:rPr lang="en-US" sz="1800" dirty="0" smtClean="0">
                <a:latin typeface="Courier New" panose="02070309020205020404" pitchFamily="49" charset="0"/>
              </a:rPr>
              <a:t> in </a:t>
            </a:r>
            <a:r>
              <a:rPr lang="en-US" sz="1800" b="1" dirty="0" err="1" smtClean="0">
                <a:latin typeface="Courier New" panose="02070309020205020404" pitchFamily="49" charset="0"/>
              </a:rPr>
              <a:t>ages.items</a:t>
            </a:r>
            <a:r>
              <a:rPr lang="en-US" sz="1800" b="1" dirty="0" smtClean="0">
                <a:latin typeface="Courier New" panose="02070309020205020404" pitchFamily="49" charset="0"/>
              </a:rPr>
              <a:t>()</a:t>
            </a:r>
            <a:r>
              <a:rPr lang="en-US" sz="1800" dirty="0" smtClean="0">
                <a:latin typeface="Courier New" panose="02070309020205020404" pitchFamily="49" charset="0"/>
              </a:rPr>
              <a:t>:                </a:t>
            </a:r>
            <a:endParaRPr lang="en-US" sz="18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print(cat + " -&gt;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(age))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values</a:t>
            </a:r>
            <a:r>
              <a:rPr lang="en-US" dirty="0" smtClean="0"/>
              <a:t> function returns all values in the dictionary</a:t>
            </a:r>
          </a:p>
          <a:p>
            <a:pPr lvl="1" eaLnBrk="1" hangingPunct="1"/>
            <a:r>
              <a:rPr lang="en-US" dirty="0" smtClean="0"/>
              <a:t>no easy way to get from a value to its associated key(s)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keys </a:t>
            </a:r>
            <a:r>
              <a:rPr lang="en-US" dirty="0" smtClean="0"/>
              <a:t>function returns all keys in the dictionary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46" y="1463614"/>
            <a:ext cx="12020654" cy="51688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data </a:t>
            </a:r>
            <a:r>
              <a:rPr lang="en-US" sz="2600" dirty="0">
                <a:latin typeface="Courier"/>
                <a:cs typeface="Courier"/>
              </a:rPr>
              <a:t>= 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[ [34, 76, 87, 9, 34, 8, 22, 33, 33, 33, 45, 65, 43, 22]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[5,   7, 88, 0, 56, 76, 76, 77, 4, 45, 55, 55, 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5]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Next steps: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4)  Find the peak</a:t>
            </a: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   5)  </a:t>
            </a:r>
            <a:r>
              <a:rPr lang="en-US" sz="2400" dirty="0">
                <a:cs typeface="Courier New" panose="02070309020205020404" pitchFamily="49" charset="0"/>
              </a:rPr>
              <a:t>F</a:t>
            </a:r>
            <a:r>
              <a:rPr lang="en-US" sz="2400" dirty="0" smtClean="0">
                <a:cs typeface="Courier New" panose="02070309020205020404" pitchFamily="49" charset="0"/>
              </a:rPr>
              <a:t>ind the steepest path down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6)  </a:t>
            </a:r>
            <a:r>
              <a:rPr lang="en-US" sz="2400" dirty="0">
                <a:cs typeface="Courier New" panose="02070309020205020404" pitchFamily="49" charset="0"/>
              </a:rPr>
              <a:t>D</a:t>
            </a:r>
            <a:r>
              <a:rPr lang="en-US" sz="2400" dirty="0" smtClean="0">
                <a:cs typeface="Courier New" panose="02070309020205020404" pitchFamily="49" charset="0"/>
              </a:rPr>
              <a:t>raw the path in yellow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Find the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46" y="1463614"/>
            <a:ext cx="12020654" cy="51688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data </a:t>
            </a:r>
            <a:r>
              <a:rPr lang="en-US" sz="2600" dirty="0">
                <a:latin typeface="Courier"/>
                <a:cs typeface="Courier"/>
              </a:rPr>
              <a:t>= 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[ [34, 76, 87, 9, 34, 8, 22, 33, 33, 33, 45, 65, 43, 22]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[5,   7, 88, 0, 56, 76, 76, 77, 4, 45, 55, 55, 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4, 5]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Find the largest elevation in the list of lists. Write </a:t>
            </a:r>
            <a:r>
              <a:rPr lang="en-US" sz="2400" dirty="0" err="1" smtClean="0">
                <a:latin typeface="Courier New"/>
                <a:cs typeface="Courier New"/>
              </a:rPr>
              <a:t>find_peak</a:t>
            </a:r>
            <a:r>
              <a:rPr lang="en-US" sz="2400" dirty="0" smtClean="0">
                <a:latin typeface="Courier New"/>
                <a:cs typeface="Courier New"/>
              </a:rPr>
              <a:t>(data)</a:t>
            </a:r>
          </a:p>
          <a:p>
            <a:pPr marL="0" indent="0">
              <a:buNone/>
            </a:pPr>
            <a:r>
              <a:rPr lang="en-US" sz="2400" dirty="0" smtClean="0">
                <a:cs typeface="Courier New"/>
              </a:rPr>
              <a:t>Return a tuple of the location in the 2d list</a:t>
            </a:r>
            <a:endParaRPr lang="en-US" sz="2400" dirty="0"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2073"/>
            <a:ext cx="10515600" cy="1085904"/>
          </a:xfrm>
        </p:spPr>
        <p:txBody>
          <a:bodyPr/>
          <a:lstStyle/>
          <a:p>
            <a:r>
              <a:rPr lang="en-US" dirty="0" smtClean="0"/>
              <a:t>5) Find the steepest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46" y="1300286"/>
            <a:ext cx="12020654" cy="53321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data </a:t>
            </a:r>
            <a:r>
              <a:rPr lang="en-US" sz="2600" dirty="0">
                <a:latin typeface="Courier"/>
                <a:cs typeface="Courier"/>
              </a:rPr>
              <a:t>= 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'2537', '2483', '2475', '2480', '2518', '2532', '2480', '2478', '2431']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'2541', '2549', '2614', '2700', '2647', '2746', '2690', '2621', '2550']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'2525', '2525', '2640', '2769', '2802', </a:t>
            </a:r>
            <a:r>
              <a:rPr lang="tr-TR" sz="2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'2883'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'2856', '2694', '2631']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'2514', '2505', '2526', '2614', '2717', '2715', </a:t>
            </a:r>
            <a:r>
              <a:rPr lang="tr-T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'2867'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'2836', '2771']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'2506', '2482', '2480', '2528', '2518', '2561', '2586', '2662', '2654']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'2527', '2477', '2464', '2459', '2452', '2475', '2480', '2500', '2518']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'2544', '2505', '2488', '2454', '2442', '2445', '2446', '2467', '2470']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'2528', '2486', '2464', '2446', '2434', '2436', '2442', '2444', '2450']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'2464', '2505', '2482', '2456', '2433', '2463', '2462', '2489', '2467']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'2532', '2541', '2519', '2515', '2496', '2502', '2529', '2519', '2553'</a:t>
            </a: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anose="02070309020205020404" pitchFamily="49" charset="0"/>
              </a:rPr>
              <a:t>   How do we determine the steepest path?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cs typeface="Courier New" panose="02070309020205020404" pitchFamily="49" charset="0"/>
              </a:rPr>
              <a:t>  We would need to compare the peak to each neighbor. 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5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2073"/>
            <a:ext cx="10515600" cy="1085904"/>
          </a:xfrm>
        </p:spPr>
        <p:txBody>
          <a:bodyPr/>
          <a:lstStyle/>
          <a:p>
            <a:r>
              <a:rPr lang="en-US" dirty="0" smtClean="0"/>
              <a:t>5) Find the steepest path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46" y="1300286"/>
            <a:ext cx="12020654" cy="53321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data </a:t>
            </a:r>
            <a:r>
              <a:rPr lang="en-US" sz="2600" dirty="0">
                <a:latin typeface="Courier"/>
                <a:cs typeface="Courier"/>
              </a:rPr>
              <a:t>= 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'2537', '2483', '2475', '2480', '2518', '2532', '2480', '2478', '2431']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'2541', '2549', '2614', '2700', '2647', '2746', '2690', '2621', '2550']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'2525', '2525', '2640', '2769', '2802', </a:t>
            </a:r>
            <a:r>
              <a:rPr lang="tr-TR" sz="2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'2883'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'2856', '2694', '2631']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'2514', '2505', '2526', '2614', '2717', '2715', </a:t>
            </a:r>
            <a:r>
              <a:rPr lang="tr-T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'2867'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'2836', '2771']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'2506', '2482', '2480', '2528', '2518', '2561', '2586', '2662', '2654'</a:t>
            </a: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  <a:endParaRPr lang="tr-TR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 marL="0" indent="0">
              <a:buNone/>
            </a:pPr>
            <a:r>
              <a:rPr lang="tr-TR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  </a:t>
            </a:r>
            <a:r>
              <a:rPr lang="en-US" sz="3800" dirty="0" smtClean="0">
                <a:cs typeface="Courier New" panose="02070309020205020404" pitchFamily="49" charset="0"/>
              </a:rPr>
              <a:t> We will simplify this problem. </a:t>
            </a:r>
          </a:p>
          <a:p>
            <a:pPr marL="0" indent="0">
              <a:buNone/>
            </a:pPr>
            <a:r>
              <a:rPr lang="en-US" sz="3800" dirty="0">
                <a:cs typeface="Courier New" panose="02070309020205020404" pitchFamily="49" charset="0"/>
              </a:rPr>
              <a:t> </a:t>
            </a:r>
            <a:r>
              <a:rPr lang="en-US" sz="3800" dirty="0" smtClean="0">
                <a:cs typeface="Courier New" panose="02070309020205020404" pitchFamily="49" charset="0"/>
              </a:rPr>
              <a:t>  Look at only three neighbors:</a:t>
            </a:r>
          </a:p>
          <a:p>
            <a:pPr marL="0" indent="0">
              <a:buNone/>
            </a:pPr>
            <a:r>
              <a:rPr lang="en-US" sz="3800" dirty="0">
                <a:cs typeface="Courier New" panose="02070309020205020404" pitchFamily="49" charset="0"/>
              </a:rPr>
              <a:t> </a:t>
            </a:r>
            <a:r>
              <a:rPr lang="en-US" sz="3800" dirty="0" smtClean="0">
                <a:cs typeface="Courier New" panose="02070309020205020404" pitchFamily="49" charset="0"/>
              </a:rPr>
              <a:t>                           up</a:t>
            </a:r>
          </a:p>
          <a:p>
            <a:pPr marL="0" indent="0">
              <a:buNone/>
            </a:pPr>
            <a:r>
              <a:rPr lang="en-US" sz="3800" dirty="0">
                <a:cs typeface="Courier New" panose="02070309020205020404" pitchFamily="49" charset="0"/>
              </a:rPr>
              <a:t> </a:t>
            </a:r>
            <a:r>
              <a:rPr lang="en-US" sz="3800" dirty="0" smtClean="0">
                <a:cs typeface="Courier New" panose="02070309020205020404" pitchFamily="49" charset="0"/>
              </a:rPr>
              <a:t>                           down</a:t>
            </a:r>
          </a:p>
          <a:p>
            <a:pPr marL="0" indent="0">
              <a:buNone/>
            </a:pPr>
            <a:r>
              <a:rPr lang="en-US" sz="3800" dirty="0">
                <a:cs typeface="Courier New" panose="02070309020205020404" pitchFamily="49" charset="0"/>
              </a:rPr>
              <a:t> </a:t>
            </a:r>
            <a:r>
              <a:rPr lang="en-US" sz="3800" dirty="0" smtClean="0">
                <a:cs typeface="Courier New" panose="02070309020205020404" pitchFamily="49" charset="0"/>
              </a:rPr>
              <a:t>                           front</a:t>
            </a:r>
          </a:p>
          <a:p>
            <a:pPr marL="0" indent="0">
              <a:buNone/>
            </a:pPr>
            <a:r>
              <a:rPr lang="en-US" sz="3800" dirty="0" smtClean="0">
                <a:cs typeface="Courier New" panose="02070309020205020404" pitchFamily="49" charset="0"/>
              </a:rPr>
              <a:t>If peak is at location </a:t>
            </a:r>
            <a:r>
              <a:rPr lang="en-US" sz="3800" dirty="0" smtClean="0">
                <a:latin typeface="Courier New"/>
                <a:cs typeface="Courier New"/>
              </a:rPr>
              <a:t>data[r][c]</a:t>
            </a:r>
            <a:r>
              <a:rPr lang="en-US" sz="3800" dirty="0" smtClean="0">
                <a:cs typeface="Courier New" panose="02070309020205020404" pitchFamily="49" charset="0"/>
              </a:rPr>
              <a:t>, define each above.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599685" y="836618"/>
            <a:ext cx="453562" cy="1088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7438418" y="2812245"/>
            <a:ext cx="332612" cy="1572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7811347" y="2459457"/>
            <a:ext cx="1673140" cy="1310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85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2073"/>
            <a:ext cx="10515600" cy="1085904"/>
          </a:xfrm>
        </p:spPr>
        <p:txBody>
          <a:bodyPr/>
          <a:lstStyle/>
          <a:p>
            <a:r>
              <a:rPr lang="en-US" dirty="0" smtClean="0"/>
              <a:t>5) Find the steepest path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46" y="1300286"/>
            <a:ext cx="12020654" cy="5332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data </a:t>
            </a:r>
            <a:r>
              <a:rPr lang="en-US" sz="2000" dirty="0">
                <a:latin typeface="Courier"/>
                <a:cs typeface="Courier"/>
              </a:rPr>
              <a:t>=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tr-T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'2537', '2483', '2475', '2480', '2518', '2532', '2480', '2478', '2431']</a:t>
            </a:r>
          </a:p>
          <a:p>
            <a:pPr marL="0" indent="0">
              <a:buNone/>
            </a:pP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'2541', '2549', '2614', '2700', '2647', '2746', '2690', '2621', '2550']</a:t>
            </a:r>
          </a:p>
          <a:p>
            <a:pPr marL="0" indent="0">
              <a:buNone/>
            </a:pP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'2525', '2525', '2640', '2769', '2802', </a:t>
            </a:r>
            <a:r>
              <a:rPr lang="tr-T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'2883'</a:t>
            </a:r>
            <a:r>
              <a:rPr lang="tr-T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'2856', '2694', '2631']</a:t>
            </a:r>
          </a:p>
          <a:p>
            <a:pPr marL="0" indent="0">
              <a:buNone/>
            </a:pP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tr-T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'2514', '2505', '2526', '2614', '2717', '2715',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'2867'</a:t>
            </a:r>
            <a:r>
              <a:rPr lang="tr-T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'2836', '2771']</a:t>
            </a:r>
          </a:p>
          <a:p>
            <a:pPr marL="0" indent="0">
              <a:buNone/>
            </a:pP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...]</a:t>
            </a:r>
          </a:p>
          <a:p>
            <a:pPr marL="0" indent="0">
              <a:buNone/>
            </a:pPr>
            <a:r>
              <a:rPr lang="tr-TR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3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Compare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and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find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the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smallest</a:t>
            </a:r>
            <a:r>
              <a:rPr lang="tr-TR" sz="3100" dirty="0" smtClean="0">
                <a:cs typeface="Courier New" panose="02070309020205020404" pitchFamily="49" charset="0"/>
              </a:rPr>
              <a:t> of </a:t>
            </a:r>
            <a:r>
              <a:rPr lang="tr-TR" sz="3100" dirty="0" err="1" smtClean="0">
                <a:cs typeface="Courier New" panose="02070309020205020404" pitchFamily="49" charset="0"/>
              </a:rPr>
              <a:t>the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three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to</a:t>
            </a:r>
            <a:r>
              <a:rPr lang="tr-TR" sz="3100" dirty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create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the</a:t>
            </a:r>
            <a:r>
              <a:rPr lang="tr-TR" sz="3100" dirty="0" smtClean="0">
                <a:cs typeface="Courier New" panose="02070309020205020404" pitchFamily="49" charset="0"/>
              </a:rPr>
              <a:t> </a:t>
            </a:r>
            <a:r>
              <a:rPr lang="tr-TR" sz="3100" dirty="0" err="1" smtClean="0">
                <a:cs typeface="Courier New" panose="02070309020205020404" pitchFamily="49" charset="0"/>
              </a:rPr>
              <a:t>next</a:t>
            </a:r>
            <a:endParaRPr lang="tr-TR" sz="31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sz="3100" dirty="0">
                <a:cs typeface="Courier New" panose="02070309020205020404" pitchFamily="49" charset="0"/>
              </a:rPr>
              <a:t> </a:t>
            </a:r>
            <a:r>
              <a:rPr lang="tr-TR" sz="3100" dirty="0" smtClean="0">
                <a:cs typeface="Courier New" panose="02070309020205020404" pitchFamily="49" charset="0"/>
              </a:rPr>
              <a:t>     </a:t>
            </a:r>
            <a:r>
              <a:rPr lang="tr-TR" sz="3100" dirty="0" err="1" smtClean="0">
                <a:cs typeface="Courier New" panose="02070309020205020404" pitchFamily="49" charset="0"/>
              </a:rPr>
              <a:t>path</a:t>
            </a:r>
            <a:r>
              <a:rPr lang="tr-TR" sz="3100" dirty="0" smtClean="0">
                <a:cs typeface="Courier New" panose="02070309020205020404" pitchFamily="49" charset="0"/>
              </a:rPr>
              <a:t> element.</a:t>
            </a:r>
          </a:p>
          <a:p>
            <a:pPr marL="0" indent="0">
              <a:buNone/>
            </a:pPr>
            <a:endParaRPr lang="en-US" sz="31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anose="02070309020205020404" pitchFamily="49" charset="0"/>
              </a:rPr>
              <a:t>      What happens if there are 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8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2073"/>
            <a:ext cx="10515600" cy="1085904"/>
          </a:xfrm>
        </p:spPr>
        <p:txBody>
          <a:bodyPr/>
          <a:lstStyle/>
          <a:p>
            <a:r>
              <a:rPr lang="en-US" dirty="0" smtClean="0"/>
              <a:t>5) Find the steepest path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46" y="1300286"/>
            <a:ext cx="12020654" cy="53321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anose="02070309020205020404" pitchFamily="49" charset="0"/>
              </a:rPr>
              <a:t>Rules for ties.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If up == down but &lt; front, </a:t>
            </a:r>
            <a:r>
              <a:rPr lang="en-US" sz="3100" dirty="0" smtClean="0">
                <a:cs typeface="Courier New" panose="02070309020205020404" pitchFamily="49" charset="0"/>
              </a:rPr>
              <a:t>choose </a:t>
            </a:r>
            <a:r>
              <a:rPr lang="en-US" sz="3100" dirty="0">
                <a:cs typeface="Courier New" panose="02070309020205020404" pitchFamily="49" charset="0"/>
              </a:rPr>
              <a:t>randomly between them</a:t>
            </a:r>
            <a:r>
              <a:rPr lang="en-US" sz="31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cs typeface="Courier New" panose="02070309020205020404" pitchFamily="49" charset="0"/>
              </a:rPr>
              <a:t>     up = 2550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cs typeface="Courier New" panose="02070309020205020404" pitchFamily="49" charset="0"/>
              </a:rPr>
              <a:t>     down = 2550</a:t>
            </a:r>
          </a:p>
          <a:p>
            <a:pPr marL="0" indent="0">
              <a:buNone/>
            </a:pPr>
            <a:r>
              <a:rPr lang="en-US" sz="3100" dirty="0" smtClean="0">
                <a:cs typeface="Courier New" panose="02070309020205020404" pitchFamily="49" charset="0"/>
              </a:rPr>
              <a:t>      front = 2690</a:t>
            </a:r>
          </a:p>
          <a:p>
            <a:pPr marL="0" indent="0">
              <a:buNone/>
            </a:pPr>
            <a:r>
              <a:rPr lang="en-US" sz="3100" dirty="0" smtClean="0">
                <a:cs typeface="Courier New" panose="02070309020205020404" pitchFamily="49" charset="0"/>
              </a:rPr>
              <a:t>If front ties with up or down, choose front.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cs typeface="Courier New" panose="02070309020205020404" pitchFamily="49" charset="0"/>
              </a:rPr>
              <a:t>     up      = 2690                            up       = 2550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cs typeface="Courier New" panose="02070309020205020404" pitchFamily="49" charset="0"/>
              </a:rPr>
              <a:t>     down = 2550                           down  = 2690</a:t>
            </a:r>
          </a:p>
          <a:p>
            <a:pPr marL="0" indent="0">
              <a:buNone/>
            </a:pPr>
            <a:r>
              <a:rPr lang="en-US" sz="3100" dirty="0"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cs typeface="Courier New" panose="02070309020205020404" pitchFamily="49" charset="0"/>
              </a:rPr>
              <a:t>     front  = 2550                            front  = 2550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08" y="200369"/>
            <a:ext cx="10515600" cy="1325563"/>
          </a:xfrm>
        </p:spPr>
        <p:txBody>
          <a:bodyPr/>
          <a:lstStyle/>
          <a:p>
            <a:r>
              <a:rPr lang="en-US" dirty="0" smtClean="0"/>
              <a:t>5) Pseudocode for </a:t>
            </a:r>
            <a:r>
              <a:rPr lang="en-US" dirty="0" err="1" smtClean="0"/>
              <a:t>find_path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957"/>
            <a:ext cx="11353800" cy="53375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initialize current location  </a:t>
            </a:r>
            <a:r>
              <a:rPr lang="en-US" i="1" dirty="0" smtClean="0">
                <a:cs typeface="Courier New" panose="02070309020205020404" pitchFamily="49" charset="0"/>
                <a:sym typeface="Wingdings"/>
              </a:rPr>
              <a:t>        (this is both a row and column)</a:t>
            </a:r>
            <a:endParaRPr lang="en-US" i="1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make an empty list for path</a:t>
            </a: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while location is still within the list bounds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assign up, front and down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if (up &lt; down and 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up </a:t>
            </a:r>
            <a:r>
              <a:rPr lang="en-US" i="1" dirty="0" smtClean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&lt; front)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       append up location to path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else if (down &lt; up and down &lt; front)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       append down location to path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else if (down == up and up &lt; front)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       chose randomly between down and up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       append one of them to path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else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       append front location to path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update current location based on the chosen next location for path</a:t>
            </a: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return path</a:t>
            </a:r>
          </a:p>
          <a:p>
            <a:pPr marL="0" indent="0">
              <a:buNone/>
            </a:pPr>
            <a:endParaRPr lang="en-US" i="1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3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1923</Words>
  <Application>Microsoft Office PowerPoint</Application>
  <PresentationFormat>Widescreen</PresentationFormat>
  <Paragraphs>326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ＭＳ Ｐゴシック</vt:lpstr>
      <vt:lpstr>Arial</vt:lpstr>
      <vt:lpstr>Calibri</vt:lpstr>
      <vt:lpstr>Calibri Light</vt:lpstr>
      <vt:lpstr>Courier</vt:lpstr>
      <vt:lpstr>Courier New</vt:lpstr>
      <vt:lpstr>Tahoma</vt:lpstr>
      <vt:lpstr>Times New Roman</vt:lpstr>
      <vt:lpstr>Wingdings</vt:lpstr>
      <vt:lpstr>Wingdings 2</vt:lpstr>
      <vt:lpstr>Office Theme</vt:lpstr>
      <vt:lpstr>CSc 110, Spring 2017</vt:lpstr>
      <vt:lpstr>Mountain peak</vt:lpstr>
      <vt:lpstr>Mountain peak</vt:lpstr>
      <vt:lpstr>4) Find the peak</vt:lpstr>
      <vt:lpstr>5) Find the steepest path</vt:lpstr>
      <vt:lpstr>5) Find the steepest path down</vt:lpstr>
      <vt:lpstr>5) Find the steepest path down</vt:lpstr>
      <vt:lpstr>5) Find the steepest path down</vt:lpstr>
      <vt:lpstr>5) Pseudocode for find_path</vt:lpstr>
      <vt:lpstr>6) Pseudocode for draw_path</vt:lpstr>
      <vt:lpstr>l</vt:lpstr>
      <vt:lpstr>Exercise</vt:lpstr>
      <vt:lpstr>Sets</vt:lpstr>
      <vt:lpstr>Creating a set</vt:lpstr>
      <vt:lpstr>Looping over a set?</vt:lpstr>
      <vt:lpstr>Exercise</vt:lpstr>
      <vt:lpstr>Dictionaries</vt:lpstr>
      <vt:lpstr>Creating dictionaries</vt:lpstr>
      <vt:lpstr>Using dictionaries</vt:lpstr>
      <vt:lpstr>Maps and tallying</vt:lpstr>
      <vt:lpstr>Dictionary methods</vt:lpstr>
      <vt:lpstr>items, keys and values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jobagy</cp:lastModifiedBy>
  <cp:revision>43</cp:revision>
  <cp:lastPrinted>2017-03-29T06:40:20Z</cp:lastPrinted>
  <dcterms:created xsi:type="dcterms:W3CDTF">2016-10-23T15:01:59Z</dcterms:created>
  <dcterms:modified xsi:type="dcterms:W3CDTF">2017-03-29T18:14:41Z</dcterms:modified>
</cp:coreProperties>
</file>