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6" r:id="rId2"/>
    <p:sldId id="259" r:id="rId3"/>
    <p:sldId id="297" r:id="rId4"/>
    <p:sldId id="264" r:id="rId5"/>
    <p:sldId id="265" r:id="rId6"/>
    <p:sldId id="281" r:id="rId7"/>
    <p:sldId id="268" r:id="rId8"/>
    <p:sldId id="269" r:id="rId9"/>
    <p:sldId id="293" r:id="rId10"/>
    <p:sldId id="270" r:id="rId11"/>
    <p:sldId id="294" r:id="rId12"/>
    <p:sldId id="295" r:id="rId13"/>
    <p:sldId id="267" r:id="rId14"/>
    <p:sldId id="2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45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541B1-EA58-475B-99B1-D0006AA1AF71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619F-815A-49EC-B399-F8E29E99E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8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D75E-C031-4D1D-9795-AE190887AEBD}" type="datetime1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EAD-18E0-48A8-A55A-BB340DF990F1}" type="datetime1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202D-5E1B-4582-981F-0146B3EE6E78}" type="datetime1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72D6-DB71-4EB0-9288-33DFAFD265EE}" type="datetime1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B71B-1A6F-4F1A-A321-CF174FD0F835}" type="datetime1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24D3-63E7-46D8-A2AD-F68A52701B09}" type="datetime1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76E9-E78E-42AC-9ABF-505A72832EF2}" type="datetime1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11B-64E6-4AB6-94EB-E2C1BBEC514B}" type="datetime1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224B-1E5A-42EC-AF83-228D90CD12B8}" type="datetime1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9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794F-258D-4947-A16A-7EE8A3B869D1}" type="datetime1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3ABE-9C67-4E62-B14C-134CE8C374AC}" type="datetime1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2340-4E08-470F-B154-ED1A69937ADD}" type="datetime1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1899889"/>
            <a:ext cx="7772400" cy="1752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29: Sets and Dictionaries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 descr="Image result for dictionary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987" y="2874361"/>
            <a:ext cx="4717109" cy="350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649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through dictionaries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for</a:t>
            </a:r>
            <a:r>
              <a:rPr lang="en-US" dirty="0" smtClean="0"/>
              <a:t> loop can be used to loop through the keys in a dictionary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 smtClean="0">
                <a:latin typeface="Courier New" panose="02070309020205020404" pitchFamily="49" charset="0"/>
              </a:rPr>
              <a:t>ges["Chester"]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ages["Percival"] = 12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name in ages: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print(name, ages[name])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indent="-460375" eaLnBrk="1" hangingPunct="1">
              <a:lnSpc>
                <a:spcPct val="70000"/>
              </a:lnSpc>
              <a:buFontTx/>
              <a:buNone/>
              <a:tabLst>
                <a:tab pos="169863" algn="l"/>
              </a:tabLst>
            </a:pPr>
            <a:r>
              <a:rPr lang="en-US" sz="2800" dirty="0" smtClean="0"/>
              <a:t>Output: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Merlin 4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Chester 2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Percival 12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u="sng" dirty="0" smtClean="0">
              <a:latin typeface="Courier New"/>
              <a:cs typeface="Courier New"/>
            </a:endParaRP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/>
                <a:cs typeface="Courier New"/>
              </a:rPr>
              <a:t>count_chars</a:t>
            </a:r>
            <a:r>
              <a:rPr lang="en-US" dirty="0" smtClean="0"/>
              <a:t> that takes a string and returns a dictionary of the counts of all characters in the string. </a:t>
            </a:r>
          </a:p>
          <a:p>
            <a:pPr eaLnBrk="1" hangingPunct="1"/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800" dirty="0" smtClean="0"/>
              <a:t>Using a dictionary:</a:t>
            </a:r>
          </a:p>
          <a:p>
            <a:pPr lvl="1">
              <a:lnSpc>
                <a:spcPct val="70000"/>
              </a:lnSpc>
              <a:buNone/>
            </a:pPr>
            <a:endParaRPr lang="en-US" sz="2800" dirty="0" smtClean="0"/>
          </a:p>
          <a:p>
            <a:pPr lvl="1">
              <a:lnSpc>
                <a:spcPct val="7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The keys will be the characters</a:t>
            </a:r>
          </a:p>
          <a:p>
            <a:pPr lvl="1">
              <a:lnSpc>
                <a:spcPct val="70000"/>
              </a:lnSpc>
              <a:buNone/>
            </a:pPr>
            <a:endParaRPr lang="en-US" sz="2800" dirty="0"/>
          </a:p>
          <a:p>
            <a:pPr lvl="1">
              <a:lnSpc>
                <a:spcPct val="70000"/>
              </a:lnSpc>
              <a:buNone/>
            </a:pPr>
            <a:r>
              <a:rPr lang="en-US" sz="2800" dirty="0" smtClean="0"/>
              <a:t>     The values will be the counts.</a:t>
            </a:r>
            <a:endParaRPr lang="en-US" sz="2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3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u="sng" dirty="0" smtClean="0">
              <a:latin typeface="Courier New"/>
              <a:cs typeface="Courier New"/>
            </a:endParaRP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53444"/>
            <a:ext cx="10515600" cy="472351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/>
                <a:cs typeface="Courier New"/>
              </a:rPr>
              <a:t>count_chars</a:t>
            </a:r>
            <a:r>
              <a:rPr lang="en-US" dirty="0" smtClean="0"/>
              <a:t> that takes a string and returns a dictionary of the counts of all characters in the string. </a:t>
            </a:r>
          </a:p>
          <a:p>
            <a:pPr eaLnBrk="1" hangingPunct="1"/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800" dirty="0" smtClean="0"/>
              <a:t>Using  the name </a:t>
            </a:r>
            <a:r>
              <a:rPr lang="en-US" sz="2800" dirty="0" smtClean="0">
                <a:latin typeface="Courier New"/>
                <a:cs typeface="Courier New"/>
              </a:rPr>
              <a:t>counts</a:t>
            </a:r>
            <a:r>
              <a:rPr lang="en-US" sz="2800" dirty="0" smtClean="0"/>
              <a:t> for the dictionary, to update the count,</a:t>
            </a:r>
          </a:p>
          <a:p>
            <a:pPr lvl="1">
              <a:lnSpc>
                <a:spcPct val="70000"/>
              </a:lnSpc>
              <a:buNone/>
            </a:pPr>
            <a:r>
              <a:rPr lang="en-US" sz="2800" dirty="0" smtClean="0"/>
              <a:t>we use the following:</a:t>
            </a:r>
          </a:p>
          <a:p>
            <a:pPr lvl="1">
              <a:lnSpc>
                <a:spcPct val="70000"/>
              </a:lnSpc>
              <a:buNone/>
            </a:pPr>
            <a:endParaRPr lang="en-US" sz="2800" dirty="0" smtClean="0"/>
          </a:p>
          <a:p>
            <a:pPr lvl="1">
              <a:lnSpc>
                <a:spcPct val="70000"/>
              </a:lnSpc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latin typeface="Courier New"/>
                <a:cs typeface="Courier New"/>
              </a:rPr>
              <a:t>counts[c] = counts[c] + 1</a:t>
            </a:r>
          </a:p>
          <a:p>
            <a:pPr lvl="1">
              <a:lnSpc>
                <a:spcPct val="70000"/>
              </a:lnSpc>
              <a:buNone/>
            </a:pPr>
            <a:endParaRPr lang="en-US" sz="2800" dirty="0" smtClean="0"/>
          </a:p>
          <a:p>
            <a:pPr lvl="1">
              <a:lnSpc>
                <a:spcPct val="70000"/>
              </a:lnSpc>
              <a:buNone/>
            </a:pPr>
            <a:r>
              <a:rPr lang="en-US" sz="2800" dirty="0" smtClean="0"/>
              <a:t> What happens the first time we encounter a new character</a:t>
            </a:r>
            <a:r>
              <a:rPr lang="en-US" sz="2800" dirty="0" smtClean="0">
                <a:latin typeface="Courier New"/>
                <a:cs typeface="Courier New"/>
              </a:rPr>
              <a:t> c</a:t>
            </a:r>
            <a:r>
              <a:rPr lang="en-US" sz="2800" dirty="0" smtClean="0"/>
              <a:t>?</a:t>
            </a:r>
          </a:p>
          <a:p>
            <a:pPr lvl="1">
              <a:lnSpc>
                <a:spcPct val="70000"/>
              </a:lnSpc>
              <a:buNone/>
            </a:pPr>
            <a:endParaRPr lang="en-US" sz="2800" dirty="0" smtClean="0"/>
          </a:p>
          <a:p>
            <a:pPr lvl="1">
              <a:lnSpc>
                <a:spcPct val="7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Must check first to see if it's there.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6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methods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64965"/>
              </p:ext>
            </p:extLst>
          </p:nvPr>
        </p:nvGraphicFramePr>
        <p:xfrm>
          <a:off x="1105319" y="1863411"/>
          <a:ext cx="10147998" cy="2466269"/>
        </p:xfrm>
        <a:graphic>
          <a:graphicData uri="http://schemas.openxmlformats.org/drawingml/2006/table">
            <a:tbl>
              <a:tblPr/>
              <a:tblGrid>
                <a:gridCol w="307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sequence of tuples (key, value) representing the key/value  pairs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items, keys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values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</a:t>
            </a:r>
            <a:r>
              <a:rPr lang="en-US" dirty="0" smtClean="0">
                <a:latin typeface="Courier New" panose="02070309020205020404" pitchFamily="49" charset="0"/>
              </a:rPr>
              <a:t> items </a:t>
            </a:r>
            <a:r>
              <a:rPr lang="en-US" dirty="0" smtClean="0"/>
              <a:t>method  can be used to loop through all the key/value pairs in a dictionary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 smtClean="0">
                <a:latin typeface="Courier New" panose="02070309020205020404" pitchFamily="49" charset="0"/>
              </a:rPr>
              <a:t>ges["Chester"]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ages["Percival"] = 12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tup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b="1" dirty="0" err="1" smtClean="0">
                <a:latin typeface="Courier New" panose="02070309020205020404" pitchFamily="49" charset="0"/>
              </a:rPr>
              <a:t>ages.items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</a:rPr>
              <a:t>:                </a:t>
            </a:r>
            <a:endParaRPr lang="en-US" sz="18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</a:t>
            </a:r>
            <a:r>
              <a:rPr lang="en-US" sz="1800" dirty="0" err="1" smtClean="0">
                <a:latin typeface="Courier New" panose="02070309020205020404" pitchFamily="49" charset="0"/>
              </a:rPr>
              <a:t>tup</a:t>
            </a:r>
            <a:r>
              <a:rPr lang="en-US" sz="1800" dirty="0" smtClean="0">
                <a:latin typeface="Courier New" panose="02070309020205020404" pitchFamily="49" charset="0"/>
              </a:rPr>
              <a:t>[0] + " -&gt;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tup</a:t>
            </a:r>
            <a:r>
              <a:rPr lang="en-US" sz="1800" dirty="0" smtClean="0">
                <a:latin typeface="Courier New" panose="02070309020205020404" pitchFamily="49" charset="0"/>
              </a:rPr>
              <a:t>[1]))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values</a:t>
            </a:r>
            <a:r>
              <a:rPr lang="en-US" dirty="0" smtClean="0"/>
              <a:t> function returns all values in the dictionary</a:t>
            </a:r>
          </a:p>
          <a:p>
            <a:pPr lvl="1" eaLnBrk="1" hangingPunct="1"/>
            <a:r>
              <a:rPr lang="en-US" dirty="0" smtClean="0"/>
              <a:t>no easy way to get from a value to its associated key(s)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keys </a:t>
            </a:r>
            <a:r>
              <a:rPr lang="en-US" dirty="0" smtClean="0"/>
              <a:t>function returns all keys in the dictionary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counts the number of unique words in a large text file (say, </a:t>
            </a:r>
            <a:r>
              <a:rPr lang="en-US" i="1" dirty="0" smtClean="0"/>
              <a:t>Moby Dick</a:t>
            </a:r>
            <a:r>
              <a:rPr lang="en-US" dirty="0" smtClean="0"/>
              <a:t> or the King James Bible).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Store the words in a structure and report the # of unique words.</a:t>
            </a:r>
          </a:p>
          <a:p>
            <a:pPr lvl="1" eaLnBrk="1" hangingPunct="1"/>
            <a:r>
              <a:rPr lang="en-US" dirty="0" smtClean="0"/>
              <a:t>Once you've created this structure, allow the user to search it to see whether various words appear in the text file.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 List? Tuple?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37" y="347327"/>
            <a:ext cx="10515600" cy="1183586"/>
          </a:xfrm>
        </p:spPr>
        <p:txBody>
          <a:bodyPr/>
          <a:lstStyle/>
          <a:p>
            <a:pPr algn="r"/>
            <a:r>
              <a:rPr lang="en-US" dirty="0" smtClean="0"/>
              <a:t>Unique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47701"/>
            <a:ext cx="11391900" cy="607377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# outputs the number unique words in a file </a:t>
            </a:r>
          </a:p>
          <a:p>
            <a:pPr marL="0" indent="0">
              <a:buNone/>
            </a:pP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all_words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file_to_words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("mobydick.txt")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print("unique word count " +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all_words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</a:p>
          <a:p>
            <a:pPr marL="0" indent="0">
              <a:buNone/>
            </a:pPr>
            <a:endParaRPr lang="en-US" sz="3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# creates and returns a set containing all of the words from the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# file with the passed in name stripped of punctuation. </a:t>
            </a:r>
          </a:p>
          <a:p>
            <a:pPr marL="0" indent="0">
              <a:buNone/>
            </a:pP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file_to_words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open(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file.read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# get rid of punctuation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words.replace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(",", "")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words.replace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(".", "")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words.replace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("!", "")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words.split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s = set()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word in words: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s.add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word.lower</a:t>
            </a: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   </a:t>
            </a:r>
          </a:p>
          <a:p>
            <a:pPr marL="0" indent="0">
              <a:buNone/>
            </a:pPr>
            <a:r>
              <a:rPr lang="en-US" sz="33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program to </a:t>
            </a:r>
            <a:r>
              <a:rPr lang="en-US" u="sng" dirty="0" smtClean="0"/>
              <a:t>count the number of occurrences</a:t>
            </a:r>
            <a:r>
              <a:rPr lang="en-US" dirty="0" smtClean="0"/>
              <a:t> of each unique word in a large text file (e.g. </a:t>
            </a:r>
            <a:r>
              <a:rPr lang="en-US" i="1" dirty="0" smtClean="0"/>
              <a:t>Moby Dick</a:t>
            </a:r>
            <a:r>
              <a:rPr lang="en-US" dirty="0" smtClean="0"/>
              <a:t> 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Allow the user to type a word and report how many times that word appeared in the book.</a:t>
            </a:r>
          </a:p>
          <a:p>
            <a:pPr lvl="1" eaLnBrk="1" hangingPunct="1"/>
            <a:r>
              <a:rPr lang="en-US" dirty="0" smtClean="0"/>
              <a:t>Report all words that appeared in the book at least 500 times.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75479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dictionary</a:t>
            </a:r>
            <a:r>
              <a:rPr lang="en-US" dirty="0" smtClean="0"/>
              <a:t>: Holds a collection of zero or more </a:t>
            </a:r>
            <a:r>
              <a:rPr lang="en-US" i="1" dirty="0" smtClean="0"/>
              <a:t>key/value</a:t>
            </a:r>
            <a:r>
              <a:rPr lang="en-US" dirty="0" smtClean="0"/>
              <a:t> pairs</a:t>
            </a:r>
          </a:p>
          <a:p>
            <a:pPr lvl="1" eaLnBrk="1" hangingPunct="1"/>
            <a:r>
              <a:rPr lang="en-US" dirty="0" smtClean="0"/>
              <a:t>a.k.a. "map", "associative array", "hash"</a:t>
            </a:r>
          </a:p>
          <a:p>
            <a:pPr lvl="1" eaLnBrk="1" hangingPunct="1"/>
            <a:endParaRPr lang="en-US" sz="1200" dirty="0"/>
          </a:p>
          <a:p>
            <a:pPr eaLnBrk="1" hangingPunct="1"/>
            <a:r>
              <a:rPr lang="en-US" dirty="0" smtClean="0"/>
              <a:t>basic dictionary operations:</a:t>
            </a:r>
          </a:p>
          <a:p>
            <a:pPr lvl="1" eaLnBrk="1" hangingPunct="1"/>
            <a:r>
              <a:rPr lang="en-US" dirty="0" smtClean="0"/>
              <a:t>Add a mapping from a key to a value.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Retrieve a value mapped to </a:t>
            </a:r>
            <a:r>
              <a:rPr lang="en-US" dirty="0"/>
              <a:t>a</a:t>
            </a:r>
            <a:r>
              <a:rPr lang="en-US" dirty="0" smtClean="0"/>
              <a:t> key.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Remove a given key and its</a:t>
            </a:r>
            <a:br>
              <a:rPr lang="en-US" dirty="0" smtClean="0"/>
            </a:br>
            <a:r>
              <a:rPr lang="en-US" dirty="0" smtClean="0"/>
              <a:t>mapped value.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4" y="2950030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28" y="218168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Creating dictionaries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836" y="757175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72" y="1319667"/>
            <a:ext cx="11049000" cy="534783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Creating a dictionary</a:t>
            </a:r>
          </a:p>
          <a:p>
            <a:pPr lvl="1"/>
            <a:r>
              <a:rPr lang="en-US" dirty="0" smtClean="0">
                <a:ea typeface="ＭＳ Ｐゴシック" charset="0"/>
                <a:cs typeface="Times New Roman" charset="0"/>
              </a:rPr>
              <a:t> {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 :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value, …, </a:t>
            </a:r>
            <a:r>
              <a:rPr lang="en-US" b="1" dirty="0" err="1" smtClean="0">
                <a:ea typeface="ＭＳ Ｐゴシック" charset="0"/>
                <a:cs typeface="Times New Roman" charset="0"/>
              </a:rPr>
              <a:t>keyn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 : </a:t>
            </a:r>
            <a:r>
              <a:rPr lang="en-US" b="1" dirty="0" err="1" smtClean="0">
                <a:ea typeface="ＭＳ Ｐゴシック" charset="0"/>
                <a:cs typeface="Times New Roman" charset="0"/>
              </a:rPr>
              <a:t>valuen</a:t>
            </a:r>
            <a:r>
              <a:rPr lang="en-US" dirty="0" smtClean="0">
                <a:ea typeface="ＭＳ Ｐゴシック" charset="0"/>
                <a:cs typeface="Times New Roman" charset="0"/>
              </a:rPr>
              <a:t>}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names =  {"Romeo" : "Montague",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"Tyler"</a:t>
            </a:r>
            <a:r>
              <a:rPr lang="en-US" sz="2400" dirty="0" smtClean="0">
                <a:latin typeface="Tahoma" charset="0"/>
              </a:rPr>
              <a:t>  : </a:t>
            </a:r>
            <a:r>
              <a:rPr lang="en-US" sz="2400" dirty="0" smtClean="0">
                <a:latin typeface="Courier New" charset="0"/>
              </a:rPr>
              <a:t>"</a:t>
            </a:r>
            <a:r>
              <a:rPr lang="en-US" sz="2400" dirty="0">
                <a:latin typeface="Courier New" charset="0"/>
              </a:rPr>
              <a:t>Durden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"Tybalt" : 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",</a:t>
            </a:r>
            <a:endParaRPr lang="en-US" sz="2400" dirty="0">
              <a:latin typeface="Courier New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latin typeface="Courier New" charset="0"/>
              </a:rPr>
              <a:t>               "Juliet" : "</a:t>
            </a:r>
            <a:r>
              <a:rPr lang="en-US" sz="2400" dirty="0">
                <a:latin typeface="Courier New" charset="0"/>
              </a:rPr>
              <a:t>Capulet</a:t>
            </a:r>
            <a:r>
              <a:rPr lang="en-US" sz="2400" dirty="0" smtClean="0">
                <a:latin typeface="Courier New" charset="0"/>
              </a:rPr>
              <a:t>" }</a:t>
            </a:r>
            <a:endParaRPr lang="en-US" sz="2400" dirty="0">
              <a:latin typeface="Courier New" charset="0"/>
            </a:endParaRPr>
          </a:p>
          <a:p>
            <a:pPr marL="457200" lvl="1" indent="0">
              <a:buNone/>
            </a:pPr>
            <a:endParaRPr lang="en-US" sz="20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b="1" dirty="0" smtClean="0">
                <a:ea typeface="ＭＳ Ｐゴシック" charset="0"/>
                <a:cs typeface="Times New Roman" charset="0"/>
              </a:rPr>
              <a:t>dictionary</a:t>
            </a:r>
            <a:r>
              <a:rPr lang="en-US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dirty="0" smtClean="0">
                <a:ea typeface="ＭＳ Ｐゴシック" charset="0"/>
                <a:cs typeface="Times New Roman" charset="0"/>
              </a:rPr>
              <a:t>] = </a:t>
            </a:r>
            <a:r>
              <a:rPr lang="en-US" b="1" dirty="0" smtClean="0">
                <a:ea typeface="ＭＳ Ｐゴシック" charset="0"/>
                <a:cs typeface="Times New Roman" charset="0"/>
              </a:rPr>
              <a:t>value</a:t>
            </a:r>
          </a:p>
          <a:p>
            <a:pPr marL="457200" lvl="1" indent="0">
              <a:buNone/>
            </a:pPr>
            <a:r>
              <a:rPr lang="en-US" dirty="0" smtClean="0">
                <a:ea typeface="ＭＳ Ｐゴシック" charset="0"/>
                <a:cs typeface="Times New Roman" charset="0"/>
              </a:rPr>
              <a:t>     adds </a:t>
            </a:r>
            <a:r>
              <a:rPr lang="en-US" dirty="0">
                <a:ea typeface="ＭＳ Ｐゴシック" charset="0"/>
                <a:cs typeface="Times New Roman" charset="0"/>
              </a:rPr>
              <a:t>a mapping from the given key to the given value;</a:t>
            </a:r>
            <a:br>
              <a:rPr lang="en-US" dirty="0">
                <a:ea typeface="ＭＳ Ｐゴシック" charset="0"/>
                <a:cs typeface="Times New Roman" charset="0"/>
              </a:rPr>
            </a:br>
            <a:r>
              <a:rPr lang="en-US" dirty="0">
                <a:ea typeface="ＭＳ Ｐゴシック" charset="0"/>
                <a:cs typeface="Times New Roman" charset="0"/>
              </a:rPr>
              <a:t>     if the key already exists, replaces its value with the given one</a:t>
            </a:r>
          </a:p>
          <a:p>
            <a:pPr marL="457200" lvl="1" indent="0">
              <a:buNone/>
            </a:pPr>
            <a:endParaRPr lang="en-US" sz="2000" dirty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Accessing values:</a:t>
            </a:r>
          </a:p>
          <a:p>
            <a:pPr marL="457200" lvl="1" indent="0">
              <a:buNone/>
            </a:pP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lvl="1"/>
            <a:r>
              <a:rPr lang="en-US" sz="2600" b="1" dirty="0" smtClean="0">
                <a:ea typeface="ＭＳ Ｐゴシック" charset="0"/>
                <a:cs typeface="Times New Roman" charset="0"/>
              </a:rPr>
              <a:t>dictionary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[</a:t>
            </a:r>
            <a:r>
              <a:rPr lang="en-US" sz="2600" b="1" dirty="0" smtClean="0">
                <a:ea typeface="ＭＳ Ｐゴシック" charset="0"/>
                <a:cs typeface="Times New Roman" charset="0"/>
              </a:rPr>
              <a:t>key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]</a:t>
            </a:r>
          </a:p>
          <a:p>
            <a:pPr marL="457200" lvl="1" indent="0">
              <a:buNone/>
            </a:pPr>
            <a:r>
              <a:rPr lang="en-US" sz="2600" dirty="0" smtClean="0">
                <a:ea typeface="ＭＳ Ｐゴシック" charset="0"/>
                <a:cs typeface="Times New Roman" charset="0"/>
              </a:rPr>
              <a:t>     </a:t>
            </a:r>
            <a:r>
              <a:rPr lang="en-US" sz="2600" dirty="0" err="1" smtClean="0">
                <a:ea typeface="ＭＳ Ｐゴシック" charset="0"/>
                <a:cs typeface="Times New Roman" charset="0"/>
              </a:rPr>
              <a:t>retuns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 </a:t>
            </a:r>
            <a:r>
              <a:rPr lang="en-US" sz="2600" dirty="0">
                <a:ea typeface="ＭＳ Ｐゴシック" charset="0"/>
                <a:cs typeface="Times New Roman" charset="0"/>
              </a:rPr>
              <a:t>the value mapped to the given key (error if key not found</a:t>
            </a:r>
            <a:r>
              <a:rPr lang="en-US" sz="2600" dirty="0" smtClean="0">
                <a:ea typeface="ＭＳ Ｐゴシック" charset="0"/>
                <a:cs typeface="Times New Roman" charset="0"/>
              </a:rPr>
              <a:t>)</a:t>
            </a:r>
          </a:p>
          <a:p>
            <a:pPr marL="457200" lvl="1" indent="0">
              <a:buNone/>
            </a:pPr>
            <a:endParaRPr lang="en-US" sz="2800" dirty="0" smtClean="0">
              <a:latin typeface="Courier New" charset="0"/>
            </a:endParaRPr>
          </a:p>
          <a:p>
            <a:pPr marL="457200" lvl="1" indent="0">
              <a:buNone/>
            </a:pPr>
            <a:r>
              <a:rPr lang="en-US" sz="2600" dirty="0">
                <a:latin typeface="Courier New" charset="0"/>
              </a:rPr>
              <a:t> </a:t>
            </a:r>
            <a:r>
              <a:rPr lang="en-US" sz="2600" dirty="0" smtClean="0">
                <a:latin typeface="Courier New" charset="0"/>
              </a:rPr>
              <a:t>  names[</a:t>
            </a:r>
            <a:r>
              <a:rPr lang="en-US" sz="2600" dirty="0">
                <a:latin typeface="Courier New" charset="0"/>
              </a:rPr>
              <a:t>"Juliet</a:t>
            </a:r>
            <a:r>
              <a:rPr lang="en-US" sz="2600" dirty="0" smtClean="0">
                <a:latin typeface="Courier New" charset="0"/>
              </a:rPr>
              <a:t>"] 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sz="2600" dirty="0" smtClean="0">
                <a:latin typeface="Courier New" charset="0"/>
              </a:rPr>
              <a:t> "Capulet"</a:t>
            </a:r>
            <a:endParaRPr lang="en-US" sz="2600" dirty="0" smtClean="0">
              <a:ea typeface="ＭＳ Ｐゴシック" charset="0"/>
              <a:cs typeface="Times New Roman" charset="0"/>
            </a:endParaRPr>
          </a:p>
          <a:p>
            <a:pPr marL="457200" lvl="1" indent="0">
              <a:buNone/>
            </a:pPr>
            <a:endParaRPr lang="en-US" sz="2600" dirty="0">
              <a:ea typeface="ＭＳ Ｐゴシック" charset="0"/>
            </a:endParaRPr>
          </a:p>
          <a:p>
            <a:pPr marL="457200" lvl="1" indent="0">
              <a:buNone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dictionaries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dictionary allows you to get from one half of a pair to the other.</a:t>
            </a:r>
          </a:p>
          <a:p>
            <a:pPr lvl="1" eaLnBrk="1" hangingPunct="1"/>
            <a:r>
              <a:rPr lang="en-US" dirty="0" smtClean="0"/>
              <a:t>Associates one piece of information for every key.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r>
              <a:rPr lang="en-US" dirty="0" smtClean="0"/>
              <a:t>Using the key as an index produces the related value: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dirty="0" smtClean="0"/>
              <a:t>Allows us to ask: </a:t>
            </a:r>
            <a:r>
              <a:rPr lang="en-US" i="1" dirty="0" smtClean="0"/>
              <a:t>What is Suzy's phone number?</a:t>
            </a:r>
          </a:p>
        </p:txBody>
      </p:sp>
      <p:sp>
        <p:nvSpPr>
          <p:cNvPr id="436228" name="Oval 4"/>
          <p:cNvSpPr>
            <a:spLocks noChangeArrowheads="1"/>
          </p:cNvSpPr>
          <p:nvPr/>
        </p:nvSpPr>
        <p:spPr bwMode="auto">
          <a:xfrm>
            <a:off x="6705600" y="5130800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4724400" y="54006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491614" y="5054601"/>
            <a:ext cx="2490344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ourier New" charset="0"/>
              </a:rPr>
              <a:t>phones["Suzy"]</a:t>
            </a:r>
            <a:endParaRPr lang="en-US" dirty="0">
              <a:latin typeface="Courier New" charset="0"/>
            </a:endParaRP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4648200" y="5754688"/>
            <a:ext cx="20955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urier New" charset="0"/>
              </a:rPr>
              <a:t>"206-685-2181"</a:t>
            </a:r>
          </a:p>
        </p:txBody>
      </p:sp>
      <p:sp>
        <p:nvSpPr>
          <p:cNvPr id="436232" name="Oval 8"/>
          <p:cNvSpPr>
            <a:spLocks noChangeArrowheads="1"/>
          </p:cNvSpPr>
          <p:nvPr/>
        </p:nvSpPr>
        <p:spPr bwMode="auto">
          <a:xfrm>
            <a:off x="6750050" y="2735263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2590800" y="3192463"/>
            <a:ext cx="408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059912" y="2551113"/>
            <a:ext cx="4989161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     key    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value</a:t>
            </a:r>
          </a:p>
          <a:p>
            <a:pPr>
              <a:defRPr/>
            </a:pPr>
            <a:r>
              <a:rPr lang="en-US" dirty="0" smtClean="0">
                <a:latin typeface="Courier New" charset="0"/>
              </a:rPr>
              <a:t> phones["Suzy"] = </a:t>
            </a:r>
            <a:r>
              <a:rPr lang="en-US" dirty="0">
                <a:latin typeface="Courier New" charset="0"/>
              </a:rPr>
              <a:t>"206-685-2181</a:t>
            </a:r>
            <a:r>
              <a:rPr lang="en-US" dirty="0" smtClean="0">
                <a:latin typeface="Courier New" charset="0"/>
              </a:rPr>
              <a:t>"</a:t>
            </a:r>
            <a:endParaRPr lang="en-US" dirty="0">
              <a:latin typeface="Courier New" charset="0"/>
            </a:endParaRPr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4724400" y="57546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8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44222"/>
            <a:ext cx="10515600" cy="5715000"/>
          </a:xfrm>
        </p:spPr>
        <p:txBody>
          <a:bodyPr/>
          <a:lstStyle/>
          <a:p>
            <a:pPr>
              <a:tabLst>
                <a:tab pos="2228850" algn="l"/>
              </a:tabLst>
            </a:pPr>
            <a:r>
              <a:rPr lang="en-US" dirty="0" smtClean="0"/>
              <a:t>Lists</a:t>
            </a:r>
            <a:r>
              <a:rPr lang="en-US" dirty="0"/>
              <a:t> </a:t>
            </a:r>
            <a:r>
              <a:rPr lang="en-US" dirty="0" smtClean="0"/>
              <a:t>must be indexed by integers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28850" algn="l"/>
              </a:tabLst>
            </a:pPr>
            <a:endParaRPr lang="en-US" sz="800" dirty="0"/>
          </a:p>
          <a:p>
            <a:pPr lvl="1">
              <a:tabLst>
                <a:tab pos="2228850" algn="l"/>
              </a:tabLst>
            </a:pPr>
            <a:r>
              <a:rPr lang="en-US" dirty="0" smtClean="0"/>
              <a:t>count digits: </a:t>
            </a:r>
            <a:r>
              <a:rPr lang="en-US" dirty="0" smtClean="0">
                <a:latin typeface="Courier New" panose="02070309020205020404" pitchFamily="49" charset="0"/>
              </a:rPr>
              <a:t>22092310907</a:t>
            </a:r>
          </a:p>
          <a:p>
            <a:pPr lvl="1">
              <a:buFont typeface="Arial"/>
              <a:buChar char="•"/>
              <a:tabLst>
                <a:tab pos="2228850" algn="l"/>
              </a:tabLst>
            </a:pPr>
            <a:endParaRPr lang="en-US" dirty="0" smtClean="0"/>
          </a:p>
          <a:p>
            <a:pPr marL="457200" lvl="1" indent="0">
              <a:buNone/>
              <a:tabLst>
                <a:tab pos="2228850" algn="l"/>
              </a:tabLst>
            </a:pPr>
            <a:endParaRPr lang="en-US" dirty="0" smtClean="0"/>
          </a:p>
          <a:p>
            <a:pPr marL="457200" lvl="1" indent="0">
              <a:buNone/>
              <a:tabLst>
                <a:tab pos="2228850" algn="l"/>
              </a:tabLst>
            </a:pPr>
            <a:endParaRPr lang="en-US" dirty="0" smtClean="0"/>
          </a:p>
          <a:p>
            <a:pPr marL="225425" lvl="1" indent="-225425">
              <a:buFont typeface="Arial"/>
              <a:buChar char="•"/>
              <a:tabLst>
                <a:tab pos="2228850" algn="l"/>
              </a:tabLst>
            </a:pPr>
            <a:r>
              <a:rPr lang="en-US" sz="2800" dirty="0" smtClean="0"/>
              <a:t>Dictionaries can be indexed by integers, strings, tuples and more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  <a:tabLst>
                <a:tab pos="2228850" algn="l"/>
              </a:tabLst>
            </a:pPr>
            <a:r>
              <a:rPr lang="en-US" dirty="0" smtClean="0"/>
              <a:t>		</a:t>
            </a:r>
          </a:p>
          <a:p>
            <a:pPr marL="457200" lvl="1" indent="0">
              <a:buNone/>
              <a:tabLst>
                <a:tab pos="2228850" algn="l"/>
              </a:tabLst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(R)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oosevelt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(L)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andon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(I)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ndependent</a:t>
            </a:r>
            <a:endParaRPr lang="en-US" dirty="0" smtClean="0"/>
          </a:p>
          <a:p>
            <a:pPr lvl="1">
              <a:lnSpc>
                <a:spcPct val="70000"/>
              </a:lnSpc>
              <a:tabLst>
                <a:tab pos="2228850" algn="l"/>
              </a:tabLst>
            </a:pPr>
            <a:r>
              <a:rPr lang="en-US" dirty="0" smtClean="0"/>
              <a:t>count votes:	</a:t>
            </a:r>
            <a:r>
              <a:rPr lang="en-US" dirty="0" smtClean="0">
                <a:latin typeface="Courier New" panose="02070309020205020404" pitchFamily="49" charset="0"/>
              </a:rPr>
              <a:t>"RLLLLLLRRRRRLLLLLLRLRRIRLRRIRLLRIRR"</a:t>
            </a:r>
          </a:p>
        </p:txBody>
      </p:sp>
      <p:graphicFrame>
        <p:nvGraphicFramePr>
          <p:cNvPr id="4331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89134"/>
              </p:ext>
            </p:extLst>
          </p:nvPr>
        </p:nvGraphicFramePr>
        <p:xfrm>
          <a:off x="6547910" y="2176110"/>
          <a:ext cx="4086225" cy="79375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4919134" y="266188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3319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82688"/>
              </p:ext>
            </p:extLst>
          </p:nvPr>
        </p:nvGraphicFramePr>
        <p:xfrm>
          <a:off x="2619376" y="5131551"/>
          <a:ext cx="2638425" cy="792228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"R"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"L"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"I"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33208" name="Group 56"/>
          <p:cNvGrpSpPr>
            <a:grpSpLocks/>
          </p:cNvGrpSpPr>
          <p:nvPr/>
        </p:nvGrpSpPr>
        <p:grpSpPr bwMode="auto">
          <a:xfrm>
            <a:off x="7196844" y="4944944"/>
            <a:ext cx="3262312" cy="1695450"/>
            <a:chOff x="3129" y="3216"/>
            <a:chExt cx="2055" cy="1068"/>
          </a:xfrm>
        </p:grpSpPr>
        <p:sp>
          <p:nvSpPr>
            <p:cNvPr id="433209" name="Oval 57"/>
            <p:cNvSpPr>
              <a:spLocks noChangeArrowheads="1"/>
            </p:cNvSpPr>
            <p:nvPr/>
          </p:nvSpPr>
          <p:spPr bwMode="auto">
            <a:xfrm>
              <a:off x="31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504" y="3264"/>
              <a:ext cx="323" cy="2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"R"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1" name="Text Box 59"/>
            <p:cNvSpPr txBox="1">
              <a:spLocks noChangeArrowheads="1"/>
            </p:cNvSpPr>
            <p:nvPr/>
          </p:nvSpPr>
          <p:spPr bwMode="auto">
            <a:xfrm>
              <a:off x="3129" y="3504"/>
              <a:ext cx="306" cy="2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"L"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2" name="Text Box 60"/>
            <p:cNvSpPr txBox="1">
              <a:spLocks noChangeArrowheads="1"/>
            </p:cNvSpPr>
            <p:nvPr/>
          </p:nvSpPr>
          <p:spPr bwMode="auto">
            <a:xfrm>
              <a:off x="3456" y="3801"/>
              <a:ext cx="286" cy="23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Tahoma" charset="0"/>
                </a:rPr>
                <a:t>"I"</a:t>
              </a:r>
            </a:p>
          </p:txBody>
        </p:sp>
        <p:sp>
          <p:nvSpPr>
            <p:cNvPr id="433213" name="Oval 61"/>
            <p:cNvSpPr>
              <a:spLocks noChangeArrowheads="1"/>
            </p:cNvSpPr>
            <p:nvPr/>
          </p:nvSpPr>
          <p:spPr bwMode="auto">
            <a:xfrm>
              <a:off x="43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4" name="Text Box 62"/>
            <p:cNvSpPr txBox="1">
              <a:spLocks noChangeArrowheads="1"/>
            </p:cNvSpPr>
            <p:nvPr/>
          </p:nvSpPr>
          <p:spPr bwMode="auto">
            <a:xfrm>
              <a:off x="4574" y="3801"/>
              <a:ext cx="275" cy="2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16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5" name="Text Box 63"/>
            <p:cNvSpPr txBox="1">
              <a:spLocks noChangeArrowheads="1"/>
            </p:cNvSpPr>
            <p:nvPr/>
          </p:nvSpPr>
          <p:spPr bwMode="auto">
            <a:xfrm>
              <a:off x="4797" y="3552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3</a:t>
              </a:r>
            </a:p>
          </p:txBody>
        </p:sp>
        <p:sp>
          <p:nvSpPr>
            <p:cNvPr id="433216" name="Text Box 64"/>
            <p:cNvSpPr txBox="1">
              <a:spLocks noChangeArrowheads="1"/>
            </p:cNvSpPr>
            <p:nvPr/>
          </p:nvSpPr>
          <p:spPr bwMode="auto">
            <a:xfrm>
              <a:off x="4704" y="3216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7" name="Line 65"/>
            <p:cNvSpPr>
              <a:spLocks noChangeShapeType="1"/>
            </p:cNvSpPr>
            <p:nvPr/>
          </p:nvSpPr>
          <p:spPr bwMode="auto">
            <a:xfrm>
              <a:off x="3840" y="3456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8" name="Line 66"/>
            <p:cNvSpPr>
              <a:spLocks noChangeShapeType="1"/>
            </p:cNvSpPr>
            <p:nvPr/>
          </p:nvSpPr>
          <p:spPr bwMode="auto">
            <a:xfrm flipV="1">
              <a:off x="3456" y="3360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9" name="Line 67"/>
            <p:cNvSpPr>
              <a:spLocks noChangeShapeType="1"/>
            </p:cNvSpPr>
            <p:nvPr/>
          </p:nvSpPr>
          <p:spPr bwMode="auto">
            <a:xfrm flipV="1">
              <a:off x="3744" y="3696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20" name="Text Box 68"/>
            <p:cNvSpPr txBox="1">
              <a:spLocks noChangeArrowheads="1"/>
            </p:cNvSpPr>
            <p:nvPr/>
          </p:nvSpPr>
          <p:spPr bwMode="auto">
            <a:xfrm>
              <a:off x="3344" y="405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keys</a:t>
              </a:r>
            </a:p>
          </p:txBody>
        </p:sp>
        <p:sp>
          <p:nvSpPr>
            <p:cNvPr id="433221" name="Text Box 69"/>
            <p:cNvSpPr txBox="1">
              <a:spLocks noChangeArrowheads="1"/>
            </p:cNvSpPr>
            <p:nvPr/>
          </p:nvSpPr>
          <p:spPr bwMode="auto">
            <a:xfrm>
              <a:off x="4523" y="4053"/>
              <a:ext cx="517" cy="23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values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for a key with the </a:t>
            </a:r>
            <a:r>
              <a:rPr lang="en-US" dirty="0">
                <a:latin typeface="Courier New"/>
                <a:cs typeface="Courier New"/>
              </a:rPr>
              <a:t>in</a:t>
            </a:r>
            <a:r>
              <a:rPr lang="en-US" dirty="0" smtClean="0"/>
              <a:t> </a:t>
            </a:r>
            <a:r>
              <a:rPr lang="en-US" u="sng" dirty="0" smtClean="0"/>
              <a:t>operator</a:t>
            </a:r>
            <a:endParaRPr lang="en-US" u="sng" dirty="0" smtClean="0">
              <a:latin typeface="Courier New"/>
              <a:cs typeface="Courier New"/>
            </a:endParaRP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in</a:t>
            </a:r>
            <a:r>
              <a:rPr lang="en-US" dirty="0" smtClean="0"/>
              <a:t> operator returns </a:t>
            </a:r>
            <a:r>
              <a:rPr lang="en-US" dirty="0" smtClean="0">
                <a:latin typeface="Courier New"/>
                <a:cs typeface="Courier New"/>
              </a:rPr>
              <a:t>True</a:t>
            </a:r>
            <a:r>
              <a:rPr lang="en-US" dirty="0" smtClean="0"/>
              <a:t> if the dictionary contains the specified key and </a:t>
            </a:r>
            <a:r>
              <a:rPr lang="en-US" dirty="0" smtClean="0">
                <a:latin typeface="Courier New"/>
                <a:cs typeface="Courier New"/>
              </a:rPr>
              <a:t>False</a:t>
            </a:r>
            <a:r>
              <a:rPr lang="en-US" dirty="0" smtClean="0"/>
              <a:t> otherwise.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ages = {}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ages["Joe"] = 10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ages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{'Joe': 10}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"Joe" in ages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True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"Tom" in ages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False</a:t>
            </a:r>
            <a:endParaRPr lang="en-US" sz="1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</TotalTime>
  <Words>919</Words>
  <Application>Microsoft Office PowerPoint</Application>
  <PresentationFormat>Widescreen</PresentationFormat>
  <Paragraphs>218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Wingdings 2</vt:lpstr>
      <vt:lpstr>Office Theme</vt:lpstr>
      <vt:lpstr>CSc 110, Spring 2017</vt:lpstr>
      <vt:lpstr>Exercise</vt:lpstr>
      <vt:lpstr>Unique Words</vt:lpstr>
      <vt:lpstr>Exercise</vt:lpstr>
      <vt:lpstr>Dictionaries</vt:lpstr>
      <vt:lpstr>Creating dictionaries</vt:lpstr>
      <vt:lpstr>Using dictionaries</vt:lpstr>
      <vt:lpstr> </vt:lpstr>
      <vt:lpstr>Checking for a key with the in operator</vt:lpstr>
      <vt:lpstr>Looping through dictionaries</vt:lpstr>
      <vt:lpstr>Example</vt:lpstr>
      <vt:lpstr>Example</vt:lpstr>
      <vt:lpstr>Dictionary methods</vt:lpstr>
      <vt:lpstr>items, keys and values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66</cp:revision>
  <cp:lastPrinted>2017-03-31T07:44:01Z</cp:lastPrinted>
  <dcterms:created xsi:type="dcterms:W3CDTF">2016-10-23T15:01:59Z</dcterms:created>
  <dcterms:modified xsi:type="dcterms:W3CDTF">2017-03-31T08:05:26Z</dcterms:modified>
</cp:coreProperties>
</file>