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9" r:id="rId3"/>
    <p:sldId id="268" r:id="rId4"/>
    <p:sldId id="258" r:id="rId5"/>
    <p:sldId id="265" r:id="rId6"/>
    <p:sldId id="264" r:id="rId7"/>
    <p:sldId id="273" r:id="rId8"/>
    <p:sldId id="270" r:id="rId9"/>
    <p:sldId id="271" r:id="rId10"/>
    <p:sldId id="267" r:id="rId11"/>
    <p:sldId id="275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98" autoAdjust="0"/>
  </p:normalViewPr>
  <p:slideViewPr>
    <p:cSldViewPr snapToGrid="0">
      <p:cViewPr varScale="1">
        <p:scale>
          <a:sx n="58" d="100"/>
          <a:sy n="58" d="100"/>
        </p:scale>
        <p:origin x="69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E8B88-4788-4992-87CE-5BC345704C0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103D4-09AF-4D77-8BE5-8FEA0B0CA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2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DD29-4041-4D1D-B599-37B5A4DA1C27}" type="datetime1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9FA-7C7C-4AA9-8E6A-45E90A5A2297}" type="datetime1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FCC-CE3B-4865-A07D-DF1F60CE3931}" type="datetime1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0336-BAA8-4C1B-8E9F-3050ED8F9528}" type="datetime1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C21-A561-4722-AFB9-CA7F26EDA8B2}" type="datetime1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6298-95A6-41AC-B680-616BEC08420B}" type="datetime1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AFF8-BEB9-4CB0-848B-FFE49FEBE38D}" type="datetime1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F0DE-0D0C-40C2-82A2-7511A2E47E24}" type="datetime1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E03-507A-4FE1-BBA1-5CAD9D12F586}" type="datetime1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658-3682-4768-B177-D1FF2D18F29D}" type="datetime1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5A3D-3A0E-4D70-BE59-2C90862C87FC}" type="datetime1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22D2E-7CDE-4AEC-92F2-D5D82CD4FBEF}" type="datetime1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2230733"/>
            <a:ext cx="7772400" cy="142175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30: 2D Structures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1933" y="3465846"/>
            <a:ext cx="7008133" cy="190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27221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0044" y="584886"/>
            <a:ext cx="12332043" cy="599714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Ashley    Christopher      Emily    Joshua         Andrew 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Jacob      Jessica          Sarah     Stuart</a:t>
            </a: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</a:t>
            </a:r>
            <a:r>
              <a:rPr lang="en-US" sz="2800" dirty="0" smtClean="0">
                <a:latin typeface="Courier New" panose="02070309020205020404" pitchFamily="49" charset="0"/>
              </a:rPr>
              <a:t>    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27221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84886"/>
            <a:ext cx="12192000" cy="6194855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Reads in a dot file with friendship </a:t>
            </a:r>
            <a:r>
              <a:rPr lang="en-US" sz="2800" dirty="0" smtClean="0">
                <a:latin typeface="Courier New" panose="02070309020205020404" pitchFamily="49" charset="0"/>
              </a:rPr>
              <a:t>data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Asks if two people are friends 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</a:rPr>
              <a:t>def</a:t>
            </a:r>
            <a:r>
              <a:rPr lang="en-US" sz="2800" dirty="0">
                <a:latin typeface="Courier New" panose="02070309020205020404" pitchFamily="49" charset="0"/>
              </a:rPr>
              <a:t> main():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file = open("friends.dot")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lines = </a:t>
            </a:r>
            <a:r>
              <a:rPr lang="en-US" sz="2800" dirty="0" err="1">
                <a:latin typeface="Courier New" panose="02070309020205020404" pitchFamily="49" charset="0"/>
              </a:rPr>
              <a:t>file.readlines</a:t>
            </a:r>
            <a:r>
              <a:rPr lang="en-US" sz="2800" dirty="0">
                <a:latin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friends = </a:t>
            </a:r>
            <a:r>
              <a:rPr lang="en-US" sz="2800" dirty="0" err="1">
                <a:latin typeface="Courier New" panose="02070309020205020404" pitchFamily="49" charset="0"/>
              </a:rPr>
              <a:t>create_set</a:t>
            </a:r>
            <a:r>
              <a:rPr lang="en-US" sz="2800" dirty="0">
                <a:latin typeface="Courier New" panose="02070309020205020404" pitchFamily="49" charset="0"/>
              </a:rPr>
              <a:t>(lines)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for name in friends: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print(name, " : ", friends[name])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name1 = input("Enter a name: ")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name2 = input("Enter a name: ")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#Are name1 and name2 friends?</a:t>
            </a:r>
          </a:p>
          <a:p>
            <a:pPr marL="457200" lvl="1" indent="0"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27221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84886"/>
            <a:ext cx="12192000" cy="6194855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creates and returns a dictionary mapping each person to a set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of their friends. Creates an entry for 1 to 2 and 2 to 1.</a:t>
            </a: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</a:rPr>
              <a:t>def</a:t>
            </a: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</a:rPr>
              <a:t>create_set</a:t>
            </a:r>
            <a:r>
              <a:rPr lang="en-US" sz="2800" dirty="0">
                <a:latin typeface="Courier New" panose="02070309020205020404" pitchFamily="49" charset="0"/>
              </a:rPr>
              <a:t>(lines):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friends = {}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# skip the first and </a:t>
            </a:r>
            <a:r>
              <a:rPr lang="en-US" sz="2800" dirty="0" err="1">
                <a:latin typeface="Courier New" panose="02070309020205020404" pitchFamily="49" charset="0"/>
              </a:rPr>
              <a:t>lst</a:t>
            </a:r>
            <a:r>
              <a:rPr lang="en-US" sz="2800" dirty="0">
                <a:latin typeface="Courier New" panose="02070309020205020404" pitchFamily="49" charset="0"/>
              </a:rPr>
              <a:t> lines as they have dot syntax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for </a:t>
            </a:r>
            <a:r>
              <a:rPr lang="en-US" sz="2800" dirty="0" err="1">
                <a:latin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</a:rPr>
              <a:t> in range(1, </a:t>
            </a:r>
            <a:r>
              <a:rPr lang="en-US" sz="2800" dirty="0" err="1">
                <a:latin typeface="Courier New" panose="02070309020205020404" pitchFamily="49" charset="0"/>
              </a:rPr>
              <a:t>len</a:t>
            </a:r>
            <a:r>
              <a:rPr lang="en-US" sz="2800" dirty="0">
                <a:latin typeface="Courier New" panose="02070309020205020404" pitchFamily="49" charset="0"/>
              </a:rPr>
              <a:t>(lines) - 1):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line = lines[</a:t>
            </a:r>
            <a:r>
              <a:rPr lang="en-US" sz="2800" dirty="0" err="1">
                <a:latin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</a:rPr>
              <a:t>].split()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name1 = line[0]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name2 = line[2]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if (name1 not in friends):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    friends[name1] = set()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friends[name1].add(name2)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if (name2 not in friends):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    friends[name2] = set()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friends[name2].add(name1</a:t>
            </a:r>
            <a:r>
              <a:rPr lang="en-US" sz="2800" dirty="0" smtClean="0">
                <a:latin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     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    </a:t>
            </a:r>
            <a:r>
              <a:rPr lang="en-US" sz="2800" dirty="0">
                <a:latin typeface="Courier New" panose="02070309020205020404" pitchFamily="49" charset="0"/>
              </a:rPr>
              <a:t>return friends</a:t>
            </a:r>
            <a:endParaRPr lang="en-US" sz="2800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creation, operations and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Courier New" panose="02070309020205020404" pitchFamily="49" charset="0"/>
              </a:rPr>
              <a:t>Use the function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400" dirty="0" smtClean="0">
                <a:cs typeface="Courier New" panose="02070309020205020404" pitchFamily="49" charset="0"/>
              </a:rPr>
              <a:t>:</a:t>
            </a:r>
            <a:r>
              <a:rPr lang="en-US" sz="2400" dirty="0">
                <a:cs typeface="Courier New" panose="02070309020205020404" pitchFamily="49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 smtClean="0">
                <a:latin typeface="Courier New" panose="02070309020205020404" pitchFamily="49" charset="0"/>
              </a:rPr>
              <a:t>a = set()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sz="2400" dirty="0" smtClean="0"/>
              <a:t>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value, …, </a:t>
            </a:r>
            <a:r>
              <a:rPr lang="en-US" sz="2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valuen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	b = {"the", "hello", "happy"}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b="1" dirty="0"/>
          </a:p>
        </p:txBody>
      </p:sp>
      <p:graphicFrame>
        <p:nvGraphicFramePr>
          <p:cNvPr id="4485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40562"/>
              </p:ext>
            </p:extLst>
          </p:nvPr>
        </p:nvGraphicFramePr>
        <p:xfrm>
          <a:off x="1316334" y="3429000"/>
          <a:ext cx="9606223" cy="2773456"/>
        </p:xfrm>
        <a:graphic>
          <a:graphicData uri="http://schemas.openxmlformats.org/drawingml/2006/table">
            <a:tbl>
              <a:tblPr/>
              <a:tblGrid>
                <a:gridCol w="2401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a.add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adds element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to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a.discard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from a if present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and returns a random element from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-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a but not in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|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either a or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&amp;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both a and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 ^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 a or b but not both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43166" y="6311900"/>
            <a:ext cx="3194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You can also use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>
                <a:latin typeface="+mn-lt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Dictionary methods</a:t>
            </a:r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53035"/>
              </p:ext>
            </p:extLst>
          </p:nvPr>
        </p:nvGraphicFramePr>
        <p:xfrm>
          <a:off x="1105319" y="1863411"/>
          <a:ext cx="10147998" cy="2291106"/>
        </p:xfrm>
        <a:graphic>
          <a:graphicData uri="http://schemas.openxmlformats.org/drawingml/2006/table">
            <a:tbl>
              <a:tblPr/>
              <a:tblGrid>
                <a:gridCol w="307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items()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 a new view of the dictionary’s items ((key, value) pairs)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any existing mapping for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 and returns it (error if key not found)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popitem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and returns an arbitrary (key, value) pair (error if empty)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keys()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dictionary's keys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values()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dictionary's values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174" y="4968945"/>
            <a:ext cx="10278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You can also 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767777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You want to store a bunch of colors so you can later choose one at random.</a:t>
            </a:r>
          </a:p>
          <a:p>
            <a:pPr eaLnBrk="1" hangingPunct="1"/>
            <a:r>
              <a:rPr lang="en-US" dirty="0" smtClean="0"/>
              <a:t>Batting order of a baseball team.</a:t>
            </a:r>
          </a:p>
          <a:p>
            <a:pPr eaLnBrk="1" hangingPunct="1"/>
            <a:r>
              <a:rPr lang="en-US" dirty="0" smtClean="0"/>
              <a:t>Students names and their grades on a project.</a:t>
            </a:r>
          </a:p>
          <a:p>
            <a:pPr eaLnBrk="1" hangingPunct="1"/>
            <a:r>
              <a:rPr lang="en-US" dirty="0" smtClean="0"/>
              <a:t>Friends names and their phone numbers</a:t>
            </a:r>
          </a:p>
          <a:p>
            <a:pPr eaLnBrk="1" hangingPunct="1"/>
            <a:r>
              <a:rPr lang="en-US" dirty="0" smtClean="0"/>
              <a:t>Height, width and location of a sports field.</a:t>
            </a:r>
          </a:p>
          <a:p>
            <a:pPr eaLnBrk="1" hangingPunct="1"/>
            <a:r>
              <a:rPr lang="en-US" dirty="0" smtClean="0"/>
              <a:t>Movies a person has watched.</a:t>
            </a:r>
          </a:p>
          <a:p>
            <a:pPr eaLnBrk="1" hangingPunct="1"/>
            <a:r>
              <a:rPr lang="en-US" dirty="0" smtClean="0"/>
              <a:t>Items in a shopping cart.</a:t>
            </a:r>
          </a:p>
          <a:p>
            <a:pPr eaLnBrk="1" hangingPunct="1"/>
            <a:r>
              <a:rPr lang="en-US" dirty="0" smtClean="0"/>
              <a:t>A student's grades.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grades for all students in a class</a:t>
            </a:r>
          </a:p>
          <a:p>
            <a:pPr eaLnBrk="1" hangingPunct="1"/>
            <a:r>
              <a:rPr lang="en-US" dirty="0" smtClean="0"/>
              <a:t>All books in a store arranged by category</a:t>
            </a:r>
          </a:p>
          <a:p>
            <a:pPr eaLnBrk="1" hangingPunct="1"/>
            <a:r>
              <a:rPr lang="en-US" dirty="0" smtClean="0"/>
              <a:t>Many recipes each containing many steps</a:t>
            </a:r>
          </a:p>
          <a:p>
            <a:pPr eaLnBrk="1" hangingPunct="1"/>
            <a:r>
              <a:rPr lang="en-US" dirty="0" smtClean="0"/>
              <a:t>Phone numbers that have been called this month on a phone plan divided by area and country code for billing simplicity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allows a user to ask the distance between two friends.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If person 1 and person 2 are friends then they are distance 0</a:t>
            </a:r>
          </a:p>
          <a:p>
            <a:pPr lvl="1" eaLnBrk="1" hangingPunct="1"/>
            <a:r>
              <a:rPr lang="en-US" dirty="0" smtClean="0"/>
              <a:t>If person 2 is friends with a friend of person 2 they are distance 1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27221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84886"/>
            <a:ext cx="12192000" cy="6194855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-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dot 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file 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format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graph {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Ashley -- Christopher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Ashley -- Emily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Ashley -- Joshua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Christopher -- Andrew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Emily -- Joshua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Jacob -- Christopher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Jessica -- Ashley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Sarah -- Andrew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Sarah -- Christopher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Sarah -- Emily    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Stuart -- Jacob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}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0130"/>
            <a:ext cx="10383795" cy="101518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232" y="1178012"/>
            <a:ext cx="11780109" cy="5543463"/>
          </a:xfrm>
        </p:spPr>
        <p:txBody>
          <a:bodyPr>
            <a:normAutofit/>
          </a:bodyPr>
          <a:lstStyle/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b="1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Left blank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94269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72994" y="1655805"/>
            <a:ext cx="12364994" cy="5782363"/>
          </a:xfrm>
        </p:spPr>
        <p:txBody>
          <a:bodyPr>
            <a:normAutofit/>
          </a:bodyPr>
          <a:lstStyle/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721495"/>
            <a:ext cx="6829168" cy="541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654</Words>
  <Application>Microsoft Office PowerPoint</Application>
  <PresentationFormat>Widescreen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Wingdings 2</vt:lpstr>
      <vt:lpstr>Office Theme</vt:lpstr>
      <vt:lpstr>CSc 110, Spring 2017</vt:lpstr>
      <vt:lpstr>Set creation, operations and methods</vt:lpstr>
      <vt:lpstr>Dictionary methods</vt:lpstr>
      <vt:lpstr>What is the right structure?</vt:lpstr>
      <vt:lpstr>What is the right structure?</vt:lpstr>
      <vt:lpstr>Exercise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25</cp:revision>
  <cp:lastPrinted>2017-04-03T05:27:28Z</cp:lastPrinted>
  <dcterms:created xsi:type="dcterms:W3CDTF">2016-11-02T01:48:05Z</dcterms:created>
  <dcterms:modified xsi:type="dcterms:W3CDTF">2017-04-03T06:53:31Z</dcterms:modified>
</cp:coreProperties>
</file>