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8" r:id="rId2"/>
    <p:sldId id="295" r:id="rId3"/>
    <p:sldId id="296" r:id="rId4"/>
    <p:sldId id="297" r:id="rId5"/>
    <p:sldId id="298" r:id="rId6"/>
    <p:sldId id="291" r:id="rId7"/>
    <p:sldId id="260" r:id="rId8"/>
    <p:sldId id="290" r:id="rId9"/>
    <p:sldId id="265" r:id="rId10"/>
    <p:sldId id="267" r:id="rId11"/>
    <p:sldId id="287" r:id="rId12"/>
    <p:sldId id="263" r:id="rId13"/>
    <p:sldId id="268" r:id="rId14"/>
    <p:sldId id="269" r:id="rId15"/>
    <p:sldId id="294" r:id="rId16"/>
    <p:sldId id="280" r:id="rId17"/>
    <p:sldId id="271" r:id="rId18"/>
    <p:sldId id="293" r:id="rId19"/>
    <p:sldId id="273" r:id="rId20"/>
    <p:sldId id="274" r:id="rId21"/>
    <p:sldId id="275" r:id="rId22"/>
    <p:sldId id="281" r:id="rId23"/>
    <p:sldId id="282" r:id="rId24"/>
    <p:sldId id="283" r:id="rId25"/>
    <p:sldId id="284" r:id="rId26"/>
    <p:sldId id="266" r:id="rId27"/>
    <p:sldId id="285" r:id="rId28"/>
    <p:sldId id="286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6" autoAdjust="0"/>
    <p:restoredTop sz="94660"/>
  </p:normalViewPr>
  <p:slideViewPr>
    <p:cSldViewPr snapToGrid="0">
      <p:cViewPr>
        <p:scale>
          <a:sx n="88" d="100"/>
          <a:sy n="88" d="100"/>
        </p:scale>
        <p:origin x="72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1E4F4-2324-2E43-AFA5-45F883CD3755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3ACE5-303D-9C48-AC24-BF95E28A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468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15E72F-9D87-4EC4-9697-C8D8AB2A7765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5A8B1-4B78-4E0F-97DF-C0F3367EA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96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B74D-8A3A-4F48-83A9-114518407F8D}" type="datetime1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2714-9AAF-4E6F-A3EC-499918B5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849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3BBC-C972-5D4A-BC7A-99319CD1E913}" type="datetime1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2714-9AAF-4E6F-A3EC-499918B5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22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D5872-E09A-E04B-AF57-35CE8485A18B}" type="datetime1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2714-9AAF-4E6F-A3EC-499918B5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178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7FE8-303B-3A4F-AE3B-639BADEF2857}" type="datetime1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2714-9AAF-4E6F-A3EC-499918B5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83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C2A62-F667-0948-ABB8-7E2DC34CCF7D}" type="datetime1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2714-9AAF-4E6F-A3EC-499918B5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996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33DC5-7267-484A-8164-0CC40CE15A54}" type="datetime1">
              <a:rPr lang="en-US" smtClean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2714-9AAF-4E6F-A3EC-499918B5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65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BDC8-338D-DF42-941A-B5D8221F2F0A}" type="datetime1">
              <a:rPr lang="en-US" smtClean="0"/>
              <a:t>4/7/2017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2714-9AAF-4E6F-A3EC-499918B5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09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8A59-ACD5-7148-96DA-0A2A196EC2BA}" type="datetime1">
              <a:rPr lang="en-US" smtClean="0"/>
              <a:t>4/7/2017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2714-9AAF-4E6F-A3EC-499918B5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554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4705-9440-184C-B208-D3EA2A83E9FA}" type="datetime1">
              <a:rPr lang="en-US" smtClean="0"/>
              <a:t>4/7/2017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2714-9AAF-4E6F-A3EC-499918B5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53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C7035-323B-4B43-B6A6-033EA3C75960}" type="datetime1">
              <a:rPr lang="en-US" smtClean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2714-9AAF-4E6F-A3EC-499918B5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917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03EF6-F58D-5D47-BCE8-C1F871C45B6E}" type="datetime1">
              <a:rPr lang="en-US" smtClean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2714-9AAF-4E6F-A3EC-499918B5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15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FF774-A141-C346-AD32-50A172CF689E}" type="datetime1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02714-9AAF-4E6F-A3EC-499918B5596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42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world-seen-by-the-programmer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985" y="3140995"/>
            <a:ext cx="5202030" cy="3376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209800" y="57054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 err="1" smtClean="0"/>
              <a:t>CSc</a:t>
            </a:r>
            <a:r>
              <a:rPr lang="en-US" sz="7200" dirty="0" smtClean="0"/>
              <a:t> 110, Spring 2017</a:t>
            </a:r>
            <a:endParaRPr lang="en-US" sz="72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09800" y="1879906"/>
            <a:ext cx="7772400" cy="1421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2" panose="05020102010507070707" pitchFamily="18" charset="2"/>
              <a:buNone/>
            </a:pPr>
            <a:r>
              <a:rPr lang="en-US" dirty="0" smtClean="0"/>
              <a:t>Lecture 32: Objects</a:t>
            </a:r>
          </a:p>
          <a:p>
            <a:pPr marL="0" indent="0" algn="ctr"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 smtClean="0">
                <a:solidFill>
                  <a:prstClr val="black"/>
                </a:solidFill>
              </a:rPr>
              <a:t>Stepp</a:t>
            </a:r>
            <a:r>
              <a:rPr lang="en-US" sz="1800" dirty="0" smtClean="0">
                <a:solidFill>
                  <a:prstClr val="black"/>
                </a:solidFill>
              </a:rPr>
              <a:t> and Stuart </a:t>
            </a:r>
            <a:r>
              <a:rPr lang="en-US" sz="1800" dirty="0" err="1" smtClean="0">
                <a:solidFill>
                  <a:prstClr val="black"/>
                </a:solidFill>
              </a:rPr>
              <a:t>Reges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</a:p>
          <a:p>
            <a:pPr algn="ctr">
              <a:buFont typeface="Wingdings 2" panose="05020102010507070707" pitchFamily="18" charset="2"/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2714-9AAF-4E6F-A3EC-499918B559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0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Classes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>
          <a:xfrm>
            <a:off x="561109" y="1710171"/>
            <a:ext cx="113538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In Python, that blueprint is expressed by a class definition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 A </a:t>
            </a:r>
            <a:r>
              <a:rPr lang="en-US" i="1" dirty="0" smtClean="0"/>
              <a:t>class</a:t>
            </a:r>
            <a:r>
              <a:rPr lang="en-US" dirty="0" smtClean="0"/>
              <a:t> </a:t>
            </a:r>
            <a:r>
              <a:rPr lang="en-US" dirty="0"/>
              <a:t>describes the </a:t>
            </a:r>
            <a:r>
              <a:rPr lang="en-US" u="sng" dirty="0" smtClean="0"/>
              <a:t>state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u="sng" dirty="0" smtClean="0"/>
              <a:t>behavior</a:t>
            </a:r>
            <a:r>
              <a:rPr lang="en-US" dirty="0" smtClean="0"/>
              <a:t>  </a:t>
            </a:r>
            <a:r>
              <a:rPr lang="en-US" dirty="0"/>
              <a:t>of similar </a:t>
            </a:r>
            <a:r>
              <a:rPr lang="en-US" dirty="0" smtClean="0"/>
              <a:t>objects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i="1" dirty="0" smtClean="0"/>
              <a:t>attributes</a:t>
            </a:r>
            <a:r>
              <a:rPr lang="en-US" dirty="0" smtClean="0"/>
              <a:t> of a class represent the state of </a:t>
            </a:r>
            <a:r>
              <a:rPr lang="en-US" dirty="0"/>
              <a:t>a</a:t>
            </a:r>
            <a:r>
              <a:rPr lang="en-US" dirty="0" smtClean="0"/>
              <a:t>n instance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i="1" dirty="0" smtClean="0"/>
              <a:t>methods</a:t>
            </a:r>
            <a:r>
              <a:rPr lang="en-US" dirty="0" smtClean="0"/>
              <a:t> of a class describe the behavior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2714-9AAF-4E6F-A3EC-499918B5596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5548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earthquake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000" dirty="0"/>
              <a:t>Given a file of cities</a:t>
            </a:r>
            <a:r>
              <a:rPr lang="en-US" sz="2000" dirty="0" smtClean="0"/>
              <a:t>' names and </a:t>
            </a:r>
            <a:r>
              <a:rPr lang="en-US" sz="2000" dirty="0"/>
              <a:t>(x, y) </a:t>
            </a:r>
            <a:r>
              <a:rPr lang="en-US" sz="2000" dirty="0" smtClean="0"/>
              <a:t>coordinates:</a:t>
            </a:r>
            <a:endParaRPr lang="en-US" sz="2000" dirty="0"/>
          </a:p>
          <a:p>
            <a:pPr marL="679450" lvl="1">
              <a:defRPr/>
            </a:pPr>
            <a:endParaRPr lang="en-US" sz="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endParaRPr lang="en-US" sz="1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 smtClean="0">
                <a:latin typeface="Courier New" charset="0"/>
                <a:cs typeface="Courier New" charset="0"/>
                <a:sym typeface="Courier New" charset="0"/>
              </a:rPr>
              <a:t>Winslow 50 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20</a:t>
            </a:r>
            <a:endParaRPr lang="en-US" sz="1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 smtClean="0">
                <a:latin typeface="Courier New" charset="0"/>
                <a:cs typeface="Courier New" charset="0"/>
                <a:sym typeface="Courier New" charset="0"/>
              </a:rPr>
              <a:t>Tucson 90 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60</a:t>
            </a:r>
            <a:endParaRPr lang="en-US" sz="1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 smtClean="0">
                <a:latin typeface="Courier New" charset="0"/>
                <a:cs typeface="Courier New" charset="0"/>
                <a:sym typeface="Courier New" charset="0"/>
              </a:rPr>
              <a:t>Phoenix 10 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72</a:t>
            </a:r>
            <a:endParaRPr lang="en-US" sz="1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 smtClean="0">
                <a:latin typeface="Courier New" charset="0"/>
                <a:cs typeface="Courier New" charset="0"/>
                <a:sym typeface="Courier New" charset="0"/>
              </a:rPr>
              <a:t>Bisbee 74 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98</a:t>
            </a:r>
            <a:endParaRPr lang="en-US" sz="1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 smtClean="0">
                <a:latin typeface="Courier New" charset="0"/>
                <a:cs typeface="Courier New" charset="0"/>
                <a:sym typeface="Courier New" charset="0"/>
              </a:rPr>
              <a:t>Yuma 5 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136</a:t>
            </a:r>
            <a:endParaRPr lang="en-US" sz="1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 smtClean="0">
                <a:latin typeface="Courier New" charset="0"/>
                <a:cs typeface="Courier New" charset="0"/>
                <a:sym typeface="Courier New" charset="0"/>
              </a:rPr>
              <a:t>Page 150 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91</a:t>
            </a:r>
            <a:endParaRPr lang="en-US" sz="1800" dirty="0">
              <a:latin typeface="Courier New" charset="0"/>
              <a:sym typeface="Courier New" charset="0"/>
            </a:endParaRPr>
          </a:p>
          <a:p>
            <a:pPr marL="679450" lvl="1">
              <a:lnSpc>
                <a:spcPct val="70000"/>
              </a:lnSpc>
              <a:defRPr/>
            </a:pPr>
            <a:endParaRPr lang="en-US" sz="1800" dirty="0">
              <a:latin typeface="Courier New" charset="0"/>
              <a:sym typeface="Courier New" charset="0"/>
            </a:endParaRPr>
          </a:p>
          <a:p>
            <a:pPr marL="679450" lvl="1">
              <a:lnSpc>
                <a:spcPct val="70000"/>
              </a:lnSpc>
              <a:defRPr/>
            </a:pPr>
            <a:endParaRPr lang="en-US" sz="1800" dirty="0">
              <a:latin typeface="Courier New" charset="0"/>
              <a:sym typeface="Courier New" charset="0"/>
            </a:endParaRPr>
          </a:p>
          <a:p>
            <a:pPr marL="679450" lvl="1">
              <a:lnSpc>
                <a:spcPct val="70000"/>
              </a:lnSpc>
              <a:defRPr/>
            </a:pPr>
            <a:endParaRPr lang="en-US" sz="700" dirty="0"/>
          </a:p>
          <a:p>
            <a:pPr>
              <a:defRPr/>
            </a:pPr>
            <a:r>
              <a:rPr lang="en-US" sz="2000" dirty="0"/>
              <a:t>Write a program to draw the cities on a </a:t>
            </a:r>
            <a:r>
              <a:rPr lang="en-US" sz="2000" dirty="0" err="1">
                <a:latin typeface="Courier New" charset="0"/>
                <a:cs typeface="Courier New" charset="0"/>
                <a:sym typeface="Courier New" charset="0"/>
              </a:rPr>
              <a:t>DrawingPanel</a:t>
            </a:r>
            <a:r>
              <a:rPr lang="en-US" sz="2000" dirty="0"/>
              <a:t>, then simulates an earthquake that turns all cities red that are within a given radius:</a:t>
            </a:r>
          </a:p>
          <a:p>
            <a:pPr marL="679450" lvl="1">
              <a:defRPr/>
            </a:pPr>
            <a:endParaRPr lang="en-US" sz="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Epicenter x? </a:t>
            </a:r>
            <a:r>
              <a:rPr lang="en-US" sz="1800" u="sng" dirty="0">
                <a:latin typeface="Courier New Bold" charset="0"/>
                <a:cs typeface="Courier New Bold" charset="0"/>
                <a:sym typeface="Courier New Bold" charset="0"/>
              </a:rPr>
              <a:t>100</a:t>
            </a:r>
            <a:endParaRPr lang="en-US" sz="1800" u="sng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Epicenter y? </a:t>
            </a:r>
            <a:r>
              <a:rPr lang="en-US" sz="1800" u="sng" dirty="0">
                <a:latin typeface="Courier New Bold" charset="0"/>
                <a:cs typeface="Courier New Bold" charset="0"/>
                <a:sym typeface="Courier New Bold" charset="0"/>
              </a:rPr>
              <a:t>100</a:t>
            </a:r>
            <a:endParaRPr lang="en-US" sz="1800" u="sng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Affected radius? </a:t>
            </a:r>
            <a:r>
              <a:rPr lang="en-US" sz="1800" u="sng" dirty="0">
                <a:latin typeface="Courier New Bold" charset="0"/>
                <a:cs typeface="Courier New Bold" charset="0"/>
                <a:sym typeface="Courier New Bold" charset="0"/>
              </a:rPr>
              <a:t>75</a:t>
            </a:r>
            <a:endParaRPr lang="en-US" sz="1800" u="sng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pic>
        <p:nvPicPr>
          <p:cNvPr id="4" name="Picture 9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637" y="1177636"/>
            <a:ext cx="3001818" cy="3189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2714-9AAF-4E6F-A3EC-499918B5596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6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>
          <a:xfrm>
            <a:off x="127000" y="196272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Observations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>
          <a:xfrm>
            <a:off x="838200" y="1397000"/>
            <a:ext cx="10515600" cy="5380182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The data in this problem is a set of points.</a:t>
            </a:r>
          </a:p>
          <a:p>
            <a:pPr eaLnBrk="1" hangingPunct="1"/>
            <a:r>
              <a:rPr lang="en-US" dirty="0" smtClean="0"/>
              <a:t>Used tuples before. Now use objects with state and behavior.</a:t>
            </a:r>
          </a:p>
          <a:p>
            <a:pPr eaLnBrk="1" hangingPunct="1"/>
            <a:endParaRPr lang="en-US" dirty="0" smtClean="0"/>
          </a:p>
          <a:p>
            <a:r>
              <a:rPr lang="en-US" dirty="0" smtClean="0"/>
              <a:t>A</a:t>
            </a:r>
            <a:r>
              <a:rPr lang="en-US" dirty="0" smtClean="0">
                <a:latin typeface="Courier New" panose="02070309020205020404" pitchFamily="49" charset="0"/>
              </a:rPr>
              <a:t> Point</a:t>
            </a:r>
            <a:r>
              <a:rPr lang="en-US" dirty="0" smtClean="0"/>
              <a:t> object: </a:t>
            </a:r>
          </a:p>
          <a:p>
            <a:pPr marL="457200" lvl="1" indent="0" eaLnBrk="1" hangingPunct="1">
              <a:buNone/>
            </a:pPr>
            <a:endParaRPr lang="en-US" sz="800" dirty="0"/>
          </a:p>
          <a:p>
            <a:pPr marL="457200" lvl="1" indent="0" eaLnBrk="1" hangingPunct="1">
              <a:buNone/>
            </a:pPr>
            <a:r>
              <a:rPr lang="en-US" b="1" dirty="0"/>
              <a:t>a</a:t>
            </a:r>
            <a:r>
              <a:rPr lang="en-US" b="1" dirty="0" smtClean="0"/>
              <a:t>ttributes</a:t>
            </a:r>
            <a:r>
              <a:rPr lang="en-US" dirty="0" smtClean="0"/>
              <a:t> (state):   </a:t>
            </a:r>
          </a:p>
          <a:p>
            <a:pPr marL="457200" lvl="1" indent="396875" eaLnBrk="1" hangingPunct="1">
              <a:buNone/>
            </a:pPr>
            <a:r>
              <a:rPr lang="en-US" dirty="0"/>
              <a:t> </a:t>
            </a:r>
            <a:r>
              <a:rPr lang="en-US" dirty="0" smtClean="0"/>
              <a:t>a city's x/y data </a:t>
            </a:r>
            <a:endParaRPr lang="en-US" sz="800" dirty="0"/>
          </a:p>
          <a:p>
            <a:pPr marL="457200" lvl="1" indent="0" eaLnBrk="1" hangingPunct="1">
              <a:buNone/>
            </a:pPr>
            <a:endParaRPr lang="en-US" dirty="0"/>
          </a:p>
          <a:p>
            <a:pPr marL="457200" lvl="1" indent="0" eaLnBrk="1" hangingPunct="1">
              <a:buNone/>
            </a:pPr>
            <a:r>
              <a:rPr lang="en-US" b="1" dirty="0"/>
              <a:t>m</a:t>
            </a:r>
            <a:r>
              <a:rPr lang="en-US" b="1" dirty="0" smtClean="0"/>
              <a:t>ethods</a:t>
            </a:r>
            <a:r>
              <a:rPr lang="en-US" dirty="0" smtClean="0"/>
              <a:t> (behavior): </a:t>
            </a:r>
          </a:p>
          <a:p>
            <a:pPr marL="457200" lvl="1" indent="0">
              <a:buNone/>
            </a:pPr>
            <a:r>
              <a:rPr lang="en-US" dirty="0" smtClean="0"/>
              <a:t>       Draw </a:t>
            </a:r>
            <a:r>
              <a:rPr lang="en-US" dirty="0"/>
              <a:t>its x/y location on a </a:t>
            </a:r>
            <a:r>
              <a:rPr lang="en-US" dirty="0" err="1">
                <a:latin typeface="Courier New"/>
                <a:cs typeface="Courier New"/>
              </a:rPr>
              <a:t>DrawingPane</a:t>
            </a:r>
            <a:r>
              <a:rPr lang="en-US" dirty="0" err="1"/>
              <a:t>l</a:t>
            </a:r>
            <a:r>
              <a:rPr lang="en-US" dirty="0"/>
              <a:t> </a:t>
            </a:r>
            <a:r>
              <a:rPr lang="en-US" dirty="0" smtClean="0"/>
              <a:t>object</a:t>
            </a:r>
            <a:endParaRPr lang="en-US" sz="800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908050" lvl="1" indent="4763" eaLnBrk="1" hangingPunct="1">
              <a:buNone/>
            </a:pPr>
            <a:r>
              <a:rPr lang="en-US" dirty="0" smtClean="0"/>
              <a:t>Compare the distances between </a:t>
            </a:r>
            <a:r>
              <a:rPr lang="en-US" dirty="0" smtClean="0">
                <a:latin typeface="Courier New" panose="02070309020205020404" pitchFamily="49" charset="0"/>
              </a:rPr>
              <a:t>Point</a:t>
            </a:r>
            <a:r>
              <a:rPr lang="en-US" dirty="0" smtClean="0"/>
              <a:t>s</a:t>
            </a:r>
            <a:br>
              <a:rPr lang="en-US" dirty="0" smtClean="0"/>
            </a:br>
            <a:r>
              <a:rPr lang="en-US" dirty="0" smtClean="0"/>
              <a:t>to see whether the earthquake hit a given city</a:t>
            </a:r>
          </a:p>
          <a:p>
            <a:pPr marL="908050" lvl="1" indent="4763" eaLnBrk="1" hangingPunct="1">
              <a:buNone/>
            </a:pPr>
            <a:endParaRPr lang="en-US" sz="800" dirty="0"/>
          </a:p>
          <a:p>
            <a:pPr lvl="1" eaLnBrk="1" hangingPunct="1"/>
            <a:endParaRPr lang="en-US" dirty="0" smtClean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5236" y="2811246"/>
            <a:ext cx="20193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2714-9AAF-4E6F-A3EC-499918B5596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7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838200" y="261883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Point</a:t>
            </a:r>
            <a:r>
              <a:rPr lang="en-US" dirty="0" smtClean="0"/>
              <a:t> objects (desired)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838200" y="884903"/>
            <a:ext cx="10515600" cy="529206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p1 = Point()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p2 = Point()       </a:t>
            </a:r>
            <a:endParaRPr lang="en-US" sz="900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Attributes of each </a:t>
            </a:r>
            <a:r>
              <a:rPr lang="en-US" dirty="0" smtClean="0">
                <a:latin typeface="Courier New" panose="02070309020205020404" pitchFamily="49" charset="0"/>
              </a:rPr>
              <a:t>Point</a:t>
            </a:r>
            <a:r>
              <a:rPr lang="en-US" dirty="0" smtClean="0"/>
              <a:t> object:</a:t>
            </a:r>
          </a:p>
          <a:p>
            <a:pPr marL="457200" lvl="1" indent="0" eaLnBrk="1" hangingPunct="1">
              <a:buNone/>
            </a:pPr>
            <a:endParaRPr lang="en-US" sz="1800" dirty="0" smtClean="0"/>
          </a:p>
          <a:p>
            <a:pPr lvl="1" eaLnBrk="1" hangingPunct="1"/>
            <a:endParaRPr lang="en-US" sz="1800" dirty="0" smtClean="0"/>
          </a:p>
          <a:p>
            <a:pPr lvl="1" eaLnBrk="1" hangingPunct="1"/>
            <a:endParaRPr lang="en-US" sz="1800" dirty="0" smtClean="0"/>
          </a:p>
          <a:p>
            <a:pPr lvl="1" eaLnBrk="1" hangingPunct="1"/>
            <a:endParaRPr lang="en-US" sz="1800" dirty="0" smtClean="0"/>
          </a:p>
          <a:p>
            <a:pPr eaLnBrk="1" hangingPunct="1"/>
            <a:r>
              <a:rPr lang="en-US" dirty="0" smtClean="0"/>
              <a:t>Methods in each </a:t>
            </a:r>
            <a:r>
              <a:rPr lang="en-US" dirty="0" smtClean="0">
                <a:latin typeface="Courier New" panose="02070309020205020404" pitchFamily="49" charset="0"/>
              </a:rPr>
              <a:t>Point</a:t>
            </a:r>
            <a:r>
              <a:rPr lang="en-US" dirty="0" smtClean="0"/>
              <a:t> object:</a:t>
            </a:r>
          </a:p>
        </p:txBody>
      </p:sp>
      <p:graphicFrame>
        <p:nvGraphicFramePr>
          <p:cNvPr id="1062965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712546"/>
              </p:ext>
            </p:extLst>
          </p:nvPr>
        </p:nvGraphicFramePr>
        <p:xfrm>
          <a:off x="1812637" y="4521200"/>
          <a:ext cx="8686369" cy="2211387"/>
        </p:xfrm>
        <a:graphic>
          <a:graphicData uri="http://schemas.openxmlformats.org/drawingml/2006/table">
            <a:tbl>
              <a:tblPr/>
              <a:tblGrid>
                <a:gridCol w="2849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37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5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Method name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Description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5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set_location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sets the point's x and y to the given values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3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translate(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dx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dy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adjusts the point's x and y by the given amounts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5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distance(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p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how far away the point is from point 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p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5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draw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panel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displays the point on a drawing panel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62948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028752"/>
              </p:ext>
            </p:extLst>
          </p:nvPr>
        </p:nvGraphicFramePr>
        <p:xfrm>
          <a:off x="2057401" y="2667000"/>
          <a:ext cx="4511675" cy="1219200"/>
        </p:xfrm>
        <a:graphic>
          <a:graphicData uri="http://schemas.openxmlformats.org/drawingml/2006/table">
            <a:tbl>
              <a:tblPr/>
              <a:tblGrid>
                <a:gridCol w="1589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2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attribute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the point's x-coordinate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the point's y-coordinate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2714-9AAF-4E6F-A3EC-499918B5596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888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urier New" panose="02070309020205020404" pitchFamily="49" charset="0"/>
              </a:rPr>
              <a:t>Point</a:t>
            </a:r>
            <a:r>
              <a:rPr lang="en-US" smtClean="0"/>
              <a:t> class as blueprint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xfrm>
            <a:off x="838200" y="1905137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70000"/>
              </a:lnSpc>
            </a:pPr>
            <a:endParaRPr lang="en-US" dirty="0" smtClean="0"/>
          </a:p>
          <a:p>
            <a:pPr lvl="1" eaLnBrk="1" hangingPunct="1">
              <a:lnSpc>
                <a:spcPct val="70000"/>
              </a:lnSpc>
            </a:pPr>
            <a:endParaRPr lang="en-US" dirty="0" smtClean="0"/>
          </a:p>
          <a:p>
            <a:pPr lvl="1" eaLnBrk="1" hangingPunct="1">
              <a:lnSpc>
                <a:spcPct val="70000"/>
              </a:lnSpc>
            </a:pPr>
            <a:endParaRPr lang="en-US" dirty="0" smtClean="0"/>
          </a:p>
          <a:p>
            <a:pPr lvl="1" eaLnBrk="1" hangingPunct="1">
              <a:lnSpc>
                <a:spcPct val="70000"/>
              </a:lnSpc>
            </a:pPr>
            <a:endParaRPr lang="en-US" dirty="0" smtClean="0"/>
          </a:p>
          <a:p>
            <a:pPr lvl="1" eaLnBrk="1" hangingPunct="1">
              <a:lnSpc>
                <a:spcPct val="70000"/>
              </a:lnSpc>
            </a:pPr>
            <a:endParaRPr lang="en-US" dirty="0" smtClean="0"/>
          </a:p>
          <a:p>
            <a:pPr lvl="1" eaLnBrk="1" hangingPunct="1">
              <a:lnSpc>
                <a:spcPct val="70000"/>
              </a:lnSpc>
            </a:pPr>
            <a:endParaRPr lang="en-US" dirty="0" smtClean="0"/>
          </a:p>
          <a:p>
            <a:pPr lvl="1" eaLnBrk="1" hangingPunct="1">
              <a:lnSpc>
                <a:spcPct val="70000"/>
              </a:lnSpc>
            </a:pPr>
            <a:endParaRPr lang="en-US" dirty="0" smtClean="0"/>
          </a:p>
          <a:p>
            <a:pPr lvl="1" eaLnBrk="1" hangingPunct="1">
              <a:lnSpc>
                <a:spcPct val="70000"/>
              </a:lnSpc>
            </a:pPr>
            <a:endParaRPr lang="en-US" dirty="0" smtClean="0"/>
          </a:p>
          <a:p>
            <a:pPr lvl="1" eaLnBrk="1" hangingPunct="1">
              <a:lnSpc>
                <a:spcPct val="70000"/>
              </a:lnSpc>
            </a:pPr>
            <a:endParaRPr lang="en-US" dirty="0" smtClean="0"/>
          </a:p>
          <a:p>
            <a:pPr lvl="1" eaLnBrk="1" hangingPunct="1">
              <a:lnSpc>
                <a:spcPct val="70000"/>
              </a:lnSpc>
            </a:pPr>
            <a:endParaRPr lang="en-US" dirty="0" smtClean="0"/>
          </a:p>
          <a:p>
            <a:pPr lvl="1" eaLnBrk="1" hangingPunct="1">
              <a:lnSpc>
                <a:spcPct val="70000"/>
              </a:lnSpc>
            </a:pPr>
            <a:endParaRPr lang="en-US" dirty="0" smtClean="0"/>
          </a:p>
          <a:p>
            <a:pPr lvl="1" eaLnBrk="1" hangingPunct="1">
              <a:lnSpc>
                <a:spcPct val="70000"/>
              </a:lnSpc>
            </a:pPr>
            <a:endParaRPr lang="en-US" dirty="0" smtClean="0"/>
          </a:p>
          <a:p>
            <a:pPr lvl="1" eaLnBrk="1" hangingPunct="1">
              <a:lnSpc>
                <a:spcPct val="70000"/>
              </a:lnSpc>
            </a:pPr>
            <a:endParaRPr lang="en-US" dirty="0" smtClean="0"/>
          </a:p>
          <a:p>
            <a:pPr lvl="1" eaLnBrk="1" hangingPunct="1">
              <a:lnSpc>
                <a:spcPct val="70000"/>
              </a:lnSpc>
            </a:pPr>
            <a:endParaRPr lang="en-US" dirty="0" smtClean="0"/>
          </a:p>
          <a:p>
            <a:pPr lvl="1" eaLnBrk="1" hangingPunct="1">
              <a:lnSpc>
                <a:spcPct val="70000"/>
              </a:lnSpc>
            </a:pPr>
            <a:endParaRPr lang="en-US" dirty="0" smtClean="0"/>
          </a:p>
          <a:p>
            <a:pPr lvl="1" eaLnBrk="1" hangingPunct="1">
              <a:lnSpc>
                <a:spcPct val="70000"/>
              </a:lnSpc>
            </a:pPr>
            <a:endParaRPr lang="en-US" dirty="0" smtClean="0"/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The class (blueprint) will describe how to create objects.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Each object will contain its own data and methods.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191000" y="1401764"/>
            <a:ext cx="3505200" cy="1806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u="sng" dirty="0">
                <a:cs typeface="Times New Roman" panose="02020603050405020304" pitchFamily="18" charset="0"/>
              </a:rPr>
              <a:t>Point class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400" dirty="0">
                <a:cs typeface="Times New Roman" panose="02020603050405020304" pitchFamily="18" charset="0"/>
              </a:rPr>
              <a:t>state:</a:t>
            </a:r>
            <a:br>
              <a:rPr lang="en-US" sz="1400" dirty="0">
                <a:cs typeface="Times New Roman" panose="02020603050405020304" pitchFamily="18" charset="0"/>
              </a:rPr>
            </a:br>
            <a:r>
              <a:rPr lang="en-US" sz="14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x,  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400" dirty="0">
                <a:cs typeface="Times New Roman" panose="02020603050405020304" pitchFamily="18" charset="0"/>
              </a:rPr>
              <a:t>behavior:</a:t>
            </a:r>
            <a:br>
              <a:rPr lang="en-US" sz="1400" dirty="0">
                <a:cs typeface="Times New Roman" panose="02020603050405020304" pitchFamily="18" charset="0"/>
              </a:rPr>
            </a:br>
            <a:r>
              <a:rPr lang="en-US" sz="14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set_location</a:t>
            </a:r>
            <a:r>
              <a:rPr lang="en-US" sz="14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(x</a:t>
            </a: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, </a:t>
            </a:r>
            <a:r>
              <a:rPr lang="en-US" sz="14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y)</a:t>
            </a:r>
            <a:b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translate</a:t>
            </a:r>
            <a:r>
              <a:rPr lang="en-US" sz="14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(dx, </a:t>
            </a:r>
            <a:r>
              <a:rPr lang="en-US" sz="1400" dirty="0" err="1">
                <a:latin typeface="Courier New" panose="02070309020205020404" pitchFamily="49" charset="0"/>
                <a:cs typeface="Times New Roman" panose="02020603050405020304" pitchFamily="18" charset="0"/>
              </a:rPr>
              <a:t>dy</a:t>
            </a: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b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distance</a:t>
            </a:r>
            <a:r>
              <a:rPr lang="en-US" sz="14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(p</a:t>
            </a: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b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draw</a:t>
            </a:r>
            <a:r>
              <a:rPr lang="en-US" sz="14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(panel)</a:t>
            </a:r>
            <a:endParaRPr lang="en-US" sz="14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</p:txBody>
      </p:sp>
      <p:grpSp>
        <p:nvGrpSpPr>
          <p:cNvPr id="17413" name="Group 5"/>
          <p:cNvGrpSpPr>
            <a:grpSpLocks/>
          </p:cNvGrpSpPr>
          <p:nvPr/>
        </p:nvGrpSpPr>
        <p:grpSpPr bwMode="auto">
          <a:xfrm>
            <a:off x="3810000" y="3279776"/>
            <a:ext cx="4191000" cy="519113"/>
            <a:chOff x="1440" y="2448"/>
            <a:chExt cx="2640" cy="327"/>
          </a:xfrm>
        </p:grpSpPr>
        <p:sp>
          <p:nvSpPr>
            <p:cNvPr id="17417" name="Line 6"/>
            <p:cNvSpPr>
              <a:spLocks noChangeShapeType="1"/>
            </p:cNvSpPr>
            <p:nvPr/>
          </p:nvSpPr>
          <p:spPr bwMode="auto">
            <a:xfrm flipH="1">
              <a:off x="1440" y="2448"/>
              <a:ext cx="1296" cy="3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18" name="Line 7"/>
            <p:cNvSpPr>
              <a:spLocks noChangeShapeType="1"/>
            </p:cNvSpPr>
            <p:nvPr/>
          </p:nvSpPr>
          <p:spPr bwMode="auto">
            <a:xfrm>
              <a:off x="2784" y="2448"/>
              <a:ext cx="0" cy="3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19" name="Line 8"/>
            <p:cNvSpPr>
              <a:spLocks noChangeShapeType="1"/>
            </p:cNvSpPr>
            <p:nvPr/>
          </p:nvSpPr>
          <p:spPr bwMode="auto">
            <a:xfrm>
              <a:off x="2832" y="2448"/>
              <a:ext cx="1248" cy="3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7414" name="Text Box 9"/>
          <p:cNvSpPr txBox="1">
            <a:spLocks noChangeArrowheads="1"/>
          </p:cNvSpPr>
          <p:nvPr/>
        </p:nvSpPr>
        <p:spPr bwMode="auto">
          <a:xfrm>
            <a:off x="1467059" y="3813176"/>
            <a:ext cx="3028741" cy="16866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400" b="1" u="sng" dirty="0">
                <a:latin typeface="Tahoma" panose="020B0604030504040204" pitchFamily="34" charset="0"/>
                <a:cs typeface="Times New Roman" panose="02020603050405020304" pitchFamily="18" charset="0"/>
              </a:rPr>
              <a:t>Point object #1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400" dirty="0">
                <a:latin typeface="Tahoma" panose="020B0604030504040204" pitchFamily="34" charset="0"/>
                <a:cs typeface="Times New Roman" panose="02020603050405020304" pitchFamily="18" charset="0"/>
              </a:rPr>
              <a:t>state:</a:t>
            </a:r>
            <a:br>
              <a:rPr lang="en-US" sz="1400" dirty="0">
                <a:latin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x = </a:t>
            </a:r>
            <a:r>
              <a:rPr lang="en-US" sz="14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50   </a:t>
            </a: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y = </a:t>
            </a:r>
            <a:r>
              <a:rPr lang="en-US" sz="14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20</a:t>
            </a:r>
            <a:endParaRPr lang="en-US" sz="14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400" dirty="0">
                <a:latin typeface="Tahoma" panose="020B0604030504040204" pitchFamily="34" charset="0"/>
                <a:cs typeface="Times New Roman" panose="02020603050405020304" pitchFamily="18" charset="0"/>
              </a:rPr>
              <a:t>behavior:</a:t>
            </a:r>
            <a:br>
              <a:rPr lang="en-US" sz="1400" dirty="0">
                <a:latin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sz="14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set_location</a:t>
            </a:r>
            <a:r>
              <a:rPr lang="en-US" sz="14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(x</a:t>
            </a: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, </a:t>
            </a:r>
            <a:r>
              <a:rPr lang="en-US" sz="14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y</a:t>
            </a: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b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translate</a:t>
            </a:r>
            <a:r>
              <a:rPr lang="en-US" sz="14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(dx</a:t>
            </a: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, </a:t>
            </a:r>
            <a:r>
              <a:rPr lang="en-US" sz="14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dy</a:t>
            </a: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b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distance</a:t>
            </a:r>
            <a:r>
              <a:rPr lang="en-US" sz="14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(p</a:t>
            </a: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b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draw</a:t>
            </a:r>
            <a:r>
              <a:rPr lang="en-US" sz="14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(panel)</a:t>
            </a:r>
            <a:endParaRPr lang="en-US" sz="14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</p:txBody>
      </p:sp>
      <p:sp>
        <p:nvSpPr>
          <p:cNvPr id="17415" name="Text Box 10"/>
          <p:cNvSpPr txBox="1">
            <a:spLocks noChangeArrowheads="1"/>
          </p:cNvSpPr>
          <p:nvPr/>
        </p:nvSpPr>
        <p:spPr bwMode="auto">
          <a:xfrm>
            <a:off x="4572000" y="3813176"/>
            <a:ext cx="3048000" cy="16866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400" b="1" u="sng" dirty="0">
                <a:latin typeface="Tahoma" panose="020B0604030504040204" pitchFamily="34" charset="0"/>
                <a:cs typeface="Times New Roman" panose="02020603050405020304" pitchFamily="18" charset="0"/>
              </a:rPr>
              <a:t>Point object #2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400" dirty="0">
                <a:latin typeface="Tahoma" panose="020B0604030504040204" pitchFamily="34" charset="0"/>
                <a:cs typeface="Times New Roman" panose="02020603050405020304" pitchFamily="18" charset="0"/>
              </a:rPr>
              <a:t>state:</a:t>
            </a:r>
            <a:br>
              <a:rPr lang="en-US" sz="1400" dirty="0">
                <a:latin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x = </a:t>
            </a:r>
            <a:r>
              <a:rPr lang="en-US" sz="14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90,   </a:t>
            </a: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y = </a:t>
            </a:r>
            <a:r>
              <a:rPr lang="en-US" sz="14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60</a:t>
            </a:r>
            <a:endParaRPr lang="en-US" sz="14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400" dirty="0">
                <a:latin typeface="Tahoma" panose="020B0604030504040204" pitchFamily="34" charset="0"/>
                <a:cs typeface="Times New Roman" panose="02020603050405020304" pitchFamily="18" charset="0"/>
              </a:rPr>
              <a:t>behavior:</a:t>
            </a:r>
            <a:br>
              <a:rPr lang="en-US" sz="1400" dirty="0">
                <a:latin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sz="14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set_location</a:t>
            </a:r>
            <a:r>
              <a:rPr lang="en-US" sz="14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(x</a:t>
            </a: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, </a:t>
            </a:r>
            <a:r>
              <a:rPr lang="en-US" sz="14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y</a:t>
            </a: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b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translate</a:t>
            </a:r>
            <a:r>
              <a:rPr lang="en-US" sz="14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(dx</a:t>
            </a: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, </a:t>
            </a:r>
            <a:r>
              <a:rPr lang="en-US" sz="14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dy</a:t>
            </a: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b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distance</a:t>
            </a:r>
            <a:r>
              <a:rPr lang="en-US" sz="14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(p</a:t>
            </a: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b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draw</a:t>
            </a:r>
            <a:r>
              <a:rPr lang="en-US" sz="14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(panel)</a:t>
            </a:r>
            <a:endParaRPr lang="en-US" sz="14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</p:txBody>
      </p:sp>
      <p:sp>
        <p:nvSpPr>
          <p:cNvPr id="17416" name="Text Box 11"/>
          <p:cNvSpPr txBox="1">
            <a:spLocks noChangeArrowheads="1"/>
          </p:cNvSpPr>
          <p:nvPr/>
        </p:nvSpPr>
        <p:spPr bwMode="auto">
          <a:xfrm>
            <a:off x="7696200" y="3813176"/>
            <a:ext cx="2975148" cy="16866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400" b="1" u="sng" dirty="0">
                <a:latin typeface="Tahoma" panose="020B0604030504040204" pitchFamily="34" charset="0"/>
                <a:cs typeface="Times New Roman" panose="02020603050405020304" pitchFamily="18" charset="0"/>
              </a:rPr>
              <a:t>Point object #3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400" dirty="0">
                <a:latin typeface="Tahoma" panose="020B0604030504040204" pitchFamily="34" charset="0"/>
                <a:cs typeface="Times New Roman" panose="02020603050405020304" pitchFamily="18" charset="0"/>
              </a:rPr>
              <a:t>state:</a:t>
            </a:r>
            <a:br>
              <a:rPr lang="en-US" sz="1400" dirty="0">
                <a:latin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x = </a:t>
            </a:r>
            <a:r>
              <a:rPr lang="en-US" sz="14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10,   </a:t>
            </a: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y = </a:t>
            </a:r>
            <a:r>
              <a:rPr lang="en-US" sz="14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72</a:t>
            </a:r>
            <a:endParaRPr lang="en-US" sz="14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400" dirty="0">
                <a:latin typeface="Tahoma" panose="020B0604030504040204" pitchFamily="34" charset="0"/>
                <a:cs typeface="Times New Roman" panose="02020603050405020304" pitchFamily="18" charset="0"/>
              </a:rPr>
              <a:t>behavior:</a:t>
            </a:r>
            <a:br>
              <a:rPr lang="en-US" sz="1400" dirty="0">
                <a:latin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sz="14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set_location</a:t>
            </a:r>
            <a:r>
              <a:rPr lang="en-US" sz="14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(x</a:t>
            </a: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, </a:t>
            </a:r>
            <a:r>
              <a:rPr lang="en-US" sz="14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y</a:t>
            </a: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b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translate</a:t>
            </a:r>
            <a:r>
              <a:rPr lang="en-US" sz="14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(dx</a:t>
            </a: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, </a:t>
            </a:r>
            <a:r>
              <a:rPr lang="en-US" sz="14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dy</a:t>
            </a: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b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distance</a:t>
            </a:r>
            <a:r>
              <a:rPr lang="en-US" sz="14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(p</a:t>
            </a: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b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draw</a:t>
            </a:r>
            <a:r>
              <a:rPr lang="en-US" sz="14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(panel)</a:t>
            </a:r>
            <a:endParaRPr lang="en-US" sz="14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2714-9AAF-4E6F-A3EC-499918B5596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828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Attribute Syntax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b="1" dirty="0" smtClean="0"/>
          </a:p>
          <a:p>
            <a:pPr eaLnBrk="1" hangingPunct="1"/>
            <a:r>
              <a:rPr lang="en-US" b="1" dirty="0" smtClean="0"/>
              <a:t>attribute</a:t>
            </a:r>
            <a:r>
              <a:rPr lang="en-US" dirty="0" smtClean="0"/>
              <a:t>: A variable inside an object that is part of its state.</a:t>
            </a:r>
          </a:p>
          <a:p>
            <a:pPr lvl="1" eaLnBrk="1" hangingPunct="1"/>
            <a:r>
              <a:rPr lang="en-US" dirty="0" smtClean="0"/>
              <a:t>Each object has </a:t>
            </a:r>
            <a:r>
              <a:rPr lang="en-US" i="1" dirty="0" smtClean="0"/>
              <a:t>its own copy </a:t>
            </a:r>
            <a:r>
              <a:rPr lang="en-US" dirty="0" smtClean="0"/>
              <a:t>of each attribute</a:t>
            </a:r>
          </a:p>
          <a:p>
            <a:pPr lvl="1" eaLnBrk="1" hangingPunct="1"/>
            <a:r>
              <a:rPr lang="en-US" dirty="0" smtClean="0"/>
              <a:t>Also called </a:t>
            </a:r>
            <a:r>
              <a:rPr lang="en-US" i="1" dirty="0" smtClean="0"/>
              <a:t>an instance variable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Declaration syntax: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b="1" i="1" dirty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 smtClean="0"/>
              <a:t>	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self.</a:t>
            </a:r>
            <a:r>
              <a:rPr lang="en-US" b="1" dirty="0" smtClean="0"/>
              <a:t>name = value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2714-9AAF-4E6F-A3EC-499918B5596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6366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</a:t>
            </a:r>
            <a:r>
              <a:rPr lang="en-US" dirty="0" smtClean="0"/>
              <a:t>ethod Syntax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662920"/>
          </a:xfrm>
        </p:spPr>
        <p:txBody>
          <a:bodyPr>
            <a:normAutofit lnSpcReduction="10000"/>
          </a:bodyPr>
          <a:lstStyle/>
          <a:p>
            <a:pPr>
              <a:tabLst>
                <a:tab pos="2227263" algn="l"/>
              </a:tabLst>
            </a:pPr>
            <a:r>
              <a:rPr lang="en-US" b="1" dirty="0" smtClean="0"/>
              <a:t>method</a:t>
            </a:r>
            <a:r>
              <a:rPr lang="en-US" dirty="0" smtClean="0"/>
              <a:t> : </a:t>
            </a:r>
            <a:r>
              <a:rPr lang="en-US" dirty="0"/>
              <a:t> </a:t>
            </a:r>
            <a:r>
              <a:rPr lang="en-US" dirty="0" smtClean="0"/>
              <a:t>Defines the behavior of objects.</a:t>
            </a:r>
          </a:p>
          <a:p>
            <a:pPr lvl="1">
              <a:buNone/>
              <a:tabLst>
                <a:tab pos="2227263" algn="l"/>
              </a:tabLst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2227263" algn="l"/>
              </a:tabLst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2227263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(self, </a:t>
            </a:r>
            <a:r>
              <a:rPr lang="en-US" b="1" dirty="0" smtClean="0"/>
              <a:t>parameters, ...</a:t>
            </a:r>
            <a:r>
              <a:rPr lang="en-US" dirty="0" smtClean="0">
                <a:latin typeface="Courier New" panose="02070309020205020404" pitchFamily="49" charset="0"/>
              </a:rPr>
              <a:t>):</a:t>
            </a:r>
          </a:p>
          <a:p>
            <a:pPr lvl="1">
              <a:buNone/>
              <a:tabLst>
                <a:tab pos="2227263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 smtClean="0"/>
              <a:t>statements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2227263" algn="l"/>
              </a:tabLst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tabLst>
                <a:tab pos="2227263" algn="l"/>
              </a:tabLst>
            </a:pPr>
            <a:endParaRPr lang="en-US" dirty="0" smtClean="0"/>
          </a:p>
          <a:p>
            <a:pPr lvl="1">
              <a:tabLst>
                <a:tab pos="2227263" algn="l"/>
              </a:tabLst>
            </a:pPr>
            <a:r>
              <a:rPr lang="en-US" dirty="0" smtClean="0"/>
              <a:t>Same syntax as functions, but with an extra </a:t>
            </a:r>
            <a:r>
              <a:rPr lang="en-US" dirty="0" smtClean="0">
                <a:latin typeface="Courier New"/>
                <a:cs typeface="Courier New"/>
              </a:rPr>
              <a:t>self</a:t>
            </a:r>
            <a:r>
              <a:rPr lang="en-US" dirty="0" smtClean="0"/>
              <a:t> parameter</a:t>
            </a:r>
          </a:p>
          <a:p>
            <a:pPr lvl="1">
              <a:tabLst>
                <a:tab pos="2227263" algn="l"/>
              </a:tabLst>
            </a:pPr>
            <a:endParaRPr lang="en-US" dirty="0" smtClean="0"/>
          </a:p>
          <a:p>
            <a:pPr lvl="1">
              <a:tabLst>
                <a:tab pos="2227263" algn="l"/>
              </a:tabLst>
            </a:pPr>
            <a:r>
              <a:rPr lang="en-US" dirty="0" smtClean="0"/>
              <a:t>There is a special method that is called when an object is created</a:t>
            </a:r>
          </a:p>
          <a:p>
            <a:pPr lvl="1">
              <a:tabLst>
                <a:tab pos="2227263" algn="l"/>
              </a:tabLst>
            </a:pPr>
            <a:r>
              <a:rPr lang="en-US" dirty="0" smtClean="0"/>
              <a:t>Used to initialize the object's instance variables</a:t>
            </a:r>
          </a:p>
          <a:p>
            <a:pPr marL="457200" lvl="1" indent="0">
              <a:buNone/>
              <a:tabLst>
                <a:tab pos="2227263" algn="l"/>
              </a:tabLst>
            </a:pPr>
            <a:endParaRPr lang="en-US" dirty="0" smtClean="0"/>
          </a:p>
          <a:p>
            <a:pPr lvl="1">
              <a:buNone/>
              <a:tabLst>
                <a:tab pos="2227263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  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b="1" dirty="0" smtClean="0"/>
              <a:t>__</a:t>
            </a:r>
            <a:r>
              <a:rPr lang="en-US" b="1" dirty="0" err="1" smtClean="0"/>
              <a:t>init</a:t>
            </a:r>
            <a:r>
              <a:rPr lang="en-US" b="1" dirty="0" smtClean="0"/>
              <a:t>__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dirty="0">
                <a:latin typeface="Courier New" panose="02070309020205020404" pitchFamily="49" charset="0"/>
              </a:rPr>
              <a:t>self, </a:t>
            </a:r>
            <a:r>
              <a:rPr lang="en-US" b="1" dirty="0" smtClean="0"/>
              <a:t>parameters, ...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  <a:r>
              <a:rPr lang="en-US" dirty="0">
                <a:latin typeface="Courier New" panose="02070309020205020404" pitchFamily="49" charset="0"/>
              </a:rPr>
              <a:t>:</a:t>
            </a:r>
          </a:p>
          <a:p>
            <a:pPr lvl="1">
              <a:buNone/>
              <a:tabLst>
                <a:tab pos="2227263" algn="l"/>
              </a:tabLst>
            </a:pPr>
            <a:r>
              <a:rPr lang="en-US" dirty="0">
                <a:latin typeface="Courier New" panose="02070309020205020404" pitchFamily="49" charset="0"/>
              </a:rPr>
              <a:t>	    </a:t>
            </a:r>
            <a:r>
              <a:rPr lang="en-US" b="1" dirty="0" smtClean="0"/>
              <a:t>statements</a:t>
            </a:r>
            <a:endParaRPr lang="en-US" dirty="0" smtClean="0"/>
          </a:p>
          <a:p>
            <a:pPr lvl="1">
              <a:buNone/>
              <a:tabLst>
                <a:tab pos="2227263" algn="l"/>
              </a:tabLst>
            </a:pPr>
            <a:endParaRPr lang="en-US" dirty="0" smtClean="0"/>
          </a:p>
          <a:p>
            <a:pPr lvl="1">
              <a:lnSpc>
                <a:spcPct val="80000"/>
              </a:lnSpc>
              <a:buNone/>
              <a:tabLst>
                <a:tab pos="2227263" algn="l"/>
              </a:tabLst>
            </a:pP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2714-9AAF-4E6F-A3EC-499918B5596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838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Point class, version 1</a:t>
            </a:r>
          </a:p>
        </p:txBody>
      </p:sp>
      <p:sp>
        <p:nvSpPr>
          <p:cNvPr id="1067011" name="Rectangl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882284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class Point: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__</a:t>
            </a:r>
            <a:r>
              <a:rPr lang="en-US" dirty="0" err="1" smtClean="0">
                <a:latin typeface="Courier New" panose="02070309020205020404" pitchFamily="49" charset="0"/>
              </a:rPr>
              <a:t>init</a:t>
            </a:r>
            <a:r>
              <a:rPr lang="en-US" dirty="0" smtClean="0">
                <a:latin typeface="Courier New" panose="02070309020205020404" pitchFamily="49" charset="0"/>
              </a:rPr>
              <a:t>__(self):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        </a:t>
            </a:r>
            <a:r>
              <a:rPr lang="en-US" dirty="0" err="1" smtClean="0">
                <a:latin typeface="Courier New" panose="02070309020205020404" pitchFamily="49" charset="0"/>
              </a:rPr>
              <a:t>self.</a:t>
            </a:r>
            <a:r>
              <a:rPr lang="en-US" b="1" dirty="0" err="1" smtClean="0">
                <a:latin typeface="Courier New" panose="02070309020205020404" pitchFamily="49" charset="0"/>
              </a:rPr>
              <a:t>x</a:t>
            </a:r>
            <a:r>
              <a:rPr lang="en-US" b="1" dirty="0" smtClean="0">
                <a:latin typeface="Courier New" panose="02070309020205020404" pitchFamily="49" charset="0"/>
              </a:rPr>
              <a:t> = </a:t>
            </a:r>
            <a:r>
              <a:rPr lang="en-US" b="1" dirty="0">
                <a:latin typeface="Courier New" panose="02070309020205020404" pitchFamily="49" charset="0"/>
              </a:rPr>
              <a:t>0</a:t>
            </a:r>
            <a:endParaRPr lang="en-US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        </a:t>
            </a:r>
            <a:r>
              <a:rPr lang="en-US" dirty="0" err="1" smtClean="0">
                <a:latin typeface="Courier New" panose="02070309020205020404" pitchFamily="49" charset="0"/>
              </a:rPr>
              <a:t>self.</a:t>
            </a:r>
            <a:r>
              <a:rPr lang="en-US" b="1" dirty="0" err="1" smtClean="0">
                <a:latin typeface="Courier New" panose="02070309020205020404" pitchFamily="49" charset="0"/>
              </a:rPr>
              <a:t>y</a:t>
            </a:r>
            <a:r>
              <a:rPr lang="en-US" b="1" dirty="0" smtClean="0">
                <a:latin typeface="Courier New" panose="02070309020205020404" pitchFamily="49" charset="0"/>
              </a:rPr>
              <a:t> = 0</a:t>
            </a:r>
            <a:endParaRPr lang="en-US" dirty="0" smtClean="0"/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The above code defines a new type named </a:t>
            </a:r>
            <a:r>
              <a:rPr lang="en-US" dirty="0" smtClean="0">
                <a:latin typeface="Courier New" panose="02070309020205020404" pitchFamily="49" charset="0"/>
              </a:rPr>
              <a:t>Point</a:t>
            </a:r>
            <a:r>
              <a:rPr lang="en-US" dirty="0" smtClean="0"/>
              <a:t>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Each </a:t>
            </a:r>
            <a:r>
              <a:rPr lang="en-US" dirty="0" smtClean="0">
                <a:latin typeface="Courier New" panose="02070309020205020404" pitchFamily="49" charset="0"/>
              </a:rPr>
              <a:t>Point</a:t>
            </a:r>
            <a:r>
              <a:rPr lang="en-US" dirty="0" smtClean="0"/>
              <a:t> object contains two pieces of data:</a:t>
            </a:r>
          </a:p>
          <a:p>
            <a:pPr lvl="2" eaLnBrk="1" hangingPunct="1"/>
            <a:r>
              <a:rPr lang="en-US" dirty="0" smtClean="0"/>
              <a:t>an </a:t>
            </a:r>
            <a:r>
              <a:rPr lang="en-US" dirty="0" err="1" smtClean="0">
                <a:latin typeface="Courier New" panose="02070309020205020404" pitchFamily="49" charset="0"/>
              </a:rPr>
              <a:t>int</a:t>
            </a:r>
            <a:r>
              <a:rPr lang="en-US" dirty="0" smtClean="0"/>
              <a:t> named </a:t>
            </a:r>
            <a:r>
              <a:rPr lang="en-US" dirty="0" smtClean="0">
                <a:latin typeface="Courier New" panose="02070309020205020404" pitchFamily="49" charset="0"/>
              </a:rPr>
              <a:t>x</a:t>
            </a:r>
            <a:r>
              <a:rPr lang="en-US" dirty="0" smtClean="0"/>
              <a:t>, and</a:t>
            </a:r>
          </a:p>
          <a:p>
            <a:pPr lvl="2" eaLnBrk="1" hangingPunct="1"/>
            <a:r>
              <a:rPr lang="en-US" dirty="0" smtClean="0"/>
              <a:t>an </a:t>
            </a:r>
            <a:r>
              <a:rPr lang="en-US" dirty="0" err="1" smtClean="0">
                <a:latin typeface="Courier New" panose="02070309020205020404" pitchFamily="49" charset="0"/>
              </a:rPr>
              <a:t>int</a:t>
            </a:r>
            <a:r>
              <a:rPr lang="en-US" dirty="0" smtClean="0"/>
              <a:t> named </a:t>
            </a:r>
            <a:r>
              <a:rPr lang="en-US" dirty="0" smtClean="0">
                <a:latin typeface="Courier New" panose="02070309020205020404" pitchFamily="49" charset="0"/>
              </a:rPr>
              <a:t>y</a:t>
            </a:r>
            <a:r>
              <a:rPr lang="en-US" dirty="0" smtClean="0"/>
              <a:t>.</a:t>
            </a:r>
          </a:p>
          <a:p>
            <a:pPr lvl="2" eaLnBrk="1" hangingPunct="1"/>
            <a:endParaRPr lang="en-US" dirty="0" smtClean="0"/>
          </a:p>
          <a:p>
            <a:pPr lvl="1" eaLnBrk="1" hangingPunct="1"/>
            <a:r>
              <a:rPr lang="en-US" dirty="0" smtClean="0">
                <a:latin typeface="Courier New"/>
                <a:cs typeface="Courier New"/>
              </a:rPr>
              <a:t>__</a:t>
            </a:r>
            <a:r>
              <a:rPr lang="en-US" dirty="0" err="1" smtClean="0">
                <a:latin typeface="Courier New"/>
                <a:cs typeface="Courier New"/>
              </a:rPr>
              <a:t>init</a:t>
            </a:r>
            <a:r>
              <a:rPr lang="en-US" dirty="0" smtClean="0">
                <a:latin typeface="Courier New"/>
                <a:cs typeface="Courier New"/>
              </a:rPr>
              <a:t>__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method initializes </a:t>
            </a:r>
            <a:r>
              <a:rPr lang="en-US" dirty="0" smtClean="0">
                <a:latin typeface="Courier New"/>
                <a:cs typeface="Courier New"/>
              </a:rPr>
              <a:t>x </a:t>
            </a:r>
            <a:r>
              <a:rPr lang="en-US" dirty="0" smtClean="0">
                <a:cs typeface="Courier New"/>
              </a:rPr>
              <a:t>and</a:t>
            </a:r>
            <a:r>
              <a:rPr lang="en-US" dirty="0" smtClean="0">
                <a:latin typeface="Courier New"/>
                <a:cs typeface="Courier New"/>
              </a:rPr>
              <a:t> y</a:t>
            </a: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2714-9AAF-4E6F-A3EC-499918B5596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969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7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Point class, version 1</a:t>
            </a:r>
          </a:p>
        </p:txBody>
      </p:sp>
      <p:sp>
        <p:nvSpPr>
          <p:cNvPr id="1067011" name="Rectangl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882284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class Point: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__</a:t>
            </a:r>
            <a:r>
              <a:rPr lang="en-US" dirty="0" err="1" smtClean="0">
                <a:latin typeface="Courier New" panose="02070309020205020404" pitchFamily="49" charset="0"/>
              </a:rPr>
              <a:t>init</a:t>
            </a:r>
            <a:r>
              <a:rPr lang="en-US" dirty="0" smtClean="0">
                <a:latin typeface="Courier New" panose="02070309020205020404" pitchFamily="49" charset="0"/>
              </a:rPr>
              <a:t>__(self):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        </a:t>
            </a:r>
            <a:r>
              <a:rPr lang="en-US" dirty="0" err="1" smtClean="0">
                <a:latin typeface="Courier New" panose="02070309020205020404" pitchFamily="49" charset="0"/>
              </a:rPr>
              <a:t>self.</a:t>
            </a:r>
            <a:r>
              <a:rPr lang="en-US" b="1" dirty="0" err="1" smtClean="0">
                <a:latin typeface="Courier New" panose="02070309020205020404" pitchFamily="49" charset="0"/>
              </a:rPr>
              <a:t>x</a:t>
            </a:r>
            <a:r>
              <a:rPr lang="en-US" b="1" dirty="0" smtClean="0">
                <a:latin typeface="Courier New" panose="02070309020205020404" pitchFamily="49" charset="0"/>
              </a:rPr>
              <a:t> = </a:t>
            </a:r>
            <a:r>
              <a:rPr lang="en-US" b="1" dirty="0">
                <a:latin typeface="Courier New" panose="02070309020205020404" pitchFamily="49" charset="0"/>
              </a:rPr>
              <a:t>0</a:t>
            </a:r>
            <a:endParaRPr lang="en-US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        </a:t>
            </a:r>
            <a:r>
              <a:rPr lang="en-US" dirty="0" err="1" smtClean="0">
                <a:latin typeface="Courier New" panose="02070309020205020404" pitchFamily="49" charset="0"/>
              </a:rPr>
              <a:t>self.</a:t>
            </a:r>
            <a:r>
              <a:rPr lang="en-US" b="1" dirty="0" err="1" smtClean="0">
                <a:latin typeface="Courier New" panose="02070309020205020404" pitchFamily="49" charset="0"/>
              </a:rPr>
              <a:t>y</a:t>
            </a:r>
            <a:r>
              <a:rPr lang="en-US" b="1" dirty="0" smtClean="0">
                <a:latin typeface="Courier New" panose="02070309020205020404" pitchFamily="49" charset="0"/>
              </a:rPr>
              <a:t> = 0</a:t>
            </a:r>
            <a:endParaRPr lang="en-US" dirty="0" smtClean="0"/>
          </a:p>
          <a:p>
            <a:pPr marL="457200" lvl="1" indent="0" eaLnBrk="1" hangingPunct="1">
              <a:buNone/>
            </a:pPr>
            <a:endParaRPr lang="en-US" dirty="0" smtClean="0">
              <a:latin typeface="Courier New"/>
              <a:cs typeface="Courier New"/>
            </a:endParaRPr>
          </a:p>
          <a:p>
            <a:pPr marL="457200" lvl="1" indent="0" eaLnBrk="1" hangingPunct="1"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 marL="457200" lvl="1" indent="0" eaLnBrk="1" hangingPunct="1">
              <a:buNone/>
            </a:pPr>
            <a:r>
              <a:rPr lang="en-US" dirty="0" smtClean="0"/>
              <a:t>Given this version of the </a:t>
            </a:r>
            <a:r>
              <a:rPr lang="en-US" dirty="0" smtClean="0">
                <a:latin typeface="Courier New"/>
                <a:cs typeface="Courier New"/>
              </a:rPr>
              <a:t>Point c</a:t>
            </a:r>
            <a:r>
              <a:rPr lang="en-US" dirty="0" smtClean="0"/>
              <a:t>lass, every </a:t>
            </a:r>
            <a:r>
              <a:rPr lang="en-US" dirty="0" smtClean="0">
                <a:latin typeface="Courier New"/>
                <a:cs typeface="Courier New"/>
              </a:rPr>
              <a:t>Point</a:t>
            </a:r>
            <a:r>
              <a:rPr lang="en-US" dirty="0" smtClean="0"/>
              <a:t> object will have</a:t>
            </a:r>
          </a:p>
          <a:p>
            <a:pPr marL="457200" lvl="1" indent="0" eaLnBrk="1" hangingPunct="1">
              <a:buNone/>
            </a:pPr>
            <a:r>
              <a:rPr lang="en-US" dirty="0" smtClean="0"/>
              <a:t> an x and y set to 0.</a:t>
            </a:r>
          </a:p>
          <a:p>
            <a:pPr marL="457200" lvl="1" indent="0" eaLnBrk="1" hangingPunct="1">
              <a:buNone/>
            </a:pPr>
            <a:endParaRPr lang="en-US" dirty="0"/>
          </a:p>
          <a:p>
            <a:pPr marL="457200" lvl="1" indent="0" eaLnBrk="1" hangingPunct="1"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2714-9AAF-4E6F-A3EC-499918B5596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746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7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67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Using the Point class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xfrm>
            <a:off x="838200" y="1166091"/>
            <a:ext cx="10515600" cy="5010872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2286000" algn="l"/>
              </a:tabLst>
            </a:pPr>
            <a:endParaRPr lang="en-US" dirty="0" smtClean="0"/>
          </a:p>
          <a:p>
            <a:pPr>
              <a:tabLst>
                <a:tab pos="2286000" algn="l"/>
              </a:tabLst>
            </a:pPr>
            <a:r>
              <a:rPr lang="en-US" dirty="0" smtClean="0"/>
              <a:t>Create a new Point object:</a:t>
            </a:r>
          </a:p>
          <a:p>
            <a:pPr lvl="1">
              <a:lnSpc>
                <a:spcPct val="80000"/>
              </a:lnSpc>
              <a:buNone/>
              <a:tabLst>
                <a:tab pos="2286000" algn="l"/>
              </a:tabLst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2286000" algn="l"/>
              </a:tabLst>
            </a:pPr>
            <a:r>
              <a:rPr lang="en-US" sz="1800" dirty="0">
                <a:latin typeface="Courier New" panose="02070309020205020404" pitchFamily="49" charset="0"/>
              </a:rPr>
              <a:t>p1 = Point(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dirty="0"/>
          </a:p>
          <a:p>
            <a:pPr>
              <a:tabLst>
                <a:tab pos="2286000" algn="l"/>
              </a:tabLst>
            </a:pPr>
            <a:endParaRPr lang="en-US" dirty="0" smtClean="0"/>
          </a:p>
          <a:p>
            <a:pPr>
              <a:tabLst>
                <a:tab pos="2286000" algn="l"/>
              </a:tabLst>
            </a:pPr>
            <a:r>
              <a:rPr lang="en-US" dirty="0" smtClean="0"/>
              <a:t>access/modify an object's </a:t>
            </a:r>
            <a:r>
              <a:rPr lang="en-US" dirty="0" smtClean="0"/>
              <a:t>instance variables (attributes)</a:t>
            </a:r>
            <a:endParaRPr lang="en-US" dirty="0" smtClean="0"/>
          </a:p>
          <a:p>
            <a:pPr lvl="1">
              <a:tabLst>
                <a:tab pos="2286000" algn="l"/>
              </a:tabLst>
            </a:pPr>
            <a:endParaRPr lang="en-US" sz="800" dirty="0"/>
          </a:p>
          <a:p>
            <a:pPr lvl="1">
              <a:tabLst>
                <a:tab pos="2286000" algn="l"/>
              </a:tabLst>
            </a:pPr>
            <a:r>
              <a:rPr lang="en-US" dirty="0" smtClean="0"/>
              <a:t>access:	</a:t>
            </a:r>
            <a:r>
              <a:rPr lang="en-US" b="1" dirty="0" err="1" smtClean="0"/>
              <a:t>variable</a:t>
            </a:r>
            <a:r>
              <a:rPr lang="en-US" dirty="0" err="1" smtClean="0">
                <a:latin typeface="Courier New" panose="02070309020205020404" pitchFamily="49" charset="0"/>
              </a:rPr>
              <a:t>.</a:t>
            </a:r>
            <a:r>
              <a:rPr lang="en-US" b="1" dirty="0" err="1" smtClean="0"/>
              <a:t>attribute</a:t>
            </a:r>
            <a:endParaRPr lang="en-US" sz="800" dirty="0">
              <a:latin typeface="Courier New" panose="02070309020205020404" pitchFamily="49" charset="0"/>
            </a:endParaRPr>
          </a:p>
          <a:p>
            <a:pPr lvl="1">
              <a:tabLst>
                <a:tab pos="2286000" algn="l"/>
              </a:tabLst>
            </a:pPr>
            <a:r>
              <a:rPr lang="en-US" dirty="0" smtClean="0"/>
              <a:t>modify:	</a:t>
            </a:r>
            <a:r>
              <a:rPr lang="en-US" b="1" dirty="0" err="1" smtClean="0"/>
              <a:t>variable</a:t>
            </a:r>
            <a:r>
              <a:rPr lang="en-US" dirty="0" err="1" smtClean="0">
                <a:latin typeface="Courier New" panose="02070309020205020404" pitchFamily="49" charset="0"/>
              </a:rPr>
              <a:t>.</a:t>
            </a:r>
            <a:r>
              <a:rPr lang="en-US" b="1" dirty="0" err="1" smtClean="0"/>
              <a:t>attribute</a:t>
            </a:r>
            <a:r>
              <a:rPr lang="en-US" b="1" i="1" dirty="0" smtClean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=</a:t>
            </a:r>
            <a:r>
              <a:rPr lang="en-US" b="1" i="1" dirty="0" smtClean="0">
                <a:latin typeface="Courier New" panose="02070309020205020404" pitchFamily="49" charset="0"/>
              </a:rPr>
              <a:t> </a:t>
            </a:r>
            <a:r>
              <a:rPr lang="en-US" b="1" dirty="0" smtClean="0"/>
              <a:t>value</a:t>
            </a:r>
            <a:endParaRPr lang="en-US" dirty="0">
              <a:latin typeface="Courier New" panose="02070309020205020404" pitchFamily="49" charset="0"/>
            </a:endParaRPr>
          </a:p>
          <a:p>
            <a:pPr marL="0" indent="0">
              <a:buNone/>
              <a:tabLst>
                <a:tab pos="2286000" algn="l"/>
              </a:tabLst>
            </a:pPr>
            <a:endParaRPr lang="en-US" dirty="0" smtClean="0"/>
          </a:p>
          <a:p>
            <a:pPr>
              <a:tabLst>
                <a:tab pos="2286000" algn="l"/>
              </a:tabLst>
            </a:pPr>
            <a:r>
              <a:rPr lang="en-US" dirty="0" smtClean="0"/>
              <a:t>Example:</a:t>
            </a:r>
          </a:p>
          <a:p>
            <a:pPr lvl="1">
              <a:lnSpc>
                <a:spcPct val="80000"/>
              </a:lnSpc>
              <a:buNone/>
              <a:tabLst>
                <a:tab pos="2286000" algn="l"/>
              </a:tabLst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2286000" algn="l"/>
              </a:tabLst>
            </a:pPr>
            <a:r>
              <a:rPr lang="en-US" sz="1800" dirty="0" smtClean="0">
                <a:latin typeface="Courier New" panose="02070309020205020404" pitchFamily="49" charset="0"/>
              </a:rPr>
              <a:t>p1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Point()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2286000" algn="l"/>
              </a:tabLst>
            </a:pPr>
            <a:r>
              <a:rPr lang="en-US" sz="1800" dirty="0" smtClean="0">
                <a:latin typeface="Courier New" panose="02070309020205020404" pitchFamily="49" charset="0"/>
              </a:rPr>
              <a:t>p2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Point()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2286000" algn="l"/>
              </a:tabLst>
            </a:pPr>
            <a:r>
              <a:rPr lang="en-US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the x-</a:t>
            </a:r>
            <a:r>
              <a:rPr lang="en-US" sz="1800" dirty="0" err="1">
                <a:latin typeface="Courier New" panose="02070309020205020404" pitchFamily="49" charset="0"/>
              </a:rPr>
              <a:t>coord</a:t>
            </a:r>
            <a:r>
              <a:rPr lang="en-US" sz="1800" dirty="0">
                <a:latin typeface="Courier New" panose="02070309020205020404" pitchFamily="49" charset="0"/>
              </a:rPr>
              <a:t> is </a:t>
            </a:r>
            <a:r>
              <a:rPr lang="en-US" sz="1800" dirty="0" smtClean="0">
                <a:latin typeface="Courier New" panose="02070309020205020404" pitchFamily="49" charset="0"/>
              </a:rPr>
              <a:t>", </a:t>
            </a:r>
            <a:r>
              <a:rPr lang="en-US" sz="1800" b="1" dirty="0" smtClean="0">
                <a:latin typeface="Courier New" panose="02070309020205020404" pitchFamily="49" charset="0"/>
              </a:rPr>
              <a:t>p1.x</a:t>
            </a:r>
            <a:r>
              <a:rPr lang="en-US" sz="1800" smtClean="0">
                <a:latin typeface="Courier New" panose="02070309020205020404" pitchFamily="49" charset="0"/>
              </a:rPr>
              <a:t>)  </a:t>
            </a:r>
            <a:r>
              <a:rPr lang="en-US" sz="1800" smtClean="0">
                <a:latin typeface="Courier New" panose="02070309020205020404" pitchFamily="49" charset="0"/>
              </a:rPr>
              <a:t>  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access</a:t>
            </a:r>
          </a:p>
          <a:p>
            <a:pPr lvl="1">
              <a:lnSpc>
                <a:spcPct val="80000"/>
              </a:lnSpc>
              <a:buNone/>
              <a:tabLst>
                <a:tab pos="2286000" algn="l"/>
              </a:tabLst>
            </a:pPr>
            <a:r>
              <a:rPr lang="en-US" sz="1800" b="1" dirty="0">
                <a:latin typeface="Courier New" panose="02070309020205020404" pitchFamily="49" charset="0"/>
              </a:rPr>
              <a:t>p2.y =</a:t>
            </a: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13                         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modify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2714-9AAF-4E6F-A3EC-499918B5596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24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70" y="578942"/>
            <a:ext cx="11375399" cy="1325563"/>
          </a:xfrm>
        </p:spPr>
        <p:txBody>
          <a:bodyPr/>
          <a:lstStyle/>
          <a:p>
            <a:r>
              <a:rPr lang="en-US" dirty="0" smtClean="0"/>
              <a:t> Pseudocode for finding the distance  – Version1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3957"/>
            <a:ext cx="11353800" cy="533751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i="1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i="1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i</a:t>
            </a:r>
            <a:r>
              <a:rPr lang="en-US" i="1" dirty="0" smtClean="0">
                <a:cs typeface="Courier New" panose="02070309020205020404" pitchFamily="49" charset="0"/>
              </a:rPr>
              <a:t>nitialize a current set of friends to name1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i</a:t>
            </a:r>
            <a:r>
              <a:rPr lang="en-US" i="1" dirty="0" smtClean="0">
                <a:cs typeface="Courier New" panose="02070309020205020404" pitchFamily="49" charset="0"/>
              </a:rPr>
              <a:t>nitialize distance to zero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w</a:t>
            </a:r>
            <a:r>
              <a:rPr lang="en-US" i="1" dirty="0" smtClean="0">
                <a:cs typeface="Courier New" panose="02070309020205020404" pitchFamily="49" charset="0"/>
              </a:rPr>
              <a:t>hile name2 not found in current set of friends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  increment the distance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  make a new set of friends from the current set using the dictionary 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      to reference the sets of friends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  set the current set of friends to the union of the current set and new set of friends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 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print the distance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</a:t>
            </a:r>
            <a:endParaRPr lang="en-US" i="1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i="1" dirty="0" smtClean="0">
                <a:cs typeface="Courier New" panose="02070309020205020404" pitchFamily="49" charset="0"/>
              </a:rPr>
              <a:t>                         </a:t>
            </a:r>
          </a:p>
          <a:p>
            <a:pPr marL="0" indent="0">
              <a:buNone/>
            </a:pPr>
            <a:endParaRPr lang="en-US" i="1" dirty="0" smtClean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4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importing a Class definition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838200" y="1690688"/>
            <a:ext cx="10515600" cy="4913312"/>
          </a:xfrm>
        </p:spPr>
        <p:txBody>
          <a:bodyPr/>
          <a:lstStyle/>
          <a:p>
            <a:pPr eaLnBrk="1" hangingPunct="1"/>
            <a:r>
              <a:rPr lang="en-US" dirty="0" smtClean="0"/>
              <a:t>Assume that class </a:t>
            </a:r>
            <a:r>
              <a:rPr lang="en-US" dirty="0" smtClean="0">
                <a:latin typeface="Courier New" panose="02070309020205020404" pitchFamily="49" charset="0"/>
              </a:rPr>
              <a:t>Point </a:t>
            </a:r>
            <a:r>
              <a:rPr lang="en-US" dirty="0" smtClean="0"/>
              <a:t>is in file </a:t>
            </a:r>
            <a:r>
              <a:rPr lang="en-US" dirty="0" err="1" smtClean="0">
                <a:latin typeface="Courier New" panose="02070309020205020404" pitchFamily="49" charset="0"/>
              </a:rPr>
              <a:t>point.py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A class can be used via the import.</a:t>
            </a:r>
            <a:endParaRPr lang="en-US" sz="800" dirty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034309" y="2543464"/>
            <a:ext cx="3810000" cy="35599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31775" indent="-231775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1311275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425575"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539875" indent="-20955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1462088" indent="-20955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1600" u="sng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point_main.py</a:t>
            </a:r>
            <a:r>
              <a:rPr lang="en-US" sz="1600" u="sng" dirty="0" smtClean="0">
                <a:cs typeface="Times New Roman" panose="02020603050405020304" pitchFamily="18" charset="0"/>
              </a:rPr>
              <a:t> </a:t>
            </a:r>
            <a:endParaRPr lang="en-US" sz="1600" u="sng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endParaRPr lang="en-US" sz="1600" u="sng" dirty="0" smtClean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1600" u="sng" dirty="0" smtClean="0">
                <a:latin typeface="Courier New"/>
                <a:cs typeface="Courier New"/>
              </a:rPr>
              <a:t>from point import *</a:t>
            </a:r>
            <a:endParaRPr lang="en-US" sz="1600" u="sng" dirty="0">
              <a:latin typeface="Courier New"/>
              <a:cs typeface="Courier New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 main():</a:t>
            </a: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p1 </a:t>
            </a:r>
            <a:r>
              <a:rPr lang="en-US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= </a:t>
            </a:r>
            <a:r>
              <a:rPr lang="en-US" sz="1600" b="1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Point()</a:t>
            </a:r>
            <a:endParaRPr lang="en-US" sz="1600" b="1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    p1.x = </a:t>
            </a:r>
            <a:r>
              <a:rPr lang="en-US" sz="1600" b="1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7</a:t>
            </a:r>
            <a:endParaRPr lang="en-US" sz="1600" b="1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    p1.y = </a:t>
            </a:r>
            <a:r>
              <a:rPr lang="en-US" sz="1600" b="1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2</a:t>
            </a:r>
            <a:endParaRPr lang="en-US" sz="1600" b="1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endParaRPr lang="en-US" sz="1600" b="1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p2 </a:t>
            </a:r>
            <a:r>
              <a:rPr lang="en-US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= </a:t>
            </a:r>
            <a:r>
              <a:rPr lang="en-US" sz="1600" b="1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Point()</a:t>
            </a:r>
            <a:endParaRPr lang="en-US" sz="1600" b="1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    p2.x = </a:t>
            </a:r>
            <a:r>
              <a:rPr lang="en-US" sz="1600" b="1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4</a:t>
            </a:r>
            <a:endParaRPr lang="en-US" sz="1600" b="1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    p2.y = </a:t>
            </a:r>
            <a:r>
              <a:rPr lang="en-US" sz="1600" b="1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3</a:t>
            </a:r>
            <a:endParaRPr lang="en-US" sz="1600" b="1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  <a:cs typeface="Times New Roman" panose="02020603050405020304" pitchFamily="18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...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main()</a:t>
            </a: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7086600" y="2400300"/>
            <a:ext cx="3276600" cy="159017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31775" indent="-231775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1311275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425575"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539875" indent="-20955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1462088" indent="-20955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1600" u="sng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point.py</a:t>
            </a:r>
            <a:r>
              <a:rPr lang="en-US" sz="1600" u="sng" dirty="0" smtClean="0">
                <a:cs typeface="Times New Roman" panose="02020603050405020304" pitchFamily="18" charset="0"/>
              </a:rPr>
              <a:t> </a:t>
            </a:r>
            <a:r>
              <a:rPr lang="en-US" sz="1600" u="sng" dirty="0">
                <a:cs typeface="Times New Roman" panose="02020603050405020304" pitchFamily="18" charset="0"/>
              </a:rPr>
              <a:t>(class </a:t>
            </a:r>
            <a:r>
              <a:rPr lang="en-US" sz="1600" u="sng" dirty="0" smtClean="0">
                <a:cs typeface="Times New Roman" panose="02020603050405020304" pitchFamily="18" charset="0"/>
              </a:rPr>
              <a:t>definition)</a:t>
            </a:r>
            <a:endParaRPr lang="en-US" sz="1600" u="sng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class Point: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   </a:t>
            </a:r>
            <a:r>
              <a:rPr lang="en-US" sz="16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 __</a:t>
            </a:r>
            <a:r>
              <a:rPr lang="en-US" sz="16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init</a:t>
            </a: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__(self):</a:t>
            </a: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  <a:cs typeface="Times New Roman" panose="02020603050405020304" pitchFamily="18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self.x</a:t>
            </a: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 = 0</a:t>
            </a: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  <a:cs typeface="Times New Roman" panose="02020603050405020304" pitchFamily="18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self.y</a:t>
            </a: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 = 0</a:t>
            </a: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858000" y="4191000"/>
            <a:ext cx="2438400" cy="687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>
              <a:latin typeface="Courier New" panose="02070309020205020404" pitchFamily="49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70087" name="Group 7"/>
          <p:cNvGraphicFramePr>
            <a:graphicFrameLocks noGrp="1"/>
          </p:cNvGraphicFramePr>
          <p:nvPr/>
        </p:nvGraphicFramePr>
        <p:xfrm>
          <a:off x="7010400" y="4267201"/>
          <a:ext cx="2089150" cy="396875"/>
        </p:xfrm>
        <a:graphic>
          <a:graphicData uri="http://schemas.openxmlformats.org/drawingml/2006/table">
            <a:tbl>
              <a:tblPr/>
              <a:tblGrid>
                <a:gridCol w="336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x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y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548" name="Text Box 25"/>
          <p:cNvSpPr txBox="1">
            <a:spLocks noChangeArrowheads="1"/>
          </p:cNvSpPr>
          <p:nvPr/>
        </p:nvSpPr>
        <p:spPr bwMode="auto">
          <a:xfrm>
            <a:off x="6858000" y="5180014"/>
            <a:ext cx="2438400" cy="687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>
              <a:latin typeface="Courier New" panose="02070309020205020404" pitchFamily="49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70106" name="Group 26"/>
          <p:cNvGraphicFramePr>
            <a:graphicFrameLocks noGrp="1"/>
          </p:cNvGraphicFramePr>
          <p:nvPr/>
        </p:nvGraphicFramePr>
        <p:xfrm>
          <a:off x="7010400" y="5256214"/>
          <a:ext cx="2089150" cy="396875"/>
        </p:xfrm>
        <a:graphic>
          <a:graphicData uri="http://schemas.openxmlformats.org/drawingml/2006/table">
            <a:tbl>
              <a:tblPr/>
              <a:tblGrid>
                <a:gridCol w="336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x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y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562" name="Line 44"/>
          <p:cNvSpPr>
            <a:spLocks noChangeShapeType="1"/>
          </p:cNvSpPr>
          <p:nvPr/>
        </p:nvSpPr>
        <p:spPr bwMode="auto">
          <a:xfrm>
            <a:off x="5943600" y="2743200"/>
            <a:ext cx="106680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563" name="Line 45"/>
          <p:cNvSpPr>
            <a:spLocks noChangeShapeType="1"/>
          </p:cNvSpPr>
          <p:nvPr/>
        </p:nvSpPr>
        <p:spPr bwMode="auto">
          <a:xfrm>
            <a:off x="5486400" y="35814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564" name="Line 46"/>
          <p:cNvSpPr>
            <a:spLocks noChangeShapeType="1"/>
          </p:cNvSpPr>
          <p:nvPr/>
        </p:nvSpPr>
        <p:spPr bwMode="auto">
          <a:xfrm>
            <a:off x="5486400" y="4572000"/>
            <a:ext cx="1219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2714-9AAF-4E6F-A3EC-499918B5596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950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Using </a:t>
            </a:r>
            <a:r>
              <a:rPr lang="en-US" dirty="0" smtClean="0">
                <a:latin typeface="Courier New" panose="02070309020205020404" pitchFamily="49" charset="0"/>
              </a:rPr>
              <a:t>Point </a:t>
            </a:r>
            <a:r>
              <a:rPr lang="en-US" dirty="0" smtClean="0"/>
              <a:t>objects</a:t>
            </a:r>
          </a:p>
        </p:txBody>
      </p:sp>
      <p:sp>
        <p:nvSpPr>
          <p:cNvPr id="107110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800" dirty="0" err="1" smtClean="0">
                <a:latin typeface="Courier New" charset="0"/>
                <a:ea typeface="ＭＳ Ｐゴシック" charset="0"/>
              </a:rPr>
              <a:t>def</a:t>
            </a:r>
            <a:r>
              <a:rPr lang="en-US" sz="1800" dirty="0" smtClean="0">
                <a:latin typeface="Courier New" charset="0"/>
                <a:ea typeface="ＭＳ Ｐゴシック" charset="0"/>
              </a:rPr>
              <a:t> main():</a:t>
            </a:r>
            <a:endParaRPr lang="en-US" sz="1800" dirty="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800" b="1" dirty="0">
                <a:solidFill>
                  <a:srgbClr val="008080"/>
                </a:solidFill>
                <a:latin typeface="Courier New" charset="0"/>
                <a:ea typeface="ＭＳ Ｐゴシック" charset="0"/>
              </a:rPr>
              <a:t>    </a:t>
            </a:r>
            <a:r>
              <a:rPr lang="en-US" sz="1800" b="1" dirty="0" smtClean="0">
                <a:solidFill>
                  <a:srgbClr val="008080"/>
                </a:solidFill>
                <a:latin typeface="Courier New" charset="0"/>
                <a:ea typeface="ＭＳ Ｐゴシック" charset="0"/>
              </a:rPr>
              <a:t># </a:t>
            </a:r>
            <a:r>
              <a:rPr lang="en-US" sz="1800" b="1" dirty="0">
                <a:solidFill>
                  <a:srgbClr val="008080"/>
                </a:solidFill>
                <a:latin typeface="Courier New" charset="0"/>
                <a:ea typeface="ＭＳ Ｐゴシック" charset="0"/>
              </a:rPr>
              <a:t>create two Point objects</a:t>
            </a:r>
          </a:p>
          <a:p>
            <a:pPr eaLnBrk="1" hangingPunct="1"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800" dirty="0">
                <a:latin typeface="Courier New" charset="0"/>
                <a:ea typeface="ＭＳ Ｐゴシック" charset="0"/>
              </a:rPr>
              <a:t>    </a:t>
            </a:r>
            <a:r>
              <a:rPr lang="en-US" sz="1800" dirty="0" smtClean="0">
                <a:latin typeface="Courier New" charset="0"/>
                <a:ea typeface="ＭＳ Ｐゴシック" charset="0"/>
              </a:rPr>
              <a:t>p1 </a:t>
            </a:r>
            <a:r>
              <a:rPr lang="en-US" sz="1800" dirty="0">
                <a:latin typeface="Courier New" charset="0"/>
                <a:ea typeface="ＭＳ Ｐゴシック" charset="0"/>
              </a:rPr>
              <a:t>= </a:t>
            </a:r>
            <a:r>
              <a:rPr lang="en-US" sz="1800" dirty="0" smtClean="0">
                <a:latin typeface="Courier New" charset="0"/>
                <a:ea typeface="ＭＳ Ｐゴシック" charset="0"/>
              </a:rPr>
              <a:t>Point()</a:t>
            </a:r>
            <a:endParaRPr lang="en-US" sz="1800" dirty="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800" dirty="0">
                <a:latin typeface="Courier New" charset="0"/>
                <a:ea typeface="ＭＳ Ｐゴシック" charset="0"/>
              </a:rPr>
              <a:t>    </a:t>
            </a:r>
            <a:r>
              <a:rPr lang="en-US" sz="1800" b="1" dirty="0" smtClean="0">
                <a:latin typeface="Courier New" charset="0"/>
                <a:ea typeface="ＭＳ Ｐゴシック" charset="0"/>
              </a:rPr>
              <a:t>p1.y</a:t>
            </a:r>
            <a:r>
              <a:rPr lang="en-US" sz="1800" dirty="0" smtClean="0">
                <a:latin typeface="Courier New" charset="0"/>
                <a:ea typeface="ＭＳ Ｐゴシック" charset="0"/>
              </a:rPr>
              <a:t> </a:t>
            </a:r>
            <a:r>
              <a:rPr lang="en-US" sz="1800" dirty="0">
                <a:latin typeface="Courier New" charset="0"/>
                <a:ea typeface="ＭＳ Ｐゴシック" charset="0"/>
              </a:rPr>
              <a:t>= </a:t>
            </a:r>
            <a:r>
              <a:rPr lang="en-US" sz="1800" dirty="0" smtClean="0">
                <a:latin typeface="Courier New" charset="0"/>
                <a:ea typeface="ＭＳ Ｐゴシック" charset="0"/>
              </a:rPr>
              <a:t>2</a:t>
            </a:r>
            <a:endParaRPr lang="en-US" sz="1800" dirty="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800" dirty="0">
                <a:latin typeface="Courier New" charset="0"/>
                <a:ea typeface="ＭＳ Ｐゴシック" charset="0"/>
              </a:rPr>
              <a:t>    </a:t>
            </a:r>
            <a:r>
              <a:rPr lang="en-US" sz="1800" dirty="0" smtClean="0">
                <a:latin typeface="Courier New" charset="0"/>
                <a:ea typeface="ＭＳ Ｐゴシック" charset="0"/>
              </a:rPr>
              <a:t>p2 </a:t>
            </a:r>
            <a:r>
              <a:rPr lang="en-US" sz="1800" dirty="0">
                <a:latin typeface="Courier New" charset="0"/>
                <a:ea typeface="ＭＳ Ｐゴシック" charset="0"/>
              </a:rPr>
              <a:t>= </a:t>
            </a:r>
            <a:r>
              <a:rPr lang="en-US" sz="1800" dirty="0" smtClean="0">
                <a:latin typeface="Courier New" charset="0"/>
                <a:ea typeface="ＭＳ Ｐゴシック" charset="0"/>
              </a:rPr>
              <a:t>Point()</a:t>
            </a:r>
            <a:endParaRPr lang="en-US" sz="1800" dirty="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800" dirty="0">
                <a:latin typeface="Courier New" charset="0"/>
                <a:ea typeface="ＭＳ Ｐゴシック" charset="0"/>
              </a:rPr>
              <a:t>    </a:t>
            </a:r>
            <a:r>
              <a:rPr lang="en-US" sz="1800" b="1" dirty="0" smtClean="0">
                <a:latin typeface="Courier New" charset="0"/>
                <a:ea typeface="ＭＳ Ｐゴシック" charset="0"/>
              </a:rPr>
              <a:t>p2.x</a:t>
            </a:r>
            <a:r>
              <a:rPr lang="en-US" sz="1800" dirty="0" smtClean="0">
                <a:latin typeface="Courier New" charset="0"/>
                <a:ea typeface="ＭＳ Ｐゴシック" charset="0"/>
              </a:rPr>
              <a:t> </a:t>
            </a:r>
            <a:r>
              <a:rPr lang="en-US" sz="1800" dirty="0">
                <a:latin typeface="Courier New" charset="0"/>
                <a:ea typeface="ＭＳ Ｐゴシック" charset="0"/>
              </a:rPr>
              <a:t>= </a:t>
            </a:r>
            <a:r>
              <a:rPr lang="en-US" sz="1800" dirty="0" smtClean="0">
                <a:latin typeface="Courier New" charset="0"/>
                <a:ea typeface="ＭＳ Ｐゴシック" charset="0"/>
              </a:rPr>
              <a:t>4</a:t>
            </a:r>
            <a:endParaRPr lang="en-US" sz="1800" dirty="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 typeface="Wingdings 2" charset="0"/>
              <a:buNone/>
              <a:defRPr/>
            </a:pPr>
            <a:endParaRPr lang="en-US" sz="900" dirty="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800" dirty="0">
                <a:latin typeface="Courier New" charset="0"/>
                <a:ea typeface="ＭＳ Ｐゴシック" charset="0"/>
              </a:rPr>
              <a:t>    </a:t>
            </a:r>
            <a:r>
              <a:rPr lang="en-US" sz="1800" dirty="0" smtClean="0">
                <a:latin typeface="Courier New" charset="0"/>
                <a:ea typeface="ＭＳ Ｐゴシック" charset="0"/>
              </a:rPr>
              <a:t>print(</a:t>
            </a:r>
            <a:r>
              <a:rPr lang="en-US" sz="1800" b="1" dirty="0" smtClean="0">
                <a:latin typeface="Courier New" charset="0"/>
                <a:ea typeface="ＭＳ Ｐゴシック" charset="0"/>
              </a:rPr>
              <a:t>p1.x</a:t>
            </a:r>
            <a:r>
              <a:rPr lang="en-US" sz="1800" dirty="0" smtClean="0">
                <a:latin typeface="Courier New" charset="0"/>
                <a:ea typeface="ＭＳ Ｐゴシック" charset="0"/>
              </a:rPr>
              <a:t> , </a:t>
            </a:r>
            <a:r>
              <a:rPr lang="en-US" sz="1800" b="1" dirty="0" smtClean="0">
                <a:latin typeface="Courier New" charset="0"/>
                <a:ea typeface="ＭＳ Ｐゴシック" charset="0"/>
              </a:rPr>
              <a:t>p1.y</a:t>
            </a:r>
            <a:r>
              <a:rPr lang="en-US" sz="1800" dirty="0" smtClean="0">
                <a:latin typeface="Courier New" charset="0"/>
                <a:ea typeface="ＭＳ Ｐゴシック" charset="0"/>
              </a:rPr>
              <a:t>)   </a:t>
            </a:r>
            <a:r>
              <a:rPr lang="en-US" sz="1800" b="1" dirty="0" smtClean="0">
                <a:solidFill>
                  <a:srgbClr val="008080"/>
                </a:solidFill>
                <a:latin typeface="Courier New" charset="0"/>
                <a:ea typeface="ＭＳ Ｐゴシック" charset="0"/>
              </a:rPr>
              <a:t># 0</a:t>
            </a:r>
            <a:r>
              <a:rPr lang="en-US" sz="1800" b="1" dirty="0">
                <a:solidFill>
                  <a:srgbClr val="008080"/>
                </a:solidFill>
                <a:latin typeface="Courier New" charset="0"/>
                <a:ea typeface="ＭＳ Ｐゴシック" charset="0"/>
              </a:rPr>
              <a:t>, 2</a:t>
            </a:r>
          </a:p>
          <a:p>
            <a:pPr eaLnBrk="1" hangingPunct="1">
              <a:lnSpc>
                <a:spcPct val="80000"/>
              </a:lnSpc>
              <a:buFont typeface="Wingdings 2" charset="0"/>
              <a:buNone/>
              <a:defRPr/>
            </a:pPr>
            <a:endParaRPr lang="en-US" sz="900" dirty="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800" b="1" dirty="0">
                <a:solidFill>
                  <a:srgbClr val="008080"/>
                </a:solidFill>
                <a:latin typeface="Courier New" charset="0"/>
                <a:ea typeface="ＭＳ Ｐゴシック" charset="0"/>
              </a:rPr>
              <a:t>    </a:t>
            </a:r>
            <a:r>
              <a:rPr lang="en-US" sz="1800" b="1" dirty="0" smtClean="0">
                <a:solidFill>
                  <a:srgbClr val="008080"/>
                </a:solidFill>
                <a:latin typeface="Courier New" charset="0"/>
                <a:ea typeface="ＭＳ Ｐゴシック" charset="0"/>
              </a:rPr>
              <a:t># </a:t>
            </a:r>
            <a:r>
              <a:rPr lang="en-US" sz="1800" b="1" dirty="0">
                <a:solidFill>
                  <a:srgbClr val="008080"/>
                </a:solidFill>
                <a:latin typeface="Courier New" charset="0"/>
                <a:ea typeface="ＭＳ Ｐゴシック" charset="0"/>
              </a:rPr>
              <a:t>move p2 and then print it</a:t>
            </a:r>
          </a:p>
          <a:p>
            <a:pPr eaLnBrk="1" hangingPunct="1"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800" dirty="0">
                <a:latin typeface="Courier New" charset="0"/>
                <a:ea typeface="ＭＳ Ｐゴシック" charset="0"/>
              </a:rPr>
              <a:t>    </a:t>
            </a:r>
            <a:r>
              <a:rPr lang="en-US" sz="1800" b="1" dirty="0" smtClean="0">
                <a:latin typeface="Courier New" charset="0"/>
                <a:ea typeface="ＭＳ Ｐゴシック" charset="0"/>
              </a:rPr>
              <a:t>p2.x</a:t>
            </a:r>
            <a:r>
              <a:rPr lang="en-US" sz="1800" dirty="0" smtClean="0">
                <a:latin typeface="Courier New" charset="0"/>
                <a:ea typeface="ＭＳ Ｐゴシック" charset="0"/>
              </a:rPr>
              <a:t> </a:t>
            </a:r>
            <a:r>
              <a:rPr lang="en-US" sz="1800" dirty="0">
                <a:latin typeface="Courier New" charset="0"/>
                <a:ea typeface="ＭＳ Ｐゴシック" charset="0"/>
              </a:rPr>
              <a:t>+= </a:t>
            </a:r>
            <a:r>
              <a:rPr lang="en-US" sz="1800" dirty="0" smtClean="0">
                <a:latin typeface="Courier New" charset="0"/>
                <a:ea typeface="ＭＳ Ｐゴシック" charset="0"/>
              </a:rPr>
              <a:t>2</a:t>
            </a:r>
            <a:endParaRPr lang="en-US" sz="1800" dirty="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800" dirty="0">
                <a:latin typeface="Courier New" charset="0"/>
                <a:ea typeface="ＭＳ Ｐゴシック" charset="0"/>
              </a:rPr>
              <a:t>    </a:t>
            </a:r>
            <a:r>
              <a:rPr lang="en-US" sz="1800" b="1" dirty="0" smtClean="0">
                <a:latin typeface="Courier New" charset="0"/>
                <a:ea typeface="ＭＳ Ｐゴシック" charset="0"/>
              </a:rPr>
              <a:t>p2.y</a:t>
            </a:r>
            <a:r>
              <a:rPr lang="en-US" sz="1800" dirty="0">
                <a:latin typeface="Courier New" charset="0"/>
                <a:ea typeface="ＭＳ Ｐゴシック" charset="0"/>
              </a:rPr>
              <a:t> </a:t>
            </a:r>
            <a:r>
              <a:rPr lang="en-US" sz="1800" dirty="0" smtClean="0">
                <a:latin typeface="Courier New" charset="0"/>
                <a:ea typeface="ＭＳ Ｐゴシック" charset="0"/>
              </a:rPr>
              <a:t>+= 1</a:t>
            </a:r>
            <a:endParaRPr lang="en-US" sz="1800" dirty="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800" dirty="0">
                <a:latin typeface="Courier New" charset="0"/>
                <a:ea typeface="ＭＳ Ｐゴシック" charset="0"/>
              </a:rPr>
              <a:t>    </a:t>
            </a:r>
            <a:r>
              <a:rPr lang="en-US" sz="1800" dirty="0" smtClean="0">
                <a:latin typeface="Courier New" charset="0"/>
                <a:ea typeface="ＭＳ Ｐゴシック" charset="0"/>
              </a:rPr>
              <a:t>print(</a:t>
            </a:r>
            <a:r>
              <a:rPr lang="en-US" sz="1800" b="1" dirty="0" smtClean="0">
                <a:latin typeface="Courier New" charset="0"/>
                <a:ea typeface="ＭＳ Ｐゴシック" charset="0"/>
              </a:rPr>
              <a:t>p2.x</a:t>
            </a:r>
            <a:r>
              <a:rPr lang="en-US" sz="1800" dirty="0" smtClean="0">
                <a:latin typeface="Courier New" charset="0"/>
                <a:ea typeface="ＭＳ Ｐゴシック" charset="0"/>
              </a:rPr>
              <a:t>,</a:t>
            </a:r>
            <a:r>
              <a:rPr lang="en-US" sz="1800" b="1" dirty="0" smtClean="0">
                <a:latin typeface="Courier New" charset="0"/>
                <a:ea typeface="ＭＳ Ｐゴシック" charset="0"/>
              </a:rPr>
              <a:t>p2.y</a:t>
            </a:r>
            <a:r>
              <a:rPr lang="en-US" sz="1800" dirty="0" smtClean="0">
                <a:latin typeface="Courier New" charset="0"/>
                <a:ea typeface="ＭＳ Ｐゴシック" charset="0"/>
              </a:rPr>
              <a:t>)     </a:t>
            </a:r>
            <a:r>
              <a:rPr lang="en-US" sz="1800" b="1" dirty="0" smtClean="0">
                <a:solidFill>
                  <a:srgbClr val="008080"/>
                </a:solidFill>
                <a:latin typeface="Courier New" charset="0"/>
                <a:ea typeface="ＭＳ Ｐゴシック" charset="0"/>
              </a:rPr>
              <a:t># </a:t>
            </a:r>
            <a:r>
              <a:rPr lang="en-US" sz="1800" b="1" dirty="0">
                <a:solidFill>
                  <a:srgbClr val="008080"/>
                </a:solidFill>
                <a:latin typeface="Courier New" charset="0"/>
                <a:ea typeface="ＭＳ Ｐゴシック" charset="0"/>
              </a:rPr>
              <a:t>6, 1</a:t>
            </a:r>
          </a:p>
          <a:p>
            <a:pPr eaLnBrk="1" hangingPunct="1"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800" dirty="0">
                <a:latin typeface="Courier New" charset="0"/>
                <a:ea typeface="ＭＳ Ｐゴシック" charset="0"/>
              </a:rPr>
              <a:t>    </a:t>
            </a:r>
          </a:p>
          <a:p>
            <a:pPr eaLnBrk="1" hangingPunct="1">
              <a:lnSpc>
                <a:spcPct val="80000"/>
              </a:lnSpc>
              <a:buFont typeface="Wingdings 2" charset="0"/>
              <a:buNone/>
              <a:defRPr/>
            </a:pPr>
            <a:endParaRPr lang="en-US" sz="1800" dirty="0">
              <a:ea typeface="ＭＳ Ｐゴシック" charset="0"/>
            </a:endParaRPr>
          </a:p>
          <a:p>
            <a:pPr lvl="1" eaLnBrk="1" hangingPunct="1">
              <a:lnSpc>
                <a:spcPct val="80000"/>
              </a:lnSpc>
              <a:buFont typeface="Wingdings 2" charset="0"/>
              <a:buNone/>
              <a:defRPr/>
            </a:pPr>
            <a:endParaRPr lang="en-US" sz="800" dirty="0">
              <a:ea typeface="ＭＳ Ｐゴシック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>
              <a:ea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2714-9AAF-4E6F-A3EC-499918B5596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84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Courier New"/>
              </a:rPr>
              <a:t>Implementing the </a:t>
            </a:r>
            <a:r>
              <a:rPr lang="en-US" dirty="0" smtClean="0">
                <a:latin typeface="Courier New"/>
                <a:cs typeface="Courier New"/>
              </a:rPr>
              <a:t>draw</a:t>
            </a:r>
            <a:r>
              <a:rPr lang="en-US" dirty="0" smtClean="0"/>
              <a:t> method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xfrm>
            <a:off x="838199" y="1825625"/>
            <a:ext cx="11157527" cy="4351338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class Point: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__</a:t>
            </a:r>
            <a:r>
              <a:rPr lang="en-US" dirty="0" err="1" smtClean="0">
                <a:latin typeface="Courier New" panose="02070309020205020404" pitchFamily="49" charset="0"/>
              </a:rPr>
              <a:t>init</a:t>
            </a:r>
            <a:r>
              <a:rPr lang="en-US" dirty="0" smtClean="0">
                <a:latin typeface="Courier New" panose="02070309020205020404" pitchFamily="49" charset="0"/>
              </a:rPr>
              <a:t>__(self):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</a:t>
            </a:r>
            <a:r>
              <a:rPr lang="en-US" dirty="0" err="1" smtClean="0">
                <a:latin typeface="Courier New" panose="02070309020205020404" pitchFamily="49" charset="0"/>
              </a:rPr>
              <a:t>self.x</a:t>
            </a:r>
            <a:r>
              <a:rPr lang="en-US" dirty="0" smtClean="0">
                <a:latin typeface="Courier New" panose="02070309020205020404" pitchFamily="49" charset="0"/>
              </a:rPr>
              <a:t> = 0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</a:t>
            </a:r>
            <a:r>
              <a:rPr lang="en-US" dirty="0" err="1" smtClean="0">
                <a:latin typeface="Courier New" panose="02070309020205020404" pitchFamily="49" charset="0"/>
              </a:rPr>
              <a:t>self.y</a:t>
            </a:r>
            <a:r>
              <a:rPr lang="en-US" dirty="0" smtClean="0">
                <a:latin typeface="Courier New" panose="02070309020205020404" pitchFamily="49" charset="0"/>
              </a:rPr>
              <a:t> = 0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2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Draws this Point object on the given panel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</a:rPr>
              <a:t> draw(self, panel):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</a:t>
            </a:r>
            <a:r>
              <a:rPr lang="en-US" dirty="0" err="1" smtClean="0">
                <a:latin typeface="Courier New" panose="02070309020205020404" pitchFamily="49" charset="0"/>
              </a:rPr>
              <a:t>panel.canvas.create_rectangle</a:t>
            </a:r>
            <a:r>
              <a:rPr lang="en-US" dirty="0">
                <a:latin typeface="Courier New" panose="02070309020205020404" pitchFamily="49" charset="0"/>
              </a:rPr>
              <a:t>(</a:t>
            </a:r>
            <a:r>
              <a:rPr lang="en-US" b="1" dirty="0">
                <a:latin typeface="Courier New" panose="02070309020205020404" pitchFamily="49" charset="0"/>
              </a:rPr>
              <a:t>x</a:t>
            </a:r>
            <a:r>
              <a:rPr lang="en-US" dirty="0">
                <a:latin typeface="Courier New" panose="02070309020205020404" pitchFamily="49" charset="0"/>
              </a:rPr>
              <a:t>, </a:t>
            </a:r>
            <a:r>
              <a:rPr lang="en-US" b="1" dirty="0">
                <a:latin typeface="Courier New" panose="02070309020205020404" pitchFamily="49" charset="0"/>
              </a:rPr>
              <a:t>y</a:t>
            </a:r>
            <a:r>
              <a:rPr lang="en-US" dirty="0">
                <a:latin typeface="Courier New" panose="02070309020205020404" pitchFamily="49" charset="0"/>
              </a:rPr>
              <a:t>, </a:t>
            </a:r>
            <a:r>
              <a:rPr lang="en-US" b="1" dirty="0">
                <a:latin typeface="Courier New" panose="02070309020205020404" pitchFamily="49" charset="0"/>
              </a:rPr>
              <a:t>x + </a:t>
            </a:r>
            <a:r>
              <a:rPr lang="en-US" dirty="0">
                <a:latin typeface="Courier New" panose="02070309020205020404" pitchFamily="49" charset="0"/>
              </a:rPr>
              <a:t>3, </a:t>
            </a:r>
            <a:r>
              <a:rPr lang="en-US" b="1" dirty="0">
                <a:latin typeface="Courier New" panose="02070309020205020404" pitchFamily="49" charset="0"/>
              </a:rPr>
              <a:t>y + </a:t>
            </a:r>
            <a:r>
              <a:rPr lang="en-US" dirty="0">
                <a:latin typeface="Courier New" panose="02070309020205020404" pitchFamily="49" charset="0"/>
              </a:rPr>
              <a:t>3)</a:t>
            </a:r>
            <a:endParaRPr lang="en-US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</a:t>
            </a:r>
            <a:r>
              <a:rPr lang="en-US" b="1" dirty="0" smtClean="0">
                <a:latin typeface="Courier New" panose="02070309020205020404" pitchFamily="49" charset="0"/>
              </a:rPr>
              <a:t>    </a:t>
            </a:r>
            <a:r>
              <a:rPr lang="en-US" dirty="0" smtClean="0"/>
              <a:t> 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How will the method know which point to draw?</a:t>
            </a:r>
          </a:p>
          <a:p>
            <a:pPr lvl="2" eaLnBrk="1" hangingPunct="1">
              <a:lnSpc>
                <a:spcPct val="110000"/>
              </a:lnSpc>
            </a:pPr>
            <a:r>
              <a:rPr lang="en-US" dirty="0" smtClean="0"/>
              <a:t>How will the method access that point's x/y data?</a:t>
            </a:r>
            <a:endParaRPr lang="en-US" sz="7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2714-9AAF-4E6F-A3EC-499918B5596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1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body" idx="1"/>
          </p:nvPr>
        </p:nvSpPr>
        <p:spPr>
          <a:xfrm>
            <a:off x="838200" y="1417983"/>
            <a:ext cx="10515600" cy="475898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000" dirty="0" smtClean="0"/>
              <a:t>The object instance is passed as the first argument to the </a:t>
            </a:r>
            <a:r>
              <a:rPr lang="en-US" sz="2000" dirty="0" smtClean="0">
                <a:latin typeface="Courier New" panose="02070309020205020404" pitchFamily="49" charset="0"/>
              </a:rPr>
              <a:t>draw</a:t>
            </a:r>
            <a:r>
              <a:rPr lang="en-US" sz="2000" dirty="0" smtClean="0"/>
              <a:t> method, which </a:t>
            </a:r>
            <a:r>
              <a:rPr lang="en-US" sz="2000" dirty="0"/>
              <a:t>operates </a:t>
            </a:r>
            <a:r>
              <a:rPr lang="en-US" sz="2000" dirty="0" smtClean="0"/>
              <a:t>on the object's </a:t>
            </a:r>
            <a:r>
              <a:rPr lang="en-US" sz="2000" dirty="0"/>
              <a:t>state:</a:t>
            </a: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p1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Point()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p1.x = </a:t>
            </a:r>
            <a:r>
              <a:rPr lang="en-US" sz="1800" dirty="0" smtClean="0">
                <a:latin typeface="Courier New" panose="02070309020205020404" pitchFamily="49" charset="0"/>
              </a:rPr>
              <a:t>7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p1.y = </a:t>
            </a:r>
            <a:r>
              <a:rPr lang="en-US" sz="1800" dirty="0" smtClean="0">
                <a:latin typeface="Courier New" panose="02070309020205020404" pitchFamily="49" charset="0"/>
              </a:rPr>
              <a:t>2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p2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Point()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p2.x = </a:t>
            </a:r>
            <a:r>
              <a:rPr lang="en-US" sz="1800" dirty="0" smtClean="0">
                <a:latin typeface="Courier New" panose="02070309020205020404" pitchFamily="49" charset="0"/>
              </a:rPr>
              <a:t>4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p2.y = </a:t>
            </a:r>
            <a:r>
              <a:rPr lang="en-US" sz="1800" dirty="0" smtClean="0">
                <a:latin typeface="Courier New" panose="02070309020205020404" pitchFamily="49" charset="0"/>
              </a:rPr>
              <a:t>3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p1.draw(panel)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p2.draw(panel)</a:t>
            </a:r>
            <a:endParaRPr lang="en-US" sz="1800" b="1" dirty="0">
              <a:latin typeface="Courier New" panose="02070309020205020404" pitchFamily="49" charset="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5581650" y="3073401"/>
            <a:ext cx="4857750" cy="1420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 draw(self, panel):</a:t>
            </a: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this code can see p1's x and 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</p:txBody>
      </p:sp>
      <p:sp>
        <p:nvSpPr>
          <p:cNvPr id="30724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Point</a:t>
            </a:r>
            <a:r>
              <a:rPr lang="en-US" dirty="0" smtClean="0"/>
              <a:t> objects </a:t>
            </a:r>
          </a:p>
        </p:txBody>
      </p:sp>
      <p:graphicFrame>
        <p:nvGraphicFramePr>
          <p:cNvPr id="1104901" name="Group 5"/>
          <p:cNvGraphicFramePr>
            <a:graphicFrameLocks noGrp="1"/>
          </p:cNvGraphicFramePr>
          <p:nvPr/>
        </p:nvGraphicFramePr>
        <p:xfrm>
          <a:off x="5734050" y="3136901"/>
          <a:ext cx="2089150" cy="396875"/>
        </p:xfrm>
        <a:graphic>
          <a:graphicData uri="http://schemas.openxmlformats.org/drawingml/2006/table">
            <a:tbl>
              <a:tblPr/>
              <a:tblGrid>
                <a:gridCol w="336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x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y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04919" name="Group 23"/>
          <p:cNvGraphicFramePr>
            <a:graphicFrameLocks noGrp="1"/>
          </p:cNvGraphicFramePr>
          <p:nvPr/>
        </p:nvGraphicFramePr>
        <p:xfrm>
          <a:off x="5734050" y="4940301"/>
          <a:ext cx="2089150" cy="396875"/>
        </p:xfrm>
        <a:graphic>
          <a:graphicData uri="http://schemas.openxmlformats.org/drawingml/2006/table">
            <a:tbl>
              <a:tblPr/>
              <a:tblGrid>
                <a:gridCol w="336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x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y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751" name="Text Box 41"/>
          <p:cNvSpPr txBox="1">
            <a:spLocks noChangeArrowheads="1"/>
          </p:cNvSpPr>
          <p:nvPr/>
        </p:nvSpPr>
        <p:spPr bwMode="auto">
          <a:xfrm>
            <a:off x="5581650" y="4800601"/>
            <a:ext cx="4857750" cy="1420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 draw(self, panel):</a:t>
            </a: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this code can see p2's x and 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</p:txBody>
      </p:sp>
      <p:grpSp>
        <p:nvGrpSpPr>
          <p:cNvPr id="30752" name="Group 42"/>
          <p:cNvGrpSpPr>
            <a:grpSpLocks/>
          </p:cNvGrpSpPr>
          <p:nvPr/>
        </p:nvGrpSpPr>
        <p:grpSpPr bwMode="auto">
          <a:xfrm>
            <a:off x="3457575" y="5126039"/>
            <a:ext cx="1981200" cy="561975"/>
            <a:chOff x="2112" y="3477"/>
            <a:chExt cx="1248" cy="354"/>
          </a:xfrm>
        </p:grpSpPr>
        <p:sp>
          <p:nvSpPr>
            <p:cNvPr id="30757" name="Rectangle 43"/>
            <p:cNvSpPr>
              <a:spLocks noChangeArrowheads="1"/>
            </p:cNvSpPr>
            <p:nvPr/>
          </p:nvSpPr>
          <p:spPr bwMode="auto">
            <a:xfrm>
              <a:off x="2112" y="3512"/>
              <a:ext cx="647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>
                <a:buClr>
                  <a:srgbClr val="808080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sz="2000" i="1"/>
                <a:t>p2</a:t>
              </a:r>
            </a:p>
          </p:txBody>
        </p:sp>
        <p:sp>
          <p:nvSpPr>
            <p:cNvPr id="30758" name="Line 48"/>
            <p:cNvSpPr>
              <a:spLocks noChangeShapeType="1"/>
            </p:cNvSpPr>
            <p:nvPr/>
          </p:nvSpPr>
          <p:spPr bwMode="auto">
            <a:xfrm>
              <a:off x="2928" y="364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9" name="Oval 45"/>
            <p:cNvSpPr>
              <a:spLocks noChangeArrowheads="1"/>
            </p:cNvSpPr>
            <p:nvPr/>
          </p:nvSpPr>
          <p:spPr bwMode="auto">
            <a:xfrm>
              <a:off x="2748" y="3477"/>
              <a:ext cx="257" cy="35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>
                <a:cs typeface="Times New Roman" panose="02020603050405020304" pitchFamily="18" charset="0"/>
              </a:endParaRPr>
            </a:p>
          </p:txBody>
        </p:sp>
      </p:grpSp>
      <p:grpSp>
        <p:nvGrpSpPr>
          <p:cNvPr id="30753" name="Group 46"/>
          <p:cNvGrpSpPr>
            <a:grpSpLocks/>
          </p:cNvGrpSpPr>
          <p:nvPr/>
        </p:nvGrpSpPr>
        <p:grpSpPr bwMode="auto">
          <a:xfrm>
            <a:off x="6286502" y="1830389"/>
            <a:ext cx="1417638" cy="1122363"/>
            <a:chOff x="3000" y="1164"/>
            <a:chExt cx="893" cy="707"/>
          </a:xfrm>
        </p:grpSpPr>
        <p:sp>
          <p:nvSpPr>
            <p:cNvPr id="30754" name="Rectangle 47"/>
            <p:cNvSpPr>
              <a:spLocks noChangeArrowheads="1"/>
            </p:cNvSpPr>
            <p:nvPr/>
          </p:nvSpPr>
          <p:spPr bwMode="auto">
            <a:xfrm>
              <a:off x="3000" y="1199"/>
              <a:ext cx="647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>
                <a:buClr>
                  <a:srgbClr val="808080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sz="2000" i="1"/>
                <a:t>p1</a:t>
              </a:r>
            </a:p>
          </p:txBody>
        </p:sp>
        <p:sp>
          <p:nvSpPr>
            <p:cNvPr id="30755" name="Line 48"/>
            <p:cNvSpPr>
              <a:spLocks noChangeShapeType="1"/>
            </p:cNvSpPr>
            <p:nvPr/>
          </p:nvSpPr>
          <p:spPr bwMode="auto">
            <a:xfrm flipH="1">
              <a:off x="3754" y="1453"/>
              <a:ext cx="3" cy="4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6" name="Oval 49"/>
            <p:cNvSpPr>
              <a:spLocks noChangeArrowheads="1"/>
            </p:cNvSpPr>
            <p:nvPr/>
          </p:nvSpPr>
          <p:spPr bwMode="auto">
            <a:xfrm>
              <a:off x="3636" y="1164"/>
              <a:ext cx="257" cy="35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2714-9AAF-4E6F-A3EC-499918B5596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072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implicit parameter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b="1" dirty="0" smtClean="0"/>
              <a:t>implicit parameter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The object on which an instance method is called.</a:t>
            </a:r>
            <a:endParaRPr lang="en-US" sz="900" dirty="0"/>
          </a:p>
          <a:p>
            <a:pPr lvl="1" eaLnBrk="1" hangingPunct="1">
              <a:lnSpc>
                <a:spcPct val="120000"/>
              </a:lnSpc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>
              <a:lnSpc>
                <a:spcPct val="120000"/>
              </a:lnSpc>
            </a:pPr>
            <a:r>
              <a:rPr lang="en-US" dirty="0" smtClean="0"/>
              <a:t>During the call </a:t>
            </a:r>
            <a:r>
              <a:rPr lang="en-US" dirty="0" smtClean="0">
                <a:latin typeface="Courier New" panose="02070309020205020404" pitchFamily="49" charset="0"/>
              </a:rPr>
              <a:t>p1.draw(panel)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object referred to by </a:t>
            </a:r>
            <a:r>
              <a:rPr lang="en-US" dirty="0" smtClean="0">
                <a:latin typeface="Courier New" panose="02070309020205020404" pitchFamily="49" charset="0"/>
              </a:rPr>
              <a:t>p1</a:t>
            </a:r>
            <a:r>
              <a:rPr lang="en-US" dirty="0" smtClean="0"/>
              <a:t> is the implicit parameter.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>
              <a:lnSpc>
                <a:spcPct val="120000"/>
              </a:lnSpc>
            </a:pPr>
            <a:r>
              <a:rPr lang="en-US" dirty="0" smtClean="0"/>
              <a:t>During the call </a:t>
            </a:r>
            <a:r>
              <a:rPr lang="en-US" dirty="0" smtClean="0">
                <a:latin typeface="Courier New" panose="02070309020205020404" pitchFamily="49" charset="0"/>
              </a:rPr>
              <a:t>p2.draw(panel)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object referred to by </a:t>
            </a:r>
            <a:r>
              <a:rPr lang="en-US" dirty="0" smtClean="0">
                <a:latin typeface="Courier New" panose="02070309020205020404" pitchFamily="49" charset="0"/>
              </a:rPr>
              <a:t>p2</a:t>
            </a:r>
            <a:r>
              <a:rPr lang="en-US" dirty="0" smtClean="0"/>
              <a:t> is the implicit parameter.</a:t>
            </a:r>
          </a:p>
          <a:p>
            <a:pPr lvl="1" eaLnBrk="1" hangingPunct="1">
              <a:lnSpc>
                <a:spcPct val="12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lnSpc>
                <a:spcPct val="120000"/>
              </a:lnSpc>
            </a:pPr>
            <a:r>
              <a:rPr lang="en-US" dirty="0" smtClean="0"/>
              <a:t>The instance method can refer to that object's fields.</a:t>
            </a:r>
          </a:p>
          <a:p>
            <a:pPr lvl="2" eaLnBrk="1" hangingPunct="1">
              <a:lnSpc>
                <a:spcPct val="120000"/>
              </a:lnSpc>
            </a:pPr>
            <a:r>
              <a:rPr lang="en-US" dirty="0" smtClean="0"/>
              <a:t>We say that it executes in the </a:t>
            </a:r>
            <a:r>
              <a:rPr lang="en-US" i="1" dirty="0" smtClean="0"/>
              <a:t>context </a:t>
            </a:r>
            <a:r>
              <a:rPr lang="en-US" dirty="0" smtClean="0"/>
              <a:t>of a particular object.</a:t>
            </a:r>
          </a:p>
          <a:p>
            <a:pPr lvl="2" eaLnBrk="1" hangingPunct="1">
              <a:lnSpc>
                <a:spcPct val="12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draw</a:t>
            </a:r>
            <a:r>
              <a:rPr lang="en-US" dirty="0" smtClean="0"/>
              <a:t> can refer to the </a:t>
            </a:r>
            <a:r>
              <a:rPr lang="en-US" dirty="0" smtClean="0">
                <a:latin typeface="Courier New" panose="02070309020205020404" pitchFamily="49" charset="0"/>
              </a:rPr>
              <a:t>x</a:t>
            </a:r>
            <a:r>
              <a:rPr lang="en-US" dirty="0" smtClean="0"/>
              <a:t> and </a:t>
            </a:r>
            <a:r>
              <a:rPr lang="en-US" dirty="0" smtClean="0">
                <a:latin typeface="Courier New" panose="02070309020205020404" pitchFamily="49" charset="0"/>
              </a:rPr>
              <a:t>y</a:t>
            </a:r>
            <a:r>
              <a:rPr lang="en-US" dirty="0" smtClean="0"/>
              <a:t> of the object it was called on.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2714-9AAF-4E6F-A3EC-499918B5596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484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6" name="Rectang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urier New" panose="02070309020205020404" pitchFamily="49" charset="0"/>
              </a:rPr>
              <a:t>Point</a:t>
            </a:r>
            <a:r>
              <a:rPr lang="en-US" smtClean="0"/>
              <a:t> class, version 2</a:t>
            </a:r>
          </a:p>
        </p:txBody>
      </p:sp>
      <p:sp>
        <p:nvSpPr>
          <p:cNvPr id="32777" name="Rectangle 9"/>
          <p:cNvSpPr>
            <a:spLocks noGrp="1"/>
          </p:cNvSpPr>
          <p:nvPr>
            <p:ph type="body" idx="1"/>
          </p:nvPr>
        </p:nvSpPr>
        <p:spPr>
          <a:xfrm>
            <a:off x="159026" y="1785869"/>
            <a:ext cx="11873948" cy="4351338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class Point: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__</a:t>
            </a:r>
            <a:r>
              <a:rPr lang="en-US" dirty="0" err="1" smtClean="0">
                <a:latin typeface="Courier New" panose="02070309020205020404" pitchFamily="49" charset="0"/>
              </a:rPr>
              <a:t>init</a:t>
            </a:r>
            <a:r>
              <a:rPr lang="en-US" dirty="0" smtClean="0">
                <a:latin typeface="Courier New" panose="02070309020205020404" pitchFamily="49" charset="0"/>
              </a:rPr>
              <a:t>__(self):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</a:rPr>
              <a:t>self.x</a:t>
            </a:r>
            <a:r>
              <a:rPr lang="en-US" dirty="0" smtClean="0">
                <a:latin typeface="Courier New" panose="02070309020205020404" pitchFamily="49" charset="0"/>
              </a:rPr>
              <a:t> = 0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</a:rPr>
              <a:t>self.y</a:t>
            </a:r>
            <a:r>
              <a:rPr lang="en-US" dirty="0" smtClean="0">
                <a:latin typeface="Courier New" panose="02070309020205020404" pitchFamily="49" charset="0"/>
              </a:rPr>
              <a:t> = 0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2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Draws this Point object on the given panel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draw(self, panel):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</a:t>
            </a:r>
            <a:r>
              <a:rPr lang="en-US" dirty="0" err="1" smtClean="0">
                <a:latin typeface="Courier New" panose="02070309020205020404" pitchFamily="49" charset="0"/>
              </a:rPr>
              <a:t>panel.canvas.create_rectangle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dirty="0" smtClean="0">
                <a:latin typeface="Courier New" panose="02070309020205020404" pitchFamily="49" charset="0"/>
              </a:rPr>
              <a:t>x</a:t>
            </a:r>
            <a:r>
              <a:rPr lang="en-US" dirty="0" smtClean="0">
                <a:latin typeface="Courier New" panose="02070309020205020404" pitchFamily="49" charset="0"/>
              </a:rPr>
              <a:t>, </a:t>
            </a:r>
            <a:r>
              <a:rPr lang="en-US" b="1" dirty="0" smtClean="0">
                <a:latin typeface="Courier New" panose="02070309020205020404" pitchFamily="49" charset="0"/>
              </a:rPr>
              <a:t>y</a:t>
            </a:r>
            <a:r>
              <a:rPr lang="en-US" dirty="0" smtClean="0">
                <a:latin typeface="Courier New" panose="02070309020205020404" pitchFamily="49" charset="0"/>
              </a:rPr>
              <a:t>, </a:t>
            </a:r>
            <a:r>
              <a:rPr lang="en-US" b="1" dirty="0" smtClean="0">
                <a:latin typeface="Courier New" panose="02070309020205020404" pitchFamily="49" charset="0"/>
              </a:rPr>
              <a:t>x + </a:t>
            </a:r>
            <a:r>
              <a:rPr lang="en-US" dirty="0" smtClean="0">
                <a:latin typeface="Courier New" panose="02070309020205020404" pitchFamily="49" charset="0"/>
              </a:rPr>
              <a:t>3, </a:t>
            </a:r>
            <a:r>
              <a:rPr lang="en-US" b="1" dirty="0" smtClean="0">
                <a:latin typeface="Courier New" panose="02070309020205020404" pitchFamily="49" charset="0"/>
              </a:rPr>
              <a:t>y + </a:t>
            </a:r>
            <a:r>
              <a:rPr lang="en-US" dirty="0" smtClean="0">
                <a:latin typeface="Courier New" panose="02070309020205020404" pitchFamily="49" charset="0"/>
              </a:rPr>
              <a:t>3)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</a:t>
            </a:r>
            <a:r>
              <a:rPr lang="en-US" dirty="0" err="1" smtClean="0">
                <a:latin typeface="Courier New" panose="02070309020205020404" pitchFamily="49" charset="0"/>
              </a:rPr>
              <a:t>panel.canvas.create_string</a:t>
            </a:r>
            <a:r>
              <a:rPr lang="en-US" dirty="0" smtClean="0">
                <a:latin typeface="Courier New" panose="02070309020205020404" pitchFamily="49" charset="0"/>
              </a:rPr>
              <a:t>("(" + 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dirty="0" smtClean="0">
                <a:latin typeface="Courier New" panose="02070309020205020404" pitchFamily="49" charset="0"/>
              </a:rPr>
              <a:t>x</a:t>
            </a:r>
            <a:r>
              <a:rPr lang="en-US" dirty="0" smtClean="0">
                <a:latin typeface="Courier New" panose="02070309020205020404" pitchFamily="49" charset="0"/>
              </a:rPr>
              <a:t>) + ", " + 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                                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dirty="0" smtClean="0">
                <a:latin typeface="Courier New" panose="02070309020205020404" pitchFamily="49" charset="0"/>
              </a:rPr>
              <a:t>y</a:t>
            </a:r>
            <a:r>
              <a:rPr lang="en-US" dirty="0" smtClean="0">
                <a:latin typeface="Courier New" panose="02070309020205020404" pitchFamily="49" charset="0"/>
              </a:rPr>
              <a:t>) + ")", </a:t>
            </a:r>
            <a:r>
              <a:rPr lang="en-US" b="1" dirty="0" smtClean="0">
                <a:latin typeface="Courier New" panose="02070309020205020404" pitchFamily="49" charset="0"/>
              </a:rPr>
              <a:t>x</a:t>
            </a:r>
            <a:r>
              <a:rPr lang="en-US" dirty="0" smtClean="0">
                <a:latin typeface="Courier New" panose="02070309020205020404" pitchFamily="49" charset="0"/>
              </a:rPr>
              <a:t>, </a:t>
            </a:r>
            <a:r>
              <a:rPr lang="en-US" b="1" dirty="0" smtClean="0">
                <a:latin typeface="Courier New" panose="02070309020205020404" pitchFamily="49" charset="0"/>
              </a:rPr>
              <a:t>y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80000"/>
              </a:lnSpc>
            </a:pPr>
            <a:endParaRPr lang="en-US" sz="1000" dirty="0"/>
          </a:p>
          <a:p>
            <a:pPr marL="457200" lvl="1" indent="0" eaLnBrk="1" hangingPunct="1">
              <a:lnSpc>
                <a:spcPct val="110000"/>
              </a:lnSpc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2714-9AAF-4E6F-A3EC-499918B5596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51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Object Concept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buFont typeface="Wingdings 2" panose="05020102010507070707" pitchFamily="18" charset="2"/>
              <a:buNone/>
            </a:pPr>
            <a:endParaRPr lang="en-US" dirty="0" smtClean="0"/>
          </a:p>
          <a:p>
            <a:r>
              <a:rPr lang="en-US" b="1" dirty="0" smtClean="0"/>
              <a:t>object-oriented programming (OOP)</a:t>
            </a:r>
            <a:r>
              <a:rPr lang="en-US" dirty="0" smtClean="0"/>
              <a:t>: Programs that perform their behavior as interactions between objects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2714-9AAF-4E6F-A3EC-499918B5596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7788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method questions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Write a method </a:t>
            </a:r>
            <a:r>
              <a:rPr lang="en-US" dirty="0" smtClean="0">
                <a:latin typeface="Courier New" panose="02070309020205020404" pitchFamily="49" charset="0"/>
              </a:rPr>
              <a:t>translate</a:t>
            </a:r>
            <a:r>
              <a:rPr lang="en-US" dirty="0" smtClean="0"/>
              <a:t> that changes a </a:t>
            </a:r>
            <a:r>
              <a:rPr lang="en-US" dirty="0" smtClean="0">
                <a:latin typeface="Courier New" panose="02070309020205020404" pitchFamily="49" charset="0"/>
              </a:rPr>
              <a:t>Point</a:t>
            </a:r>
            <a:r>
              <a:rPr lang="en-US" dirty="0" smtClean="0"/>
              <a:t>'s location by a given </a:t>
            </a:r>
            <a:r>
              <a:rPr lang="en-US" i="1" dirty="0" smtClean="0"/>
              <a:t>dx</a:t>
            </a:r>
            <a:r>
              <a:rPr lang="en-US" dirty="0" smtClean="0"/>
              <a:t>, </a:t>
            </a:r>
            <a:r>
              <a:rPr lang="en-US" i="1" dirty="0" err="1" smtClean="0"/>
              <a:t>dy</a:t>
            </a:r>
            <a:r>
              <a:rPr lang="en-US" dirty="0" smtClean="0"/>
              <a:t> amount.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Write a method </a:t>
            </a:r>
            <a:r>
              <a:rPr lang="en-US" dirty="0" err="1" smtClean="0">
                <a:latin typeface="Courier New" panose="02070309020205020404" pitchFamily="49" charset="0"/>
              </a:rPr>
              <a:t>distance_from_origin</a:t>
            </a:r>
            <a:r>
              <a:rPr lang="en-US" dirty="0" smtClean="0"/>
              <a:t> that returns the distance between a </a:t>
            </a:r>
            <a:r>
              <a:rPr lang="en-US" dirty="0" smtClean="0">
                <a:latin typeface="Courier New" panose="02070309020205020404" pitchFamily="49" charset="0"/>
              </a:rPr>
              <a:t>Point</a:t>
            </a:r>
            <a:r>
              <a:rPr lang="en-US" dirty="0" smtClean="0"/>
              <a:t> and the origin, (0, 0).</a:t>
            </a:r>
            <a:endParaRPr lang="en-US" sz="1000" dirty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	Use the formula:</a:t>
            </a:r>
            <a:endParaRPr lang="en-US" sz="1300" dirty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Modify the </a:t>
            </a:r>
            <a:r>
              <a:rPr lang="en-US" dirty="0" smtClean="0">
                <a:latin typeface="Courier New" panose="02070309020205020404" pitchFamily="49" charset="0"/>
              </a:rPr>
              <a:t>Point</a:t>
            </a:r>
            <a:r>
              <a:rPr lang="en-US" dirty="0" smtClean="0"/>
              <a:t>  class to use these methods.</a:t>
            </a:r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1103419"/>
              </p:ext>
            </p:extLst>
          </p:nvPr>
        </p:nvGraphicFramePr>
        <p:xfrm>
          <a:off x="4359965" y="4383156"/>
          <a:ext cx="28194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3" name="Equation" r:id="rId3" imgW="1422400" imgH="292100" progId="Equation.3">
                  <p:embed/>
                </p:oleObj>
              </mc:Choice>
              <mc:Fallback>
                <p:oleObj name="Equation" r:id="rId3" imgW="14224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9965" y="4383156"/>
                        <a:ext cx="281940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2714-9AAF-4E6F-A3EC-499918B5596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740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method answers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class Point: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</a:rPr>
              <a:t>   </a:t>
            </a: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__</a:t>
            </a:r>
            <a:r>
              <a:rPr lang="en-US" sz="2000" dirty="0" err="1" smtClean="0">
                <a:latin typeface="Courier New" panose="02070309020205020404" pitchFamily="49" charset="0"/>
              </a:rPr>
              <a:t>init</a:t>
            </a:r>
            <a:r>
              <a:rPr lang="en-US" sz="2000" dirty="0" smtClean="0">
                <a:latin typeface="Courier New" panose="02070309020205020404" pitchFamily="49" charset="0"/>
              </a:rPr>
              <a:t>__(self):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smtClean="0">
                <a:latin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</a:rPr>
              <a:t>self.x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smtClean="0">
                <a:latin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</a:rPr>
              <a:t>self.y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b="1" dirty="0">
                <a:latin typeface="Courier New" panose="02070309020205020404" pitchFamily="49" charset="0"/>
              </a:rPr>
              <a:t>    </a:t>
            </a:r>
            <a:r>
              <a:rPr lang="en-US" sz="2000" b="1" dirty="0" err="1" smtClean="0">
                <a:latin typeface="Courier New" panose="02070309020205020404" pitchFamily="49" charset="0"/>
              </a:rPr>
              <a:t>def</a:t>
            </a:r>
            <a:r>
              <a:rPr lang="en-US" sz="2000" b="1" dirty="0" smtClean="0">
                <a:latin typeface="Courier New" panose="02070309020205020404" pitchFamily="49" charset="0"/>
              </a:rPr>
              <a:t> translate(self, dx</a:t>
            </a:r>
            <a:r>
              <a:rPr lang="en-US" sz="2000" b="1" dirty="0">
                <a:latin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</a:rPr>
              <a:t>dy</a:t>
            </a:r>
            <a:r>
              <a:rPr lang="en-US" sz="2000" b="1" dirty="0" smtClean="0">
                <a:latin typeface="Courier New" panose="02070309020205020404" pitchFamily="49" charset="0"/>
              </a:rPr>
              <a:t>):</a:t>
            </a:r>
            <a:endParaRPr lang="en-US" sz="20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b="1" dirty="0">
                <a:latin typeface="Courier New" panose="02070309020205020404" pitchFamily="49" charset="0"/>
              </a:rPr>
              <a:t>        x = x + </a:t>
            </a:r>
            <a:r>
              <a:rPr lang="en-US" sz="2000" b="1" dirty="0" smtClean="0">
                <a:latin typeface="Courier New" panose="02070309020205020404" pitchFamily="49" charset="0"/>
              </a:rPr>
              <a:t>dx</a:t>
            </a:r>
            <a:endParaRPr lang="en-US" sz="20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b="1" dirty="0">
                <a:latin typeface="Courier New" panose="02070309020205020404" pitchFamily="49" charset="0"/>
              </a:rPr>
              <a:t>        y = y + </a:t>
            </a:r>
            <a:r>
              <a:rPr lang="en-US" sz="2000" b="1" dirty="0" err="1" smtClean="0">
                <a:latin typeface="Courier New" panose="02070309020205020404" pitchFamily="49" charset="0"/>
              </a:rPr>
              <a:t>dy</a:t>
            </a:r>
            <a:endParaRPr lang="en-US" sz="20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20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b="1" dirty="0">
                <a:latin typeface="Courier New" panose="02070309020205020404" pitchFamily="49" charset="0"/>
              </a:rPr>
              <a:t>    </a:t>
            </a:r>
            <a:r>
              <a:rPr lang="en-US" sz="2000" b="1" dirty="0" err="1" smtClean="0">
                <a:latin typeface="Courier New" panose="02070309020205020404" pitchFamily="49" charset="0"/>
              </a:rPr>
              <a:t>def</a:t>
            </a:r>
            <a:r>
              <a:rPr lang="en-US" sz="2000" b="1" dirty="0" smtClean="0">
                <a:latin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</a:rPr>
              <a:t>distance_from_origin</a:t>
            </a:r>
            <a:r>
              <a:rPr lang="en-US" sz="2000" b="1" dirty="0" smtClean="0">
                <a:latin typeface="Courier New" panose="02070309020205020404" pitchFamily="49" charset="0"/>
              </a:rPr>
              <a:t>(self):</a:t>
            </a:r>
            <a:endParaRPr lang="en-US" sz="20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b="1" dirty="0">
                <a:latin typeface="Courier New" panose="02070309020205020404" pitchFamily="49" charset="0"/>
              </a:rPr>
              <a:t>        return </a:t>
            </a:r>
            <a:r>
              <a:rPr lang="en-US" sz="2000" b="1" dirty="0" err="1" smtClean="0">
                <a:latin typeface="Courier New" panose="02070309020205020404" pitchFamily="49" charset="0"/>
              </a:rPr>
              <a:t>sqrt</a:t>
            </a:r>
            <a:r>
              <a:rPr lang="en-US" sz="2000" b="1" dirty="0" smtClean="0">
                <a:latin typeface="Courier New" panose="02070309020205020404" pitchFamily="49" charset="0"/>
              </a:rPr>
              <a:t>(x </a:t>
            </a:r>
            <a:r>
              <a:rPr lang="en-US" sz="2000" b="1" dirty="0">
                <a:latin typeface="Courier New" panose="02070309020205020404" pitchFamily="49" charset="0"/>
              </a:rPr>
              <a:t>* x + y * y</a:t>
            </a:r>
            <a:r>
              <a:rPr lang="en-US" sz="2000" b="1" dirty="0" smtClean="0">
                <a:latin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2714-9AAF-4E6F-A3EC-499918B5596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32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38926" y="112684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Sarah</a:t>
            </a:r>
            <a:r>
              <a:rPr lang="en-US" dirty="0" smtClean="0"/>
              <a:t> to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Joshua</a:t>
            </a:r>
            <a:endParaRPr lang="en-US" u="sng" dirty="0" smtClean="0">
              <a:latin typeface="Courier New"/>
              <a:cs typeface="Courier New"/>
            </a:endParaRP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8897" y="1262259"/>
            <a:ext cx="11953103" cy="536854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This works but what if we looked for someone out of the friend network?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 smtClean="0"/>
              <a:t>What is the problem with </a:t>
            </a:r>
            <a:r>
              <a:rPr lang="en-US" dirty="0" err="1" smtClean="0">
                <a:latin typeface="Courier New" panose="02070309020205020404" pitchFamily="49" charset="0"/>
              </a:rPr>
              <a:t>current_friends</a:t>
            </a:r>
            <a:r>
              <a:rPr lang="en-US" dirty="0" smtClean="0"/>
              <a:t>?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sz="800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dirty="0" err="1">
                <a:latin typeface="Courier New" panose="02070309020205020404" pitchFamily="49" charset="0"/>
              </a:rPr>
              <a:t>new_friends</a:t>
            </a:r>
            <a:endParaRPr lang="en-US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{'Christopher', 'Andrew', 'Emily'}</a:t>
            </a:r>
          </a:p>
          <a:p>
            <a:pPr lvl="1">
              <a:lnSpc>
                <a:spcPct val="70000"/>
              </a:lnSpc>
              <a:buNone/>
            </a:pPr>
            <a:r>
              <a:rPr lang="en-US" dirty="0" err="1">
                <a:latin typeface="Courier New" panose="02070309020205020404" pitchFamily="49" charset="0"/>
              </a:rPr>
              <a:t>current_friends</a:t>
            </a:r>
            <a:endParaRPr lang="en-US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{'Christopher', 'Sarah', 'Andrew', 'Emily'}</a:t>
            </a:r>
          </a:p>
          <a:p>
            <a:pPr lvl="1">
              <a:lnSpc>
                <a:spcPct val="70000"/>
              </a:lnSpc>
              <a:buNone/>
            </a:pPr>
            <a:r>
              <a:rPr lang="en-US" dirty="0" err="1">
                <a:latin typeface="Courier New" panose="02070309020205020404" pitchFamily="49" charset="0"/>
              </a:rPr>
              <a:t>new_friends</a:t>
            </a:r>
            <a:endParaRPr lang="en-US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{'Sarah', 'Ashley', 'Andrew', 'Emily', 'Jacob', 'Joshua', 'Christopher'}</a:t>
            </a:r>
          </a:p>
          <a:p>
            <a:pPr lvl="1">
              <a:lnSpc>
                <a:spcPct val="70000"/>
              </a:lnSpc>
              <a:buNone/>
            </a:pPr>
            <a:r>
              <a:rPr lang="en-US" dirty="0" err="1">
                <a:latin typeface="Courier New" panose="02070309020205020404" pitchFamily="49" charset="0"/>
              </a:rPr>
              <a:t>current_friends</a:t>
            </a:r>
            <a:endParaRPr lang="en-US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{'Ashley', 'Jacob', 'Joshua', 'Sarah', 'Andrew', 'Emily', 'Christopher'}</a:t>
            </a:r>
          </a:p>
          <a:p>
            <a:pPr lvl="1">
              <a:lnSpc>
                <a:spcPct val="7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distance is:  </a:t>
            </a:r>
            <a:r>
              <a:rPr lang="en-US" dirty="0" smtClean="0">
                <a:latin typeface="Courier New" panose="02070309020205020404" pitchFamily="49" charset="0"/>
              </a:rPr>
              <a:t>2</a:t>
            </a:r>
          </a:p>
          <a:p>
            <a:pPr lvl="1">
              <a:lnSpc>
                <a:spcPct val="70000"/>
              </a:lnSpc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2800" dirty="0"/>
              <a:t>We are never removing names that we have already seen.</a:t>
            </a:r>
          </a:p>
          <a:p>
            <a:pPr lvl="1">
              <a:lnSpc>
                <a:spcPct val="70000"/>
              </a:lnSpc>
              <a:buNone/>
            </a:pPr>
            <a:endParaRPr lang="en-US" sz="2800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09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29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6" y="298451"/>
            <a:ext cx="11723208" cy="1325563"/>
          </a:xfrm>
        </p:spPr>
        <p:txBody>
          <a:bodyPr/>
          <a:lstStyle/>
          <a:p>
            <a:r>
              <a:rPr lang="en-US" dirty="0" smtClean="0"/>
              <a:t> Pseudocode for finding the distance  – Version2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3957"/>
            <a:ext cx="11353800" cy="563392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i="1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i="1" dirty="0" smtClean="0">
                <a:cs typeface="Courier New" panose="02070309020205020404" pitchFamily="49" charset="0"/>
              </a:rPr>
              <a:t>initialize a current set of friends to name1</a:t>
            </a:r>
          </a:p>
          <a:p>
            <a:pPr marL="0" indent="0">
              <a:buNone/>
            </a:pPr>
            <a:r>
              <a:rPr lang="en-US" i="1" dirty="0" smtClean="0">
                <a:cs typeface="Courier New" panose="02070309020205020404" pitchFamily="49" charset="0"/>
              </a:rPr>
              <a:t>Initialize a set of already seen friends to name1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i</a:t>
            </a:r>
            <a:r>
              <a:rPr lang="en-US" i="1" dirty="0" smtClean="0">
                <a:cs typeface="Courier New" panose="02070309020205020404" pitchFamily="49" charset="0"/>
              </a:rPr>
              <a:t>nitialize distance to zero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w</a:t>
            </a:r>
            <a:r>
              <a:rPr lang="en-US" i="1" dirty="0" smtClean="0">
                <a:cs typeface="Courier New" panose="02070309020205020404" pitchFamily="49" charset="0"/>
              </a:rPr>
              <a:t>hile name2 not found in current set of friends and length of current friends not zero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  increment the distance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  make a new set of friends from the current set using the dictionary 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      to reference the sets of friends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 already seen friends is assigned to the union of itself and current friends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  set the current set of friends to the new set of friends minus the already seen friends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 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if  the length of the current set of friends is not zero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  print the distance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e</a:t>
            </a:r>
            <a:r>
              <a:rPr lang="en-US" i="1" dirty="0" smtClean="0">
                <a:cs typeface="Courier New" panose="02070309020205020404" pitchFamily="49" charset="0"/>
              </a:rPr>
              <a:t>lse</a:t>
            </a:r>
          </a:p>
          <a:p>
            <a:pPr marL="0" indent="0">
              <a:buNone/>
            </a:pPr>
            <a:r>
              <a:rPr lang="en-US" i="1" dirty="0">
                <a:cs typeface="Courier New" panose="02070309020205020404" pitchFamily="49" charset="0"/>
              </a:rPr>
              <a:t> </a:t>
            </a:r>
            <a:r>
              <a:rPr lang="en-US" i="1" dirty="0" smtClean="0">
                <a:cs typeface="Courier New" panose="02070309020205020404" pitchFamily="49" charset="0"/>
              </a:rPr>
              <a:t>   print not connected</a:t>
            </a:r>
          </a:p>
          <a:p>
            <a:pPr marL="0" indent="0">
              <a:buNone/>
            </a:pPr>
            <a:endParaRPr lang="en-US" i="1" dirty="0" smtClean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FFE3D-C58A-4E36-88A8-18D74E68F17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527221"/>
            <a:ext cx="10383795" cy="941045"/>
          </a:xfrm>
        </p:spPr>
        <p:txBody>
          <a:bodyPr/>
          <a:lstStyle/>
          <a:p>
            <a:pPr eaLnBrk="1" hangingPunct="1"/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84886"/>
            <a:ext cx="12192000" cy="6194855"/>
          </a:xfrm>
        </p:spPr>
        <p:txBody>
          <a:bodyPr>
            <a:normAutofit fontScale="55000" lnSpcReduction="20000"/>
          </a:bodyPr>
          <a:lstStyle/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# Reads in a dot file with friendship </a:t>
            </a:r>
            <a:r>
              <a:rPr lang="en-US" sz="2800" dirty="0" smtClean="0">
                <a:latin typeface="Courier New" panose="02070309020205020404" pitchFamily="49" charset="0"/>
              </a:rPr>
              <a:t>data</a:t>
            </a:r>
            <a:r>
              <a:rPr lang="en-US" sz="2800" dirty="0">
                <a:latin typeface="Courier New" panose="02070309020205020404" pitchFamily="49" charset="0"/>
              </a:rPr>
              <a:t> </a:t>
            </a:r>
            <a:r>
              <a:rPr lang="en-US" sz="2800" dirty="0" smtClean="0">
                <a:latin typeface="Courier New" panose="02070309020205020404" pitchFamily="49" charset="0"/>
              </a:rPr>
              <a:t>– Version2</a:t>
            </a:r>
            <a:endParaRPr lang="en-US" sz="2800" dirty="0"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 err="1">
                <a:latin typeface="Courier New" panose="02070309020205020404" pitchFamily="49" charset="0"/>
              </a:rPr>
              <a:t>def</a:t>
            </a:r>
            <a:r>
              <a:rPr lang="en-US" sz="2800" dirty="0">
                <a:latin typeface="Courier New" panose="02070309020205020404" pitchFamily="49" charset="0"/>
              </a:rPr>
              <a:t> main():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file = open("friends.dot")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lines = </a:t>
            </a:r>
            <a:r>
              <a:rPr lang="en-US" sz="2800" dirty="0" err="1">
                <a:latin typeface="Courier New" panose="02070309020205020404" pitchFamily="49" charset="0"/>
              </a:rPr>
              <a:t>file.readlines</a:t>
            </a:r>
            <a:r>
              <a:rPr lang="en-US" sz="2800" dirty="0">
                <a:latin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friends = </a:t>
            </a:r>
            <a:r>
              <a:rPr lang="en-US" sz="2800" dirty="0" err="1" smtClean="0">
                <a:latin typeface="Courier New" panose="02070309020205020404" pitchFamily="49" charset="0"/>
              </a:rPr>
              <a:t>create_dict</a:t>
            </a:r>
            <a:r>
              <a:rPr lang="en-US" sz="2800" dirty="0" smtClean="0">
                <a:latin typeface="Courier New" panose="02070309020205020404" pitchFamily="49" charset="0"/>
              </a:rPr>
              <a:t>(</a:t>
            </a:r>
            <a:r>
              <a:rPr lang="en-US" sz="2800" dirty="0">
                <a:latin typeface="Courier New" panose="02070309020205020404" pitchFamily="49" charset="0"/>
              </a:rPr>
              <a:t>lines)</a:t>
            </a:r>
          </a:p>
          <a:p>
            <a:pPr marL="457200" lvl="1" indent="0">
              <a:buNone/>
            </a:pPr>
            <a:r>
              <a:rPr lang="en-US" sz="2800" dirty="0" smtClean="0">
                <a:latin typeface="Courier New" panose="02070309020205020404" pitchFamily="49" charset="0"/>
              </a:rPr>
              <a:t>	  name1 </a:t>
            </a:r>
            <a:r>
              <a:rPr lang="en-US" sz="2800" dirty="0">
                <a:latin typeface="Courier New" panose="02070309020205020404" pitchFamily="49" charset="0"/>
              </a:rPr>
              <a:t>= input("Enter a name: ")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name2 = input("Enter a name: ")</a:t>
            </a:r>
          </a:p>
          <a:p>
            <a:pPr marL="457200" lvl="1" indent="0">
              <a:buNone/>
            </a:pPr>
            <a:endParaRPr lang="en-US" sz="2800" dirty="0"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#Are name1 and name2 </a:t>
            </a:r>
            <a:r>
              <a:rPr lang="en-US" sz="2800" dirty="0" smtClean="0">
                <a:latin typeface="Courier New" panose="02070309020205020404" pitchFamily="49" charset="0"/>
              </a:rPr>
              <a:t>friends?</a:t>
            </a:r>
          </a:p>
          <a:p>
            <a:pPr marL="457200" lvl="1" indent="0">
              <a:buNone/>
            </a:pPr>
            <a:r>
              <a:rPr lang="en-US" sz="2800" dirty="0" smtClean="0">
                <a:latin typeface="Courier New" panose="02070309020205020404" pitchFamily="49" charset="0"/>
              </a:rPr>
              <a:t>    </a:t>
            </a:r>
            <a:r>
              <a:rPr lang="en-US" sz="2800" dirty="0" err="1" smtClean="0">
                <a:latin typeface="Courier New" panose="02070309020205020404" pitchFamily="49" charset="0"/>
              </a:rPr>
              <a:t>current_friends</a:t>
            </a:r>
            <a:r>
              <a:rPr lang="en-US" sz="2800" dirty="0" smtClean="0">
                <a:latin typeface="Courier New" panose="02070309020205020404" pitchFamily="49" charset="0"/>
              </a:rPr>
              <a:t> </a:t>
            </a:r>
            <a:r>
              <a:rPr lang="en-US" sz="2800" dirty="0">
                <a:latin typeface="Courier New" panose="02070309020205020404" pitchFamily="49" charset="0"/>
              </a:rPr>
              <a:t>= {name1}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</a:t>
            </a:r>
            <a:r>
              <a:rPr lang="en-US" sz="2800" dirty="0" err="1">
                <a:latin typeface="Courier New" panose="02070309020205020404" pitchFamily="49" charset="0"/>
              </a:rPr>
              <a:t>already_seen</a:t>
            </a:r>
            <a:r>
              <a:rPr lang="en-US" sz="2800" dirty="0">
                <a:latin typeface="Courier New" panose="02070309020205020404" pitchFamily="49" charset="0"/>
              </a:rPr>
              <a:t> = {name1}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distance = 0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# stops when the friend is found or there is no possibility of a connection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while(name2 not in </a:t>
            </a:r>
            <a:r>
              <a:rPr lang="en-US" sz="2800" dirty="0" err="1">
                <a:latin typeface="Courier New" panose="02070309020205020404" pitchFamily="49" charset="0"/>
              </a:rPr>
              <a:t>current_friends</a:t>
            </a:r>
            <a:r>
              <a:rPr lang="en-US" sz="2800" dirty="0">
                <a:latin typeface="Courier New" panose="02070309020205020404" pitchFamily="49" charset="0"/>
              </a:rPr>
              <a:t> and </a:t>
            </a:r>
            <a:r>
              <a:rPr lang="en-US" sz="2800" dirty="0" err="1">
                <a:latin typeface="Courier New" panose="02070309020205020404" pitchFamily="49" charset="0"/>
              </a:rPr>
              <a:t>len</a:t>
            </a:r>
            <a:r>
              <a:rPr lang="en-US" sz="2800" dirty="0">
                <a:latin typeface="Courier New" panose="02070309020205020404" pitchFamily="49" charset="0"/>
              </a:rPr>
              <a:t>(</a:t>
            </a:r>
            <a:r>
              <a:rPr lang="en-US" sz="2800" dirty="0" err="1">
                <a:latin typeface="Courier New" panose="02070309020205020404" pitchFamily="49" charset="0"/>
              </a:rPr>
              <a:t>current_friends</a:t>
            </a:r>
            <a:r>
              <a:rPr lang="en-US" sz="2800" dirty="0">
                <a:latin typeface="Courier New" panose="02070309020205020404" pitchFamily="49" charset="0"/>
              </a:rPr>
              <a:t>) != 0):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    distance += 1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    </a:t>
            </a:r>
            <a:r>
              <a:rPr lang="en-US" sz="2800" dirty="0" err="1">
                <a:latin typeface="Courier New" panose="02070309020205020404" pitchFamily="49" charset="0"/>
              </a:rPr>
              <a:t>new_friends</a:t>
            </a:r>
            <a:r>
              <a:rPr lang="en-US" sz="2800" dirty="0">
                <a:latin typeface="Courier New" panose="02070309020205020404" pitchFamily="49" charset="0"/>
              </a:rPr>
              <a:t> = set()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    # builds up a set of the friends of the current friends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    for friend in </a:t>
            </a:r>
            <a:r>
              <a:rPr lang="en-US" sz="2800" dirty="0" err="1">
                <a:latin typeface="Courier New" panose="02070309020205020404" pitchFamily="49" charset="0"/>
              </a:rPr>
              <a:t>current_friends</a:t>
            </a:r>
            <a:r>
              <a:rPr lang="en-US" sz="2800" dirty="0">
                <a:latin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        </a:t>
            </a:r>
            <a:r>
              <a:rPr lang="en-US" sz="2800" dirty="0" err="1">
                <a:latin typeface="Courier New" panose="02070309020205020404" pitchFamily="49" charset="0"/>
              </a:rPr>
              <a:t>new_friends</a:t>
            </a:r>
            <a:r>
              <a:rPr lang="en-US" sz="2800" dirty="0">
                <a:latin typeface="Courier New" panose="02070309020205020404" pitchFamily="49" charset="0"/>
              </a:rPr>
              <a:t> = </a:t>
            </a:r>
            <a:r>
              <a:rPr lang="en-US" sz="2800" dirty="0" err="1">
                <a:latin typeface="Courier New" panose="02070309020205020404" pitchFamily="49" charset="0"/>
              </a:rPr>
              <a:t>new_friends</a:t>
            </a:r>
            <a:r>
              <a:rPr lang="en-US" sz="2800" dirty="0">
                <a:latin typeface="Courier New" panose="02070309020205020404" pitchFamily="49" charset="0"/>
              </a:rPr>
              <a:t> | friends[friend]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    </a:t>
            </a:r>
            <a:r>
              <a:rPr lang="en-US" sz="2800" dirty="0" err="1">
                <a:latin typeface="Courier New" panose="02070309020205020404" pitchFamily="49" charset="0"/>
              </a:rPr>
              <a:t>already_seen</a:t>
            </a:r>
            <a:r>
              <a:rPr lang="en-US" sz="2800" dirty="0">
                <a:latin typeface="Courier New" panose="02070309020205020404" pitchFamily="49" charset="0"/>
              </a:rPr>
              <a:t> = </a:t>
            </a:r>
            <a:r>
              <a:rPr lang="en-US" sz="2800" dirty="0" err="1">
                <a:latin typeface="Courier New" panose="02070309020205020404" pitchFamily="49" charset="0"/>
              </a:rPr>
              <a:t>already_seen</a:t>
            </a:r>
            <a:r>
              <a:rPr lang="en-US" sz="2800" dirty="0">
                <a:latin typeface="Courier New" panose="02070309020205020404" pitchFamily="49" charset="0"/>
              </a:rPr>
              <a:t> | </a:t>
            </a:r>
            <a:r>
              <a:rPr lang="en-US" sz="2800" dirty="0" err="1">
                <a:latin typeface="Courier New" panose="02070309020205020404" pitchFamily="49" charset="0"/>
              </a:rPr>
              <a:t>current_friends</a:t>
            </a:r>
            <a:endParaRPr lang="en-US" sz="2800" dirty="0"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    # replaces current friends and gets rid of friends looked at before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    </a:t>
            </a:r>
            <a:r>
              <a:rPr lang="en-US" sz="2800" dirty="0" err="1">
                <a:latin typeface="Courier New" panose="02070309020205020404" pitchFamily="49" charset="0"/>
              </a:rPr>
              <a:t>current_friends</a:t>
            </a:r>
            <a:r>
              <a:rPr lang="en-US" sz="2800" dirty="0">
                <a:latin typeface="Courier New" panose="02070309020205020404" pitchFamily="49" charset="0"/>
              </a:rPr>
              <a:t> = </a:t>
            </a:r>
            <a:r>
              <a:rPr lang="en-US" sz="2800" dirty="0" err="1">
                <a:latin typeface="Courier New" panose="02070309020205020404" pitchFamily="49" charset="0"/>
              </a:rPr>
              <a:t>new_friends</a:t>
            </a:r>
            <a:r>
              <a:rPr lang="en-US" sz="2800" dirty="0">
                <a:latin typeface="Courier New" panose="02070309020205020404" pitchFamily="49" charset="0"/>
              </a:rPr>
              <a:t> - </a:t>
            </a:r>
            <a:r>
              <a:rPr lang="en-US" sz="2800" dirty="0" err="1">
                <a:latin typeface="Courier New" panose="02070309020205020404" pitchFamily="49" charset="0"/>
              </a:rPr>
              <a:t>already_seen</a:t>
            </a:r>
            <a:endParaRPr lang="en-US" sz="2800" dirty="0"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800" dirty="0"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if(</a:t>
            </a:r>
            <a:r>
              <a:rPr lang="en-US" sz="2800" dirty="0" err="1">
                <a:latin typeface="Courier New" panose="02070309020205020404" pitchFamily="49" charset="0"/>
              </a:rPr>
              <a:t>len</a:t>
            </a:r>
            <a:r>
              <a:rPr lang="en-US" sz="2800" dirty="0">
                <a:latin typeface="Courier New" panose="02070309020205020404" pitchFamily="49" charset="0"/>
              </a:rPr>
              <a:t>(</a:t>
            </a:r>
            <a:r>
              <a:rPr lang="en-US" sz="2800" dirty="0" err="1">
                <a:latin typeface="Courier New" panose="02070309020205020404" pitchFamily="49" charset="0"/>
              </a:rPr>
              <a:t>current_friends</a:t>
            </a:r>
            <a:r>
              <a:rPr lang="en-US" sz="2800" dirty="0">
                <a:latin typeface="Courier New" panose="02070309020205020404" pitchFamily="49" charset="0"/>
              </a:rPr>
              <a:t>) != 0):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    print("found at distance " + </a:t>
            </a:r>
            <a:r>
              <a:rPr lang="en-US" sz="2800" dirty="0" err="1">
                <a:latin typeface="Courier New" panose="02070309020205020404" pitchFamily="49" charset="0"/>
              </a:rPr>
              <a:t>str</a:t>
            </a:r>
            <a:r>
              <a:rPr lang="en-US" sz="2800" dirty="0">
                <a:latin typeface="Courier New" panose="02070309020205020404" pitchFamily="49" charset="0"/>
              </a:rPr>
              <a:t>(distance))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else: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</a:rPr>
              <a:t>        print("sorry they are not connected")</a:t>
            </a:r>
          </a:p>
          <a:p>
            <a:pPr marL="457200" lvl="1" indent="0">
              <a:buNone/>
            </a:pPr>
            <a:endParaRPr lang="en-US" sz="2800" dirty="0" smtClean="0">
              <a:latin typeface="Courier New" panose="02070309020205020404" pitchFamily="49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b="1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32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</a:t>
            </a:r>
            <a:r>
              <a:rPr lang="en-US" dirty="0"/>
              <a:t>O</a:t>
            </a:r>
            <a:r>
              <a:rPr lang="en-US" dirty="0" smtClean="0"/>
              <a:t>bjects</a:t>
            </a:r>
          </a:p>
        </p:txBody>
      </p:sp>
      <p:sp>
        <p:nvSpPr>
          <p:cNvPr id="1059843" name="Rectangle 3"/>
          <p:cNvSpPr>
            <a:spLocks noGrp="1"/>
          </p:cNvSpPr>
          <p:nvPr>
            <p:ph type="body" idx="1"/>
          </p:nvPr>
        </p:nvSpPr>
        <p:spPr>
          <a:xfrm>
            <a:off x="838200" y="1454727"/>
            <a:ext cx="10515600" cy="5091546"/>
          </a:xfrm>
        </p:spPr>
        <p:txBody>
          <a:bodyPr>
            <a:normAutofit/>
          </a:bodyPr>
          <a:lstStyle/>
          <a:p>
            <a:pPr marL="690563" lvl="1" indent="-233363">
              <a:buNone/>
              <a:tabLst>
                <a:tab pos="1141413" algn="l"/>
                <a:tab pos="2173288" algn="l"/>
              </a:tabLst>
            </a:pPr>
            <a:endParaRPr lang="en-US" b="1" dirty="0" smtClean="0"/>
          </a:p>
          <a:p>
            <a:r>
              <a:rPr lang="en-US" dirty="0"/>
              <a:t>To human beings, an object is: </a:t>
            </a:r>
            <a:endParaRPr lang="en-US" dirty="0" smtClean="0"/>
          </a:p>
          <a:p>
            <a:pPr marL="288925" indent="0">
              <a:buNone/>
            </a:pPr>
            <a:r>
              <a:rPr lang="en-US" dirty="0" smtClean="0"/>
              <a:t>"</a:t>
            </a:r>
            <a:r>
              <a:rPr lang="en-US" dirty="0"/>
              <a:t>A tangible and/or visible thing; or</a:t>
            </a:r>
            <a:r>
              <a:rPr lang="en-US" dirty="0" smtClean="0"/>
              <a:t>,</a:t>
            </a:r>
          </a:p>
          <a:p>
            <a:pPr marL="288925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</a:t>
            </a:r>
            <a:r>
              <a:rPr lang="en-US" dirty="0"/>
              <a:t>(a computer, a chair, a noise) </a:t>
            </a:r>
          </a:p>
          <a:p>
            <a:pPr marL="288925" indent="0">
              <a:buNone/>
            </a:pPr>
            <a:r>
              <a:rPr lang="en-US" dirty="0"/>
              <a:t>Something that may be apprehended intellectually; or</a:t>
            </a:r>
            <a:r>
              <a:rPr lang="en-US" dirty="0" smtClean="0"/>
              <a:t>, </a:t>
            </a:r>
          </a:p>
          <a:p>
            <a:pPr marL="288925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</a:t>
            </a:r>
            <a:r>
              <a:rPr lang="en-US" dirty="0"/>
              <a:t>(the intersection of two sets, a disagreement) </a:t>
            </a:r>
          </a:p>
          <a:p>
            <a:pPr marL="288925" indent="0">
              <a:buNone/>
            </a:pPr>
            <a:r>
              <a:rPr lang="en-US" dirty="0"/>
              <a:t>Something towards which thought or action is directed" </a:t>
            </a:r>
            <a:endParaRPr lang="en-US" dirty="0" smtClean="0"/>
          </a:p>
          <a:p>
            <a:pPr marL="288925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(</a:t>
            </a:r>
            <a:r>
              <a:rPr lang="en-US" dirty="0"/>
              <a:t>the procedure of planting a tree) </a:t>
            </a:r>
          </a:p>
          <a:p>
            <a:pPr marL="288925" indent="0">
              <a:buNone/>
            </a:pPr>
            <a:r>
              <a:rPr lang="en-US" dirty="0"/>
              <a:t>— Grady </a:t>
            </a:r>
            <a:r>
              <a:rPr lang="en-US" dirty="0" err="1"/>
              <a:t>Booch</a:t>
            </a:r>
            <a:r>
              <a:rPr lang="en-US" dirty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2714-9AAF-4E6F-A3EC-499918B5596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438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59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59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59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59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59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59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59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59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Objects</a:t>
            </a:r>
          </a:p>
        </p:txBody>
      </p:sp>
      <p:sp>
        <p:nvSpPr>
          <p:cNvPr id="1059843" name="Rectangle 3"/>
          <p:cNvSpPr>
            <a:spLocks noGrp="1"/>
          </p:cNvSpPr>
          <p:nvPr>
            <p:ph type="body" idx="1"/>
          </p:nvPr>
        </p:nvSpPr>
        <p:spPr>
          <a:xfrm>
            <a:off x="838200" y="1373908"/>
            <a:ext cx="10515600" cy="5054105"/>
          </a:xfrm>
        </p:spPr>
        <p:txBody>
          <a:bodyPr>
            <a:noAutofit/>
          </a:bodyPr>
          <a:lstStyle/>
          <a:p>
            <a:pPr marL="690563" lvl="1" indent="-233363">
              <a:buNone/>
              <a:tabLst>
                <a:tab pos="1141413" algn="l"/>
                <a:tab pos="2173288" algn="l"/>
              </a:tabLst>
            </a:pPr>
            <a:endParaRPr lang="en-US" b="1" dirty="0" smtClean="0"/>
          </a:p>
          <a:p>
            <a:r>
              <a:rPr lang="en-US" dirty="0"/>
              <a:t>Objects have state and </a:t>
            </a:r>
            <a:r>
              <a:rPr lang="en-US" dirty="0" smtClean="0"/>
              <a:t>behavior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state of an object can influence its </a:t>
            </a:r>
            <a:r>
              <a:rPr lang="en-US" dirty="0" smtClean="0"/>
              <a:t>behavior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behavior of an object can change its </a:t>
            </a:r>
            <a:r>
              <a:rPr lang="en-US" dirty="0" smtClean="0"/>
              <a:t>state</a:t>
            </a:r>
            <a:endParaRPr lang="en-US" dirty="0"/>
          </a:p>
          <a:p>
            <a:r>
              <a:rPr lang="en-US" dirty="0"/>
              <a:t>State:</a:t>
            </a:r>
            <a:br>
              <a:rPr lang="en-US" dirty="0"/>
            </a:br>
            <a:r>
              <a:rPr lang="en-US" dirty="0" smtClean="0"/>
              <a:t>     All </a:t>
            </a:r>
            <a:r>
              <a:rPr lang="en-US" dirty="0"/>
              <a:t>properties of an object and the values of those properties. </a:t>
            </a:r>
          </a:p>
          <a:p>
            <a:r>
              <a:rPr lang="en-US" dirty="0" smtClean="0"/>
              <a:t>Behavior:</a:t>
            </a:r>
            <a:endParaRPr lang="en-US" dirty="0"/>
          </a:p>
          <a:p>
            <a:pPr marL="623888" indent="0">
              <a:buNone/>
            </a:pPr>
            <a:r>
              <a:rPr lang="en-US" dirty="0" smtClean="0"/>
              <a:t>How </a:t>
            </a:r>
            <a:r>
              <a:rPr lang="en-US" dirty="0"/>
              <a:t>an object acts and reacts, in terms of changes in state and interaction with other objects. </a:t>
            </a:r>
          </a:p>
          <a:p>
            <a:pPr marL="690563" lvl="1" indent="-233363">
              <a:buNone/>
              <a:tabLst>
                <a:tab pos="1141413" algn="l"/>
                <a:tab pos="2173288" algn="l"/>
              </a:tabLst>
            </a:pPr>
            <a:endParaRPr lang="en-US" b="1" dirty="0" smtClean="0"/>
          </a:p>
          <a:p>
            <a:pPr marL="233363" indent="-233363">
              <a:tabLst>
                <a:tab pos="1141413" algn="l"/>
                <a:tab pos="2173288" algn="l"/>
              </a:tabLst>
            </a:pPr>
            <a:r>
              <a:rPr lang="en-US" b="1" dirty="0" smtClean="0"/>
              <a:t>object</a:t>
            </a:r>
            <a:r>
              <a:rPr lang="en-US" dirty="0" smtClean="0"/>
              <a:t>: An entity that combines state and behavior.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2714-9AAF-4E6F-A3EC-499918B5596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647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984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Class concept</a:t>
            </a:r>
          </a:p>
        </p:txBody>
      </p:sp>
      <p:sp>
        <p:nvSpPr>
          <p:cNvPr id="105984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is often useful to think of objects as being members of a class: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a </a:t>
            </a:r>
            <a:r>
              <a:rPr lang="en-US" dirty="0"/>
              <a:t>set of objects having the same behavior and underlying structure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class is a template for defining a new type of object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</a:t>
            </a:r>
            <a:r>
              <a:rPr lang="en-US" i="1" dirty="0" smtClean="0"/>
              <a:t>An object is an instance of a class.</a:t>
            </a:r>
          </a:p>
          <a:p>
            <a:pPr marL="690563" lvl="1" indent="-233363">
              <a:buNone/>
              <a:tabLst>
                <a:tab pos="1141413" algn="l"/>
                <a:tab pos="2173288" algn="l"/>
              </a:tabLst>
            </a:pPr>
            <a:endParaRPr lang="en-US" b="1" dirty="0" smtClean="0"/>
          </a:p>
          <a:p>
            <a:pPr marL="690563" lvl="1" indent="-233363">
              <a:buNone/>
              <a:tabLst>
                <a:tab pos="1141413" algn="l"/>
                <a:tab pos="2173288" algn="l"/>
              </a:tabLst>
            </a:pPr>
            <a:endParaRPr lang="en-US" b="1" dirty="0" smtClean="0"/>
          </a:p>
          <a:p>
            <a:pPr marL="233363" indent="-233363">
              <a:tabLst>
                <a:tab pos="1141413" algn="l"/>
                <a:tab pos="2173288" algn="l"/>
              </a:tabLst>
            </a:pPr>
            <a:endParaRPr lang="en-US" b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2714-9AAF-4E6F-A3EC-499918B5596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271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984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Blueprint analogy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124200" y="1358900"/>
            <a:ext cx="4876800" cy="2190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u="sng">
                <a:cs typeface="Times New Roman" panose="02020603050405020304" pitchFamily="18" charset="0"/>
              </a:rPr>
              <a:t>iPod blueprint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400" b="1" u="sng">
                <a:cs typeface="Times New Roman" panose="02020603050405020304" pitchFamily="18" charset="0"/>
              </a:rPr>
              <a:t>state:</a:t>
            </a:r>
            <a:br>
              <a:rPr lang="en-US" sz="1400" b="1" u="sng">
                <a:cs typeface="Times New Roman" panose="02020603050405020304" pitchFamily="18" charset="0"/>
              </a:rPr>
            </a:br>
            <a:r>
              <a:rPr lang="en-US" sz="1400" b="1">
                <a:cs typeface="Times New Roman" panose="02020603050405020304" pitchFamily="18" charset="0"/>
              </a:rPr>
              <a:t>  </a:t>
            </a:r>
            <a:r>
              <a:rPr lang="en-US" sz="1400">
                <a:cs typeface="Times New Roman" panose="02020603050405020304" pitchFamily="18" charset="0"/>
              </a:rPr>
              <a:t>current song</a:t>
            </a:r>
            <a:br>
              <a:rPr lang="en-US" sz="1400">
                <a:cs typeface="Times New Roman" panose="02020603050405020304" pitchFamily="18" charset="0"/>
              </a:rPr>
            </a:br>
            <a:r>
              <a:rPr lang="en-US" sz="1400">
                <a:cs typeface="Times New Roman" panose="02020603050405020304" pitchFamily="18" charset="0"/>
              </a:rPr>
              <a:t>  volume</a:t>
            </a:r>
            <a:br>
              <a:rPr lang="en-US" sz="1400">
                <a:cs typeface="Times New Roman" panose="02020603050405020304" pitchFamily="18" charset="0"/>
              </a:rPr>
            </a:br>
            <a:r>
              <a:rPr lang="en-US" sz="1400">
                <a:cs typeface="Times New Roman" panose="02020603050405020304" pitchFamily="18" charset="0"/>
              </a:rPr>
              <a:t>  battery life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400" b="1" u="sng">
                <a:cs typeface="Times New Roman" panose="02020603050405020304" pitchFamily="18" charset="0"/>
              </a:rPr>
              <a:t>behavior:</a:t>
            </a:r>
            <a:br>
              <a:rPr lang="en-US" sz="1400" b="1" u="sng">
                <a:cs typeface="Times New Roman" panose="02020603050405020304" pitchFamily="18" charset="0"/>
              </a:rPr>
            </a:br>
            <a:r>
              <a:rPr lang="en-US" sz="1400" b="1">
                <a:cs typeface="Times New Roman" panose="02020603050405020304" pitchFamily="18" charset="0"/>
              </a:rPr>
              <a:t>  </a:t>
            </a:r>
            <a:r>
              <a:rPr lang="en-US" sz="1400">
                <a:cs typeface="Times New Roman" panose="02020603050405020304" pitchFamily="18" charset="0"/>
              </a:rPr>
              <a:t>power on/off</a:t>
            </a:r>
            <a:br>
              <a:rPr lang="en-US" sz="1400">
                <a:cs typeface="Times New Roman" panose="02020603050405020304" pitchFamily="18" charset="0"/>
              </a:rPr>
            </a:br>
            <a:r>
              <a:rPr lang="en-US" sz="1400">
                <a:cs typeface="Times New Roman" panose="02020603050405020304" pitchFamily="18" charset="0"/>
              </a:rPr>
              <a:t>  change station/song</a:t>
            </a:r>
            <a:br>
              <a:rPr lang="en-US" sz="1400">
                <a:cs typeface="Times New Roman" panose="02020603050405020304" pitchFamily="18" charset="0"/>
              </a:rPr>
            </a:br>
            <a:r>
              <a:rPr lang="en-US" sz="1400">
                <a:cs typeface="Times New Roman" panose="02020603050405020304" pitchFamily="18" charset="0"/>
              </a:rPr>
              <a:t>  change volume</a:t>
            </a:r>
            <a:br>
              <a:rPr lang="en-US" sz="1400">
                <a:cs typeface="Times New Roman" panose="02020603050405020304" pitchFamily="18" charset="0"/>
              </a:rPr>
            </a:br>
            <a:r>
              <a:rPr lang="en-US" sz="1400">
                <a:cs typeface="Times New Roman" panose="02020603050405020304" pitchFamily="18" charset="0"/>
              </a:rPr>
              <a:t>  choose random song</a:t>
            </a: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1828800" y="4387850"/>
            <a:ext cx="8077200" cy="2012950"/>
            <a:chOff x="192" y="2967"/>
            <a:chExt cx="5088" cy="1268"/>
          </a:xfrm>
        </p:grpSpPr>
        <p:sp>
          <p:nvSpPr>
            <p:cNvPr id="13327" name="Text Box 5"/>
            <p:cNvSpPr txBox="1">
              <a:spLocks noChangeArrowheads="1"/>
            </p:cNvSpPr>
            <p:nvPr/>
          </p:nvSpPr>
          <p:spPr bwMode="auto">
            <a:xfrm>
              <a:off x="192" y="2967"/>
              <a:ext cx="1344" cy="12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400" b="1" u="sng">
                  <a:latin typeface="Tahoma" panose="020B0604030504040204" pitchFamily="34" charset="0"/>
                  <a:cs typeface="Times New Roman" panose="02020603050405020304" pitchFamily="18" charset="0"/>
                </a:rPr>
                <a:t>iPod #1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400" b="1" u="sng">
                  <a:latin typeface="Tahoma" panose="020B0604030504040204" pitchFamily="34" charset="0"/>
                  <a:cs typeface="Times New Roman" panose="02020603050405020304" pitchFamily="18" charset="0"/>
                </a:rPr>
                <a:t>state:</a:t>
              </a:r>
              <a:br>
                <a:rPr lang="en-US" sz="1400" b="1" u="sng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sz="140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song = "</a:t>
              </a:r>
              <a:r>
                <a:rPr lang="en-US" sz="120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1,000,000 Miles</a:t>
              </a:r>
              <a:r>
                <a:rPr lang="en-US" sz="140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"</a:t>
              </a:r>
              <a:br>
                <a:rPr lang="en-US" sz="140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sz="140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volume = 17</a:t>
              </a:r>
              <a:br>
                <a:rPr lang="en-US" sz="140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sz="140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battery life = 2.5 hrs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400" b="1" u="sng">
                  <a:latin typeface="Tahoma" panose="020B0604030504040204" pitchFamily="34" charset="0"/>
                  <a:cs typeface="Times New Roman" panose="02020603050405020304" pitchFamily="18" charset="0"/>
                </a:rPr>
                <a:t>behavior:</a:t>
              </a:r>
              <a:br>
                <a:rPr lang="en-US" sz="1400" b="1" u="sng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  <a:t>  power on/off</a:t>
              </a:r>
              <a:br>
                <a:rPr 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  <a:t>  change station/song</a:t>
              </a:r>
              <a:br>
                <a:rPr 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  <a:t>  change volume</a:t>
              </a:r>
              <a:br>
                <a:rPr 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  <a:t>  choose random song</a:t>
              </a:r>
            </a:p>
          </p:txBody>
        </p:sp>
        <p:sp>
          <p:nvSpPr>
            <p:cNvPr id="13328" name="Text Box 6"/>
            <p:cNvSpPr txBox="1">
              <a:spLocks noChangeArrowheads="1"/>
            </p:cNvSpPr>
            <p:nvPr/>
          </p:nvSpPr>
          <p:spPr bwMode="auto">
            <a:xfrm>
              <a:off x="2016" y="2967"/>
              <a:ext cx="1344" cy="12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400" b="1" u="sng">
                  <a:latin typeface="Tahoma" panose="020B0604030504040204" pitchFamily="34" charset="0"/>
                  <a:cs typeface="Times New Roman" panose="02020603050405020304" pitchFamily="18" charset="0"/>
                </a:rPr>
                <a:t>iPod #2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400" b="1" u="sng">
                  <a:latin typeface="Tahoma" panose="020B0604030504040204" pitchFamily="34" charset="0"/>
                  <a:cs typeface="Times New Roman" panose="02020603050405020304" pitchFamily="18" charset="0"/>
                </a:rPr>
                <a:t>state:</a:t>
              </a:r>
              <a:br>
                <a:rPr lang="en-US" sz="1400" b="1" u="sng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sz="140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song = "Letting You"</a:t>
              </a:r>
              <a:br>
                <a:rPr lang="en-US" sz="140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sz="140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volume = 9</a:t>
              </a:r>
              <a:br>
                <a:rPr lang="en-US" sz="140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sz="140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battery life = 3.41 hrs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400" b="1" u="sng">
                  <a:latin typeface="Tahoma" panose="020B0604030504040204" pitchFamily="34" charset="0"/>
                  <a:cs typeface="Times New Roman" panose="02020603050405020304" pitchFamily="18" charset="0"/>
                </a:rPr>
                <a:t>behavior:</a:t>
              </a:r>
              <a:br>
                <a:rPr lang="en-US" sz="1400" b="1" u="sng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  <a:t>  power on/off</a:t>
              </a:r>
              <a:br>
                <a:rPr 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  <a:t>  change station/song</a:t>
              </a:r>
              <a:br>
                <a:rPr 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  <a:t>  change volume</a:t>
              </a:r>
              <a:br>
                <a:rPr 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  <a:t>  choose random song</a:t>
              </a:r>
            </a:p>
          </p:txBody>
        </p:sp>
        <p:sp>
          <p:nvSpPr>
            <p:cNvPr id="13329" name="Text Box 7"/>
            <p:cNvSpPr txBox="1">
              <a:spLocks noChangeArrowheads="1"/>
            </p:cNvSpPr>
            <p:nvPr/>
          </p:nvSpPr>
          <p:spPr bwMode="auto">
            <a:xfrm>
              <a:off x="3936" y="2967"/>
              <a:ext cx="1344" cy="12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400" b="1" u="sng">
                  <a:latin typeface="Tahoma" panose="020B0604030504040204" pitchFamily="34" charset="0"/>
                  <a:cs typeface="Times New Roman" panose="02020603050405020304" pitchFamily="18" charset="0"/>
                </a:rPr>
                <a:t>iPod #3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400" b="1" u="sng">
                  <a:latin typeface="Tahoma" panose="020B0604030504040204" pitchFamily="34" charset="0"/>
                  <a:cs typeface="Times New Roman" panose="02020603050405020304" pitchFamily="18" charset="0"/>
                </a:rPr>
                <a:t>state:</a:t>
              </a:r>
              <a:br>
                <a:rPr lang="en-US" sz="1400" b="1" u="sng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sz="140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song = "Discipline"</a:t>
              </a:r>
              <a:br>
                <a:rPr lang="en-US" sz="140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sz="140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volume = 24</a:t>
              </a:r>
              <a:br>
                <a:rPr lang="en-US" sz="140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sz="140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battery life = 1.8 hrs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400" b="1" u="sng">
                  <a:latin typeface="Tahoma" panose="020B0604030504040204" pitchFamily="34" charset="0"/>
                  <a:cs typeface="Times New Roman" panose="02020603050405020304" pitchFamily="18" charset="0"/>
                </a:rPr>
                <a:t>behavior:</a:t>
              </a:r>
              <a:br>
                <a:rPr lang="en-US" sz="1400" b="1" u="sng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  <a:t>  power on/off</a:t>
              </a:r>
              <a:br>
                <a:rPr 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  <a:t>  change station/song</a:t>
              </a:r>
              <a:br>
                <a:rPr 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  <a:t>  change volume</a:t>
              </a:r>
              <a:br>
                <a:rPr 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  <a:t>  choose random song</a:t>
              </a:r>
            </a:p>
          </p:txBody>
        </p:sp>
      </p:grpSp>
      <p:grpSp>
        <p:nvGrpSpPr>
          <p:cNvPr id="13317" name="Group 8"/>
          <p:cNvGrpSpPr>
            <a:grpSpLocks/>
          </p:cNvGrpSpPr>
          <p:nvPr/>
        </p:nvGrpSpPr>
        <p:grpSpPr bwMode="auto">
          <a:xfrm>
            <a:off x="3809999" y="3563937"/>
            <a:ext cx="7758989" cy="823912"/>
            <a:chOff x="1440" y="2313"/>
            <a:chExt cx="4885" cy="519"/>
          </a:xfrm>
        </p:grpSpPr>
        <p:grpSp>
          <p:nvGrpSpPr>
            <p:cNvPr id="13322" name="Group 9"/>
            <p:cNvGrpSpPr>
              <a:grpSpLocks/>
            </p:cNvGrpSpPr>
            <p:nvPr/>
          </p:nvGrpSpPr>
          <p:grpSpPr bwMode="auto">
            <a:xfrm>
              <a:off x="1440" y="2313"/>
              <a:ext cx="2640" cy="519"/>
              <a:chOff x="1440" y="2304"/>
              <a:chExt cx="2640" cy="519"/>
            </a:xfrm>
          </p:grpSpPr>
          <p:sp>
            <p:nvSpPr>
              <p:cNvPr id="13324" name="Line 10"/>
              <p:cNvSpPr>
                <a:spLocks noChangeShapeType="1"/>
              </p:cNvSpPr>
              <p:nvPr/>
            </p:nvSpPr>
            <p:spPr bwMode="auto">
              <a:xfrm flipH="1">
                <a:off x="1440" y="2304"/>
                <a:ext cx="1152" cy="5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325" name="Line 11"/>
              <p:cNvSpPr>
                <a:spLocks noChangeShapeType="1"/>
              </p:cNvSpPr>
              <p:nvPr/>
            </p:nvSpPr>
            <p:spPr bwMode="auto">
              <a:xfrm>
                <a:off x="2592" y="2304"/>
                <a:ext cx="96" cy="5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326" name="Line 12"/>
              <p:cNvSpPr>
                <a:spLocks noChangeShapeType="1"/>
              </p:cNvSpPr>
              <p:nvPr/>
            </p:nvSpPr>
            <p:spPr bwMode="auto">
              <a:xfrm>
                <a:off x="2592" y="2304"/>
                <a:ext cx="1488" cy="5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3323" name="Text Box 13"/>
            <p:cNvSpPr txBox="1">
              <a:spLocks noChangeArrowheads="1"/>
            </p:cNvSpPr>
            <p:nvPr/>
          </p:nvSpPr>
          <p:spPr bwMode="auto">
            <a:xfrm>
              <a:off x="3590" y="2352"/>
              <a:ext cx="273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i="1" dirty="0" smtClean="0">
                  <a:latin typeface="Tahoma" panose="020B0604030504040204" pitchFamily="34" charset="0"/>
                  <a:cs typeface="Times New Roman" panose="02020603050405020304" pitchFamily="18" charset="0"/>
                </a:rPr>
                <a:t>used to create </a:t>
              </a:r>
              <a:r>
                <a:rPr lang="en-US" sz="1800" i="1" u="sng" dirty="0" smtClean="0">
                  <a:latin typeface="Tahoma" panose="020B0604030504040204" pitchFamily="34" charset="0"/>
                  <a:cs typeface="Times New Roman" panose="02020603050405020304" pitchFamily="18" charset="0"/>
                </a:rPr>
                <a:t>instances</a:t>
              </a:r>
              <a:r>
                <a:rPr lang="en-US" sz="1800" i="1" dirty="0" smtClean="0">
                  <a:latin typeface="Tahoma" panose="020B0604030504040204" pitchFamily="34" charset="0"/>
                  <a:cs typeface="Times New Roman" panose="02020603050405020304" pitchFamily="18" charset="0"/>
                </a:rPr>
                <a:t> of an iPod</a:t>
              </a:r>
              <a:endParaRPr lang="en-US" sz="1800" i="1" dirty="0">
                <a:latin typeface="Tahom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3318" name="Picture 14" descr="bluepri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492250"/>
            <a:ext cx="2209800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15" descr="video-ipo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6" t="5927" r="10791" b="3210"/>
          <a:stretch>
            <a:fillRect/>
          </a:stretch>
        </p:blipFill>
        <p:spPr bwMode="auto">
          <a:xfrm>
            <a:off x="3733800" y="5378450"/>
            <a:ext cx="6238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16" descr="video-ipo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6" t="5927" r="10791" b="3210"/>
          <a:stretch>
            <a:fillRect/>
          </a:stretch>
        </p:blipFill>
        <p:spPr bwMode="auto">
          <a:xfrm>
            <a:off x="6705600" y="5378450"/>
            <a:ext cx="6238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17" descr="video-ipo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6" t="5927" r="10791" b="3210"/>
          <a:stretch>
            <a:fillRect/>
          </a:stretch>
        </p:blipFill>
        <p:spPr bwMode="auto">
          <a:xfrm>
            <a:off x="9753600" y="5378450"/>
            <a:ext cx="6238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2714-9AAF-4E6F-A3EC-499918B5596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2359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1508</Words>
  <Application>Microsoft Office PowerPoint</Application>
  <PresentationFormat>Widescreen</PresentationFormat>
  <Paragraphs>447</Paragraphs>
  <Slides>28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43" baseType="lpstr">
      <vt:lpstr>MS PGothic</vt:lpstr>
      <vt:lpstr>MS PGothic</vt:lpstr>
      <vt:lpstr>Arial</vt:lpstr>
      <vt:lpstr>Calibri</vt:lpstr>
      <vt:lpstr>Calibri Light</vt:lpstr>
      <vt:lpstr>Courier New</vt:lpstr>
      <vt:lpstr>Courier New Bold</vt:lpstr>
      <vt:lpstr>Tahoma</vt:lpstr>
      <vt:lpstr>Times New Roman</vt:lpstr>
      <vt:lpstr>Verdana</vt:lpstr>
      <vt:lpstr>Wingdings</vt:lpstr>
      <vt:lpstr>Wingdings 2</vt:lpstr>
      <vt:lpstr>ヒラギノ角ゴ ProN W6</vt:lpstr>
      <vt:lpstr>Office Theme</vt:lpstr>
      <vt:lpstr>Equation</vt:lpstr>
      <vt:lpstr>PowerPoint Presentation</vt:lpstr>
      <vt:lpstr> Pseudocode for finding the distance  – Version1</vt:lpstr>
      <vt:lpstr>Sarah to Joshua</vt:lpstr>
      <vt:lpstr> Pseudocode for finding the distance  – Version2</vt:lpstr>
      <vt:lpstr> </vt:lpstr>
      <vt:lpstr> Objects</vt:lpstr>
      <vt:lpstr> Objects</vt:lpstr>
      <vt:lpstr>The Class concept</vt:lpstr>
      <vt:lpstr>Blueprint analogy</vt:lpstr>
      <vt:lpstr>Classes</vt:lpstr>
      <vt:lpstr>Recall earthquake program</vt:lpstr>
      <vt:lpstr>Observations</vt:lpstr>
      <vt:lpstr>Point objects (desired)</vt:lpstr>
      <vt:lpstr>Point class as blueprint</vt:lpstr>
      <vt:lpstr> Attribute Syntax</vt:lpstr>
      <vt:lpstr>Method Syntax</vt:lpstr>
      <vt:lpstr>Point class, version 1</vt:lpstr>
      <vt:lpstr>Point class, version 1</vt:lpstr>
      <vt:lpstr>Using the Point class</vt:lpstr>
      <vt:lpstr>importing a Class definition</vt:lpstr>
      <vt:lpstr> Using Point objects</vt:lpstr>
      <vt:lpstr>Implementing the draw method</vt:lpstr>
      <vt:lpstr>Point objects </vt:lpstr>
      <vt:lpstr>The implicit parameter</vt:lpstr>
      <vt:lpstr>Point class, version 2</vt:lpstr>
      <vt:lpstr>The Object Concept</vt:lpstr>
      <vt:lpstr>Class method questions</vt:lpstr>
      <vt:lpstr>Class method answers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</dc:creator>
  <cp:lastModifiedBy>jobagy</cp:lastModifiedBy>
  <cp:revision>88</cp:revision>
  <cp:lastPrinted>2017-04-07T06:10:21Z</cp:lastPrinted>
  <dcterms:created xsi:type="dcterms:W3CDTF">2016-11-06T01:38:56Z</dcterms:created>
  <dcterms:modified xsi:type="dcterms:W3CDTF">2017-04-08T00:23:44Z</dcterms:modified>
</cp:coreProperties>
</file>