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7" r:id="rId3"/>
    <p:sldId id="283" r:id="rId4"/>
    <p:sldId id="285" r:id="rId5"/>
    <p:sldId id="268" r:id="rId6"/>
    <p:sldId id="289" r:id="rId7"/>
    <p:sldId id="270" r:id="rId8"/>
    <p:sldId id="284" r:id="rId9"/>
    <p:sldId id="280" r:id="rId10"/>
    <p:sldId id="287" r:id="rId11"/>
    <p:sldId id="288" r:id="rId12"/>
    <p:sldId id="281" r:id="rId13"/>
    <p:sldId id="282" r:id="rId14"/>
    <p:sldId id="269" r:id="rId15"/>
    <p:sldId id="271" r:id="rId16"/>
    <p:sldId id="259" r:id="rId17"/>
    <p:sldId id="290" r:id="rId18"/>
    <p:sldId id="29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3" d="100"/>
          <a:sy n="83" d="100"/>
        </p:scale>
        <p:origin x="57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3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DE6A7-1ABA-DB42-8103-2C257AFAD759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790CD-4BD8-064C-9799-0E9B10887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679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60962-5A4C-4EE5-AD22-BA888BDA77D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35D34-66D0-4B66-A131-FBA86AB2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28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ABFB-C34F-AF4E-9013-95F6EF957880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9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E7E9-0665-464F-8BA8-34840DE4DE70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6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E1F9-5EB4-414A-BCA2-59BFC0C585C0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3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B646-0DD2-6D4E-977B-1E1520C82487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2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9EB1-DCEA-5344-9789-12B9FA70680F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0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F92-F768-664E-BAC6-B9A148C3681A}" type="datetime1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6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C83-DFF8-A44E-B04F-512696F3B3CB}" type="datetime1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8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6EBE-DC7B-6A44-B44C-3B097A40304D}" type="datetime1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A1FB-3FBD-3045-B586-A6321474D049}" type="datetime1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6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B79A6-9331-3C4C-BED3-F8A73AE53A4D}" type="datetime1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0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6904-3880-564D-9E61-75481CA773D2}" type="datetime1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6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253BE-2BFD-F940-91C0-F452B0BAA64E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F8DDE-1DFA-421D-ADB0-9DAD059878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0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10" y="2942721"/>
            <a:ext cx="6299180" cy="3336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09800" y="57054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1879906"/>
            <a:ext cx="7772400" cy="142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anose="05020102010507070707" pitchFamily="18" charset="2"/>
              <a:buNone/>
            </a:pPr>
            <a:r>
              <a:rPr lang="en-US" dirty="0" smtClean="0"/>
              <a:t>Lecture 33: Methods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 smtClean="0">
                <a:solidFill>
                  <a:prstClr val="black"/>
                </a:solidFill>
              </a:rPr>
              <a:t>Stepp</a:t>
            </a:r>
            <a:r>
              <a:rPr lang="en-US" sz="1800" dirty="0" smtClean="0">
                <a:solidFill>
                  <a:prstClr val="black"/>
                </a:solidFill>
              </a:rPr>
              <a:t> and Stuart </a:t>
            </a:r>
            <a:r>
              <a:rPr lang="en-US" sz="1800" dirty="0" err="1" smtClean="0">
                <a:solidFill>
                  <a:prstClr val="black"/>
                </a:solidFill>
              </a:rPr>
              <a:t>Reges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 method question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420427"/>
            <a:ext cx="10515600" cy="5246776"/>
          </a:xfrm>
        </p:spPr>
        <p:txBody>
          <a:bodyPr>
            <a:normAutofit fontScale="85000" lnSpcReduction="20000"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Write a method </a:t>
            </a:r>
            <a:r>
              <a:rPr lang="en-US" dirty="0" smtClean="0">
                <a:latin typeface="Courier New" panose="02070309020205020404" pitchFamily="49" charset="0"/>
              </a:rPr>
              <a:t>show()</a:t>
            </a:r>
            <a:r>
              <a:rPr lang="en-US" dirty="0" smtClean="0"/>
              <a:t> that returns a string consisting of the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attributes of a point surrounded by parenthesis.</a:t>
            </a:r>
          </a:p>
          <a:p>
            <a:pPr marL="0" indent="0" eaLnBrk="1" hangingPunct="1">
              <a:buNone/>
            </a:pPr>
            <a:r>
              <a:rPr lang="en-US" dirty="0" smtClean="0"/>
              <a:t>  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The following code provides an example of using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show() </a:t>
            </a:r>
            <a:r>
              <a:rPr lang="en-US" dirty="0" smtClean="0"/>
              <a:t>method:</a:t>
            </a:r>
          </a:p>
          <a:p>
            <a:pPr eaLnBrk="1" hangingPunct="1"/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&gt;&gt;&gt; </a:t>
            </a:r>
            <a:r>
              <a:rPr lang="en-US" dirty="0">
                <a:latin typeface="Courier New"/>
                <a:cs typeface="Courier New"/>
              </a:rPr>
              <a:t>p = Point(30, 45)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&gt;&gt;&gt; </a:t>
            </a:r>
            <a:r>
              <a:rPr lang="en-US" dirty="0" err="1">
                <a:latin typeface="Courier New"/>
                <a:cs typeface="Courier New"/>
              </a:rPr>
              <a:t>p.show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'(</a:t>
            </a:r>
            <a:r>
              <a:rPr lang="en-US" dirty="0">
                <a:latin typeface="Courier New"/>
                <a:cs typeface="Courier New"/>
              </a:rPr>
              <a:t>30,45)'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&gt;&gt;&gt; 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&gt;&gt;&gt; </a:t>
            </a:r>
            <a:r>
              <a:rPr lang="en-US" dirty="0">
                <a:latin typeface="Courier New"/>
                <a:cs typeface="Courier New"/>
              </a:rPr>
              <a:t>print(</a:t>
            </a:r>
            <a:r>
              <a:rPr lang="en-US" dirty="0" err="1">
                <a:latin typeface="Courier New"/>
                <a:cs typeface="Courier New"/>
              </a:rPr>
              <a:t>p.show</a:t>
            </a:r>
            <a:r>
              <a:rPr lang="en-US" dirty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(</a:t>
            </a:r>
            <a:r>
              <a:rPr lang="en-US" dirty="0">
                <a:latin typeface="Courier New"/>
                <a:cs typeface="Courier New"/>
              </a:rPr>
              <a:t>30,45)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&gt;&gt;&gt;</a:t>
            </a:r>
          </a:p>
          <a:p>
            <a:pPr marL="0" indent="0" eaLnBrk="1" hangingPunct="1"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70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789352" y="316281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Class method question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213064" y="1591412"/>
            <a:ext cx="11283519" cy="508121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method </a:t>
            </a:r>
            <a:r>
              <a:rPr lang="en-US" dirty="0" smtClean="0">
                <a:latin typeface="Courier New" panose="02070309020205020404" pitchFamily="49" charset="0"/>
              </a:rPr>
              <a:t>translate</a:t>
            </a:r>
            <a:r>
              <a:rPr lang="en-US" dirty="0" smtClean="0"/>
              <a:t> that changes a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's location by a given </a:t>
            </a:r>
            <a:r>
              <a:rPr lang="en-US" i="1" dirty="0" smtClean="0"/>
              <a:t>dx</a:t>
            </a:r>
            <a:r>
              <a:rPr lang="en-US" dirty="0" smtClean="0"/>
              <a:t>, </a:t>
            </a:r>
            <a:r>
              <a:rPr lang="en-US" i="1" dirty="0" err="1" smtClean="0"/>
              <a:t>dy</a:t>
            </a:r>
            <a:r>
              <a:rPr lang="en-US" dirty="0" smtClean="0"/>
              <a:t> amount.</a:t>
            </a:r>
          </a:p>
          <a:p>
            <a:pPr marL="0" indent="0" eaLnBrk="1" hangingPunct="1">
              <a:buNone/>
            </a:pPr>
            <a:r>
              <a:rPr lang="en-US" dirty="0" smtClean="0"/>
              <a:t>  The following code provides an example of using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translate</a:t>
            </a:r>
            <a:r>
              <a:rPr lang="en-US" dirty="0" smtClean="0"/>
              <a:t> method: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= Point(8, 20)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&gt;&gt;&gt;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p.show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'(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8,20)'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&gt;&gt;&gt;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p.translate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(2, 10)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&gt;&gt;&gt;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p.show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'(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10,30)'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&gt;&gt;&gt;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61752" y="6307506"/>
            <a:ext cx="2743200" cy="365125"/>
          </a:xfrm>
        </p:spPr>
        <p:txBody>
          <a:bodyPr/>
          <a:lstStyle/>
          <a:p>
            <a:fld id="{408F8DDE-1DFA-421D-ADB0-9DAD059878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83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 </a:t>
            </a:r>
            <a:r>
              <a:rPr lang="en-US" dirty="0" smtClean="0"/>
              <a:t>method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838200" y="1379842"/>
            <a:ext cx="10515600" cy="4797121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tells Python how to convert an object into a </a:t>
            </a:r>
            <a:r>
              <a:rPr lang="en-US" i="1" dirty="0">
                <a:latin typeface="Courier New" panose="02070309020205020404" pitchFamily="49" charset="0"/>
              </a:rPr>
              <a:t>s</a:t>
            </a:r>
            <a:r>
              <a:rPr lang="en-US" i="1" dirty="0" smtClean="0">
                <a:latin typeface="Courier New" panose="02070309020205020404" pitchFamily="49" charset="0"/>
              </a:rPr>
              <a:t>tring</a:t>
            </a:r>
            <a:endParaRPr lang="en-US" i="1" dirty="0" smtClean="0"/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p1 = Point(7, 2)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print("p1: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p1</a:t>
            </a:r>
            <a:r>
              <a:rPr lang="en-US" dirty="0" smtClean="0">
                <a:latin typeface="Courier New" panose="02070309020205020404" pitchFamily="49" charset="0"/>
              </a:rPr>
              <a:t>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800" dirty="0" smtClean="0"/>
              <a:t>By default you get this output: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</a:rPr>
              <a:t>point.Point</a:t>
            </a:r>
            <a:r>
              <a:rPr lang="en-US" dirty="0">
                <a:latin typeface="Courier New" panose="02070309020205020404" pitchFamily="49" charset="0"/>
              </a:rPr>
              <a:t> object at 0x000001BA6AE0BF28&gt;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en-US" dirty="0" smtClean="0"/>
              <a:t>      Every class has a </a:t>
            </a:r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smtClean="0"/>
              <a:t>, even if it isn't in your code.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You can write your own code for the  </a:t>
            </a:r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smtClean="0"/>
              <a:t> method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620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 </a:t>
            </a:r>
            <a:r>
              <a:rPr lang="en-US" dirty="0" smtClean="0"/>
              <a:t>syntax</a:t>
            </a:r>
          </a:p>
        </p:txBody>
      </p:sp>
      <p:sp>
        <p:nvSpPr>
          <p:cNvPr id="1128451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code that returns a String representing this object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Method name, return, and parameters must match exactly.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Returns a String representing this Point.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return "("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) + ",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) + ")"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18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8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8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8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8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176841" y="163842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Class method answers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838200" y="1322717"/>
            <a:ext cx="10515600" cy="539875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600" dirty="0" smtClean="0">
                <a:latin typeface="Courier New" panose="02070309020205020404" pitchFamily="49" charset="0"/>
              </a:rPr>
              <a:t>class Point:</a:t>
            </a:r>
            <a:endParaRPr lang="en-US" sz="2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600" dirty="0">
                <a:latin typeface="Courier New" panose="02070309020205020404" pitchFamily="49" charset="0"/>
              </a:rPr>
              <a:t>    </a:t>
            </a:r>
            <a:r>
              <a:rPr lang="en-US" sz="2600" dirty="0" err="1">
                <a:latin typeface="Courier New" panose="02070309020205020404" pitchFamily="49" charset="0"/>
              </a:rPr>
              <a:t>def</a:t>
            </a:r>
            <a:r>
              <a:rPr lang="en-US" sz="2600" dirty="0">
                <a:latin typeface="Courier New" panose="02070309020205020404" pitchFamily="49" charset="0"/>
              </a:rPr>
              <a:t> __</a:t>
            </a:r>
            <a:r>
              <a:rPr lang="en-US" sz="2600" dirty="0" err="1">
                <a:latin typeface="Courier New" panose="02070309020205020404" pitchFamily="49" charset="0"/>
              </a:rPr>
              <a:t>init</a:t>
            </a:r>
            <a:r>
              <a:rPr lang="en-US" sz="2600" dirty="0">
                <a:latin typeface="Courier New" panose="02070309020205020404" pitchFamily="49" charset="0"/>
              </a:rPr>
              <a:t>__(</a:t>
            </a:r>
            <a:r>
              <a:rPr lang="en-US" sz="2600" dirty="0" smtClean="0">
                <a:latin typeface="Courier New" panose="02070309020205020404" pitchFamily="49" charset="0"/>
              </a:rPr>
              <a:t>self, x, y):</a:t>
            </a:r>
            <a:endParaRPr lang="en-US" sz="2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600" dirty="0">
                <a:latin typeface="Courier New" panose="02070309020205020404" pitchFamily="49" charset="0"/>
              </a:rPr>
              <a:t>        </a:t>
            </a:r>
            <a:r>
              <a:rPr lang="en-US" sz="2600" dirty="0" err="1" smtClean="0">
                <a:latin typeface="Courier New" panose="02070309020205020404" pitchFamily="49" charset="0"/>
              </a:rPr>
              <a:t>self.x</a:t>
            </a:r>
            <a:r>
              <a:rPr lang="en-US" sz="2600" dirty="0" smtClean="0">
                <a:latin typeface="Courier New" panose="02070309020205020404" pitchFamily="49" charset="0"/>
              </a:rPr>
              <a:t> = x</a:t>
            </a:r>
            <a:endParaRPr lang="en-US" sz="2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600" dirty="0">
                <a:latin typeface="Courier New" panose="02070309020205020404" pitchFamily="49" charset="0"/>
              </a:rPr>
              <a:t>        </a:t>
            </a:r>
            <a:r>
              <a:rPr lang="en-US" sz="2600" dirty="0" err="1" smtClean="0">
                <a:latin typeface="Courier New" panose="02070309020205020404" pitchFamily="49" charset="0"/>
              </a:rPr>
              <a:t>self.y</a:t>
            </a:r>
            <a:r>
              <a:rPr lang="en-US" sz="2600" dirty="0" smtClean="0">
                <a:latin typeface="Courier New" panose="02070309020205020404" pitchFamily="49" charset="0"/>
              </a:rPr>
              <a:t> = y</a:t>
            </a:r>
            <a:endParaRPr lang="en-US" sz="2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endParaRPr lang="en-US" sz="2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     </a:t>
            </a:r>
            <a:r>
              <a:rPr lang="en-US" sz="2600" b="1" dirty="0" err="1" smtClean="0">
                <a:latin typeface="Courier New" panose="02070309020205020404" pitchFamily="49" charset="0"/>
              </a:rPr>
              <a:t>def</a:t>
            </a:r>
            <a:r>
              <a:rPr lang="en-US" sz="2600" b="1" dirty="0" smtClean="0">
                <a:latin typeface="Courier New" panose="02070309020205020404" pitchFamily="49" charset="0"/>
              </a:rPr>
              <a:t> </a:t>
            </a:r>
            <a:r>
              <a:rPr lang="en-US" sz="2600" b="1" dirty="0" err="1" smtClean="0">
                <a:latin typeface="Courier New" panose="02070309020205020404" pitchFamily="49" charset="0"/>
              </a:rPr>
              <a:t>distance_from_origin</a:t>
            </a:r>
            <a:r>
              <a:rPr lang="en-US" sz="2600" b="1" dirty="0" smtClean="0">
                <a:latin typeface="Courier New" panose="02070309020205020404" pitchFamily="49" charset="0"/>
              </a:rPr>
              <a:t>(self):</a:t>
            </a:r>
            <a:endParaRPr lang="en-US" sz="2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600" b="1" dirty="0">
                <a:latin typeface="Courier New" panose="02070309020205020404" pitchFamily="49" charset="0"/>
              </a:rPr>
              <a:t>        return </a:t>
            </a:r>
            <a:r>
              <a:rPr lang="en-US" sz="2600" b="1" dirty="0" err="1" smtClean="0">
                <a:latin typeface="Courier New" panose="02070309020205020404" pitchFamily="49" charset="0"/>
              </a:rPr>
              <a:t>sqrt</a:t>
            </a:r>
            <a:r>
              <a:rPr lang="en-US" sz="2600" b="1" dirty="0" smtClean="0">
                <a:latin typeface="Courier New" panose="02070309020205020404" pitchFamily="49" charset="0"/>
              </a:rPr>
              <a:t>(</a:t>
            </a:r>
            <a:r>
              <a:rPr lang="en-US" sz="2600" b="1" dirty="0" err="1" smtClean="0">
                <a:latin typeface="Courier New" panose="02070309020205020404" pitchFamily="49" charset="0"/>
              </a:rPr>
              <a:t>self.x</a:t>
            </a:r>
            <a:r>
              <a:rPr lang="en-US" sz="2600" b="1" dirty="0" smtClean="0">
                <a:latin typeface="Courier New" panose="02070309020205020404" pitchFamily="49" charset="0"/>
              </a:rPr>
              <a:t> ** 2 </a:t>
            </a:r>
            <a:r>
              <a:rPr lang="en-US" sz="2600" b="1" dirty="0">
                <a:latin typeface="Courier New" panose="02070309020205020404" pitchFamily="49" charset="0"/>
              </a:rPr>
              <a:t>+ </a:t>
            </a:r>
            <a:r>
              <a:rPr lang="en-US" sz="2600" b="1" dirty="0" err="1" smtClean="0">
                <a:latin typeface="Courier New" panose="02070309020205020404" pitchFamily="49" charset="0"/>
              </a:rPr>
              <a:t>self.y</a:t>
            </a:r>
            <a:r>
              <a:rPr lang="en-US" sz="2600" b="1" dirty="0" smtClean="0">
                <a:latin typeface="Courier New" panose="02070309020205020404" pitchFamily="49" charset="0"/>
              </a:rPr>
              <a:t> **2)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600" b="1" dirty="0">
                <a:latin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</a:rPr>
              <a:t>    </a:t>
            </a:r>
            <a:r>
              <a:rPr lang="en-US" sz="2600" b="1" dirty="0" err="1" smtClean="0">
                <a:latin typeface="Courier New" panose="02070309020205020404" pitchFamily="49" charset="0"/>
              </a:rPr>
              <a:t>def</a:t>
            </a:r>
            <a:r>
              <a:rPr lang="en-US" sz="2600" b="1" dirty="0" smtClean="0">
                <a:latin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</a:rPr>
              <a:t>show(self):</a:t>
            </a:r>
            <a:endParaRPr lang="en-US" sz="2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        return "(" + </a:t>
            </a:r>
            <a:r>
              <a:rPr lang="en-US" sz="2600" b="1" dirty="0" err="1" smtClean="0">
                <a:latin typeface="Courier New" panose="02070309020205020404" pitchFamily="49" charset="0"/>
              </a:rPr>
              <a:t>str</a:t>
            </a:r>
            <a:r>
              <a:rPr lang="en-US" sz="2600" b="1" dirty="0" smtClean="0">
                <a:latin typeface="Courier New" panose="02070309020205020404" pitchFamily="49" charset="0"/>
              </a:rPr>
              <a:t>(</a:t>
            </a:r>
            <a:r>
              <a:rPr lang="en-US" sz="2600" b="1" dirty="0" err="1" smtClean="0">
                <a:latin typeface="Courier New" panose="02070309020205020404" pitchFamily="49" charset="0"/>
              </a:rPr>
              <a:t>self.x</a:t>
            </a:r>
            <a:r>
              <a:rPr lang="en-US" sz="2600" b="1" dirty="0" smtClean="0">
                <a:latin typeface="Courier New" panose="02070309020205020404" pitchFamily="49" charset="0"/>
              </a:rPr>
              <a:t>) + "," + </a:t>
            </a:r>
            <a:r>
              <a:rPr lang="en-US" sz="2600" b="1" dirty="0" err="1" smtClean="0">
                <a:latin typeface="Courier New" panose="02070309020205020404" pitchFamily="49" charset="0"/>
              </a:rPr>
              <a:t>str</a:t>
            </a:r>
            <a:r>
              <a:rPr lang="en-US" sz="2600" b="1" dirty="0" smtClean="0">
                <a:latin typeface="Courier New" panose="02070309020205020404" pitchFamily="49" charset="0"/>
              </a:rPr>
              <a:t>(</a:t>
            </a:r>
            <a:r>
              <a:rPr lang="en-US" sz="2600" b="1" dirty="0" err="1" smtClean="0">
                <a:latin typeface="Courier New" panose="02070309020205020404" pitchFamily="49" charset="0"/>
              </a:rPr>
              <a:t>self.y</a:t>
            </a:r>
            <a:r>
              <a:rPr lang="en-US" sz="2600" b="1" dirty="0" smtClean="0">
                <a:latin typeface="Courier New" panose="02070309020205020404" pitchFamily="49" charset="0"/>
              </a:rPr>
              <a:t> + ")"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600" b="1" dirty="0">
                <a:latin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</a:rPr>
              <a:t>    </a:t>
            </a:r>
            <a:r>
              <a:rPr lang="en-US" sz="2600" b="1" dirty="0" err="1" smtClean="0">
                <a:latin typeface="Courier New" panose="02070309020205020404" pitchFamily="49" charset="0"/>
              </a:rPr>
              <a:t>def</a:t>
            </a:r>
            <a:r>
              <a:rPr lang="en-US" sz="2600" b="1" dirty="0" smtClean="0">
                <a:latin typeface="Courier New" panose="02070309020205020404" pitchFamily="49" charset="0"/>
              </a:rPr>
              <a:t> translate(self, dx, </a:t>
            </a:r>
            <a:r>
              <a:rPr lang="en-US" sz="2600" b="1" dirty="0" err="1" smtClean="0">
                <a:latin typeface="Courier New" panose="02070309020205020404" pitchFamily="49" charset="0"/>
              </a:rPr>
              <a:t>dy</a:t>
            </a:r>
            <a:r>
              <a:rPr lang="en-US" sz="2600" b="1" dirty="0" smtClean="0">
                <a:latin typeface="Courier New" panose="02070309020205020404" pitchFamily="49" charset="0"/>
              </a:rPr>
              <a:t>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600" b="1" dirty="0">
                <a:latin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</a:rPr>
              <a:t>       </a:t>
            </a:r>
            <a:r>
              <a:rPr lang="en-US" sz="2600" b="1" dirty="0" err="1" smtClean="0">
                <a:latin typeface="Courier New" panose="02070309020205020404" pitchFamily="49" charset="0"/>
              </a:rPr>
              <a:t>self.x</a:t>
            </a:r>
            <a:r>
              <a:rPr lang="en-US" sz="2600" b="1" dirty="0" smtClean="0">
                <a:latin typeface="Courier New" panose="02070309020205020404" pitchFamily="49" charset="0"/>
              </a:rPr>
              <a:t> += dx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600" b="1" dirty="0">
                <a:latin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</a:rPr>
              <a:t>       </a:t>
            </a:r>
            <a:r>
              <a:rPr lang="en-US" sz="2600" b="1" dirty="0" err="1" smtClean="0">
                <a:latin typeface="Courier New" panose="02070309020205020404" pitchFamily="49" charset="0"/>
              </a:rPr>
              <a:t>self.y</a:t>
            </a:r>
            <a:r>
              <a:rPr lang="en-US" sz="2600" b="1" dirty="0" smtClean="0">
                <a:latin typeface="Courier New" panose="02070309020205020404" pitchFamily="49" charset="0"/>
              </a:rPr>
              <a:t> += </a:t>
            </a:r>
            <a:r>
              <a:rPr lang="en-US" sz="2600" b="1" dirty="0" err="1" smtClean="0">
                <a:latin typeface="Courier New" panose="02070309020205020404" pitchFamily="49" charset="0"/>
              </a:rPr>
              <a:t>dy</a:t>
            </a:r>
            <a:endParaRPr lang="en-US" sz="2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600" b="1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2600" dirty="0" smtClean="0">
                <a:latin typeface="Courier New" panose="02070309020205020404" pitchFamily="49" charset="0"/>
              </a:rPr>
              <a:t>  </a:t>
            </a:r>
            <a:r>
              <a:rPr lang="en-US" sz="2600" b="1" dirty="0" err="1" smtClean="0">
                <a:latin typeface="Courier New" panose="02070309020205020404" pitchFamily="49" charset="0"/>
              </a:rPr>
              <a:t>def</a:t>
            </a:r>
            <a:r>
              <a:rPr lang="en-US" sz="2600" b="1" dirty="0" smtClean="0">
                <a:latin typeface="Courier New" panose="02070309020205020404" pitchFamily="49" charset="0"/>
              </a:rPr>
              <a:t> </a:t>
            </a:r>
            <a:r>
              <a:rPr lang="en-US" sz="2600" b="1" dirty="0">
                <a:latin typeface="Courier New" panose="02070309020205020404" pitchFamily="49" charset="0"/>
              </a:rPr>
              <a:t>__</a:t>
            </a:r>
            <a:r>
              <a:rPr lang="en-US" sz="2600" b="1" dirty="0" err="1">
                <a:latin typeface="Courier New" panose="02070309020205020404" pitchFamily="49" charset="0"/>
              </a:rPr>
              <a:t>str</a:t>
            </a:r>
            <a:r>
              <a:rPr lang="en-US" sz="2600" b="1" dirty="0">
                <a:latin typeface="Courier New" panose="02070309020205020404" pitchFamily="49" charset="0"/>
              </a:rPr>
              <a:t>__(self):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600" b="1" dirty="0">
                <a:latin typeface="Courier New" panose="02070309020205020404" pitchFamily="49" charset="0"/>
              </a:rPr>
              <a:t>	    return "(" + </a:t>
            </a:r>
            <a:r>
              <a:rPr lang="en-US" sz="2600" b="1" dirty="0" err="1">
                <a:latin typeface="Courier New" panose="02070309020205020404" pitchFamily="49" charset="0"/>
              </a:rPr>
              <a:t>str</a:t>
            </a:r>
            <a:r>
              <a:rPr lang="en-US" sz="2600" b="1" dirty="0">
                <a:latin typeface="Courier New" panose="02070309020205020404" pitchFamily="49" charset="0"/>
              </a:rPr>
              <a:t>(</a:t>
            </a:r>
            <a:r>
              <a:rPr lang="en-US" sz="2600" b="1" dirty="0" err="1">
                <a:latin typeface="Courier New" panose="02070309020205020404" pitchFamily="49" charset="0"/>
              </a:rPr>
              <a:t>self.x</a:t>
            </a:r>
            <a:r>
              <a:rPr lang="en-US" sz="2600" b="1" dirty="0">
                <a:latin typeface="Courier New" panose="02070309020205020404" pitchFamily="49" charset="0"/>
              </a:rPr>
              <a:t>) + ", " + </a:t>
            </a:r>
            <a:r>
              <a:rPr lang="en-US" sz="2600" b="1" dirty="0" err="1">
                <a:latin typeface="Courier New" panose="02070309020205020404" pitchFamily="49" charset="0"/>
              </a:rPr>
              <a:t>str</a:t>
            </a:r>
            <a:r>
              <a:rPr lang="en-US" sz="2600" b="1" dirty="0">
                <a:latin typeface="Courier New" panose="02070309020205020404" pitchFamily="49" charset="0"/>
              </a:rPr>
              <a:t>(</a:t>
            </a:r>
            <a:r>
              <a:rPr lang="en-US" sz="2600" b="1" dirty="0" err="1">
                <a:latin typeface="Courier New" panose="02070309020205020404" pitchFamily="49" charset="0"/>
              </a:rPr>
              <a:t>self.y</a:t>
            </a:r>
            <a:r>
              <a:rPr lang="en-US" sz="2600" b="1" dirty="0">
                <a:latin typeface="Courier New" panose="02070309020205020404" pitchFamily="49" charset="0"/>
              </a:rPr>
              <a:t>) + </a:t>
            </a:r>
            <a:r>
              <a:rPr lang="en-US" sz="2600" b="1" dirty="0" smtClean="0">
                <a:latin typeface="Courier New" panose="02070309020205020404" pitchFamily="49" charset="0"/>
              </a:rPr>
              <a:t>")"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…</a:t>
            </a:r>
            <a:endParaRPr lang="en-US" sz="2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Kinds of methods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/>
              <a:t>accessor</a:t>
            </a:r>
            <a:r>
              <a:rPr lang="en-US" dirty="0" smtClean="0"/>
              <a:t>:	A method that examines an object's state.</a:t>
            </a:r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smtClean="0">
                <a:latin typeface="Courier New" panose="02070309020205020404" pitchFamily="49" charset="0"/>
              </a:rPr>
              <a:t>show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distance_from_origin</a:t>
            </a:r>
            <a:endParaRPr lang="en-US" dirty="0" smtClean="0"/>
          </a:p>
          <a:p>
            <a:pPr lvl="1" eaLnBrk="1" hangingPunct="1"/>
            <a:r>
              <a:rPr lang="en-US" dirty="0" smtClean="0"/>
              <a:t>often returns something</a:t>
            </a:r>
          </a:p>
          <a:p>
            <a:pPr lvl="1" eaLnBrk="1" hangingPunct="1"/>
            <a:r>
              <a:rPr lang="en-US" dirty="0" smtClean="0"/>
              <a:t>also called a getter method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b="1" dirty="0" err="1" smtClean="0"/>
              <a:t>mutator</a:t>
            </a:r>
            <a:r>
              <a:rPr lang="en-US" dirty="0" smtClean="0"/>
              <a:t>:	A method that modifies an object's state.</a:t>
            </a:r>
          </a:p>
          <a:p>
            <a:pPr lvl="1" eaLnBrk="1" hangingPunct="1"/>
            <a:r>
              <a:rPr lang="en-US" dirty="0" smtClean="0"/>
              <a:t>Example:  </a:t>
            </a:r>
            <a:r>
              <a:rPr lang="en-US" dirty="0" smtClean="0">
                <a:latin typeface="Courier New" panose="02070309020205020404" pitchFamily="49" charset="0"/>
              </a:rPr>
              <a:t>translate</a:t>
            </a:r>
          </a:p>
          <a:p>
            <a:pPr lvl="1" eaLnBrk="1" hangingPunct="1"/>
            <a:r>
              <a:rPr lang="en-US" dirty="0" smtClean="0"/>
              <a:t>also called a setter method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4721" y="13430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70517" y="692458"/>
            <a:ext cx="10883283" cy="60290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Review: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__(self, title, author, rating):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title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self.__author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author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self.__rating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(rating)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self.__title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get_author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self.__author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get_rating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self.__rating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("Title: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 by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self.__author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", rating =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self.__rating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objects in a set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314864" y="1509323"/>
            <a:ext cx="11486072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 </a:t>
            </a:r>
            <a:r>
              <a:rPr lang="en-US" dirty="0"/>
              <a:t>do you access an object that is in a set in a dictionary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Regardless </a:t>
            </a:r>
            <a:r>
              <a:rPr lang="en-US" dirty="0"/>
              <a:t>of what the set contains, how do you access the elements of a set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Suppose you have a set called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set_of_reviews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r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set_of_reviews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&lt;process r&gt;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1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attributes of a Review object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455821"/>
            <a:ext cx="10515600" cy="472114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If you loop over a set and each set element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is a 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Review</a:t>
            </a:r>
            <a:r>
              <a:rPr lang="en-US" dirty="0"/>
              <a:t> object, how do you access the attributes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Looking at the Review class </a:t>
            </a:r>
            <a:r>
              <a:rPr lang="en-US" dirty="0" smtClean="0"/>
              <a:t>the </a:t>
            </a:r>
            <a:r>
              <a:rPr lang="en-US" dirty="0"/>
              <a:t>methods are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       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get_author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get_rating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If you have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Review</a:t>
            </a:r>
            <a:r>
              <a:rPr lang="en-US" dirty="0"/>
              <a:t> object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, then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    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r.get_title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is the title</a:t>
            </a:r>
          </a:p>
          <a:p>
            <a:pPr marL="0" indent="0">
              <a:buNone/>
            </a:pPr>
            <a:r>
              <a:rPr lang="en-US" dirty="0"/>
              <a:t>       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r.get_author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is the author</a:t>
            </a:r>
          </a:p>
          <a:p>
            <a:pPr marL="0" indent="0">
              <a:buNone/>
            </a:pPr>
            <a:r>
              <a:rPr lang="en-US" dirty="0"/>
              <a:t>       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r.get_rating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is the rating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97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Grp="1"/>
          </p:cNvSpPr>
          <p:nvPr>
            <p:ph type="title"/>
          </p:nvPr>
        </p:nvSpPr>
        <p:spPr>
          <a:xfrm>
            <a:off x="117701" y="145327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  <p:sp>
        <p:nvSpPr>
          <p:cNvPr id="15369" name="Rectangle 9"/>
          <p:cNvSpPr>
            <a:spLocks noGrp="1"/>
          </p:cNvSpPr>
          <p:nvPr>
            <p:ph type="body" idx="1"/>
          </p:nvPr>
        </p:nvSpPr>
        <p:spPr>
          <a:xfrm>
            <a:off x="85482" y="1153405"/>
            <a:ext cx="12106517" cy="5611486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Point: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__</a:t>
            </a:r>
            <a:r>
              <a:rPr lang="en-US" dirty="0" err="1">
                <a:latin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</a:rPr>
              <a:t>__(</a:t>
            </a:r>
            <a:r>
              <a:rPr lang="en-US" dirty="0" smtClean="0">
                <a:latin typeface="Courier New" panose="02070309020205020404" pitchFamily="49" charset="0"/>
              </a:rPr>
              <a:t>self)</a:t>
            </a:r>
            <a:r>
              <a:rPr lang="en-US" dirty="0">
                <a:latin typeface="Courier New" panose="02070309020205020404" pitchFamily="49" charset="0"/>
              </a:rPr>
              <a:t>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 = 0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 = 0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200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draw(self, panel, color):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</a:rPr>
              <a:t>panel.canvas.create_oval</a:t>
            </a:r>
            <a:r>
              <a:rPr lang="en-US" dirty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+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3,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 +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3, outline=color)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</a:rPr>
              <a:t>panel.canvas.create_text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text  =  "("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) + ",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) + ")")</a:t>
            </a:r>
          </a:p>
          <a:p>
            <a:pPr lvl="1">
              <a:lnSpc>
                <a:spcPct val="8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 smtClean="0"/>
              <a:t>What is the name of the class?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/>
              <a:t>What is this class definition used for?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an      ___________ of the class </a:t>
            </a:r>
            <a:r>
              <a:rPr lang="en-US" dirty="0" smtClean="0">
                <a:latin typeface="Courier New"/>
                <a:cs typeface="Courier New"/>
              </a:rPr>
              <a:t>Point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/>
                <a:cs typeface="Courier New"/>
              </a:rPr>
              <a:t>draw</a:t>
            </a:r>
            <a:r>
              <a:rPr lang="en-US" dirty="0" smtClean="0"/>
              <a:t> is a ___________ of the class </a:t>
            </a:r>
            <a:r>
              <a:rPr lang="en-US" dirty="0" smtClean="0">
                <a:latin typeface="Courier New"/>
                <a:cs typeface="Courier New"/>
              </a:rPr>
              <a:t>Point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/>
              <a:t>What is the purpose of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init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smtClean="0"/>
              <a:t> ?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8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Initializing objects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Currently it takes 3 lines to create a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and initialize it: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p.x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p.y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8                     </a:t>
            </a:r>
            <a:endParaRPr lang="en-US" b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en-US" dirty="0" smtClean="0"/>
              <a:t>Here's an alternative approach: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8</a:t>
            </a:r>
            <a:r>
              <a:rPr lang="en-US" sz="1800" dirty="0" smtClean="0">
                <a:latin typeface="Courier New" panose="02070309020205020404" pitchFamily="49" charset="0"/>
              </a:rPr>
              <a:t>)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not implemented yet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800" dirty="0" smtClean="0"/>
              <a:t>We will modify the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800" dirty="0" smtClean="0"/>
              <a:t> class constructor to take parameters. </a:t>
            </a:r>
            <a:endParaRPr lang="en-US" sz="2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class, version 3</a:t>
            </a:r>
          </a:p>
        </p:txBody>
      </p:sp>
      <p:sp>
        <p:nvSpPr>
          <p:cNvPr id="15369" name="Rectangle 9"/>
          <p:cNvSpPr>
            <a:spLocks noGrp="1"/>
          </p:cNvSpPr>
          <p:nvPr>
            <p:ph type="body" idx="1"/>
          </p:nvPr>
        </p:nvSpPr>
        <p:spPr>
          <a:xfrm>
            <a:off x="195390" y="1690687"/>
            <a:ext cx="12224056" cy="4634607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Point: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__</a:t>
            </a:r>
            <a:r>
              <a:rPr lang="en-US" dirty="0" err="1">
                <a:latin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</a:rPr>
              <a:t>__(</a:t>
            </a:r>
            <a:r>
              <a:rPr lang="en-US" dirty="0" smtClean="0">
                <a:latin typeface="Courier New" panose="02070309020205020404" pitchFamily="49" charset="0"/>
              </a:rPr>
              <a:t>self, 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</a:rPr>
              <a:t>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endParaRPr lang="en-US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endParaRPr lang="en-US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200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draw(self, panel):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</a:rPr>
              <a:t>panel.canvas.create_rectangle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+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3,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 +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3)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</a:rPr>
              <a:t>panel.canvas.create_text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text = "("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) + ",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) + ")")</a:t>
            </a:r>
          </a:p>
          <a:p>
            <a:pPr lvl="1" eaLnBrk="1" hangingPunct="1">
              <a:lnSpc>
                <a:spcPct val="80000"/>
              </a:lnSpc>
            </a:pPr>
            <a:endParaRPr lang="en-US" sz="1000" dirty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Each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 is now initialized to the </a:t>
            </a:r>
            <a:r>
              <a:rPr lang="en-US" dirty="0" smtClean="0">
                <a:latin typeface="Courier New" panose="02070309020205020404" pitchFamily="49" charset="0"/>
              </a:rPr>
              <a:t>x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</a:rPr>
              <a:t>y</a:t>
            </a:r>
            <a:r>
              <a:rPr lang="en-US" dirty="0" smtClean="0"/>
              <a:t> passed in.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15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 method question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222849" y="1529751"/>
            <a:ext cx="11072004" cy="4658714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dirty="0" smtClean="0"/>
              <a:t>Write </a:t>
            </a:r>
            <a:r>
              <a:rPr lang="en-US" dirty="0" smtClean="0"/>
              <a:t>a method </a:t>
            </a:r>
            <a:r>
              <a:rPr lang="en-US" dirty="0" err="1" smtClean="0">
                <a:latin typeface="Courier New" panose="02070309020205020404" pitchFamily="49" charset="0"/>
              </a:rPr>
              <a:t>distance_from_origin</a:t>
            </a:r>
            <a:r>
              <a:rPr lang="en-US" dirty="0" smtClean="0"/>
              <a:t> that returns the distance between a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and the origin, (0, 0</a:t>
            </a:r>
            <a:r>
              <a:rPr lang="en-US" dirty="0" smtClean="0"/>
              <a:t>). Usage is shown below.</a:t>
            </a:r>
          </a:p>
          <a:p>
            <a:pPr marL="0" indent="0" eaLnBrk="1" hangingPunct="1">
              <a:buNone/>
            </a:pPr>
            <a:endParaRPr lang="en-US" sz="1000" dirty="0"/>
          </a:p>
          <a:p>
            <a:pPr lvl="1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 = Point(3,10)</a:t>
            </a:r>
          </a:p>
          <a:p>
            <a:pPr lvl="1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p.distance_from_origin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10.44030650891055</a:t>
            </a:r>
          </a:p>
          <a:p>
            <a:pPr lvl="1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Use </a:t>
            </a:r>
            <a:r>
              <a:rPr lang="en-US" dirty="0" smtClean="0"/>
              <a:t>the Pythagorean theorem. </a:t>
            </a:r>
            <a:endParaRPr lang="en-US" sz="13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marL="457200" lvl="1" indent="0" eaLnBrk="1" hangingPunct="1">
              <a:buNone/>
            </a:pPr>
            <a:r>
              <a:rPr lang="en-US" sz="2600" dirty="0" smtClean="0"/>
              <a:t>Modify </a:t>
            </a:r>
            <a:r>
              <a:rPr lang="en-US" sz="2600" dirty="0" smtClean="0"/>
              <a:t>the </a:t>
            </a:r>
            <a:r>
              <a:rPr lang="en-US" sz="2600" dirty="0" smtClean="0">
                <a:latin typeface="Courier New" panose="02070309020205020404" pitchFamily="49" charset="0"/>
              </a:rPr>
              <a:t>Point </a:t>
            </a:r>
            <a:r>
              <a:rPr lang="en-US" sz="2600" dirty="0" smtClean="0"/>
              <a:t>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93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 method answer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Point: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</a:rPr>
              <a:t>def</a:t>
            </a:r>
            <a:r>
              <a:rPr lang="en-US" sz="2000" dirty="0">
                <a:latin typeface="Courier New" panose="02070309020205020404" pitchFamily="49" charset="0"/>
              </a:rPr>
              <a:t> __</a:t>
            </a:r>
            <a:r>
              <a:rPr lang="en-US" sz="2000" dirty="0" err="1">
                <a:latin typeface="Courier New" panose="02070309020205020404" pitchFamily="49" charset="0"/>
              </a:rPr>
              <a:t>init</a:t>
            </a:r>
            <a:r>
              <a:rPr lang="en-US" sz="2000" dirty="0">
                <a:latin typeface="Courier New" panose="02070309020205020404" pitchFamily="49" charset="0"/>
              </a:rPr>
              <a:t>__(</a:t>
            </a:r>
            <a:r>
              <a:rPr lang="en-US" sz="2000" dirty="0" smtClean="0">
                <a:latin typeface="Courier New" panose="02070309020205020404" pitchFamily="49" charset="0"/>
              </a:rPr>
              <a:t>self, x, y):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self.x</a:t>
            </a:r>
            <a:r>
              <a:rPr lang="en-US" sz="2000" dirty="0" smtClean="0">
                <a:latin typeface="Courier New" panose="02070309020205020404" pitchFamily="49" charset="0"/>
              </a:rPr>
              <a:t> = x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self.y</a:t>
            </a:r>
            <a:r>
              <a:rPr lang="en-US" sz="2000" dirty="0" smtClean="0">
                <a:latin typeface="Courier New" panose="02070309020205020404" pitchFamily="49" charset="0"/>
              </a:rPr>
              <a:t> = y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distance_from_origin</a:t>
            </a:r>
            <a:r>
              <a:rPr lang="en-US" sz="2000" b="1" dirty="0" smtClean="0">
                <a:latin typeface="Courier New" panose="02070309020205020404" pitchFamily="49" charset="0"/>
              </a:rPr>
              <a:t>(self):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return </a:t>
            </a:r>
            <a:r>
              <a:rPr lang="en-US" sz="2000" b="1" dirty="0" err="1" smtClean="0">
                <a:latin typeface="Courier New" panose="02070309020205020404" pitchFamily="49" charset="0"/>
              </a:rPr>
              <a:t>sqrt</a:t>
            </a:r>
            <a:r>
              <a:rPr lang="en-US" sz="2000" b="1" dirty="0" smtClean="0">
                <a:latin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self.x</a:t>
            </a:r>
            <a:r>
              <a:rPr lang="en-US" sz="2000" b="1" dirty="0" smtClean="0">
                <a:latin typeface="Courier New" panose="02070309020205020404" pitchFamily="49" charset="0"/>
              </a:rPr>
              <a:t> ** 2 </a:t>
            </a:r>
            <a:r>
              <a:rPr lang="en-US" sz="2000" b="1" dirty="0">
                <a:latin typeface="Courier New" panose="02070309020205020404" pitchFamily="49" charset="0"/>
              </a:rPr>
              <a:t>+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self.y</a:t>
            </a:r>
            <a:r>
              <a:rPr lang="en-US" sz="2000" b="1" dirty="0" smtClean="0">
                <a:latin typeface="Courier New" panose="02070309020205020404" pitchFamily="49" charset="0"/>
              </a:rPr>
              <a:t> **2)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 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/>
          </p:cNvSpPr>
          <p:nvPr>
            <p:ph type="body" idx="1"/>
          </p:nvPr>
        </p:nvSpPr>
        <p:spPr>
          <a:xfrm>
            <a:off x="199910" y="1269943"/>
            <a:ext cx="10375548" cy="5409471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</a:t>
            </a:r>
            <a:r>
              <a:rPr lang="en-US" sz="2000" dirty="0">
                <a:latin typeface="Courier New" panose="02070309020205020404" pitchFamily="49" charset="0"/>
              </a:rPr>
              <a:t>Point:</a:t>
            </a:r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</a:rPr>
              <a:t>def</a:t>
            </a:r>
            <a:r>
              <a:rPr lang="en-US" sz="2000" dirty="0">
                <a:latin typeface="Courier New" panose="02070309020205020404" pitchFamily="49" charset="0"/>
              </a:rPr>
              <a:t> __</a:t>
            </a:r>
            <a:r>
              <a:rPr lang="en-US" sz="2000" dirty="0" err="1">
                <a:latin typeface="Courier New" panose="02070309020205020404" pitchFamily="49" charset="0"/>
              </a:rPr>
              <a:t>init</a:t>
            </a:r>
            <a:r>
              <a:rPr lang="en-US" sz="2000" dirty="0">
                <a:latin typeface="Courier New" panose="02070309020205020404" pitchFamily="49" charset="0"/>
              </a:rPr>
              <a:t>__(self, x, y):</a:t>
            </a:r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self.x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</a:rPr>
              <a:t>= x</a:t>
            </a:r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>
                <a:latin typeface="Courier New" panose="02070309020205020404" pitchFamily="49" charset="0"/>
              </a:rPr>
              <a:t>self.y</a:t>
            </a:r>
            <a:r>
              <a:rPr lang="en-US" sz="2000" dirty="0">
                <a:latin typeface="Courier New" panose="02070309020205020404" pitchFamily="49" charset="0"/>
              </a:rPr>
              <a:t> = y</a:t>
            </a:r>
          </a:p>
          <a:p>
            <a:pPr>
              <a:lnSpc>
                <a:spcPct val="70000"/>
              </a:lnSpc>
              <a:buNone/>
            </a:pPr>
            <a:r>
              <a:rPr lang="en-US" sz="2000" b="1" dirty="0" smtClean="0">
                <a:latin typeface="Courier New" panose="02070309020205020404" pitchFamily="49" charset="0"/>
              </a:rPr>
              <a:t>    </a:t>
            </a:r>
            <a:endParaRPr 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</a:rPr>
              <a:t>def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distance_from_origin</a:t>
            </a:r>
            <a:r>
              <a:rPr lang="en-US" sz="2000" dirty="0" smtClean="0">
                <a:latin typeface="Courier New" panose="02070309020205020404" pitchFamily="49" charset="0"/>
              </a:rPr>
              <a:t>(</a:t>
            </a:r>
            <a:r>
              <a:rPr lang="en-US" sz="2000" dirty="0">
                <a:latin typeface="Courier New" panose="02070309020205020404" pitchFamily="49" charset="0"/>
              </a:rPr>
              <a:t>self):</a:t>
            </a:r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return </a:t>
            </a:r>
            <a:r>
              <a:rPr lang="en-US" sz="2000" dirty="0" err="1">
                <a:latin typeface="Courier New" panose="02070309020205020404" pitchFamily="49" charset="0"/>
              </a:rPr>
              <a:t>sqrt</a:t>
            </a:r>
            <a:r>
              <a:rPr lang="en-US" sz="2000" dirty="0" smtClean="0">
                <a:latin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</a:rPr>
              <a:t>self.x</a:t>
            </a:r>
            <a:r>
              <a:rPr lang="en-US" sz="2000" dirty="0" smtClean="0">
                <a:latin typeface="Courier New" panose="02070309020205020404" pitchFamily="49" charset="0"/>
              </a:rPr>
              <a:t> **2 </a:t>
            </a:r>
            <a:r>
              <a:rPr lang="en-US" sz="2000" dirty="0">
                <a:latin typeface="Courier New" panose="02070309020205020404" pitchFamily="49" charset="0"/>
              </a:rPr>
              <a:t>+ </a:t>
            </a:r>
            <a:r>
              <a:rPr lang="en-US" sz="2000" dirty="0" err="1" smtClean="0">
                <a:latin typeface="Courier New" panose="02070309020205020404" pitchFamily="49" charset="0"/>
              </a:rPr>
              <a:t>self.y</a:t>
            </a:r>
            <a:r>
              <a:rPr lang="en-US" sz="2000" dirty="0" smtClean="0">
                <a:latin typeface="Courier New" panose="02070309020205020404" pitchFamily="49" charset="0"/>
              </a:rPr>
              <a:t>  **2)</a:t>
            </a:r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   ...(other methods here)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Point(7,2)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Point(4,3)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p1.distance_from_origin()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p2.distance_from_origin()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18437" name="Rectangle 4"/>
          <p:cNvSpPr>
            <a:spLocks noGrp="1"/>
          </p:cNvSpPr>
          <p:nvPr>
            <p:ph type="title"/>
          </p:nvPr>
        </p:nvSpPr>
        <p:spPr>
          <a:xfrm>
            <a:off x="129913" y="304070"/>
            <a:ext cx="10515600" cy="941451"/>
          </a:xfrm>
        </p:spPr>
        <p:txBody>
          <a:bodyPr/>
          <a:lstStyle/>
          <a:p>
            <a:pPr eaLnBrk="1" hangingPunct="1"/>
            <a:r>
              <a:rPr lang="en-US" dirty="0" smtClean="0"/>
              <a:t>Understanding the implicit variable </a:t>
            </a:r>
            <a:r>
              <a:rPr lang="en-US" dirty="0" smtClean="0">
                <a:latin typeface="Courier New"/>
                <a:cs typeface="Courier New"/>
              </a:rPr>
              <a:t>self</a:t>
            </a:r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681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3"/>
          <p:cNvSpPr txBox="1">
            <a:spLocks noChangeArrowheads="1"/>
          </p:cNvSpPr>
          <p:nvPr/>
        </p:nvSpPr>
        <p:spPr bwMode="auto">
          <a:xfrm>
            <a:off x="5581649" y="4800601"/>
            <a:ext cx="5176985" cy="16681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distance_from_origin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(self):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self points to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p2's x and y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return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sqrt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x</a:t>
            </a: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** 2 </a:t>
            </a: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+ </a:t>
            </a:r>
            <a:r>
              <a:rPr lang="en-US" sz="1600" b="1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.y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**2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body" idx="1"/>
          </p:nvPr>
        </p:nvSpPr>
        <p:spPr>
          <a:xfrm>
            <a:off x="615113" y="1294365"/>
            <a:ext cx="10448818" cy="508883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For a given </a:t>
            </a:r>
            <a:r>
              <a:rPr lang="en-US" sz="2000" dirty="0">
                <a:latin typeface="Courier New" panose="02070309020205020404" pitchFamily="49" charset="0"/>
              </a:rPr>
              <a:t>Point</a:t>
            </a:r>
            <a:r>
              <a:rPr lang="en-US" sz="2000" dirty="0"/>
              <a:t> </a:t>
            </a:r>
            <a:r>
              <a:rPr lang="en-US" sz="2000" dirty="0" smtClean="0"/>
              <a:t>object, the  </a:t>
            </a:r>
            <a:r>
              <a:rPr lang="en-US" sz="2000" dirty="0" err="1" smtClean="0">
                <a:latin typeface="Courier New" panose="02070309020205020404" pitchFamily="49" charset="0"/>
              </a:rPr>
              <a:t>distance_from_origin</a:t>
            </a:r>
            <a:r>
              <a:rPr lang="en-US" sz="2000" dirty="0" smtClean="0"/>
              <a:t> method </a:t>
            </a:r>
            <a:r>
              <a:rPr lang="en-US" sz="2000" dirty="0"/>
              <a:t>operates on that object's </a:t>
            </a:r>
            <a:r>
              <a:rPr lang="en-US" sz="2000" dirty="0" smtClean="0"/>
              <a:t>state. 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Point(7,2)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Point(4,3)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p1.distance_from_origin()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p2.distance_from_origin()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5581650" y="2590801"/>
            <a:ext cx="5201408" cy="16681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distance_from_origin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(self):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self points to p1's x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and y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return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sqrt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x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** 2 +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y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**2)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18437" name="Rectangle 4"/>
          <p:cNvSpPr>
            <a:spLocks noGrp="1"/>
          </p:cNvSpPr>
          <p:nvPr>
            <p:ph type="title"/>
          </p:nvPr>
        </p:nvSpPr>
        <p:spPr>
          <a:xfrm>
            <a:off x="178761" y="24301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Understanding the implicit variable </a:t>
            </a:r>
            <a:r>
              <a:rPr lang="en-US" dirty="0" smtClean="0">
                <a:latin typeface="Courier New"/>
                <a:cs typeface="Courier New"/>
              </a:rPr>
              <a:t>self</a:t>
            </a:r>
          </a:p>
        </p:txBody>
      </p:sp>
      <p:graphicFrame>
        <p:nvGraphicFramePr>
          <p:cNvPr id="1079301" name="Group 5"/>
          <p:cNvGraphicFramePr>
            <a:graphicFrameLocks noGrp="1"/>
          </p:cNvGraphicFramePr>
          <p:nvPr/>
        </p:nvGraphicFramePr>
        <p:xfrm>
          <a:off x="5734050" y="26543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79341" name="Group 45"/>
          <p:cNvGraphicFramePr>
            <a:graphicFrameLocks noGrp="1"/>
          </p:cNvGraphicFramePr>
          <p:nvPr/>
        </p:nvGraphicFramePr>
        <p:xfrm>
          <a:off x="5734050" y="49403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8464" name="Group 64"/>
          <p:cNvGrpSpPr>
            <a:grpSpLocks/>
          </p:cNvGrpSpPr>
          <p:nvPr/>
        </p:nvGrpSpPr>
        <p:grpSpPr bwMode="auto">
          <a:xfrm>
            <a:off x="3600450" y="5423668"/>
            <a:ext cx="1981200" cy="561975"/>
            <a:chOff x="2112" y="3477"/>
            <a:chExt cx="1248" cy="354"/>
          </a:xfrm>
        </p:grpSpPr>
        <p:sp>
          <p:nvSpPr>
            <p:cNvPr id="18468" name="Rectangle 65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p2</a:t>
              </a:r>
            </a:p>
          </p:txBody>
        </p:sp>
        <p:sp>
          <p:nvSpPr>
            <p:cNvPr id="18469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Oval 67"/>
            <p:cNvSpPr>
              <a:spLocks noChangeArrowheads="1"/>
            </p:cNvSpPr>
            <p:nvPr/>
          </p:nvSpPr>
          <p:spPr bwMode="auto">
            <a:xfrm>
              <a:off x="2748" y="3477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18465" name="Rectangle 69"/>
          <p:cNvSpPr>
            <a:spLocks noChangeArrowheads="1"/>
          </p:cNvSpPr>
          <p:nvPr/>
        </p:nvSpPr>
        <p:spPr bwMode="auto">
          <a:xfrm>
            <a:off x="7772401" y="1885950"/>
            <a:ext cx="10271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r>
              <a:rPr lang="en-US" sz="2000" i="1"/>
              <a:t>p1</a:t>
            </a:r>
          </a:p>
        </p:txBody>
      </p:sp>
      <p:sp>
        <p:nvSpPr>
          <p:cNvPr id="18466" name="Line 48"/>
          <p:cNvSpPr>
            <a:spLocks noChangeShapeType="1"/>
          </p:cNvSpPr>
          <p:nvPr/>
        </p:nvSpPr>
        <p:spPr bwMode="auto">
          <a:xfrm flipH="1">
            <a:off x="8972550" y="2289176"/>
            <a:ext cx="1588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Oval 71"/>
          <p:cNvSpPr>
            <a:spLocks noChangeArrowheads="1"/>
          </p:cNvSpPr>
          <p:nvPr/>
        </p:nvSpPr>
        <p:spPr bwMode="auto">
          <a:xfrm>
            <a:off x="8782050" y="1830060"/>
            <a:ext cx="408448" cy="56263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08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Printing objects</a:t>
            </a:r>
          </a:p>
        </p:txBody>
      </p:sp>
      <p:sp>
        <p:nvSpPr>
          <p:cNvPr id="1126403" name="Rectangle 3"/>
          <p:cNvSpPr>
            <a:spLocks noGrp="1"/>
          </p:cNvSpPr>
          <p:nvPr>
            <p:ph type="body" idx="1"/>
          </p:nvPr>
        </p:nvSpPr>
        <p:spPr>
          <a:xfrm>
            <a:off x="215396" y="1654671"/>
            <a:ext cx="11654518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By default, Python doesn't know how to print objects: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 = Point()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p.x</a:t>
            </a:r>
            <a:r>
              <a:rPr lang="en-US" dirty="0" smtClean="0">
                <a:latin typeface="Courier New" panose="02070309020205020404" pitchFamily="49" charset="0"/>
              </a:rPr>
              <a:t> = 10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p.y</a:t>
            </a:r>
            <a:r>
              <a:rPr lang="en-US" dirty="0" smtClean="0">
                <a:latin typeface="Courier New" panose="02070309020205020404" pitchFamily="49" charset="0"/>
              </a:rPr>
              <a:t> = 7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print("p is ", p)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 is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p.Point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 object at 0x000001BA6AE0BF28&gt;</a:t>
            </a:r>
          </a:p>
          <a:p>
            <a:pPr lvl="1">
              <a:lnSpc>
                <a:spcPct val="80000"/>
              </a:lnSpc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        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better, but cumbersome;           p is (10, 7)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print("p is ("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p.x</a:t>
            </a:r>
            <a:r>
              <a:rPr lang="en-US" dirty="0" smtClean="0">
                <a:latin typeface="Courier New" panose="02070309020205020404" pitchFamily="49" charset="0"/>
              </a:rPr>
              <a:t>) + ",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p.y</a:t>
            </a:r>
            <a:r>
              <a:rPr lang="en-US" dirty="0">
                <a:latin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</a:rPr>
              <a:t> + ")")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desired behavior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print("p is ",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</a:rPr>
              <a:t>))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 is (10, 7)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8DDE-1DFA-421D-ADB0-9DAD059878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02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964</Words>
  <Application>Microsoft Office PowerPoint</Application>
  <PresentationFormat>Widescreen</PresentationFormat>
  <Paragraphs>262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MS PGothic</vt:lpstr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PowerPoint Presentation</vt:lpstr>
      <vt:lpstr>Questions</vt:lpstr>
      <vt:lpstr>Initializing objects</vt:lpstr>
      <vt:lpstr>Point class, version 3</vt:lpstr>
      <vt:lpstr>Class method question</vt:lpstr>
      <vt:lpstr>Class method answer</vt:lpstr>
      <vt:lpstr>Understanding the implicit variable self </vt:lpstr>
      <vt:lpstr>Understanding the implicit variable self</vt:lpstr>
      <vt:lpstr>Printing objects</vt:lpstr>
      <vt:lpstr>Class method question</vt:lpstr>
      <vt:lpstr>Class method question</vt:lpstr>
      <vt:lpstr>The __str__ method</vt:lpstr>
      <vt:lpstr>__str__ syntax</vt:lpstr>
      <vt:lpstr>Class method answers</vt:lpstr>
      <vt:lpstr>Kinds of methods</vt:lpstr>
      <vt:lpstr> </vt:lpstr>
      <vt:lpstr>Accessing objects in a set</vt:lpstr>
      <vt:lpstr>Accessing attributes of a Review object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jobagy</cp:lastModifiedBy>
  <cp:revision>65</cp:revision>
  <cp:lastPrinted>2017-04-10T04:17:36Z</cp:lastPrinted>
  <dcterms:created xsi:type="dcterms:W3CDTF">2016-11-06T02:26:30Z</dcterms:created>
  <dcterms:modified xsi:type="dcterms:W3CDTF">2017-04-10T16:04:57Z</dcterms:modified>
</cp:coreProperties>
</file>