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8" r:id="rId2"/>
    <p:sldId id="289" r:id="rId3"/>
    <p:sldId id="290" r:id="rId4"/>
    <p:sldId id="291" r:id="rId5"/>
    <p:sldId id="292" r:id="rId6"/>
    <p:sldId id="293" r:id="rId7"/>
    <p:sldId id="294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2" r:id="rId30"/>
    <p:sldId id="283" r:id="rId31"/>
    <p:sldId id="284" r:id="rId32"/>
    <p:sldId id="285" r:id="rId33"/>
    <p:sldId id="286" r:id="rId34"/>
    <p:sldId id="287" r:id="rId35"/>
    <p:sldId id="288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9" autoAdjust="0"/>
    <p:restoredTop sz="94627" autoAdjust="0"/>
  </p:normalViewPr>
  <p:slideViewPr>
    <p:cSldViewPr snapToGrid="0">
      <p:cViewPr>
        <p:scale>
          <a:sx n="59" d="100"/>
          <a:sy n="59" d="100"/>
        </p:scale>
        <p:origin x="60" y="15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65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C5185D-FB8C-4EE5-A9EC-88EB378F2485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61662C-66E0-425B-8E3E-661A7478F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265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FF793F6D-729F-428E-8EC7-C4A71E8AE212}" type="slidenum">
              <a:rPr kumimoji="0" 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24</a:t>
            </a:fld>
            <a:endParaRPr kumimoji="0" 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827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213F6-9D05-4EC7-92A6-AF91CAE7DDFD}" type="datetime1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54F2-A394-4A69-AEE5-D86581029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086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98D7E-5782-425F-A8BA-8E548EE09D08}" type="datetime1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54F2-A394-4A69-AEE5-D86581029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990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A4B30-C54D-41CB-9474-7AC9014BD82B}" type="datetime1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54F2-A394-4A69-AEE5-D86581029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031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7092B-168D-4790-A436-3E203D8A3927}" type="datetime1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54F2-A394-4A69-AEE5-D86581029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565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1EA05-CC4E-443E-874B-2A21E28CB757}" type="datetime1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54F2-A394-4A69-AEE5-D86581029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999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9D5E6-E83C-4F01-8431-3C137F713A8E}" type="datetime1">
              <a:rPr lang="en-US" smtClean="0"/>
              <a:t>4/13/2017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54F2-A394-4A69-AEE5-D86581029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598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F7396-EC63-438B-8555-92AA8FA98F24}" type="datetime1">
              <a:rPr lang="en-US" smtClean="0"/>
              <a:t>4/13/2017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54F2-A394-4A69-AEE5-D86581029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925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43656-0649-49E6-8C4F-022326B63599}" type="datetime1">
              <a:rPr lang="en-US" smtClean="0"/>
              <a:t>4/13/2017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54F2-A394-4A69-AEE5-D86581029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099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B0848-7893-4713-AA4B-529677BEECC3}" type="datetime1">
              <a:rPr lang="en-US" smtClean="0"/>
              <a:t>4/13/2017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54F2-A394-4A69-AEE5-D86581029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568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9EFC3-1251-45EF-9C55-0126E35EC3BB}" type="datetime1">
              <a:rPr lang="en-US" smtClean="0"/>
              <a:t>4/13/2017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54F2-A394-4A69-AEE5-D86581029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958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E1F3D-4D62-498D-9652-D9C1DFA8D64E}" type="datetime1">
              <a:rPr lang="en-US" smtClean="0"/>
              <a:t>4/13/2017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54F2-A394-4A69-AEE5-D86581029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337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4B829-A386-4CC9-9D52-E5469EBF6160}" type="datetime1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954F2-A394-4A69-AEE5-D865810298D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56321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375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6" descr="120618.strip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0" y="3349931"/>
            <a:ext cx="71120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2209800" y="570547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dirty="0" err="1" smtClean="0"/>
              <a:t>CSc</a:t>
            </a:r>
            <a:r>
              <a:rPr lang="en-US" sz="7200" dirty="0" smtClean="0"/>
              <a:t> 110, Spring 2017</a:t>
            </a:r>
            <a:endParaRPr lang="en-US" sz="72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09800" y="1879906"/>
            <a:ext cx="7772400" cy="14217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 2" panose="05020102010507070707" pitchFamily="18" charset="2"/>
              <a:buNone/>
            </a:pPr>
            <a:r>
              <a:rPr lang="en-US" dirty="0" smtClean="0"/>
              <a:t>Lecture 35: Inheritance</a:t>
            </a:r>
          </a:p>
          <a:p>
            <a:pPr marL="0" indent="0" algn="ctr">
              <a:buNone/>
            </a:pPr>
            <a:r>
              <a:rPr lang="en-US" sz="1800" dirty="0" smtClean="0">
                <a:solidFill>
                  <a:prstClr val="black"/>
                </a:solidFill>
              </a:rPr>
              <a:t>Adapted from slides by Marty </a:t>
            </a:r>
            <a:r>
              <a:rPr lang="en-US" sz="1800" dirty="0" err="1" smtClean="0">
                <a:solidFill>
                  <a:prstClr val="black"/>
                </a:solidFill>
              </a:rPr>
              <a:t>Stepp</a:t>
            </a:r>
            <a:r>
              <a:rPr lang="en-US" sz="1800" dirty="0" smtClean="0">
                <a:solidFill>
                  <a:prstClr val="black"/>
                </a:solidFill>
              </a:rPr>
              <a:t> and Stuart </a:t>
            </a:r>
            <a:r>
              <a:rPr lang="en-US" sz="1800" dirty="0" err="1" smtClean="0">
                <a:solidFill>
                  <a:prstClr val="black"/>
                </a:solidFill>
              </a:rPr>
              <a:t>Reges</a:t>
            </a:r>
            <a:r>
              <a:rPr lang="en-US" sz="1800" dirty="0" smtClean="0">
                <a:solidFill>
                  <a:prstClr val="black"/>
                </a:solidFill>
              </a:rPr>
              <a:t> </a:t>
            </a:r>
          </a:p>
          <a:p>
            <a:pPr algn="ctr">
              <a:buFont typeface="Wingdings 2" panose="05020102010507070707" pitchFamily="18" charset="2"/>
              <a:buNone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54F2-A394-4A69-AEE5-D865810298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71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Separating behavior</a:t>
            </a:r>
          </a:p>
        </p:txBody>
      </p:sp>
      <p:sp>
        <p:nvSpPr>
          <p:cNvPr id="1413123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not just have a 22 page Lawyer manual, a 21-page Secretary manual, a 23-page Marketer manual, etc.?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Some advantages of the separate manuals:</a:t>
            </a:r>
          </a:p>
          <a:p>
            <a:pPr lvl="1" eaLnBrk="1" hangingPunct="1"/>
            <a:r>
              <a:rPr lang="en-US" smtClean="0"/>
              <a:t>maintenance: Only one update if a common rule changes.</a:t>
            </a:r>
          </a:p>
          <a:p>
            <a:pPr lvl="1" eaLnBrk="1" hangingPunct="1"/>
            <a:r>
              <a:rPr lang="en-US" smtClean="0"/>
              <a:t>locality: Quick discovery of all rules specific to lawyers.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Some key ideas from this example:</a:t>
            </a:r>
          </a:p>
          <a:p>
            <a:pPr lvl="1" eaLnBrk="1" hangingPunct="1"/>
            <a:r>
              <a:rPr lang="en-US" smtClean="0"/>
              <a:t>General rules are useful (the 20-page manual).</a:t>
            </a:r>
          </a:p>
          <a:p>
            <a:pPr lvl="1" eaLnBrk="1" hangingPunct="1"/>
            <a:r>
              <a:rPr lang="en-US" smtClean="0"/>
              <a:t>Specific rules that may override general ones are also useful.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54F2-A394-4A69-AEE5-D865810298D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6195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1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1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1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413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13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13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23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600"/>
              <a:t>Is-a relationships, hierarchies</a:t>
            </a:r>
          </a:p>
        </p:txBody>
      </p:sp>
      <p:sp>
        <p:nvSpPr>
          <p:cNvPr id="10243" name="Rectangle 4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is-a relationship</a:t>
            </a:r>
            <a:r>
              <a:rPr lang="en-US" dirty="0" smtClean="0"/>
              <a:t>: A hierarchical connection where one category can be treated as </a:t>
            </a:r>
            <a:r>
              <a:rPr lang="en-US" dirty="0"/>
              <a:t>a</a:t>
            </a:r>
            <a:r>
              <a:rPr lang="en-US" dirty="0" smtClean="0"/>
              <a:t> specialized version of another.</a:t>
            </a:r>
          </a:p>
          <a:p>
            <a:pPr lvl="1" eaLnBrk="1" hangingPunct="1"/>
            <a:r>
              <a:rPr lang="en-US" dirty="0" smtClean="0"/>
              <a:t>every marketer </a:t>
            </a:r>
            <a:r>
              <a:rPr lang="en-US" i="1" dirty="0" smtClean="0"/>
              <a:t>is an</a:t>
            </a:r>
            <a:r>
              <a:rPr lang="en-US" dirty="0" smtClean="0"/>
              <a:t> employee</a:t>
            </a:r>
          </a:p>
          <a:p>
            <a:pPr lvl="1" eaLnBrk="1" hangingPunct="1"/>
            <a:r>
              <a:rPr lang="en-US" dirty="0" smtClean="0"/>
              <a:t>every legal secretary </a:t>
            </a:r>
            <a:r>
              <a:rPr lang="en-US" i="1" dirty="0" smtClean="0"/>
              <a:t>is a</a:t>
            </a:r>
            <a:r>
              <a:rPr lang="en-US" dirty="0" smtClean="0"/>
              <a:t> secretary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b="1" dirty="0" smtClean="0"/>
              <a:t>inheritance hierarchy</a:t>
            </a:r>
            <a:r>
              <a:rPr lang="en-US" dirty="0" smtClean="0"/>
              <a:t>: A set of classes connected by is-a relationships that can share common code.</a:t>
            </a:r>
          </a:p>
        </p:txBody>
      </p:sp>
      <p:pic>
        <p:nvPicPr>
          <p:cNvPr id="10244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12" b="45383"/>
          <a:stretch>
            <a:fillRect/>
          </a:stretch>
        </p:blipFill>
        <p:spPr bwMode="auto">
          <a:xfrm>
            <a:off x="4003676" y="4114801"/>
            <a:ext cx="3844925" cy="213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54F2-A394-4A69-AEE5-D865810298D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2878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Employee regulations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/>
          </a:bodyPr>
          <a:lstStyle/>
          <a:p>
            <a:pPr eaLnBrk="1" hangingPunct="1">
              <a:lnSpc>
                <a:spcPct val="110000"/>
              </a:lnSpc>
            </a:pPr>
            <a:r>
              <a:rPr lang="en-US" sz="2000"/>
              <a:t>Consider the following employee regulations: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1800"/>
              <a:t>Employees work 40 hours / week.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1800"/>
              <a:t>Employees make $40,000 per year, except legal secretaries who make $5,000 extra per year ($45,000 total), and marketers who make $10,000 extra per year ($50,000 total).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1800"/>
              <a:t>Employees have 2 weeks of paid vacation leave per year, except lawyers who get an extra week (a total of 3).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1800"/>
              <a:t>Employees should use a yellow form to apply for leave, except for lawyers who use a pink form.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sz="1800"/>
          </a:p>
          <a:p>
            <a:pPr eaLnBrk="1" hangingPunct="1">
              <a:lnSpc>
                <a:spcPct val="110000"/>
              </a:lnSpc>
            </a:pPr>
            <a:r>
              <a:rPr lang="en-US" sz="2000"/>
              <a:t>Each type of employee has some unique behavior: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1800"/>
              <a:t>Lawyers know how to sue.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1800"/>
              <a:t>Marketers know how to advertise.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1800"/>
              <a:t>Secretaries know how to take dictation.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1800"/>
              <a:t>Legal secretaries know how to prepare legal documents.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54F2-A394-4A69-AEE5-D865810298D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2290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 </a:t>
            </a:r>
            <a:r>
              <a:rPr lang="en-US" smtClean="0">
                <a:latin typeface="Courier New" panose="02070309020205020404" pitchFamily="49" charset="0"/>
              </a:rPr>
              <a:t>Employee</a:t>
            </a:r>
            <a:r>
              <a:rPr lang="en-US" smtClean="0"/>
              <a:t> class</a:t>
            </a:r>
          </a:p>
        </p:txBody>
      </p:sp>
      <p:sp>
        <p:nvSpPr>
          <p:cNvPr id="141619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38200" y="1431985"/>
            <a:ext cx="10515600" cy="474497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A class to represent employees in general (20-page manual).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2000" dirty="0" smtClean="0">
                <a:latin typeface="Courier New" panose="02070309020205020404" pitchFamily="49" charset="0"/>
              </a:rPr>
              <a:t>class Employee: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    </a:t>
            </a:r>
            <a:r>
              <a:rPr lang="en-US" sz="2000" dirty="0" err="1" smtClean="0">
                <a:latin typeface="Courier New" panose="02070309020205020404" pitchFamily="49" charset="0"/>
              </a:rPr>
              <a:t>def</a:t>
            </a:r>
            <a:r>
              <a:rPr lang="en-US" sz="2000" dirty="0" smtClean="0">
                <a:latin typeface="Courier New" panose="02070309020205020404" pitchFamily="49" charset="0"/>
              </a:rPr>
              <a:t> </a:t>
            </a:r>
            <a:r>
              <a:rPr lang="en-US" sz="2000" dirty="0" err="1" smtClean="0">
                <a:latin typeface="Courier New" panose="02070309020205020404" pitchFamily="49" charset="0"/>
              </a:rPr>
              <a:t>get_hours</a:t>
            </a:r>
            <a:r>
              <a:rPr lang="en-US" sz="2000" dirty="0" smtClean="0">
                <a:latin typeface="Courier New" panose="02070309020205020404" pitchFamily="49" charset="0"/>
              </a:rPr>
              <a:t>(self):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return </a:t>
            </a:r>
            <a:r>
              <a:rPr lang="en-US" sz="2000" dirty="0" smtClean="0">
                <a:latin typeface="Courier New" panose="02070309020205020404" pitchFamily="49" charset="0"/>
              </a:rPr>
              <a:t>40           </a:t>
            </a:r>
            <a:r>
              <a:rPr 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works 40 hours / </a:t>
            </a:r>
            <a:r>
              <a:rPr lang="en-US" sz="20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week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   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    </a:t>
            </a:r>
            <a:r>
              <a:rPr lang="en-US" sz="2000" dirty="0" err="1" smtClean="0">
                <a:latin typeface="Courier New" panose="02070309020205020404" pitchFamily="49" charset="0"/>
              </a:rPr>
              <a:t>def</a:t>
            </a:r>
            <a:r>
              <a:rPr lang="en-US" sz="2000" dirty="0" smtClean="0">
                <a:latin typeface="Courier New" panose="02070309020205020404" pitchFamily="49" charset="0"/>
              </a:rPr>
              <a:t> </a:t>
            </a:r>
            <a:r>
              <a:rPr lang="en-US" sz="2000" dirty="0" err="1" smtClean="0">
                <a:latin typeface="Courier New" panose="02070309020205020404" pitchFamily="49" charset="0"/>
              </a:rPr>
              <a:t>get_salary</a:t>
            </a:r>
            <a:r>
              <a:rPr lang="en-US" sz="2000" dirty="0" smtClean="0">
                <a:latin typeface="Courier New" panose="02070309020205020404" pitchFamily="49" charset="0"/>
              </a:rPr>
              <a:t>(self):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return </a:t>
            </a:r>
            <a:r>
              <a:rPr lang="en-US" sz="2000" dirty="0" smtClean="0">
                <a:latin typeface="Courier New" panose="02070309020205020404" pitchFamily="49" charset="0"/>
              </a:rPr>
              <a:t>40000.0      </a:t>
            </a:r>
            <a:r>
              <a:rPr 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$40,000.00 / </a:t>
            </a:r>
            <a:r>
              <a:rPr lang="en-US" sz="20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year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   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    </a:t>
            </a:r>
            <a:r>
              <a:rPr lang="en-US" sz="2000" dirty="0" err="1" smtClean="0">
                <a:latin typeface="Courier New" panose="02070309020205020404" pitchFamily="49" charset="0"/>
              </a:rPr>
              <a:t>def</a:t>
            </a:r>
            <a:r>
              <a:rPr lang="en-US" sz="2000" dirty="0" smtClean="0">
                <a:latin typeface="Courier New" panose="02070309020205020404" pitchFamily="49" charset="0"/>
              </a:rPr>
              <a:t> </a:t>
            </a:r>
            <a:r>
              <a:rPr lang="en-US" sz="2000" dirty="0" err="1" smtClean="0">
                <a:latin typeface="Courier New" panose="02070309020205020404" pitchFamily="49" charset="0"/>
              </a:rPr>
              <a:t>get_vacation_days</a:t>
            </a:r>
            <a:r>
              <a:rPr lang="en-US" sz="2000" dirty="0" smtClean="0">
                <a:latin typeface="Courier New" panose="02070309020205020404" pitchFamily="49" charset="0"/>
              </a:rPr>
              <a:t>(self):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return </a:t>
            </a:r>
            <a:r>
              <a:rPr lang="en-US" sz="2000" dirty="0" smtClean="0">
                <a:latin typeface="Courier New" panose="02070309020205020404" pitchFamily="49" charset="0"/>
              </a:rPr>
              <a:t>10           </a:t>
            </a:r>
            <a:r>
              <a:rPr 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2 weeks' paid </a:t>
            </a:r>
            <a:r>
              <a:rPr lang="en-US" sz="20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vacation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    </a:t>
            </a:r>
            <a:r>
              <a:rPr lang="en-US" sz="2000" dirty="0" err="1" smtClean="0">
                <a:latin typeface="Courier New" panose="02070309020205020404" pitchFamily="49" charset="0"/>
              </a:rPr>
              <a:t>def</a:t>
            </a:r>
            <a:r>
              <a:rPr lang="en-US" sz="2000" dirty="0" smtClean="0">
                <a:latin typeface="Courier New" panose="02070309020205020404" pitchFamily="49" charset="0"/>
              </a:rPr>
              <a:t> </a:t>
            </a:r>
            <a:r>
              <a:rPr lang="en-US" sz="2000" dirty="0" err="1" smtClean="0">
                <a:latin typeface="Courier New" panose="02070309020205020404" pitchFamily="49" charset="0"/>
              </a:rPr>
              <a:t>get_vacation_form</a:t>
            </a:r>
            <a:r>
              <a:rPr lang="en-US" sz="2000" dirty="0" smtClean="0">
                <a:latin typeface="Courier New" panose="02070309020205020404" pitchFamily="49" charset="0"/>
              </a:rPr>
              <a:t>(self):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return "yellow</a:t>
            </a:r>
            <a:r>
              <a:rPr lang="en-US" sz="2000" dirty="0" smtClean="0">
                <a:latin typeface="Courier New" panose="02070309020205020404" pitchFamily="49" charset="0"/>
              </a:rPr>
              <a:t>"     </a:t>
            </a:r>
            <a:r>
              <a:rPr 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use the yellow form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   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Exercise: Implement class </a:t>
            </a:r>
            <a:r>
              <a:rPr lang="en-US" dirty="0" smtClean="0">
                <a:latin typeface="Courier New" panose="02070309020205020404" pitchFamily="49" charset="0"/>
              </a:rPr>
              <a:t>Secretary</a:t>
            </a:r>
            <a:r>
              <a:rPr lang="en-US" dirty="0" smtClean="0"/>
              <a:t>, based on the previous employee regulations.  (Secretaries can take dictation.)</a:t>
            </a:r>
            <a:endParaRPr lang="en-US" dirty="0" smtClean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54F2-A394-4A69-AEE5-D865810298D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9626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619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1619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Repetitive </a:t>
            </a:r>
            <a:r>
              <a:rPr lang="en-US" dirty="0" smtClean="0">
                <a:latin typeface="Courier New" panose="02070309020205020404" pitchFamily="49" charset="0"/>
              </a:rPr>
              <a:t>Secretary</a:t>
            </a:r>
            <a:r>
              <a:rPr lang="en-US" dirty="0" smtClean="0"/>
              <a:t> class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38200" y="1403230"/>
            <a:ext cx="10515600" cy="477373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A </a:t>
            </a:r>
            <a:r>
              <a:rPr lang="en-US" sz="20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repetitive </a:t>
            </a:r>
            <a:r>
              <a:rPr 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class to represent secretaries.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2000" dirty="0" smtClean="0">
                <a:latin typeface="Courier New" panose="02070309020205020404" pitchFamily="49" charset="0"/>
              </a:rPr>
              <a:t>class Secretary: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    </a:t>
            </a:r>
            <a:r>
              <a:rPr lang="en-US" sz="2000" dirty="0" err="1" smtClean="0">
                <a:latin typeface="Courier New" panose="02070309020205020404" pitchFamily="49" charset="0"/>
              </a:rPr>
              <a:t>def</a:t>
            </a:r>
            <a:r>
              <a:rPr lang="en-US" sz="2000" dirty="0" smtClean="0">
                <a:latin typeface="Courier New" panose="02070309020205020404" pitchFamily="49" charset="0"/>
              </a:rPr>
              <a:t> </a:t>
            </a:r>
            <a:r>
              <a:rPr lang="en-US" sz="2000" dirty="0" err="1" smtClean="0">
                <a:latin typeface="Courier New" panose="02070309020205020404" pitchFamily="49" charset="0"/>
              </a:rPr>
              <a:t>get_hours</a:t>
            </a:r>
            <a:r>
              <a:rPr lang="en-US" sz="2000" dirty="0" smtClean="0">
                <a:latin typeface="Courier New" panose="02070309020205020404" pitchFamily="49" charset="0"/>
              </a:rPr>
              <a:t>(self):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return </a:t>
            </a:r>
            <a:r>
              <a:rPr lang="en-US" sz="2000" dirty="0" smtClean="0">
                <a:latin typeface="Courier New" panose="02070309020205020404" pitchFamily="49" charset="0"/>
              </a:rPr>
              <a:t>40           </a:t>
            </a:r>
            <a:r>
              <a:rPr 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works 40 hours / </a:t>
            </a:r>
            <a:r>
              <a:rPr lang="en-US" sz="20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week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   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    </a:t>
            </a:r>
            <a:r>
              <a:rPr lang="en-US" sz="2000" dirty="0" err="1" smtClean="0">
                <a:latin typeface="Courier New" panose="02070309020205020404" pitchFamily="49" charset="0"/>
              </a:rPr>
              <a:t>def</a:t>
            </a:r>
            <a:r>
              <a:rPr lang="en-US" sz="2000" dirty="0" smtClean="0">
                <a:latin typeface="Courier New" panose="02070309020205020404" pitchFamily="49" charset="0"/>
              </a:rPr>
              <a:t> </a:t>
            </a:r>
            <a:r>
              <a:rPr lang="en-US" sz="2000" dirty="0" err="1" smtClean="0">
                <a:latin typeface="Courier New" panose="02070309020205020404" pitchFamily="49" charset="0"/>
              </a:rPr>
              <a:t>get_salary</a:t>
            </a:r>
            <a:r>
              <a:rPr lang="en-US" sz="2000" dirty="0" smtClean="0">
                <a:latin typeface="Courier New" panose="02070309020205020404" pitchFamily="49" charset="0"/>
              </a:rPr>
              <a:t>(self):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return </a:t>
            </a:r>
            <a:r>
              <a:rPr lang="en-US" sz="2000" dirty="0" smtClean="0">
                <a:latin typeface="Courier New" panose="02070309020205020404" pitchFamily="49" charset="0"/>
              </a:rPr>
              <a:t>40000.0      </a:t>
            </a:r>
            <a:r>
              <a:rPr 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$40,000.00 / </a:t>
            </a:r>
            <a:r>
              <a:rPr lang="en-US" sz="20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year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   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    </a:t>
            </a:r>
            <a:r>
              <a:rPr lang="en-US" sz="2000" dirty="0" err="1" smtClean="0">
                <a:latin typeface="Courier New" panose="02070309020205020404" pitchFamily="49" charset="0"/>
              </a:rPr>
              <a:t>defget_vacation_days</a:t>
            </a:r>
            <a:r>
              <a:rPr lang="en-US" sz="2000" dirty="0" smtClean="0">
                <a:latin typeface="Courier New" panose="02070309020205020404" pitchFamily="49" charset="0"/>
              </a:rPr>
              <a:t>(self):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return </a:t>
            </a:r>
            <a:r>
              <a:rPr lang="en-US" sz="2000" dirty="0" smtClean="0">
                <a:latin typeface="Courier New" panose="02070309020205020404" pitchFamily="49" charset="0"/>
              </a:rPr>
              <a:t>10           </a:t>
            </a:r>
            <a:r>
              <a:rPr 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2 weeks' paid </a:t>
            </a:r>
            <a:r>
              <a:rPr lang="en-US" sz="20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vacation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    </a:t>
            </a:r>
            <a:r>
              <a:rPr lang="en-US" sz="2000" dirty="0" err="1" smtClean="0">
                <a:latin typeface="Courier New" panose="02070309020205020404" pitchFamily="49" charset="0"/>
              </a:rPr>
              <a:t>def</a:t>
            </a:r>
            <a:r>
              <a:rPr lang="en-US" sz="2000" dirty="0" smtClean="0">
                <a:latin typeface="Courier New" panose="02070309020205020404" pitchFamily="49" charset="0"/>
              </a:rPr>
              <a:t> </a:t>
            </a:r>
            <a:r>
              <a:rPr lang="en-US" sz="2000" dirty="0" err="1" smtClean="0">
                <a:latin typeface="Courier New" panose="02070309020205020404" pitchFamily="49" charset="0"/>
              </a:rPr>
              <a:t>get_vacation_form</a:t>
            </a:r>
            <a:r>
              <a:rPr lang="en-US" sz="2000" dirty="0" smtClean="0">
                <a:latin typeface="Courier New" panose="02070309020205020404" pitchFamily="49" charset="0"/>
              </a:rPr>
              <a:t>(self):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return "yellow</a:t>
            </a:r>
            <a:r>
              <a:rPr lang="en-US" sz="2000" dirty="0" smtClean="0">
                <a:latin typeface="Courier New" panose="02070309020205020404" pitchFamily="49" charset="0"/>
              </a:rPr>
              <a:t>"     </a:t>
            </a:r>
            <a:r>
              <a:rPr 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use the yellow </a:t>
            </a:r>
            <a:r>
              <a:rPr lang="en-US" sz="20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form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   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2000" b="1" dirty="0">
                <a:latin typeface="Courier New" panose="02070309020205020404" pitchFamily="49" charset="0"/>
              </a:rPr>
              <a:t>    </a:t>
            </a:r>
            <a:r>
              <a:rPr lang="en-US" sz="2000" b="1" dirty="0" err="1" smtClean="0">
                <a:latin typeface="Courier New" panose="02070309020205020404" pitchFamily="49" charset="0"/>
              </a:rPr>
              <a:t>def</a:t>
            </a:r>
            <a:r>
              <a:rPr lang="en-US" sz="2000" b="1" dirty="0" smtClean="0">
                <a:latin typeface="Courier New" panose="02070309020205020404" pitchFamily="49" charset="0"/>
              </a:rPr>
              <a:t> </a:t>
            </a:r>
            <a:r>
              <a:rPr lang="en-US" sz="2000" b="1" dirty="0" err="1" smtClean="0">
                <a:latin typeface="Courier New" panose="02070309020205020404" pitchFamily="49" charset="0"/>
              </a:rPr>
              <a:t>take_dictation</a:t>
            </a:r>
            <a:r>
              <a:rPr lang="en-US" sz="2000" b="1" dirty="0" smtClean="0">
                <a:latin typeface="Courier New" panose="02070309020205020404" pitchFamily="49" charset="0"/>
              </a:rPr>
              <a:t>(self, </a:t>
            </a:r>
            <a:r>
              <a:rPr lang="en-US" sz="2000" b="1" dirty="0">
                <a:latin typeface="Courier New" panose="02070309020205020404" pitchFamily="49" charset="0"/>
              </a:rPr>
              <a:t>text</a:t>
            </a:r>
            <a:r>
              <a:rPr lang="en-US" sz="2000" b="1" dirty="0" smtClean="0">
                <a:latin typeface="Courier New" panose="02070309020205020404" pitchFamily="49" charset="0"/>
              </a:rPr>
              <a:t>):</a:t>
            </a:r>
            <a:endParaRPr lang="en-US" sz="20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2000" b="1" dirty="0">
                <a:latin typeface="Courier New" panose="02070309020205020404" pitchFamily="49" charset="0"/>
              </a:rPr>
              <a:t>        </a:t>
            </a:r>
            <a:r>
              <a:rPr lang="en-US" sz="2000" b="1" dirty="0" smtClean="0">
                <a:latin typeface="Courier New" panose="02070309020205020404" pitchFamily="49" charset="0"/>
              </a:rPr>
              <a:t>print("</a:t>
            </a:r>
            <a:r>
              <a:rPr lang="en-US" sz="2000" b="1" dirty="0">
                <a:latin typeface="Courier New" panose="02070309020205020404" pitchFamily="49" charset="0"/>
              </a:rPr>
              <a:t>Taking dictation of text: " + text</a:t>
            </a:r>
            <a:r>
              <a:rPr lang="en-US" sz="2000" b="1" dirty="0" smtClean="0">
                <a:latin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sz="2000" b="1" dirty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54F2-A394-4A69-AEE5-D865810298D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8699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Desire for code-sharing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38200" y="1825625"/>
            <a:ext cx="10515600" cy="489585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err="1" smtClean="0">
                <a:latin typeface="Courier New" panose="02070309020205020404" pitchFamily="49" charset="0"/>
              </a:rPr>
              <a:t>take_dictation</a:t>
            </a:r>
            <a:r>
              <a:rPr lang="en-US" dirty="0" smtClean="0"/>
              <a:t> is the only unique behavior in </a:t>
            </a:r>
            <a:r>
              <a:rPr lang="en-US" dirty="0" smtClean="0">
                <a:latin typeface="Courier New" panose="02070309020205020404" pitchFamily="49" charset="0"/>
              </a:rPr>
              <a:t>Secretary</a:t>
            </a:r>
            <a:r>
              <a:rPr lang="en-US" dirty="0" smtClean="0"/>
              <a:t>.</a:t>
            </a:r>
          </a:p>
          <a:p>
            <a:pPr marL="457200" lvl="1" indent="0" eaLnBrk="1" hangingPunct="1"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We'd like to be able to say:</a:t>
            </a: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2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8080"/>
                </a:solidFill>
                <a:latin typeface="Courier New" panose="02070309020205020404" pitchFamily="49" charset="0"/>
              </a:rPr>
              <a:t>A class to represent secretaries.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 dirty="0" smtClean="0">
                <a:latin typeface="Courier New" panose="02070309020205020404" pitchFamily="49" charset="0"/>
              </a:rPr>
              <a:t>class Secretary:</a:t>
            </a:r>
            <a:endParaRPr lang="en-US" sz="2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 b="1" i="1" dirty="0">
                <a:latin typeface="Courier New" panose="02070309020205020404" pitchFamily="49" charset="0"/>
              </a:rPr>
              <a:t>    </a:t>
            </a:r>
            <a:r>
              <a:rPr lang="en-US" sz="2400" b="1" dirty="0"/>
              <a:t>copy all the contents from the Employee </a:t>
            </a:r>
            <a:r>
              <a:rPr lang="en-US" sz="2400" b="1" dirty="0" smtClean="0"/>
              <a:t>class</a:t>
            </a:r>
            <a:endParaRPr lang="en-US" sz="2400" b="1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2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 dirty="0">
                <a:latin typeface="Courier New" panose="02070309020205020404" pitchFamily="49" charset="0"/>
              </a:rPr>
              <a:t>    </a:t>
            </a:r>
            <a:r>
              <a:rPr lang="en-US" sz="2400" dirty="0" err="1" smtClean="0">
                <a:latin typeface="Courier New" panose="02070309020205020404" pitchFamily="49" charset="0"/>
              </a:rPr>
              <a:t>def</a:t>
            </a:r>
            <a:r>
              <a:rPr lang="en-US" sz="2400" dirty="0" smtClean="0">
                <a:latin typeface="Courier New" panose="02070309020205020404" pitchFamily="49" charset="0"/>
              </a:rPr>
              <a:t> </a:t>
            </a:r>
            <a:r>
              <a:rPr lang="en-US" sz="2400" dirty="0" err="1" smtClean="0">
                <a:latin typeface="Courier New" panose="02070309020205020404" pitchFamily="49" charset="0"/>
              </a:rPr>
              <a:t>take_dictation</a:t>
            </a:r>
            <a:r>
              <a:rPr lang="en-US" sz="2400" dirty="0" smtClean="0">
                <a:latin typeface="Courier New" panose="02070309020205020404" pitchFamily="49" charset="0"/>
              </a:rPr>
              <a:t>(self, </a:t>
            </a:r>
            <a:r>
              <a:rPr lang="en-US" sz="2400" dirty="0">
                <a:latin typeface="Courier New" panose="02070309020205020404" pitchFamily="49" charset="0"/>
              </a:rPr>
              <a:t>text</a:t>
            </a:r>
            <a:r>
              <a:rPr lang="en-US" sz="2400" dirty="0" smtClean="0">
                <a:latin typeface="Courier New" panose="02070309020205020404" pitchFamily="49" charset="0"/>
              </a:rPr>
              <a:t>):</a:t>
            </a:r>
            <a:endParaRPr lang="en-US" sz="2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 dirty="0">
                <a:latin typeface="Courier New" panose="02070309020205020404" pitchFamily="49" charset="0"/>
              </a:rPr>
              <a:t>        </a:t>
            </a:r>
            <a:r>
              <a:rPr lang="en-US" sz="2400" dirty="0" smtClean="0">
                <a:latin typeface="Courier New" panose="02070309020205020404" pitchFamily="49" charset="0"/>
              </a:rPr>
              <a:t>print("</a:t>
            </a:r>
            <a:r>
              <a:rPr lang="en-US" sz="2400" dirty="0">
                <a:latin typeface="Courier New" panose="02070309020205020404" pitchFamily="49" charset="0"/>
              </a:rPr>
              <a:t>Taking dictation of text: " + text</a:t>
            </a:r>
            <a:r>
              <a:rPr lang="en-US" sz="2400" dirty="0" smtClean="0">
                <a:latin typeface="Courier New" panose="02070309020205020404" pitchFamily="49" charset="0"/>
              </a:rPr>
              <a:t>)</a:t>
            </a:r>
            <a:endParaRPr lang="en-US" sz="2400" dirty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54F2-A394-4A69-AEE5-D865810298D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9429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Inheritance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38199" y="1825625"/>
            <a:ext cx="10836215" cy="4862722"/>
          </a:xfrm>
        </p:spPr>
        <p:txBody>
          <a:bodyPr/>
          <a:lstStyle/>
          <a:p>
            <a:pPr eaLnBrk="1" hangingPunct="1"/>
            <a:r>
              <a:rPr lang="en-US" b="1" dirty="0" smtClean="0"/>
              <a:t>inheritance</a:t>
            </a:r>
            <a:r>
              <a:rPr lang="en-US" dirty="0" smtClean="0"/>
              <a:t>: A way to form new classes based on existing classes, taking on their attributes and methods.</a:t>
            </a:r>
          </a:p>
          <a:p>
            <a:pPr lvl="1" eaLnBrk="1" hangingPunct="1"/>
            <a:r>
              <a:rPr lang="en-US" dirty="0" smtClean="0"/>
              <a:t>a way to group related classes</a:t>
            </a:r>
          </a:p>
          <a:p>
            <a:pPr lvl="1" eaLnBrk="1" hangingPunct="1"/>
            <a:r>
              <a:rPr lang="en-US" dirty="0" smtClean="0"/>
              <a:t>a way to share code between two or more classes</a:t>
            </a:r>
          </a:p>
          <a:p>
            <a:pPr marL="457200" lvl="1" indent="0" eaLnBrk="1" hangingPunct="1"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One class can </a:t>
            </a:r>
            <a:r>
              <a:rPr lang="en-US" i="1" dirty="0" smtClean="0"/>
              <a:t>extend </a:t>
            </a:r>
            <a:r>
              <a:rPr lang="en-US" dirty="0" smtClean="0"/>
              <a:t>another, absorbing its attributes and methods.</a:t>
            </a:r>
          </a:p>
          <a:p>
            <a:pPr lvl="1" eaLnBrk="1" hangingPunct="1"/>
            <a:r>
              <a:rPr lang="en-US" b="1" dirty="0" smtClean="0"/>
              <a:t>superclass</a:t>
            </a:r>
            <a:r>
              <a:rPr lang="en-US" dirty="0" smtClean="0"/>
              <a:t>: The parent class that is being extended.</a:t>
            </a:r>
          </a:p>
          <a:p>
            <a:pPr lvl="1" eaLnBrk="1" hangingPunct="1"/>
            <a:r>
              <a:rPr lang="en-US" b="1" dirty="0" smtClean="0"/>
              <a:t>subclass</a:t>
            </a:r>
            <a:r>
              <a:rPr lang="en-US" dirty="0" smtClean="0"/>
              <a:t>: The child class that extends the superclass and inherits its behavior.</a:t>
            </a:r>
          </a:p>
          <a:p>
            <a:pPr lvl="2" eaLnBrk="1" hangingPunct="1"/>
            <a:r>
              <a:rPr lang="en-US" sz="2200" dirty="0" smtClean="0"/>
              <a:t>Subclass gets a copy of every </a:t>
            </a:r>
            <a:r>
              <a:rPr lang="en-US" sz="2200" dirty="0" smtClean="0"/>
              <a:t>attribute </a:t>
            </a:r>
            <a:r>
              <a:rPr lang="en-US" sz="2200" dirty="0" smtClean="0"/>
              <a:t>and method from the superclass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54F2-A394-4A69-AEE5-D865810298D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7014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9627" y="284612"/>
            <a:ext cx="10515600" cy="1325563"/>
          </a:xfrm>
        </p:spPr>
        <p:txBody>
          <a:bodyPr/>
          <a:lstStyle/>
          <a:p>
            <a:pPr eaLnBrk="1" hangingPunct="1"/>
            <a:r>
              <a:rPr lang="en-US" dirty="0" smtClean="0"/>
              <a:t>Inheritance syntax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38200" y="1460740"/>
            <a:ext cx="10515600" cy="4716223"/>
          </a:xfrm>
        </p:spPr>
        <p:txBody>
          <a:bodyPr>
            <a:normAutofit fontScale="92500" lnSpcReduction="20000"/>
          </a:bodyPr>
          <a:lstStyle/>
          <a:p>
            <a:pPr lvl="1" eaLnBrk="1" hangingPunct="1"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class </a:t>
            </a:r>
            <a:r>
              <a:rPr lang="en-US" b="1" dirty="0" smtClean="0"/>
              <a:t>name</a:t>
            </a:r>
            <a:r>
              <a:rPr lang="en-US" dirty="0" smtClean="0">
                <a:latin typeface="Courier New" panose="02070309020205020404" pitchFamily="49" charset="0"/>
              </a:rPr>
              <a:t>(</a:t>
            </a:r>
            <a:r>
              <a:rPr lang="en-US" b="1" dirty="0" smtClean="0"/>
              <a:t>superclass</a:t>
            </a:r>
            <a:r>
              <a:rPr lang="en-US" dirty="0" smtClean="0">
                <a:latin typeface="Courier New" panose="02070309020205020404" pitchFamily="49" charset="0"/>
              </a:rPr>
              <a:t>):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dirty="0" smtClean="0"/>
              <a:t>Example: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class Secretary</a:t>
            </a:r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(Employee)</a:t>
            </a:r>
            <a:r>
              <a:rPr lang="en-US" dirty="0" smtClean="0">
                <a:latin typeface="Courier New" panose="02070309020205020404" pitchFamily="49" charset="0"/>
              </a:rPr>
              <a:t>: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...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endParaRPr lang="en-US" sz="1400" dirty="0"/>
          </a:p>
          <a:p>
            <a:pPr eaLnBrk="1" hangingPunct="1"/>
            <a:r>
              <a:rPr lang="en-US" dirty="0" smtClean="0"/>
              <a:t>By extending </a:t>
            </a:r>
            <a:r>
              <a:rPr lang="en-US" dirty="0" smtClean="0">
                <a:latin typeface="Courier New" panose="02070309020205020404" pitchFamily="49" charset="0"/>
              </a:rPr>
              <a:t>Employee</a:t>
            </a:r>
            <a:r>
              <a:rPr lang="en-US" dirty="0" smtClean="0"/>
              <a:t>, each </a:t>
            </a:r>
            <a:r>
              <a:rPr lang="en-US" dirty="0" smtClean="0">
                <a:latin typeface="Courier New" panose="02070309020205020404" pitchFamily="49" charset="0"/>
              </a:rPr>
              <a:t>Secretary</a:t>
            </a:r>
            <a:r>
              <a:rPr lang="en-US" dirty="0" smtClean="0"/>
              <a:t> object automatically gets the methods:</a:t>
            </a:r>
          </a:p>
          <a:p>
            <a:pPr marL="457200" lvl="1" indent="0" eaLnBrk="1" hangingPunct="1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>
                <a:latin typeface="Courier New" panose="02070309020205020404" pitchFamily="49" charset="0"/>
              </a:rPr>
              <a:t>get_hours</a:t>
            </a:r>
            <a:r>
              <a:rPr lang="en-US" dirty="0" smtClean="0"/>
              <a:t> </a:t>
            </a:r>
          </a:p>
          <a:p>
            <a:pPr marL="457200" lvl="1" indent="0" eaLnBrk="1" hangingPunct="1">
              <a:buNone/>
            </a:pPr>
            <a:r>
              <a:rPr lang="en-US" dirty="0" smtClean="0">
                <a:latin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</a:rPr>
              <a:t>get_salary</a:t>
            </a:r>
            <a:endParaRPr lang="en-US" dirty="0" smtClean="0"/>
          </a:p>
          <a:p>
            <a:pPr marL="457200" lvl="1" indent="0" eaLnBrk="1" hangingPunct="1">
              <a:buNone/>
            </a:pPr>
            <a:r>
              <a:rPr lang="en-US" dirty="0" smtClean="0">
                <a:latin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</a:rPr>
              <a:t>get_vacation_days</a:t>
            </a:r>
            <a:endParaRPr lang="en-US" dirty="0"/>
          </a:p>
          <a:p>
            <a:pPr marL="457200" lvl="1" indent="0" eaLnBrk="1" hangingPunct="1">
              <a:buNone/>
            </a:pPr>
            <a:r>
              <a:rPr lang="en-US" dirty="0" smtClean="0">
                <a:latin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</a:rPr>
              <a:t>get_vacation_form</a:t>
            </a:r>
            <a:endParaRPr lang="en-US" dirty="0" smtClean="0">
              <a:latin typeface="Courier New" panose="02070309020205020404" pitchFamily="49" charset="0"/>
            </a:endParaRPr>
          </a:p>
          <a:p>
            <a:pPr marL="457200" lvl="1" indent="0" eaLnBrk="1" hangingPunct="1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A </a:t>
            </a:r>
            <a:r>
              <a:rPr lang="en-US" dirty="0" smtClean="0">
                <a:latin typeface="Courier New" panose="02070309020205020404" pitchFamily="49" charset="0"/>
              </a:rPr>
              <a:t>Secretary </a:t>
            </a:r>
            <a:r>
              <a:rPr lang="en-US" dirty="0" smtClean="0"/>
              <a:t>object  is used just like an </a:t>
            </a:r>
            <a:r>
              <a:rPr lang="en-US" dirty="0" smtClean="0">
                <a:latin typeface="Courier New" panose="02070309020205020404" pitchFamily="49" charset="0"/>
              </a:rPr>
              <a:t>Employee</a:t>
            </a:r>
            <a:r>
              <a:rPr lang="en-US" dirty="0" smtClean="0"/>
              <a:t> object by client code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54F2-A394-4A69-AEE5-D865810298D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6742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ourier New" panose="02070309020205020404" pitchFamily="49" charset="0"/>
              </a:rPr>
              <a:t>Secretary</a:t>
            </a:r>
            <a:r>
              <a:rPr lang="en-US" dirty="0" smtClean="0"/>
              <a:t> defined using inheritance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38200" y="1825624"/>
            <a:ext cx="10515600" cy="503237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24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2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8080"/>
                </a:solidFill>
                <a:latin typeface="Courier New" panose="02070309020205020404" pitchFamily="49" charset="0"/>
              </a:rPr>
              <a:t>A class to represent secretaries.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2400" dirty="0" smtClean="0">
                <a:latin typeface="Courier New" panose="02070309020205020404" pitchFamily="49" charset="0"/>
              </a:rPr>
              <a:t>class </a:t>
            </a:r>
            <a:r>
              <a:rPr lang="en-US" sz="2400" dirty="0">
                <a:latin typeface="Courier New" panose="02070309020205020404" pitchFamily="49" charset="0"/>
              </a:rPr>
              <a:t>Secretary </a:t>
            </a:r>
            <a:r>
              <a:rPr lang="en-US" sz="2400" b="1" dirty="0">
                <a:solidFill>
                  <a:srgbClr val="003399"/>
                </a:solidFill>
                <a:latin typeface="Courier New" panose="02070309020205020404" pitchFamily="49" charset="0"/>
              </a:rPr>
              <a:t>(</a:t>
            </a:r>
            <a:r>
              <a:rPr lang="en-US" sz="24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Employee)</a:t>
            </a:r>
            <a:r>
              <a:rPr lang="en-US" sz="2400" dirty="0" smtClean="0">
                <a:latin typeface="Courier New" panose="02070309020205020404" pitchFamily="49" charset="0"/>
              </a:rPr>
              <a:t>: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sz="2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2400" dirty="0">
                <a:latin typeface="Courier New" panose="02070309020205020404" pitchFamily="49" charset="0"/>
              </a:rPr>
              <a:t>    </a:t>
            </a:r>
            <a:r>
              <a:rPr lang="en-US" sz="2400" dirty="0" err="1" smtClean="0">
                <a:latin typeface="Courier New" panose="02070309020205020404" pitchFamily="49" charset="0"/>
              </a:rPr>
              <a:t>def</a:t>
            </a:r>
            <a:r>
              <a:rPr lang="en-US" sz="2400" dirty="0" smtClean="0">
                <a:latin typeface="Courier New" panose="02070309020205020404" pitchFamily="49" charset="0"/>
              </a:rPr>
              <a:t> </a:t>
            </a:r>
            <a:r>
              <a:rPr lang="en-US" sz="2400" dirty="0" err="1" smtClean="0">
                <a:latin typeface="Courier New" panose="02070309020205020404" pitchFamily="49" charset="0"/>
              </a:rPr>
              <a:t>take_dictation</a:t>
            </a:r>
            <a:r>
              <a:rPr lang="en-US" sz="2400" dirty="0" smtClean="0">
                <a:latin typeface="Courier New" panose="02070309020205020404" pitchFamily="49" charset="0"/>
              </a:rPr>
              <a:t>(self, </a:t>
            </a:r>
            <a:r>
              <a:rPr lang="en-US" sz="2400" dirty="0">
                <a:latin typeface="Courier New" panose="02070309020205020404" pitchFamily="49" charset="0"/>
              </a:rPr>
              <a:t>text</a:t>
            </a:r>
            <a:r>
              <a:rPr lang="en-US" sz="2400" dirty="0" smtClean="0">
                <a:latin typeface="Courier New" panose="02070309020205020404" pitchFamily="49" charset="0"/>
              </a:rPr>
              <a:t>):</a:t>
            </a:r>
            <a:endParaRPr lang="en-US" sz="2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2400" dirty="0">
                <a:latin typeface="Courier New" panose="02070309020205020404" pitchFamily="49" charset="0"/>
              </a:rPr>
              <a:t>        </a:t>
            </a:r>
            <a:r>
              <a:rPr lang="en-US" sz="2400" dirty="0" smtClean="0">
                <a:latin typeface="Courier New" panose="02070309020205020404" pitchFamily="49" charset="0"/>
              </a:rPr>
              <a:t>print("</a:t>
            </a:r>
            <a:r>
              <a:rPr lang="en-US" sz="2400" dirty="0">
                <a:latin typeface="Courier New" panose="02070309020205020404" pitchFamily="49" charset="0"/>
              </a:rPr>
              <a:t>Taking dictation of text: " + text</a:t>
            </a:r>
            <a:r>
              <a:rPr lang="en-US" sz="2400" dirty="0" smtClean="0">
                <a:latin typeface="Courier New" panose="02070309020205020404" pitchFamily="49" charset="0"/>
              </a:rPr>
              <a:t>)</a:t>
            </a:r>
            <a:endParaRPr lang="en-US" sz="2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r>
              <a:rPr lang="en-US" dirty="0" smtClean="0"/>
              <a:t>Now we only write the parts unique to a </a:t>
            </a:r>
            <a:r>
              <a:rPr lang="en-US" dirty="0" smtClean="0">
                <a:latin typeface="Courier New" panose="02070309020205020404" pitchFamily="49" charset="0"/>
              </a:rPr>
              <a:t>Secretary</a:t>
            </a:r>
            <a:r>
              <a:rPr lang="en-US" dirty="0"/>
              <a:t> </a:t>
            </a:r>
            <a:r>
              <a:rPr lang="en-US" dirty="0" smtClean="0"/>
              <a:t> type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</a:rPr>
              <a:t>Secretary</a:t>
            </a:r>
            <a:r>
              <a:rPr lang="en-US" dirty="0" smtClean="0"/>
              <a:t> </a:t>
            </a:r>
            <a:r>
              <a:rPr lang="en-US" dirty="0"/>
              <a:t>inherits </a:t>
            </a:r>
            <a:r>
              <a:rPr lang="en-US" dirty="0" smtClean="0"/>
              <a:t>all methods in </a:t>
            </a:r>
            <a:r>
              <a:rPr lang="en-US" dirty="0" smtClean="0">
                <a:latin typeface="Courier New" panose="02070309020205020404" pitchFamily="49" charset="0"/>
              </a:rPr>
              <a:t>Employee</a:t>
            </a:r>
            <a:r>
              <a:rPr lang="en-US" dirty="0"/>
              <a:t>:</a:t>
            </a:r>
            <a:endParaRPr lang="en-US" dirty="0" smtClean="0"/>
          </a:p>
          <a:p>
            <a:pPr marL="457200" lvl="1" indent="0" eaLnBrk="1" hangingPunct="1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smtClean="0"/>
              <a:t> </a:t>
            </a:r>
            <a:r>
              <a:rPr lang="en-US" dirty="0" err="1" smtClean="0">
                <a:latin typeface="Courier New" panose="02070309020205020404" pitchFamily="49" charset="0"/>
              </a:rPr>
              <a:t>get_hours</a:t>
            </a:r>
            <a:r>
              <a:rPr lang="en-US" dirty="0" smtClean="0"/>
              <a:t>,</a:t>
            </a:r>
          </a:p>
          <a:p>
            <a:pPr marL="457200" lvl="1" indent="0" eaLnBrk="1" hangingPunct="1">
              <a:buNone/>
            </a:pPr>
            <a:r>
              <a:rPr lang="en-US" dirty="0" smtClean="0"/>
              <a:t>     </a:t>
            </a:r>
            <a:r>
              <a:rPr lang="en-US" dirty="0" err="1" smtClean="0">
                <a:latin typeface="Courier New" panose="02070309020205020404" pitchFamily="49" charset="0"/>
              </a:rPr>
              <a:t>get_salary</a:t>
            </a:r>
            <a:endParaRPr lang="en-US" dirty="0"/>
          </a:p>
          <a:p>
            <a:pPr marL="457200" lvl="1" indent="0" eaLnBrk="1" hangingPunct="1">
              <a:buNone/>
            </a:pPr>
            <a:r>
              <a:rPr lang="en-US" dirty="0" smtClean="0">
                <a:latin typeface="Courier New" panose="02070309020205020404" pitchFamily="49" charset="0"/>
              </a:rPr>
              <a:t>  </a:t>
            </a:r>
            <a:r>
              <a:rPr lang="en-US" dirty="0" err="1" smtClean="0">
                <a:latin typeface="Courier New" panose="02070309020205020404" pitchFamily="49" charset="0"/>
              </a:rPr>
              <a:t>get_vacation_days</a:t>
            </a:r>
            <a:endParaRPr lang="en-US" dirty="0" smtClean="0"/>
          </a:p>
          <a:p>
            <a:pPr marL="457200" lvl="1" indent="0" eaLnBrk="1" hangingPunct="1">
              <a:buNone/>
            </a:pPr>
            <a:r>
              <a:rPr lang="en-US" dirty="0" smtClean="0">
                <a:latin typeface="Courier New" panose="02070309020205020404" pitchFamily="49" charset="0"/>
              </a:rPr>
              <a:t>  </a:t>
            </a:r>
            <a:r>
              <a:rPr lang="en-US" dirty="0" err="1" smtClean="0">
                <a:latin typeface="Courier New" panose="02070309020205020404" pitchFamily="49" charset="0"/>
              </a:rPr>
              <a:t>get_vacation_form</a:t>
            </a:r>
            <a:endParaRPr lang="en-US" dirty="0" smtClean="0"/>
          </a:p>
          <a:p>
            <a:pPr marL="457200" lvl="1" indent="0" eaLnBrk="1" hangingPunct="1">
              <a:buNone/>
            </a:pPr>
            <a:endParaRPr lang="en-US" dirty="0" smtClean="0"/>
          </a:p>
          <a:p>
            <a:pPr lvl="1" eaLnBrk="1" hangingPunct="1"/>
            <a:r>
              <a:rPr lang="en-US" dirty="0" smtClean="0">
                <a:latin typeface="Courier New" panose="02070309020205020404" pitchFamily="49" charset="0"/>
              </a:rPr>
              <a:t>Secretary</a:t>
            </a:r>
            <a:r>
              <a:rPr lang="en-US" dirty="0" smtClean="0"/>
              <a:t> adds the </a:t>
            </a:r>
            <a:r>
              <a:rPr lang="en-US" dirty="0" err="1" smtClean="0">
                <a:latin typeface="Courier New" panose="02070309020205020404" pitchFamily="49" charset="0"/>
              </a:rPr>
              <a:t>take_dictation</a:t>
            </a:r>
            <a:r>
              <a:rPr lang="en-US" dirty="0" smtClean="0"/>
              <a:t> method.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54F2-A394-4A69-AEE5-D865810298D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2023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Implementing </a:t>
            </a:r>
            <a:r>
              <a:rPr lang="en-US" smtClean="0">
                <a:latin typeface="Courier New" panose="02070309020205020404" pitchFamily="49" charset="0"/>
              </a:rPr>
              <a:t>Lawyer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Consider the following lawyer regulations:</a:t>
            </a:r>
          </a:p>
          <a:p>
            <a:pPr lvl="1" eaLnBrk="1" hangingPunct="1"/>
            <a:r>
              <a:rPr lang="en-US" smtClean="0"/>
              <a:t>Lawyers who get an extra week of paid vacation (a total of 3).</a:t>
            </a:r>
          </a:p>
          <a:p>
            <a:pPr lvl="1" eaLnBrk="1" hangingPunct="1"/>
            <a:r>
              <a:rPr lang="en-US" smtClean="0"/>
              <a:t>Lawyers use a pink form when applying for vacation leave.</a:t>
            </a:r>
          </a:p>
          <a:p>
            <a:pPr lvl="1" eaLnBrk="1" hangingPunct="1"/>
            <a:r>
              <a:rPr lang="en-US" smtClean="0"/>
              <a:t>Lawyers have some unique behavior: they know how to sue.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Problem: We want lawyers to inherit </a:t>
            </a:r>
            <a:r>
              <a:rPr lang="en-US" i="1" smtClean="0"/>
              <a:t>most </a:t>
            </a:r>
            <a:r>
              <a:rPr lang="en-US" smtClean="0"/>
              <a:t>behavior from employee, but we want to replace parts with new behavior.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54F2-A394-4A69-AEE5-D865810298D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8804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Benefits of encapsulation</a:t>
            </a:r>
          </a:p>
        </p:txBody>
      </p:sp>
      <p:sp>
        <p:nvSpPr>
          <p:cNvPr id="14339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110000"/>
              </a:lnSpc>
            </a:pPr>
            <a:r>
              <a:rPr lang="en-US" dirty="0" smtClean="0"/>
              <a:t>Provides abstraction between an object and users of the object.</a:t>
            </a:r>
          </a:p>
          <a:p>
            <a:pPr lvl="1" eaLnBrk="1" hangingPunct="1">
              <a:lnSpc>
                <a:spcPct val="110000"/>
              </a:lnSpc>
            </a:pPr>
            <a:endParaRPr lang="en-US" dirty="0" smtClean="0"/>
          </a:p>
          <a:p>
            <a:pPr eaLnBrk="1" hangingPunct="1">
              <a:lnSpc>
                <a:spcPct val="110000"/>
              </a:lnSpc>
            </a:pPr>
            <a:r>
              <a:rPr lang="en-US" dirty="0" smtClean="0"/>
              <a:t>Protects an object from unwanted access by code outside the class.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smtClean="0"/>
              <a:t>A bank app forbids a client to change an </a:t>
            </a:r>
            <a:r>
              <a:rPr lang="en-US" dirty="0" smtClean="0">
                <a:latin typeface="Courier New" panose="02070309020205020404" pitchFamily="49" charset="0"/>
              </a:rPr>
              <a:t>Account</a:t>
            </a:r>
            <a:r>
              <a:rPr lang="en-US" dirty="0" smtClean="0"/>
              <a:t>'s balance.</a:t>
            </a:r>
            <a:endParaRPr lang="el-GR" dirty="0" smtClean="0"/>
          </a:p>
          <a:p>
            <a:pPr lvl="1" eaLnBrk="1" hangingPunct="1">
              <a:lnSpc>
                <a:spcPct val="110000"/>
              </a:lnSpc>
            </a:pPr>
            <a:endParaRPr lang="en-US" dirty="0" smtClean="0"/>
          </a:p>
          <a:p>
            <a:pPr eaLnBrk="1" hangingPunct="1">
              <a:lnSpc>
                <a:spcPct val="110000"/>
              </a:lnSpc>
            </a:pPr>
            <a:r>
              <a:rPr lang="en-US" dirty="0" smtClean="0"/>
              <a:t>Allows you to change the class implementation.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Point</a:t>
            </a:r>
            <a:r>
              <a:rPr lang="en-US" dirty="0" smtClean="0"/>
              <a:t> could be rewritten to use polar coordinates</a:t>
            </a:r>
            <a:br>
              <a:rPr lang="en-US" dirty="0" smtClean="0"/>
            </a:br>
            <a:r>
              <a:rPr lang="en-US" dirty="0" smtClean="0"/>
              <a:t>(radius </a:t>
            </a:r>
            <a:r>
              <a:rPr lang="en-US" i="1" dirty="0" smtClean="0"/>
              <a:t>r</a:t>
            </a:r>
            <a:r>
              <a:rPr lang="en-US" dirty="0" smtClean="0"/>
              <a:t>, angle </a:t>
            </a:r>
            <a:r>
              <a:rPr lang="el-GR" i="1" dirty="0" smtClean="0"/>
              <a:t>θ</a:t>
            </a:r>
            <a:r>
              <a:rPr lang="en-US" dirty="0" smtClean="0"/>
              <a:t>), but with the same methods.</a:t>
            </a:r>
          </a:p>
          <a:p>
            <a:pPr lvl="1" eaLnBrk="1" hangingPunct="1">
              <a:lnSpc>
                <a:spcPct val="110000"/>
              </a:lnSpc>
            </a:pPr>
            <a:endParaRPr lang="en-US" dirty="0" smtClean="0"/>
          </a:p>
          <a:p>
            <a:pPr eaLnBrk="1" hangingPunct="1">
              <a:lnSpc>
                <a:spcPct val="110000"/>
              </a:lnSpc>
            </a:pPr>
            <a:r>
              <a:rPr lang="en-US" dirty="0" smtClean="0"/>
              <a:t>Allows you to constrain objects' state (</a:t>
            </a:r>
            <a:r>
              <a:rPr lang="en-US" b="1" dirty="0" smtClean="0"/>
              <a:t>invariants</a:t>
            </a:r>
            <a:r>
              <a:rPr lang="en-US" dirty="0" smtClean="0"/>
              <a:t>).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smtClean="0"/>
              <a:t>Example: Only allow </a:t>
            </a:r>
            <a:r>
              <a:rPr lang="en-US" dirty="0" smtClean="0">
                <a:latin typeface="Courier New" panose="02070309020205020404" pitchFamily="49" charset="0"/>
              </a:rPr>
              <a:t>Point</a:t>
            </a:r>
            <a:r>
              <a:rPr lang="en-US" dirty="0" smtClean="0"/>
              <a:t>s with non-negative coordinates.</a:t>
            </a:r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337" b="50542"/>
          <a:stretch>
            <a:fillRect/>
          </a:stretch>
        </p:blipFill>
        <p:spPr bwMode="auto">
          <a:xfrm>
            <a:off x="9067800" y="3414714"/>
            <a:ext cx="1447800" cy="1309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E50EA-33E8-4E2F-87AC-FBB413F3837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3554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Overriding methods</a:t>
            </a:r>
          </a:p>
        </p:txBody>
      </p:sp>
      <p:sp>
        <p:nvSpPr>
          <p:cNvPr id="114790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23205" y="1690687"/>
            <a:ext cx="11858204" cy="4928597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b="1" dirty="0" smtClean="0"/>
              <a:t>override</a:t>
            </a:r>
            <a:r>
              <a:rPr lang="en-US" dirty="0" smtClean="0"/>
              <a:t>: To write a new version of a method in a subclass that replaces the superclass's version.</a:t>
            </a:r>
          </a:p>
          <a:p>
            <a:pPr lvl="1" eaLnBrk="1" hangingPunct="1"/>
            <a:r>
              <a:rPr lang="en-US" dirty="0" smtClean="0"/>
              <a:t>No special syntax required to override a superclass method.</a:t>
            </a:r>
            <a:br>
              <a:rPr lang="en-US" dirty="0" smtClean="0"/>
            </a:br>
            <a:r>
              <a:rPr lang="en-US" dirty="0" smtClean="0"/>
              <a:t>Just write a new version of it in the subclass.</a:t>
            </a:r>
          </a:p>
          <a:p>
            <a:pPr lvl="1" eaLnBrk="1" hangingPunct="1"/>
            <a:endParaRPr lang="en-US" sz="2200" dirty="0" smtClean="0"/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2200" dirty="0">
                <a:latin typeface="Courier New" panose="02070309020205020404" pitchFamily="49" charset="0"/>
              </a:rPr>
              <a:t>	</a:t>
            </a:r>
            <a:r>
              <a:rPr lang="en-US" sz="2600" dirty="0" smtClean="0">
                <a:latin typeface="Courier New" panose="02070309020205020404" pitchFamily="49" charset="0"/>
              </a:rPr>
              <a:t>class Lawyer(Employee):</a:t>
            </a:r>
            <a:endParaRPr lang="en-US" sz="2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2600" b="1" dirty="0">
                <a:solidFill>
                  <a:srgbClr val="008080"/>
                </a:solidFill>
                <a:latin typeface="Courier New" panose="02070309020205020404" pitchFamily="49" charset="0"/>
              </a:rPr>
              <a:t>	    #</a:t>
            </a:r>
            <a:r>
              <a:rPr lang="en-US" sz="2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2600" b="1" dirty="0">
                <a:solidFill>
                  <a:srgbClr val="008080"/>
                </a:solidFill>
                <a:latin typeface="Courier New" panose="02070309020205020404" pitchFamily="49" charset="0"/>
              </a:rPr>
              <a:t>overrides </a:t>
            </a:r>
            <a:r>
              <a:rPr lang="en-US" sz="2600" b="1" dirty="0" err="1" smtClean="0">
                <a:solidFill>
                  <a:srgbClr val="008080"/>
                </a:solidFill>
                <a:latin typeface="Courier New" panose="02070309020205020404" pitchFamily="49" charset="0"/>
              </a:rPr>
              <a:t>get_vacation_form</a:t>
            </a:r>
            <a:r>
              <a:rPr lang="en-US" sz="2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2600" b="1" dirty="0">
                <a:solidFill>
                  <a:srgbClr val="008080"/>
                </a:solidFill>
                <a:latin typeface="Courier New" panose="02070309020205020404" pitchFamily="49" charset="0"/>
              </a:rPr>
              <a:t>method in Employee class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2600" b="1" dirty="0">
                <a:solidFill>
                  <a:srgbClr val="003399"/>
                </a:solidFill>
                <a:latin typeface="Courier New" panose="02070309020205020404" pitchFamily="49" charset="0"/>
              </a:rPr>
              <a:t>	    </a:t>
            </a:r>
            <a:r>
              <a:rPr lang="en-US" sz="2600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def</a:t>
            </a:r>
            <a:r>
              <a:rPr lang="en-US" sz="26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 </a:t>
            </a:r>
            <a:r>
              <a:rPr lang="en-US" sz="2600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get_vacation_form</a:t>
            </a:r>
            <a:r>
              <a:rPr lang="en-US" sz="26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():</a:t>
            </a:r>
            <a:endParaRPr lang="en-US" sz="2600" b="1" dirty="0">
              <a:solidFill>
                <a:srgbClr val="003399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2600" b="1" dirty="0">
                <a:solidFill>
                  <a:srgbClr val="003399"/>
                </a:solidFill>
                <a:latin typeface="Courier New" panose="02070309020205020404" pitchFamily="49" charset="0"/>
              </a:rPr>
              <a:t>	        return "pink</a:t>
            </a:r>
            <a:r>
              <a:rPr lang="en-US" sz="26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"</a:t>
            </a:r>
            <a:endParaRPr lang="en-US" sz="2600" b="1" dirty="0">
              <a:solidFill>
                <a:srgbClr val="003399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2600" dirty="0">
                <a:latin typeface="Courier New" panose="02070309020205020404" pitchFamily="49" charset="0"/>
              </a:rPr>
              <a:t>	    </a:t>
            </a:r>
            <a:r>
              <a:rPr lang="en-US" sz="2600" dirty="0" smtClean="0">
                <a:latin typeface="Courier New" panose="02070309020205020404" pitchFamily="49" charset="0"/>
              </a:rPr>
              <a:t>...</a:t>
            </a:r>
            <a:endParaRPr lang="en-US" sz="2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dirty="0" smtClean="0"/>
              <a:t>Exercise: Complete the </a:t>
            </a:r>
            <a:r>
              <a:rPr lang="en-US" dirty="0" smtClean="0">
                <a:latin typeface="Courier New" panose="02070309020205020404" pitchFamily="49" charset="0"/>
              </a:rPr>
              <a:t>Lawyer</a:t>
            </a:r>
            <a:r>
              <a:rPr lang="en-US" dirty="0" smtClean="0"/>
              <a:t> class.</a:t>
            </a:r>
            <a:endParaRPr lang="en-US" dirty="0" smtClean="0"/>
          </a:p>
          <a:p>
            <a:pPr lvl="2"/>
            <a:r>
              <a:rPr lang="en-US" sz="2400" dirty="0" smtClean="0"/>
              <a:t>(3 weeks vacation, pink vacation form, can sue)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54F2-A394-4A69-AEE5-D865810298D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2075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9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479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9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479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9947" y="426798"/>
            <a:ext cx="8229600" cy="703262"/>
          </a:xfrm>
        </p:spPr>
        <p:txBody>
          <a:bodyPr/>
          <a:lstStyle/>
          <a:p>
            <a:pPr eaLnBrk="1" hangingPunct="1"/>
            <a:r>
              <a:rPr lang="en-US" smtClean="0">
                <a:latin typeface="Courier New" panose="02070309020205020404" pitchFamily="49" charset="0"/>
              </a:rPr>
              <a:t>Lawyer</a:t>
            </a:r>
            <a:r>
              <a:rPr lang="en-US" smtClean="0"/>
              <a:t> class</a:t>
            </a:r>
          </a:p>
        </p:txBody>
      </p:sp>
      <p:sp>
        <p:nvSpPr>
          <p:cNvPr id="114893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38200" y="1713781"/>
            <a:ext cx="10515600" cy="4463182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24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2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8080"/>
                </a:solidFill>
                <a:latin typeface="Courier New" panose="02070309020205020404" pitchFamily="49" charset="0"/>
              </a:rPr>
              <a:t>A class to represent lawyers.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2400" dirty="0" smtClean="0">
                <a:latin typeface="Courier New" panose="02070309020205020404" pitchFamily="49" charset="0"/>
              </a:rPr>
              <a:t>class Lawyer(Employee):</a:t>
            </a:r>
            <a:endParaRPr lang="en-US" sz="2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2400" b="1" dirty="0">
                <a:solidFill>
                  <a:srgbClr val="008080"/>
                </a:solidFill>
                <a:latin typeface="Courier New" panose="02070309020205020404" pitchFamily="49" charset="0"/>
              </a:rPr>
              <a:t>    #</a:t>
            </a:r>
            <a:r>
              <a:rPr lang="en-US" sz="2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8080"/>
                </a:solidFill>
                <a:latin typeface="Courier New" panose="02070309020205020404" pitchFamily="49" charset="0"/>
              </a:rPr>
              <a:t>overrides </a:t>
            </a:r>
            <a:r>
              <a:rPr lang="en-US" sz="2400" b="1" dirty="0" err="1" smtClean="0">
                <a:solidFill>
                  <a:srgbClr val="008080"/>
                </a:solidFill>
                <a:latin typeface="Courier New" panose="02070309020205020404" pitchFamily="49" charset="0"/>
              </a:rPr>
              <a:t>get_vacation_form</a:t>
            </a:r>
            <a:r>
              <a:rPr lang="en-US" sz="2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8080"/>
                </a:solidFill>
                <a:latin typeface="Courier New" panose="02070309020205020404" pitchFamily="49" charset="0"/>
              </a:rPr>
              <a:t>from Employee class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2400" dirty="0">
                <a:latin typeface="Courier New" panose="02070309020205020404" pitchFamily="49" charset="0"/>
              </a:rPr>
              <a:t>    </a:t>
            </a:r>
            <a:r>
              <a:rPr lang="en-US" sz="2400" dirty="0" err="1" smtClean="0">
                <a:latin typeface="Courier New" panose="02070309020205020404" pitchFamily="49" charset="0"/>
              </a:rPr>
              <a:t>def</a:t>
            </a:r>
            <a:r>
              <a:rPr lang="en-US" sz="2400" dirty="0" smtClean="0">
                <a:latin typeface="Courier New" panose="02070309020205020404" pitchFamily="49" charset="0"/>
              </a:rPr>
              <a:t> </a:t>
            </a:r>
            <a:r>
              <a:rPr lang="en-US" sz="2400" dirty="0" err="1" smtClean="0">
                <a:latin typeface="Courier New" panose="02070309020205020404" pitchFamily="49" charset="0"/>
              </a:rPr>
              <a:t>get_vacation_form</a:t>
            </a:r>
            <a:r>
              <a:rPr lang="en-US" sz="2400" dirty="0" smtClean="0">
                <a:latin typeface="Courier New" panose="02070309020205020404" pitchFamily="49" charset="0"/>
              </a:rPr>
              <a:t>(self):</a:t>
            </a:r>
            <a:endParaRPr lang="en-US" sz="2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2400" dirty="0">
                <a:latin typeface="Courier New" panose="02070309020205020404" pitchFamily="49" charset="0"/>
              </a:rPr>
              <a:t>        return "pink</a:t>
            </a:r>
            <a:r>
              <a:rPr lang="en-US" sz="2400" dirty="0" smtClean="0">
                <a:latin typeface="Courier New" panose="02070309020205020404" pitchFamily="49" charset="0"/>
              </a:rPr>
              <a:t>"</a:t>
            </a:r>
            <a:endParaRPr lang="en-US" sz="2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2400" dirty="0">
                <a:latin typeface="Courier New" panose="02070309020205020404" pitchFamily="49" charset="0"/>
              </a:rPr>
              <a:t>   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2400" b="1" dirty="0">
                <a:solidFill>
                  <a:srgbClr val="008080"/>
                </a:solidFill>
                <a:latin typeface="Courier New" panose="02070309020205020404" pitchFamily="49" charset="0"/>
              </a:rPr>
              <a:t>    #</a:t>
            </a:r>
            <a:r>
              <a:rPr lang="en-US" sz="2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8080"/>
                </a:solidFill>
                <a:latin typeface="Courier New" panose="02070309020205020404" pitchFamily="49" charset="0"/>
              </a:rPr>
              <a:t>overrides </a:t>
            </a:r>
            <a:r>
              <a:rPr lang="en-US" sz="2400" b="1" dirty="0" err="1" smtClean="0">
                <a:solidFill>
                  <a:srgbClr val="008080"/>
                </a:solidFill>
                <a:latin typeface="Courier New" panose="02070309020205020404" pitchFamily="49" charset="0"/>
              </a:rPr>
              <a:t>get_vacation_days</a:t>
            </a:r>
            <a:r>
              <a:rPr lang="en-US" sz="2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8080"/>
                </a:solidFill>
                <a:latin typeface="Courier New" panose="02070309020205020404" pitchFamily="49" charset="0"/>
              </a:rPr>
              <a:t>from Employee class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2400" dirty="0">
                <a:latin typeface="Courier New" panose="02070309020205020404" pitchFamily="49" charset="0"/>
              </a:rPr>
              <a:t>    </a:t>
            </a:r>
            <a:r>
              <a:rPr lang="en-US" sz="2400" dirty="0" err="1" smtClean="0">
                <a:latin typeface="Courier New" panose="02070309020205020404" pitchFamily="49" charset="0"/>
              </a:rPr>
              <a:t>def</a:t>
            </a:r>
            <a:r>
              <a:rPr lang="en-US" sz="2400" dirty="0" smtClean="0">
                <a:latin typeface="Courier New" panose="02070309020205020404" pitchFamily="49" charset="0"/>
              </a:rPr>
              <a:t> </a:t>
            </a:r>
            <a:r>
              <a:rPr lang="en-US" sz="2400" dirty="0" err="1" smtClean="0">
                <a:latin typeface="Courier New" panose="02070309020205020404" pitchFamily="49" charset="0"/>
              </a:rPr>
              <a:t>get_vacation_days</a:t>
            </a:r>
            <a:r>
              <a:rPr lang="en-US" sz="2400" dirty="0" smtClean="0">
                <a:latin typeface="Courier New" panose="02070309020205020404" pitchFamily="49" charset="0"/>
              </a:rPr>
              <a:t>(self):</a:t>
            </a:r>
            <a:endParaRPr lang="en-US" sz="2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2400" dirty="0">
                <a:latin typeface="Courier New" panose="02070309020205020404" pitchFamily="49" charset="0"/>
              </a:rPr>
              <a:t>        return </a:t>
            </a:r>
            <a:r>
              <a:rPr lang="en-US" sz="2400" dirty="0" smtClean="0">
                <a:latin typeface="Courier New" panose="02070309020205020404" pitchFamily="49" charset="0"/>
              </a:rPr>
              <a:t>15           </a:t>
            </a:r>
            <a:r>
              <a:rPr lang="en-US" sz="24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2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8080"/>
                </a:solidFill>
                <a:latin typeface="Courier New" panose="02070309020205020404" pitchFamily="49" charset="0"/>
              </a:rPr>
              <a:t>3 weeks </a:t>
            </a:r>
            <a:r>
              <a:rPr lang="en-US" sz="2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vacation</a:t>
            </a:r>
            <a:endParaRPr lang="en-US" sz="2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sz="2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2400" dirty="0">
                <a:latin typeface="Courier New" panose="02070309020205020404" pitchFamily="49" charset="0"/>
              </a:rPr>
              <a:t>    </a:t>
            </a:r>
            <a:r>
              <a:rPr lang="en-US" sz="2400" dirty="0" err="1" smtClean="0">
                <a:latin typeface="Courier New" panose="02070309020205020404" pitchFamily="49" charset="0"/>
              </a:rPr>
              <a:t>def</a:t>
            </a:r>
            <a:r>
              <a:rPr lang="en-US" sz="2400" dirty="0" smtClean="0">
                <a:latin typeface="Courier New" panose="02070309020205020404" pitchFamily="49" charset="0"/>
              </a:rPr>
              <a:t> sue(self):</a:t>
            </a:r>
            <a:endParaRPr lang="en-US" sz="2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2400" dirty="0">
                <a:latin typeface="Courier New" panose="02070309020205020404" pitchFamily="49" charset="0"/>
              </a:rPr>
              <a:t>        </a:t>
            </a:r>
            <a:r>
              <a:rPr lang="en-US" sz="2400" dirty="0" smtClean="0">
                <a:latin typeface="Courier New" panose="02070309020205020404" pitchFamily="49" charset="0"/>
              </a:rPr>
              <a:t>print("</a:t>
            </a:r>
            <a:r>
              <a:rPr lang="en-US" sz="2400" dirty="0">
                <a:latin typeface="Courier New" panose="02070309020205020404" pitchFamily="49" charset="0"/>
              </a:rPr>
              <a:t>I'll see you in court</a:t>
            </a:r>
            <a:r>
              <a:rPr lang="en-US" sz="2400" dirty="0" smtClean="0">
                <a:latin typeface="Courier New" panose="02070309020205020404" pitchFamily="49" charset="0"/>
              </a:rPr>
              <a:t>!")</a:t>
            </a:r>
            <a:endParaRPr lang="en-US" sz="2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Exercise: Complete the </a:t>
            </a:r>
            <a:r>
              <a:rPr lang="en-US" dirty="0" smtClean="0">
                <a:latin typeface="Courier New" panose="02070309020205020404" pitchFamily="49" charset="0"/>
              </a:rPr>
              <a:t>Marketer</a:t>
            </a:r>
            <a:r>
              <a:rPr lang="en-US" dirty="0" smtClean="0"/>
              <a:t> class.  Marketers make $10,000 extra ($50,000 total) and know how to advertise.</a:t>
            </a:r>
            <a:endParaRPr lang="en-US" sz="1800" dirty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54F2-A394-4A69-AEE5-D865810298D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9628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93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ourier New" panose="02070309020205020404" pitchFamily="49" charset="0"/>
              </a:rPr>
              <a:t>Marketer</a:t>
            </a:r>
            <a:r>
              <a:rPr lang="en-US" smtClean="0"/>
              <a:t> class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24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2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8080"/>
                </a:solidFill>
                <a:latin typeface="Courier New" panose="02070309020205020404" pitchFamily="49" charset="0"/>
              </a:rPr>
              <a:t>A class to represent marketers.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2400" dirty="0" smtClean="0">
                <a:latin typeface="Courier New" panose="02070309020205020404" pitchFamily="49" charset="0"/>
              </a:rPr>
              <a:t>class Marketer(Employee):</a:t>
            </a:r>
            <a:endParaRPr lang="en-US" sz="2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2400" dirty="0">
                <a:latin typeface="Courier New" panose="02070309020205020404" pitchFamily="49" charset="0"/>
              </a:rPr>
              <a:t>    </a:t>
            </a:r>
            <a:r>
              <a:rPr lang="en-US" sz="2400" dirty="0" err="1" smtClean="0">
                <a:latin typeface="Courier New" panose="02070309020205020404" pitchFamily="49" charset="0"/>
              </a:rPr>
              <a:t>def</a:t>
            </a:r>
            <a:r>
              <a:rPr lang="en-US" sz="2400" dirty="0" smtClean="0">
                <a:latin typeface="Courier New" panose="02070309020205020404" pitchFamily="49" charset="0"/>
              </a:rPr>
              <a:t> advertise(self):</a:t>
            </a:r>
            <a:endParaRPr lang="en-US" sz="2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2400" dirty="0">
                <a:latin typeface="Courier New" panose="02070309020205020404" pitchFamily="49" charset="0"/>
              </a:rPr>
              <a:t>        </a:t>
            </a:r>
            <a:r>
              <a:rPr lang="en-US" sz="2400" dirty="0" smtClean="0">
                <a:latin typeface="Courier New" panose="02070309020205020404" pitchFamily="49" charset="0"/>
              </a:rPr>
              <a:t>print("</a:t>
            </a:r>
            <a:r>
              <a:rPr lang="en-US" sz="2400" dirty="0">
                <a:latin typeface="Courier New" panose="02070309020205020404" pitchFamily="49" charset="0"/>
              </a:rPr>
              <a:t>Act now while supplies last</a:t>
            </a:r>
            <a:r>
              <a:rPr lang="en-US" sz="2400" dirty="0" smtClean="0">
                <a:latin typeface="Courier New" panose="02070309020205020404" pitchFamily="49" charset="0"/>
              </a:rPr>
              <a:t>!")</a:t>
            </a:r>
            <a:endParaRPr lang="en-US" sz="2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sz="2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2400" dirty="0">
                <a:latin typeface="Courier New" panose="02070309020205020404" pitchFamily="49" charset="0"/>
              </a:rPr>
              <a:t>    </a:t>
            </a:r>
            <a:r>
              <a:rPr lang="en-US" sz="2400" dirty="0" err="1" smtClean="0">
                <a:latin typeface="Courier New" panose="02070309020205020404" pitchFamily="49" charset="0"/>
              </a:rPr>
              <a:t>def</a:t>
            </a:r>
            <a:r>
              <a:rPr lang="en-US" sz="2400" dirty="0" smtClean="0">
                <a:latin typeface="Courier New" panose="02070309020205020404" pitchFamily="49" charset="0"/>
              </a:rPr>
              <a:t> </a:t>
            </a:r>
            <a:r>
              <a:rPr lang="en-US" sz="2400" dirty="0" err="1" smtClean="0">
                <a:latin typeface="Courier New" panose="02070309020205020404" pitchFamily="49" charset="0"/>
              </a:rPr>
              <a:t>get_salary</a:t>
            </a:r>
            <a:r>
              <a:rPr lang="en-US" sz="2400" dirty="0" smtClean="0">
                <a:latin typeface="Courier New" panose="02070309020205020404" pitchFamily="49" charset="0"/>
              </a:rPr>
              <a:t>(self):</a:t>
            </a:r>
            <a:endParaRPr lang="en-US" sz="2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2400" dirty="0">
                <a:latin typeface="Courier New" panose="02070309020205020404" pitchFamily="49" charset="0"/>
              </a:rPr>
              <a:t>        return </a:t>
            </a:r>
            <a:r>
              <a:rPr lang="en-US" sz="2400" dirty="0" smtClean="0">
                <a:latin typeface="Courier New" panose="02070309020205020404" pitchFamily="49" charset="0"/>
              </a:rPr>
              <a:t>50000.0      </a:t>
            </a:r>
            <a:r>
              <a:rPr lang="en-US" sz="24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2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8080"/>
                </a:solidFill>
                <a:latin typeface="Courier New" panose="02070309020205020404" pitchFamily="49" charset="0"/>
              </a:rPr>
              <a:t>$50,000.00 / </a:t>
            </a:r>
            <a:r>
              <a:rPr lang="en-US" sz="2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year</a:t>
            </a:r>
            <a:endParaRPr lang="en-US" sz="24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54F2-A394-4A69-AEE5-D865810298D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0247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Levels of inheritance</a:t>
            </a:r>
          </a:p>
        </p:txBody>
      </p:sp>
      <p:sp>
        <p:nvSpPr>
          <p:cNvPr id="1150979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Multiple levels of inheritance in a hierarchy are allowed.</a:t>
            </a:r>
          </a:p>
          <a:p>
            <a:pPr lvl="1" eaLnBrk="1" hangingPunct="1"/>
            <a:r>
              <a:rPr lang="en-US" dirty="0" smtClean="0"/>
              <a:t>Example: A legal secretary is the same as a regular secretary but makes more money ($45,000) and can file legal briefs.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dirty="0" smtClean="0"/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class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LegalSecretary</a:t>
            </a:r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(Secretary)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  ...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Exercise: Complete the </a:t>
            </a:r>
            <a:r>
              <a:rPr lang="en-US" dirty="0" err="1" smtClean="0">
                <a:latin typeface="Courier New" panose="02070309020205020404" pitchFamily="49" charset="0"/>
              </a:rPr>
              <a:t>LegalSecretary</a:t>
            </a:r>
            <a:r>
              <a:rPr lang="en-US" dirty="0" smtClean="0"/>
              <a:t> class.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54F2-A394-4A69-AEE5-D865810298D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3225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0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ourier New" panose="02070309020205020404" pitchFamily="49" charset="0"/>
              </a:rPr>
              <a:t>LegalSecretary</a:t>
            </a:r>
            <a:r>
              <a:rPr lang="en-US" smtClean="0"/>
              <a:t> class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792192" y="1641595"/>
            <a:ext cx="10515600" cy="4351338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24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2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8080"/>
                </a:solidFill>
                <a:latin typeface="Courier New" panose="02070309020205020404" pitchFamily="49" charset="0"/>
              </a:rPr>
              <a:t>A class to represent legal secretaries.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2400" dirty="0" smtClean="0">
                <a:latin typeface="Courier New" panose="02070309020205020404" pitchFamily="49" charset="0"/>
              </a:rPr>
              <a:t>class </a:t>
            </a:r>
            <a:r>
              <a:rPr lang="en-US" sz="2400" dirty="0" err="1" smtClean="0">
                <a:latin typeface="Courier New" panose="02070309020205020404" pitchFamily="49" charset="0"/>
              </a:rPr>
              <a:t>LegalSecretary</a:t>
            </a:r>
            <a:r>
              <a:rPr lang="en-US" sz="2400" dirty="0" smtClean="0">
                <a:latin typeface="Courier New" panose="02070309020205020404" pitchFamily="49" charset="0"/>
              </a:rPr>
              <a:t>(Secretary):</a:t>
            </a:r>
            <a:endParaRPr lang="en-US" sz="2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2400" dirty="0">
                <a:latin typeface="Courier New" panose="02070309020205020404" pitchFamily="49" charset="0"/>
              </a:rPr>
              <a:t>    </a:t>
            </a:r>
            <a:r>
              <a:rPr lang="en-US" sz="2400" dirty="0" err="1" smtClean="0">
                <a:latin typeface="Courier New" panose="02070309020205020404" pitchFamily="49" charset="0"/>
              </a:rPr>
              <a:t>def</a:t>
            </a:r>
            <a:r>
              <a:rPr lang="en-US" sz="2400" dirty="0" smtClean="0">
                <a:latin typeface="Courier New" panose="02070309020205020404" pitchFamily="49" charset="0"/>
              </a:rPr>
              <a:t> </a:t>
            </a:r>
            <a:r>
              <a:rPr lang="en-US" sz="2400" dirty="0" err="1" smtClean="0">
                <a:latin typeface="Courier New" panose="02070309020205020404" pitchFamily="49" charset="0"/>
              </a:rPr>
              <a:t>file_legal_briefs</a:t>
            </a:r>
            <a:r>
              <a:rPr lang="en-US" sz="2400" dirty="0" smtClean="0">
                <a:latin typeface="Courier New" panose="02070309020205020404" pitchFamily="49" charset="0"/>
              </a:rPr>
              <a:t>(self):</a:t>
            </a:r>
            <a:endParaRPr lang="en-US" sz="2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2400" dirty="0">
                <a:latin typeface="Courier New" panose="02070309020205020404" pitchFamily="49" charset="0"/>
              </a:rPr>
              <a:t>        </a:t>
            </a:r>
            <a:r>
              <a:rPr lang="en-US" sz="2400" dirty="0" smtClean="0">
                <a:latin typeface="Courier New" panose="02070309020205020404" pitchFamily="49" charset="0"/>
              </a:rPr>
              <a:t>print("</a:t>
            </a:r>
            <a:r>
              <a:rPr lang="en-US" sz="2400" dirty="0">
                <a:latin typeface="Courier New" panose="02070309020205020404" pitchFamily="49" charset="0"/>
              </a:rPr>
              <a:t>I could file all day</a:t>
            </a:r>
            <a:r>
              <a:rPr lang="en-US" sz="2400" dirty="0" smtClean="0">
                <a:latin typeface="Courier New" panose="02070309020205020404" pitchFamily="49" charset="0"/>
              </a:rPr>
              <a:t>!")</a:t>
            </a:r>
            <a:endParaRPr lang="en-US" sz="2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sz="2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2400" dirty="0">
                <a:latin typeface="Courier New" panose="02070309020205020404" pitchFamily="49" charset="0"/>
              </a:rPr>
              <a:t>    </a:t>
            </a:r>
            <a:r>
              <a:rPr lang="en-US" sz="2400" dirty="0" err="1" smtClean="0">
                <a:latin typeface="Courier New" panose="02070309020205020404" pitchFamily="49" charset="0"/>
              </a:rPr>
              <a:t>def</a:t>
            </a:r>
            <a:r>
              <a:rPr lang="en-US" sz="2400" dirty="0" smtClean="0">
                <a:latin typeface="Courier New" panose="02070309020205020404" pitchFamily="49" charset="0"/>
              </a:rPr>
              <a:t> </a:t>
            </a:r>
            <a:r>
              <a:rPr lang="en-US" sz="2400" dirty="0" err="1" smtClean="0">
                <a:latin typeface="Courier New" panose="02070309020205020404" pitchFamily="49" charset="0"/>
              </a:rPr>
              <a:t>get_salary</a:t>
            </a:r>
            <a:r>
              <a:rPr lang="en-US" sz="2400" dirty="0" smtClean="0">
                <a:latin typeface="Courier New" panose="02070309020205020404" pitchFamily="49" charset="0"/>
              </a:rPr>
              <a:t>(self):</a:t>
            </a:r>
            <a:endParaRPr lang="en-US" sz="2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2400" dirty="0">
                <a:latin typeface="Courier New" panose="02070309020205020404" pitchFamily="49" charset="0"/>
              </a:rPr>
              <a:t>        return </a:t>
            </a:r>
            <a:r>
              <a:rPr lang="en-US" sz="2400" dirty="0" smtClean="0">
                <a:latin typeface="Courier New" panose="02070309020205020404" pitchFamily="49" charset="0"/>
              </a:rPr>
              <a:t>45000.0      </a:t>
            </a:r>
            <a:r>
              <a:rPr lang="en-US" sz="24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2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8080"/>
                </a:solidFill>
                <a:latin typeface="Courier New" panose="02070309020205020404" pitchFamily="49" charset="0"/>
              </a:rPr>
              <a:t>$45,000.00 / </a:t>
            </a:r>
            <a:r>
              <a:rPr lang="en-US" sz="2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year</a:t>
            </a:r>
            <a:endParaRPr lang="en-US" sz="2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sz="2400" dirty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54F2-A394-4A69-AEE5-D865810298D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5526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Calling overridden methods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02079" y="1713602"/>
            <a:ext cx="12038163" cy="4351338"/>
          </a:xfrm>
        </p:spPr>
        <p:txBody>
          <a:bodyPr/>
          <a:lstStyle/>
          <a:p>
            <a:pPr eaLnBrk="1" hangingPunct="1"/>
            <a:r>
              <a:rPr lang="en-US" dirty="0" smtClean="0"/>
              <a:t>Subclasses can call overridden methods with </a:t>
            </a:r>
            <a:r>
              <a:rPr lang="en-US" dirty="0" smtClean="0">
                <a:latin typeface="Courier New" panose="02070309020205020404" pitchFamily="49" charset="0"/>
              </a:rPr>
              <a:t>super</a:t>
            </a:r>
            <a:endParaRPr lang="en-US" dirty="0" smtClean="0"/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super(</a:t>
            </a:r>
            <a:r>
              <a:rPr lang="en-US" b="1" dirty="0" err="1">
                <a:cs typeface="Courier New" panose="02070309020205020404" pitchFamily="49" charset="0"/>
              </a:rPr>
              <a:t>C</a:t>
            </a:r>
            <a:r>
              <a:rPr lang="en-US" b="1" dirty="0" err="1" smtClean="0">
                <a:cs typeface="Courier New" panose="02070309020205020404" pitchFamily="49" charset="0"/>
              </a:rPr>
              <a:t>lassName</a:t>
            </a:r>
            <a:r>
              <a:rPr lang="en-US" dirty="0" smtClean="0">
                <a:latin typeface="Courier New" panose="02070309020205020404" pitchFamily="49" charset="0"/>
              </a:rPr>
              <a:t>, self).</a:t>
            </a:r>
            <a:r>
              <a:rPr lang="en-US" b="1" dirty="0" smtClean="0"/>
              <a:t>method</a:t>
            </a:r>
            <a:r>
              <a:rPr lang="en-US" dirty="0" smtClean="0">
                <a:latin typeface="Courier New" panose="02070309020205020404" pitchFamily="49" charset="0"/>
              </a:rPr>
              <a:t>(</a:t>
            </a:r>
            <a:r>
              <a:rPr lang="en-US" b="1" dirty="0" smtClean="0"/>
              <a:t>parameters</a:t>
            </a:r>
            <a:r>
              <a:rPr lang="en-US" dirty="0" smtClean="0">
                <a:latin typeface="Courier New" panose="02070309020205020404" pitchFamily="49" charset="0"/>
              </a:rPr>
              <a:t>)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sz="800" dirty="0"/>
          </a:p>
          <a:p>
            <a:pPr lvl="1" eaLnBrk="1" hangingPunct="1"/>
            <a:r>
              <a:rPr lang="en-US" dirty="0" smtClean="0"/>
              <a:t>Example: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</a:rPr>
              <a:t>class </a:t>
            </a:r>
            <a:r>
              <a:rPr lang="en-US" dirty="0" err="1" smtClean="0">
                <a:latin typeface="Courier New" panose="02070309020205020404" pitchFamily="49" charset="0"/>
              </a:rPr>
              <a:t>LegalSecretary</a:t>
            </a:r>
            <a:r>
              <a:rPr lang="en-US" dirty="0" smtClean="0">
                <a:latin typeface="Courier New" panose="02070309020205020404" pitchFamily="49" charset="0"/>
              </a:rPr>
              <a:t>(Secretary):</a:t>
            </a:r>
            <a:endParaRPr lang="en-US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dirty="0">
                <a:latin typeface="Courier New" panose="02070309020205020404" pitchFamily="49" charset="0"/>
              </a:rPr>
              <a:t>	    </a:t>
            </a:r>
            <a:r>
              <a:rPr lang="en-US" dirty="0" err="1" smtClean="0">
                <a:latin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</a:rPr>
              <a:t>get_salary</a:t>
            </a:r>
            <a:r>
              <a:rPr lang="en-US" dirty="0" smtClean="0">
                <a:latin typeface="Courier New" panose="02070309020205020404" pitchFamily="49" charset="0"/>
              </a:rPr>
              <a:t>(self):</a:t>
            </a:r>
            <a:endParaRPr lang="en-US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dirty="0">
                <a:latin typeface="Courier New" panose="02070309020205020404" pitchFamily="49" charset="0"/>
              </a:rPr>
              <a:t>	        </a:t>
            </a:r>
            <a:r>
              <a:rPr lang="en-US" dirty="0" err="1" smtClean="0">
                <a:latin typeface="Courier New" panose="02070309020205020404" pitchFamily="49" charset="0"/>
              </a:rPr>
              <a:t>base_salary</a:t>
            </a:r>
            <a:r>
              <a:rPr lang="en-US" dirty="0" smtClean="0">
                <a:latin typeface="Courier New" panose="02070309020205020404" pitchFamily="49" charset="0"/>
              </a:rPr>
              <a:t> = </a:t>
            </a:r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super(</a:t>
            </a:r>
            <a:r>
              <a:rPr lang="en-US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LegalSecretary,self</a:t>
            </a:r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).</a:t>
            </a:r>
            <a:r>
              <a:rPr lang="en-US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get_salary</a:t>
            </a:r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()</a:t>
            </a:r>
            <a:endParaRPr lang="en-US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dirty="0">
                <a:latin typeface="Courier New" panose="02070309020205020404" pitchFamily="49" charset="0"/>
              </a:rPr>
              <a:t>	        return </a:t>
            </a:r>
            <a:r>
              <a:rPr lang="en-US" dirty="0" err="1" smtClean="0">
                <a:latin typeface="Courier New" panose="02070309020205020404" pitchFamily="49" charset="0"/>
              </a:rPr>
              <a:t>base_salary</a:t>
            </a:r>
            <a:r>
              <a:rPr lang="en-US" dirty="0" smtClean="0">
                <a:latin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</a:rPr>
              <a:t>+ </a:t>
            </a:r>
            <a:r>
              <a:rPr lang="en-US" dirty="0" smtClean="0">
                <a:latin typeface="Courier New" panose="02070309020205020404" pitchFamily="49" charset="0"/>
              </a:rPr>
              <a:t>5000.0</a:t>
            </a:r>
            <a:endParaRPr lang="en-US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dirty="0">
                <a:latin typeface="Courier New" panose="02070309020205020404" pitchFamily="49" charset="0"/>
              </a:rPr>
              <a:t>	    ...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endParaRPr lang="en-US" sz="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54F2-A394-4A69-AEE5-D865810298DC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0395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Inheritance and constructors</a:t>
            </a:r>
          </a:p>
        </p:txBody>
      </p:sp>
      <p:sp>
        <p:nvSpPr>
          <p:cNvPr id="1161219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smtClean="0"/>
              <a:t>Imagine that we want to give employees more vacation days the longer they've been with the company.</a:t>
            </a:r>
          </a:p>
          <a:p>
            <a:pPr lvl="1" eaLnBrk="1" hangingPunct="1"/>
            <a:r>
              <a:rPr lang="en-US" smtClean="0"/>
              <a:t>For each year worked, we'll award 2 additional vacation days.</a:t>
            </a:r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When an Employee object is constructed, we'll pass in the number of years the person has been with the company.</a:t>
            </a:r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This will require us to modify our </a:t>
            </a:r>
            <a:r>
              <a:rPr lang="en-US" smtClean="0">
                <a:latin typeface="Courier New" panose="02070309020205020404" pitchFamily="49" charset="0"/>
              </a:rPr>
              <a:t>Employee</a:t>
            </a:r>
            <a:r>
              <a:rPr lang="en-US" smtClean="0"/>
              <a:t> class and add some new state and behavior.</a:t>
            </a:r>
          </a:p>
          <a:p>
            <a:pPr lvl="1" eaLnBrk="1" hangingPunct="1"/>
            <a:endParaRPr lang="en-US" smtClean="0"/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Exercise: Make necessary modifications to the </a:t>
            </a:r>
            <a:r>
              <a:rPr lang="en-US" smtClean="0">
                <a:latin typeface="Courier New" panose="02070309020205020404" pitchFamily="49" charset="0"/>
              </a:rPr>
              <a:t>Employee</a:t>
            </a:r>
            <a:r>
              <a:rPr lang="en-US" smtClean="0"/>
              <a:t> class.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54F2-A394-4A69-AEE5-D865810298DC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1848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1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61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1347" y="238604"/>
            <a:ext cx="10515600" cy="1325563"/>
          </a:xfrm>
        </p:spPr>
        <p:txBody>
          <a:bodyPr/>
          <a:lstStyle/>
          <a:p>
            <a:pPr eaLnBrk="1" hangingPunct="1"/>
            <a:r>
              <a:rPr lang="en-US" dirty="0" smtClean="0"/>
              <a:t>Modified </a:t>
            </a:r>
            <a:r>
              <a:rPr lang="en-US" dirty="0" smtClean="0">
                <a:latin typeface="Courier New" panose="02070309020205020404" pitchFamily="49" charset="0"/>
              </a:rPr>
              <a:t>Employee</a:t>
            </a:r>
            <a:r>
              <a:rPr lang="en-US" dirty="0" smtClean="0"/>
              <a:t> class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792193" y="1259367"/>
            <a:ext cx="10515600" cy="5503742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b="1" dirty="0" smtClean="0">
                <a:latin typeface="Courier New" panose="02070309020205020404" pitchFamily="49" charset="0"/>
              </a:rPr>
              <a:t>class Employee:    </a:t>
            </a:r>
            <a:r>
              <a:rPr lang="en-US" sz="2000" dirty="0" smtClean="0">
                <a:latin typeface="Courier New" panose="02070309020205020404" pitchFamily="49" charset="0"/>
              </a:rPr>
              <a:t>  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b="1" dirty="0" smtClean="0">
                <a:latin typeface="Courier New" panose="02070309020205020404" pitchFamily="49" charset="0"/>
              </a:rPr>
              <a:t>    </a:t>
            </a:r>
            <a:r>
              <a:rPr lang="en-US" sz="2000" b="1" dirty="0" err="1" smtClean="0">
                <a:latin typeface="Courier New" panose="02070309020205020404" pitchFamily="49" charset="0"/>
              </a:rPr>
              <a:t>def</a:t>
            </a:r>
            <a:r>
              <a:rPr lang="en-US" sz="2000" b="1" dirty="0" smtClean="0">
                <a:latin typeface="Courier New" panose="02070309020205020404" pitchFamily="49" charset="0"/>
              </a:rPr>
              <a:t> __</a:t>
            </a:r>
            <a:r>
              <a:rPr lang="en-US" sz="2000" b="1" dirty="0" err="1" smtClean="0">
                <a:latin typeface="Courier New" panose="02070309020205020404" pitchFamily="49" charset="0"/>
              </a:rPr>
              <a:t>init</a:t>
            </a:r>
            <a:r>
              <a:rPr lang="en-US" sz="2000" b="1" dirty="0" smtClean="0">
                <a:latin typeface="Courier New" panose="02070309020205020404" pitchFamily="49" charset="0"/>
              </a:rPr>
              <a:t>__(self, </a:t>
            </a:r>
            <a:r>
              <a:rPr lang="en-US" sz="2000" b="1" dirty="0" err="1" smtClean="0">
                <a:latin typeface="Courier New" panose="02070309020205020404" pitchFamily="49" charset="0"/>
              </a:rPr>
              <a:t>initial_years</a:t>
            </a:r>
            <a:r>
              <a:rPr lang="en-US" sz="2000" b="1" dirty="0" smtClean="0">
                <a:latin typeface="Courier New" panose="02070309020205020404" pitchFamily="49" charset="0"/>
              </a:rPr>
              <a:t>):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b="1" dirty="0" smtClean="0">
                <a:latin typeface="Courier New" panose="02070309020205020404" pitchFamily="49" charset="0"/>
              </a:rPr>
              <a:t>        </a:t>
            </a:r>
            <a:r>
              <a:rPr lang="en-US" sz="2000" b="1" dirty="0" err="1" smtClean="0">
                <a:latin typeface="Courier New" panose="02070309020205020404" pitchFamily="49" charset="0"/>
              </a:rPr>
              <a:t>self.__years</a:t>
            </a:r>
            <a:r>
              <a:rPr lang="en-US" sz="2000" b="1" dirty="0" smtClean="0">
                <a:latin typeface="Courier New" panose="02070309020205020404" pitchFamily="49" charset="0"/>
              </a:rPr>
              <a:t> = </a:t>
            </a:r>
            <a:r>
              <a:rPr lang="en-US" sz="2000" b="1" dirty="0" err="1" smtClean="0">
                <a:latin typeface="Courier New" panose="02070309020205020404" pitchFamily="49" charset="0"/>
              </a:rPr>
              <a:t>initial_years</a:t>
            </a:r>
            <a:endParaRPr lang="en-US" sz="2000" b="1" dirty="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dirty="0" smtClean="0">
                <a:latin typeface="Courier New" panose="02070309020205020404" pitchFamily="49" charset="0"/>
              </a:rPr>
              <a:t>  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dirty="0" smtClean="0">
                <a:latin typeface="Courier New" panose="02070309020205020404" pitchFamily="49" charset="0"/>
              </a:rPr>
              <a:t>    </a:t>
            </a:r>
            <a:r>
              <a:rPr lang="en-US" sz="2000" dirty="0" err="1" smtClean="0">
                <a:latin typeface="Courier New" panose="02070309020205020404" pitchFamily="49" charset="0"/>
              </a:rPr>
              <a:t>def</a:t>
            </a:r>
            <a:r>
              <a:rPr lang="en-US" sz="2000" dirty="0" smtClean="0">
                <a:latin typeface="Courier New" panose="02070309020205020404" pitchFamily="49" charset="0"/>
              </a:rPr>
              <a:t> </a:t>
            </a:r>
            <a:r>
              <a:rPr lang="en-US" sz="2000" dirty="0" err="1" smtClean="0">
                <a:latin typeface="Courier New" panose="02070309020205020404" pitchFamily="49" charset="0"/>
              </a:rPr>
              <a:t>get_hours</a:t>
            </a:r>
            <a:r>
              <a:rPr lang="en-US" sz="2000" dirty="0" smtClean="0">
                <a:latin typeface="Courier New" panose="02070309020205020404" pitchFamily="49" charset="0"/>
              </a:rPr>
              <a:t>(self):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dirty="0" smtClean="0">
                <a:latin typeface="Courier New" panose="02070309020205020404" pitchFamily="49" charset="0"/>
              </a:rPr>
              <a:t>        return 40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dirty="0" smtClean="0">
                <a:latin typeface="Courier New" panose="02070309020205020404" pitchFamily="49" charset="0"/>
              </a:rPr>
              <a:t>  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dirty="0" smtClean="0">
                <a:latin typeface="Courier New" panose="02070309020205020404" pitchFamily="49" charset="0"/>
              </a:rPr>
              <a:t>    </a:t>
            </a:r>
            <a:r>
              <a:rPr lang="en-US" sz="2000" dirty="0" err="1" smtClean="0">
                <a:latin typeface="Courier New" panose="02070309020205020404" pitchFamily="49" charset="0"/>
              </a:rPr>
              <a:t>def</a:t>
            </a:r>
            <a:r>
              <a:rPr lang="en-US" sz="2000" dirty="0" smtClean="0">
                <a:latin typeface="Courier New" panose="02070309020205020404" pitchFamily="49" charset="0"/>
              </a:rPr>
              <a:t> </a:t>
            </a:r>
            <a:r>
              <a:rPr lang="en-US" sz="2000" dirty="0" err="1" smtClean="0">
                <a:latin typeface="Courier New" panose="02070309020205020404" pitchFamily="49" charset="0"/>
              </a:rPr>
              <a:t>get_salary</a:t>
            </a:r>
            <a:r>
              <a:rPr lang="en-US" sz="2000" dirty="0" smtClean="0">
                <a:latin typeface="Courier New" panose="02070309020205020404" pitchFamily="49" charset="0"/>
              </a:rPr>
              <a:t>(self):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dirty="0" smtClean="0">
                <a:latin typeface="Courier New" panose="02070309020205020404" pitchFamily="49" charset="0"/>
              </a:rPr>
              <a:t>        return 50000.0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dirty="0" smtClean="0">
                <a:latin typeface="Courier New" panose="02070309020205020404" pitchFamily="49" charset="0"/>
              </a:rPr>
              <a:t>  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dirty="0" smtClean="0">
                <a:latin typeface="Courier New" panose="02070309020205020404" pitchFamily="49" charset="0"/>
              </a:rPr>
              <a:t>    </a:t>
            </a:r>
            <a:r>
              <a:rPr lang="en-US" sz="2000" dirty="0" err="1" smtClean="0">
                <a:latin typeface="Courier New" panose="02070309020205020404" pitchFamily="49" charset="0"/>
              </a:rPr>
              <a:t>def</a:t>
            </a:r>
            <a:r>
              <a:rPr lang="en-US" sz="2000" dirty="0" smtClean="0">
                <a:latin typeface="Courier New" panose="02070309020205020404" pitchFamily="49" charset="0"/>
              </a:rPr>
              <a:t> </a:t>
            </a:r>
            <a:r>
              <a:rPr lang="en-US" sz="2000" dirty="0" err="1" smtClean="0">
                <a:latin typeface="Courier New" panose="02070309020205020404" pitchFamily="49" charset="0"/>
              </a:rPr>
              <a:t>get_vacation_days</a:t>
            </a:r>
            <a:r>
              <a:rPr lang="en-US" sz="2000" dirty="0" smtClean="0">
                <a:latin typeface="Courier New" panose="02070309020205020404" pitchFamily="49" charset="0"/>
              </a:rPr>
              <a:t>(self):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b="1" dirty="0" smtClean="0">
                <a:latin typeface="Courier New" panose="02070309020205020404" pitchFamily="49" charset="0"/>
              </a:rPr>
              <a:t>        return 10 + 2 * </a:t>
            </a:r>
            <a:r>
              <a:rPr lang="en-US" sz="2000" b="1" dirty="0" err="1" smtClean="0">
                <a:latin typeface="Courier New" panose="02070309020205020404" pitchFamily="49" charset="0"/>
              </a:rPr>
              <a:t>self.__years</a:t>
            </a:r>
            <a:endParaRPr lang="en-US" sz="2000" dirty="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2000" dirty="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dirty="0" smtClean="0">
                <a:latin typeface="Courier New" panose="02070309020205020404" pitchFamily="49" charset="0"/>
              </a:rPr>
              <a:t>    </a:t>
            </a:r>
            <a:r>
              <a:rPr lang="en-US" sz="2000" dirty="0" err="1" smtClean="0">
                <a:latin typeface="Courier New" panose="02070309020205020404" pitchFamily="49" charset="0"/>
              </a:rPr>
              <a:t>def</a:t>
            </a:r>
            <a:r>
              <a:rPr lang="en-US" sz="2000" dirty="0" smtClean="0">
                <a:latin typeface="Courier New" panose="02070309020205020404" pitchFamily="49" charset="0"/>
              </a:rPr>
              <a:t> </a:t>
            </a:r>
            <a:r>
              <a:rPr lang="en-US" sz="2000" dirty="0" err="1" smtClean="0">
                <a:latin typeface="Courier New" panose="02070309020205020404" pitchFamily="49" charset="0"/>
              </a:rPr>
              <a:t>get_vacation_form</a:t>
            </a:r>
            <a:r>
              <a:rPr lang="en-US" sz="2000" dirty="0" smtClean="0">
                <a:latin typeface="Courier New" panose="02070309020205020404" pitchFamily="49" charset="0"/>
              </a:rPr>
              <a:t>(self):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dirty="0" smtClean="0">
                <a:latin typeface="Courier New" panose="02070309020205020404" pitchFamily="49" charset="0"/>
              </a:rPr>
              <a:t>        return "yellow"</a:t>
            </a:r>
            <a:endParaRPr lang="en-US" sz="2000" dirty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54F2-A394-4A69-AEE5-D865810298DC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2421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Problem with constructors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Now that we've added the constructor to the </a:t>
            </a:r>
            <a:r>
              <a:rPr lang="en-US" dirty="0" smtClean="0">
                <a:latin typeface="Courier New" panose="02070309020205020404" pitchFamily="49" charset="0"/>
              </a:rPr>
              <a:t>Employee</a:t>
            </a:r>
            <a:r>
              <a:rPr lang="en-US" dirty="0" smtClean="0"/>
              <a:t> class, our subclasses do not compile.  The error: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dirty="0" err="1">
                <a:solidFill>
                  <a:srgbClr val="800000"/>
                </a:solidFill>
                <a:latin typeface="Courier New" panose="02070309020205020404" pitchFamily="49" charset="0"/>
              </a:rPr>
              <a:t>TypeError</a:t>
            </a:r>
            <a:r>
              <a:rPr lang="en-US" dirty="0">
                <a:solidFill>
                  <a:srgbClr val="800000"/>
                </a:solidFill>
                <a:latin typeface="Courier New" panose="02070309020205020404" pitchFamily="49" charset="0"/>
              </a:rPr>
              <a:t>: __</a:t>
            </a:r>
            <a:r>
              <a:rPr lang="en-US" dirty="0" err="1">
                <a:solidFill>
                  <a:srgbClr val="800000"/>
                </a:solidFill>
                <a:latin typeface="Courier New" panose="02070309020205020404" pitchFamily="49" charset="0"/>
              </a:rPr>
              <a:t>init</a:t>
            </a:r>
            <a:r>
              <a:rPr lang="en-US" dirty="0">
                <a:solidFill>
                  <a:srgbClr val="800000"/>
                </a:solidFill>
                <a:latin typeface="Courier New" panose="02070309020205020404" pitchFamily="49" charset="0"/>
              </a:rPr>
              <a:t>__() missing 1 required positional argument: '</a:t>
            </a:r>
            <a:r>
              <a:rPr lang="en-US" dirty="0" err="1">
                <a:solidFill>
                  <a:srgbClr val="800000"/>
                </a:solidFill>
                <a:latin typeface="Courier New" panose="02070309020205020404" pitchFamily="49" charset="0"/>
              </a:rPr>
              <a:t>initial_years</a:t>
            </a:r>
            <a:r>
              <a:rPr lang="en-US" dirty="0">
                <a:solidFill>
                  <a:srgbClr val="800000"/>
                </a:solidFill>
                <a:latin typeface="Courier New" panose="02070309020205020404" pitchFamily="49" charset="0"/>
              </a:rPr>
              <a:t>'</a:t>
            </a:r>
            <a:endParaRPr lang="en-US" dirty="0" smtClean="0">
              <a:solidFill>
                <a:srgbClr val="80000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dirty="0" smtClean="0">
              <a:solidFill>
                <a:srgbClr val="800000"/>
              </a:solidFill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dirty="0" smtClean="0"/>
              <a:t>The short explanation: Once we write a constructor (that requires parameters) in the superclass, we must now write constructors for our employee subclasses as well.</a:t>
            </a:r>
          </a:p>
          <a:p>
            <a:pPr lvl="1" eaLnBrk="1" hangingPunct="1"/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54F2-A394-4A69-AEE5-D865810298DC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5428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Modified </a:t>
            </a:r>
            <a:r>
              <a:rPr lang="en-US" smtClean="0">
                <a:latin typeface="Courier New" panose="02070309020205020404" pitchFamily="49" charset="0"/>
              </a:rPr>
              <a:t>Marketer</a:t>
            </a:r>
            <a:r>
              <a:rPr lang="en-US" smtClean="0"/>
              <a:t> class</a:t>
            </a:r>
          </a:p>
        </p:txBody>
      </p:sp>
      <p:sp>
        <p:nvSpPr>
          <p:cNvPr id="116633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38200" y="1524000"/>
            <a:ext cx="10515600" cy="4652963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2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8080"/>
                </a:solidFill>
                <a:latin typeface="Courier New" panose="02070309020205020404" pitchFamily="49" charset="0"/>
              </a:rPr>
              <a:t>A class to represent marketers.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 dirty="0" smtClean="0">
                <a:latin typeface="Courier New" panose="02070309020205020404" pitchFamily="49" charset="0"/>
              </a:rPr>
              <a:t>class Marketer(Employee):</a:t>
            </a:r>
            <a:endParaRPr lang="en-US" sz="2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 b="1" dirty="0">
                <a:solidFill>
                  <a:srgbClr val="003399"/>
                </a:solidFill>
                <a:latin typeface="Courier New" panose="02070309020205020404" pitchFamily="49" charset="0"/>
              </a:rPr>
              <a:t>    </a:t>
            </a:r>
            <a:r>
              <a:rPr lang="en-US" sz="2400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def</a:t>
            </a:r>
            <a:r>
              <a:rPr lang="en-US" sz="24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 __</a:t>
            </a:r>
            <a:r>
              <a:rPr lang="en-US" sz="2400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init</a:t>
            </a:r>
            <a:r>
              <a:rPr lang="en-US" sz="24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__(years):</a:t>
            </a:r>
            <a:endParaRPr lang="en-US" sz="2400" b="1" dirty="0">
              <a:solidFill>
                <a:srgbClr val="003399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 b="1" dirty="0">
                <a:solidFill>
                  <a:srgbClr val="003399"/>
                </a:solidFill>
                <a:latin typeface="Courier New" panose="02070309020205020404" pitchFamily="49" charset="0"/>
              </a:rPr>
              <a:t>        </a:t>
            </a:r>
            <a:r>
              <a:rPr lang="en-US" sz="24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super(Marketer, self).__</a:t>
            </a:r>
            <a:r>
              <a:rPr lang="en-US" sz="2400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init</a:t>
            </a:r>
            <a:r>
              <a:rPr lang="en-US" sz="24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__(years)</a:t>
            </a:r>
            <a:endParaRPr lang="en-US" sz="2400" b="1" dirty="0">
              <a:solidFill>
                <a:srgbClr val="003399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2400" b="1" dirty="0">
              <a:solidFill>
                <a:srgbClr val="003399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 dirty="0">
                <a:latin typeface="Courier New" panose="02070309020205020404" pitchFamily="49" charset="0"/>
              </a:rPr>
              <a:t>    </a:t>
            </a:r>
            <a:r>
              <a:rPr lang="en-US" sz="2400" dirty="0" err="1" smtClean="0">
                <a:latin typeface="Courier New" panose="02070309020205020404" pitchFamily="49" charset="0"/>
              </a:rPr>
              <a:t>def</a:t>
            </a:r>
            <a:r>
              <a:rPr lang="en-US" sz="2400" dirty="0" smtClean="0">
                <a:latin typeface="Courier New" panose="02070309020205020404" pitchFamily="49" charset="0"/>
              </a:rPr>
              <a:t> advertise():</a:t>
            </a:r>
            <a:endParaRPr lang="en-US" sz="2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 dirty="0">
                <a:latin typeface="Courier New" panose="02070309020205020404" pitchFamily="49" charset="0"/>
              </a:rPr>
              <a:t>        </a:t>
            </a:r>
            <a:r>
              <a:rPr lang="en-US" sz="2400" dirty="0" err="1" smtClean="0">
                <a:latin typeface="Courier New" panose="02070309020205020404" pitchFamily="49" charset="0"/>
              </a:rPr>
              <a:t>selfprint</a:t>
            </a:r>
            <a:r>
              <a:rPr lang="en-US" sz="2400" dirty="0" smtClean="0">
                <a:latin typeface="Courier New" panose="02070309020205020404" pitchFamily="49" charset="0"/>
              </a:rPr>
              <a:t>("</a:t>
            </a:r>
            <a:r>
              <a:rPr lang="en-US" sz="2400" dirty="0">
                <a:latin typeface="Courier New" panose="02070309020205020404" pitchFamily="49" charset="0"/>
              </a:rPr>
              <a:t>Act now while supplies last</a:t>
            </a:r>
            <a:r>
              <a:rPr lang="en-US" sz="2400" dirty="0" smtClean="0">
                <a:latin typeface="Courier New" panose="02070309020205020404" pitchFamily="49" charset="0"/>
              </a:rPr>
              <a:t>!")</a:t>
            </a:r>
            <a:endParaRPr lang="en-US" sz="2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2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 dirty="0">
                <a:latin typeface="Courier New" panose="02070309020205020404" pitchFamily="49" charset="0"/>
              </a:rPr>
              <a:t>    </a:t>
            </a:r>
            <a:r>
              <a:rPr lang="en-US" sz="2400" dirty="0" err="1" smtClean="0">
                <a:latin typeface="Courier New" panose="02070309020205020404" pitchFamily="49" charset="0"/>
              </a:rPr>
              <a:t>def</a:t>
            </a:r>
            <a:r>
              <a:rPr lang="en-US" sz="2400" dirty="0" smtClean="0">
                <a:latin typeface="Courier New" panose="02070309020205020404" pitchFamily="49" charset="0"/>
              </a:rPr>
              <a:t> </a:t>
            </a:r>
            <a:r>
              <a:rPr lang="en-US" sz="2400" dirty="0" err="1" smtClean="0">
                <a:latin typeface="Courier New" panose="02070309020205020404" pitchFamily="49" charset="0"/>
              </a:rPr>
              <a:t>get_salary</a:t>
            </a:r>
            <a:r>
              <a:rPr lang="en-US" sz="2400" dirty="0" smtClean="0">
                <a:latin typeface="Courier New" panose="02070309020205020404" pitchFamily="49" charset="0"/>
              </a:rPr>
              <a:t>():</a:t>
            </a:r>
            <a:endParaRPr lang="en-US" sz="2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 dirty="0">
                <a:latin typeface="Courier New" panose="02070309020205020404" pitchFamily="49" charset="0"/>
              </a:rPr>
              <a:t>        return </a:t>
            </a:r>
            <a:r>
              <a:rPr lang="en-US" sz="2400" dirty="0" smtClean="0">
                <a:latin typeface="Courier New" panose="02070309020205020404" pitchFamily="49" charset="0"/>
              </a:rPr>
              <a:t>super(Marketer, self).</a:t>
            </a:r>
            <a:r>
              <a:rPr lang="en-US" sz="2400" dirty="0" err="1" smtClean="0">
                <a:latin typeface="Courier New" panose="02070309020205020404" pitchFamily="49" charset="0"/>
              </a:rPr>
              <a:t>get_salary</a:t>
            </a:r>
            <a:r>
              <a:rPr lang="en-US" sz="2400" dirty="0">
                <a:latin typeface="Courier New" panose="02070309020205020404" pitchFamily="49" charset="0"/>
              </a:rPr>
              <a:t>() + </a:t>
            </a:r>
            <a:r>
              <a:rPr lang="en-US" sz="2400" dirty="0" smtClean="0">
                <a:latin typeface="Courier New" panose="02070309020205020404" pitchFamily="49" charset="0"/>
              </a:rPr>
              <a:t>10000.0</a:t>
            </a:r>
            <a:endParaRPr lang="en-US" sz="2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800" dirty="0"/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Exercise: Modify the </a:t>
            </a:r>
            <a:r>
              <a:rPr lang="en-US" dirty="0" smtClean="0">
                <a:latin typeface="Courier New" panose="02070309020205020404" pitchFamily="49" charset="0"/>
              </a:rPr>
              <a:t>Secretary</a:t>
            </a:r>
            <a:r>
              <a:rPr lang="en-US" dirty="0" smtClean="0"/>
              <a:t> subclass.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/>
              <a:t>Secretaries' years of employment are not tracked.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/>
              <a:t>They do not earn extra vacation for years worked.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54F2-A394-4A69-AEE5-D865810298DC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5252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63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63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63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/>
          </p:nvPr>
        </p:nvSpPr>
        <p:spPr>
          <a:xfrm>
            <a:off x="343619" y="221352"/>
            <a:ext cx="10515600" cy="1325563"/>
          </a:xfrm>
        </p:spPr>
        <p:txBody>
          <a:bodyPr/>
          <a:lstStyle/>
          <a:p>
            <a:pPr eaLnBrk="1" hangingPunct="1"/>
            <a:r>
              <a:rPr lang="en-US" dirty="0" err="1" smtClean="0"/>
              <a:t>BankAccount</a:t>
            </a:r>
            <a:r>
              <a:rPr lang="en-US" dirty="0" smtClean="0"/>
              <a:t> – Version 2</a:t>
            </a:r>
          </a:p>
        </p:txBody>
      </p:sp>
      <p:sp>
        <p:nvSpPr>
          <p:cNvPr id="1120259" name="Rectangle 3"/>
          <p:cNvSpPr>
            <a:spLocks noGrp="1"/>
          </p:cNvSpPr>
          <p:nvPr>
            <p:ph type="body" idx="1"/>
          </p:nvPr>
        </p:nvSpPr>
        <p:spPr>
          <a:xfrm>
            <a:off x="562154" y="1427432"/>
            <a:ext cx="11057878" cy="5294043"/>
          </a:xfrm>
        </p:spPr>
        <p:txBody>
          <a:bodyPr>
            <a:normAutofit fontScale="85000" lnSpcReduction="20000"/>
          </a:bodyPr>
          <a:lstStyle/>
          <a:p>
            <a:pPr lvl="1">
              <a:buNone/>
            </a:pPr>
            <a:r>
              <a:rPr lang="en-US" sz="2000" dirty="0">
                <a:latin typeface="Courier New" panose="02070309020205020404" pitchFamily="49" charset="0"/>
              </a:rPr>
              <a:t>class </a:t>
            </a:r>
            <a:r>
              <a:rPr lang="en-US" sz="2000" dirty="0" err="1">
                <a:latin typeface="Courier New" panose="02070309020205020404" pitchFamily="49" charset="0"/>
              </a:rPr>
              <a:t>BankAccount</a:t>
            </a:r>
            <a:r>
              <a:rPr lang="en-US" sz="2000" dirty="0">
                <a:latin typeface="Courier New" panose="02070309020205020404" pitchFamily="49" charset="0"/>
              </a:rPr>
              <a:t>:</a:t>
            </a:r>
          </a:p>
          <a:p>
            <a:pPr lvl="1">
              <a:buNone/>
            </a:pPr>
            <a:r>
              <a:rPr lang="en-US" sz="2000" dirty="0">
                <a:latin typeface="Courier New" panose="02070309020205020404" pitchFamily="49" charset="0"/>
              </a:rPr>
              <a:t>    </a:t>
            </a:r>
            <a:r>
              <a:rPr lang="en-US" sz="2000" dirty="0" err="1">
                <a:latin typeface="Courier New" panose="02070309020205020404" pitchFamily="49" charset="0"/>
              </a:rPr>
              <a:t>def</a:t>
            </a:r>
            <a:r>
              <a:rPr lang="en-US" sz="2000" dirty="0">
                <a:latin typeface="Courier New" panose="02070309020205020404" pitchFamily="49" charset="0"/>
              </a:rPr>
              <a:t>  __</a:t>
            </a:r>
            <a:r>
              <a:rPr lang="en-US" sz="2000" dirty="0" err="1">
                <a:latin typeface="Courier New" panose="02070309020205020404" pitchFamily="49" charset="0"/>
              </a:rPr>
              <a:t>init</a:t>
            </a:r>
            <a:r>
              <a:rPr lang="en-US" sz="2000" dirty="0">
                <a:latin typeface="Courier New" panose="02070309020205020404" pitchFamily="49" charset="0"/>
              </a:rPr>
              <a:t>__(self, </a:t>
            </a:r>
            <a:r>
              <a:rPr lang="en-US" sz="2000" dirty="0" err="1">
                <a:latin typeface="Courier New" panose="02070309020205020404" pitchFamily="49" charset="0"/>
              </a:rPr>
              <a:t>account_number</a:t>
            </a:r>
            <a:r>
              <a:rPr lang="en-US" sz="2000" dirty="0">
                <a:latin typeface="Courier New" panose="02070309020205020404" pitchFamily="49" charset="0"/>
              </a:rPr>
              <a:t>, name, amount):</a:t>
            </a:r>
          </a:p>
          <a:p>
            <a:pPr lvl="1"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</a:t>
            </a:r>
            <a:r>
              <a:rPr lang="en-US" sz="2000" dirty="0" err="1">
                <a:latin typeface="Courier New" panose="02070309020205020404" pitchFamily="49" charset="0"/>
              </a:rPr>
              <a:t>self.__balance</a:t>
            </a:r>
            <a:r>
              <a:rPr lang="en-US" sz="2000" dirty="0">
                <a:latin typeface="Courier New" panose="02070309020205020404" pitchFamily="49" charset="0"/>
              </a:rPr>
              <a:t> = amount</a:t>
            </a:r>
          </a:p>
          <a:p>
            <a:pPr lvl="1"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self.__</a:t>
            </a:r>
            <a:r>
              <a:rPr lang="en-US" sz="2000" dirty="0" err="1">
                <a:latin typeface="Courier New" panose="02070309020205020404" pitchFamily="49" charset="0"/>
              </a:rPr>
              <a:t>account_number</a:t>
            </a:r>
            <a:r>
              <a:rPr lang="en-US" sz="2000" dirty="0">
                <a:latin typeface="Courier New" panose="02070309020205020404" pitchFamily="49" charset="0"/>
              </a:rPr>
              <a:t> = </a:t>
            </a:r>
            <a:r>
              <a:rPr lang="en-US" sz="2000" dirty="0" err="1">
                <a:latin typeface="Courier New" panose="02070309020205020404" pitchFamily="49" charset="0"/>
              </a:rPr>
              <a:t>account_number</a:t>
            </a:r>
            <a:endParaRPr lang="en-US" sz="2000" dirty="0">
              <a:latin typeface="Courier New" panose="02070309020205020404" pitchFamily="49" charset="0"/>
            </a:endParaRPr>
          </a:p>
          <a:p>
            <a:pPr lvl="1"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</a:t>
            </a:r>
            <a:r>
              <a:rPr lang="en-US" sz="2000" dirty="0" err="1">
                <a:latin typeface="Courier New" panose="02070309020205020404" pitchFamily="49" charset="0"/>
              </a:rPr>
              <a:t>self.__name</a:t>
            </a:r>
            <a:r>
              <a:rPr lang="en-US" sz="2000" dirty="0">
                <a:latin typeface="Courier New" panose="02070309020205020404" pitchFamily="49" charset="0"/>
              </a:rPr>
              <a:t> = name</a:t>
            </a:r>
          </a:p>
          <a:p>
            <a:pPr lvl="1"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self.__</a:t>
            </a:r>
            <a:r>
              <a:rPr lang="en-US" sz="2000" dirty="0" err="1">
                <a:latin typeface="Courier New" panose="02070309020205020404" pitchFamily="49" charset="0"/>
              </a:rPr>
              <a:t>tcount</a:t>
            </a:r>
            <a:r>
              <a:rPr lang="en-US" sz="2000" dirty="0">
                <a:latin typeface="Courier New" panose="02070309020205020404" pitchFamily="49" charset="0"/>
              </a:rPr>
              <a:t> = 1 </a:t>
            </a:r>
          </a:p>
          <a:p>
            <a:pPr lvl="1">
              <a:buNone/>
            </a:pPr>
            <a:endParaRPr lang="en-US" sz="2000" dirty="0">
              <a:latin typeface="Courier New" panose="02070309020205020404" pitchFamily="49" charset="0"/>
            </a:endParaRPr>
          </a:p>
          <a:p>
            <a:pPr lvl="1">
              <a:buNone/>
            </a:pPr>
            <a:r>
              <a:rPr lang="en-US" sz="2000" dirty="0">
                <a:latin typeface="Courier New" panose="02070309020205020404" pitchFamily="49" charset="0"/>
              </a:rPr>
              <a:t>    </a:t>
            </a:r>
            <a:r>
              <a:rPr lang="en-US" sz="2000" dirty="0" err="1">
                <a:latin typeface="Courier New" panose="02070309020205020404" pitchFamily="49" charset="0"/>
              </a:rPr>
              <a:t>def</a:t>
            </a:r>
            <a:r>
              <a:rPr lang="en-US" sz="2000" dirty="0">
                <a:latin typeface="Courier New" panose="02070309020205020404" pitchFamily="49" charset="0"/>
              </a:rPr>
              <a:t> withdraw(self, amount):</a:t>
            </a:r>
          </a:p>
          <a:p>
            <a:pPr lvl="1"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self.__</a:t>
            </a:r>
            <a:r>
              <a:rPr lang="en-US" sz="2000" dirty="0" err="1">
                <a:latin typeface="Courier New" panose="02070309020205020404" pitchFamily="49" charset="0"/>
              </a:rPr>
              <a:t>tcount</a:t>
            </a:r>
            <a:r>
              <a:rPr lang="en-US" sz="2000" dirty="0">
                <a:latin typeface="Courier New" panose="02070309020205020404" pitchFamily="49" charset="0"/>
              </a:rPr>
              <a:t> += 1</a:t>
            </a:r>
          </a:p>
          <a:p>
            <a:pPr lvl="1"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if(</a:t>
            </a:r>
            <a:r>
              <a:rPr lang="en-US" sz="2000" dirty="0" err="1">
                <a:latin typeface="Courier New" panose="02070309020205020404" pitchFamily="49" charset="0"/>
              </a:rPr>
              <a:t>self.__balance</a:t>
            </a:r>
            <a:r>
              <a:rPr lang="en-US" sz="2000" dirty="0">
                <a:latin typeface="Courier New" panose="02070309020205020404" pitchFamily="49" charset="0"/>
              </a:rPr>
              <a:t> - amount &lt; 0):</a:t>
            </a:r>
          </a:p>
          <a:p>
            <a:pPr lvl="1"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    print("transaction rejected: not enough money")</a:t>
            </a:r>
          </a:p>
          <a:p>
            <a:pPr lvl="1"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else:</a:t>
            </a:r>
          </a:p>
          <a:p>
            <a:pPr lvl="1"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    </a:t>
            </a:r>
            <a:r>
              <a:rPr lang="en-US" sz="2000" dirty="0" err="1">
                <a:latin typeface="Courier New" panose="02070309020205020404" pitchFamily="49" charset="0"/>
              </a:rPr>
              <a:t>self.__balance</a:t>
            </a:r>
            <a:r>
              <a:rPr lang="en-US" sz="2000" dirty="0">
                <a:latin typeface="Courier New" panose="02070309020205020404" pitchFamily="49" charset="0"/>
              </a:rPr>
              <a:t> -= amount</a:t>
            </a:r>
          </a:p>
          <a:p>
            <a:pPr lvl="1"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    </a:t>
            </a:r>
          </a:p>
          <a:p>
            <a:pPr lvl="1">
              <a:buNone/>
            </a:pPr>
            <a:r>
              <a:rPr lang="en-US" sz="2000" dirty="0">
                <a:latin typeface="Courier New" panose="02070309020205020404" pitchFamily="49" charset="0"/>
              </a:rPr>
              <a:t>    </a:t>
            </a:r>
            <a:r>
              <a:rPr lang="en-US" sz="2000" dirty="0" err="1">
                <a:latin typeface="Courier New" panose="02070309020205020404" pitchFamily="49" charset="0"/>
              </a:rPr>
              <a:t>def</a:t>
            </a:r>
            <a:r>
              <a:rPr lang="en-US" sz="2000" dirty="0">
                <a:latin typeface="Courier New" panose="02070309020205020404" pitchFamily="49" charset="0"/>
              </a:rPr>
              <a:t> deposit(self, amount):</a:t>
            </a:r>
          </a:p>
          <a:p>
            <a:pPr lvl="1"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self.__</a:t>
            </a:r>
            <a:r>
              <a:rPr lang="en-US" sz="2000" dirty="0" err="1">
                <a:latin typeface="Courier New" panose="02070309020205020404" pitchFamily="49" charset="0"/>
              </a:rPr>
              <a:t>tcount</a:t>
            </a:r>
            <a:r>
              <a:rPr lang="en-US" sz="2000" dirty="0">
                <a:latin typeface="Courier New" panose="02070309020205020404" pitchFamily="49" charset="0"/>
              </a:rPr>
              <a:t> += 1</a:t>
            </a:r>
          </a:p>
          <a:p>
            <a:pPr lvl="1"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</a:t>
            </a:r>
            <a:r>
              <a:rPr lang="en-US" sz="2000" dirty="0" err="1">
                <a:latin typeface="Courier New" panose="02070309020205020404" pitchFamily="49" charset="0"/>
              </a:rPr>
              <a:t>self.__balance</a:t>
            </a:r>
            <a:r>
              <a:rPr lang="en-US" sz="2000" dirty="0">
                <a:latin typeface="Courier New" panose="02070309020205020404" pitchFamily="49" charset="0"/>
              </a:rPr>
              <a:t> += amount</a:t>
            </a:r>
          </a:p>
          <a:p>
            <a:pPr lvl="1">
              <a:buNone/>
            </a:pPr>
            <a:endParaRPr lang="en-US" sz="2000" dirty="0">
              <a:latin typeface="Courier New" panose="02070309020205020404" pitchFamily="49" charset="0"/>
            </a:endParaRPr>
          </a:p>
          <a:p>
            <a:pPr lvl="1">
              <a:buNone/>
            </a:pPr>
            <a:r>
              <a:rPr lang="en-US" sz="2000" dirty="0">
                <a:latin typeface="Courier New" panose="02070309020205020404" pitchFamily="49" charset="0"/>
              </a:rPr>
              <a:t>    </a:t>
            </a:r>
            <a:r>
              <a:rPr lang="en-US" sz="2000" dirty="0" err="1">
                <a:latin typeface="Courier New" panose="02070309020205020404" pitchFamily="49" charset="0"/>
              </a:rPr>
              <a:t>def</a:t>
            </a:r>
            <a:r>
              <a:rPr lang="en-US" sz="2000" dirty="0">
                <a:latin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</a:rPr>
              <a:t>transaction_count</a:t>
            </a:r>
            <a:r>
              <a:rPr lang="en-US" sz="2000" dirty="0">
                <a:latin typeface="Courier New" panose="02070309020205020404" pitchFamily="49" charset="0"/>
              </a:rPr>
              <a:t>(self):</a:t>
            </a:r>
          </a:p>
          <a:p>
            <a:pPr lvl="1"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return self.__</a:t>
            </a:r>
            <a:r>
              <a:rPr lang="en-US" sz="2000" dirty="0" err="1">
                <a:latin typeface="Courier New" panose="02070309020205020404" pitchFamily="49" charset="0"/>
              </a:rPr>
              <a:t>tcount</a:t>
            </a:r>
            <a:endParaRPr lang="en-US" sz="20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b="1" dirty="0">
              <a:solidFill>
                <a:srgbClr val="003399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E50EA-33E8-4E2F-87AC-FBB413F3837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50886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Modified </a:t>
            </a:r>
            <a:r>
              <a:rPr lang="en-US" smtClean="0">
                <a:latin typeface="Courier New" panose="02070309020205020404" pitchFamily="49" charset="0"/>
              </a:rPr>
              <a:t>Secretary</a:t>
            </a:r>
            <a:r>
              <a:rPr lang="en-US" smtClean="0"/>
              <a:t> class</a:t>
            </a:r>
          </a:p>
        </p:txBody>
      </p:sp>
      <p:sp>
        <p:nvSpPr>
          <p:cNvPr id="116736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09113" y="1570007"/>
            <a:ext cx="10515600" cy="5124091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2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22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2200" b="1" dirty="0">
                <a:solidFill>
                  <a:srgbClr val="008080"/>
                </a:solidFill>
                <a:latin typeface="Courier New" panose="02070309020205020404" pitchFamily="49" charset="0"/>
              </a:rPr>
              <a:t>A class to represent secretaries.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200" dirty="0" smtClean="0">
                <a:latin typeface="Courier New" panose="02070309020205020404" pitchFamily="49" charset="0"/>
              </a:rPr>
              <a:t>class Secretary(Employee):</a:t>
            </a:r>
            <a:endParaRPr lang="en-US" sz="22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200" b="1" dirty="0">
                <a:solidFill>
                  <a:srgbClr val="003399"/>
                </a:solidFill>
                <a:latin typeface="Courier New" panose="02070309020205020404" pitchFamily="49" charset="0"/>
              </a:rPr>
              <a:t>    </a:t>
            </a:r>
            <a:r>
              <a:rPr lang="en-US" sz="2200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def</a:t>
            </a:r>
            <a:r>
              <a:rPr lang="en-US" sz="22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 __</a:t>
            </a:r>
            <a:r>
              <a:rPr lang="en-US" sz="2200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init</a:t>
            </a:r>
            <a:r>
              <a:rPr lang="en-US" sz="22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__(self):</a:t>
            </a:r>
            <a:endParaRPr lang="en-US" sz="2200" b="1" dirty="0">
              <a:solidFill>
                <a:srgbClr val="003399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200" b="1" dirty="0">
                <a:solidFill>
                  <a:srgbClr val="003399"/>
                </a:solidFill>
                <a:latin typeface="Courier New" panose="02070309020205020404" pitchFamily="49" charset="0"/>
              </a:rPr>
              <a:t>        </a:t>
            </a:r>
            <a:r>
              <a:rPr lang="en-US" sz="22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super(Secretary, self).__</a:t>
            </a:r>
            <a:r>
              <a:rPr lang="en-US" sz="2200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init</a:t>
            </a:r>
            <a:r>
              <a:rPr lang="en-US" sz="22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__(0)</a:t>
            </a:r>
            <a:endParaRPr lang="en-US" sz="2200" b="1" dirty="0">
              <a:solidFill>
                <a:srgbClr val="003399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200" dirty="0">
                <a:latin typeface="Courier New" panose="02070309020205020404" pitchFamily="49" charset="0"/>
              </a:rPr>
              <a:t>  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200" dirty="0">
                <a:latin typeface="Courier New" panose="02070309020205020404" pitchFamily="49" charset="0"/>
              </a:rPr>
              <a:t>    </a:t>
            </a:r>
            <a:r>
              <a:rPr lang="en-US" sz="2200" dirty="0" err="1" smtClean="0">
                <a:latin typeface="Courier New" panose="02070309020205020404" pitchFamily="49" charset="0"/>
              </a:rPr>
              <a:t>def</a:t>
            </a:r>
            <a:r>
              <a:rPr lang="en-US" sz="2200" dirty="0" smtClean="0">
                <a:latin typeface="Courier New" panose="02070309020205020404" pitchFamily="49" charset="0"/>
              </a:rPr>
              <a:t> </a:t>
            </a:r>
            <a:r>
              <a:rPr lang="en-US" sz="2200" dirty="0" err="1" smtClean="0">
                <a:latin typeface="Courier New" panose="02070309020205020404" pitchFamily="49" charset="0"/>
              </a:rPr>
              <a:t>take_dictation</a:t>
            </a:r>
            <a:r>
              <a:rPr lang="en-US" sz="2200" dirty="0" smtClean="0">
                <a:latin typeface="Courier New" panose="02070309020205020404" pitchFamily="49" charset="0"/>
              </a:rPr>
              <a:t>(self, </a:t>
            </a:r>
            <a:r>
              <a:rPr lang="en-US" sz="2200" dirty="0">
                <a:latin typeface="Courier New" panose="02070309020205020404" pitchFamily="49" charset="0"/>
              </a:rPr>
              <a:t>text</a:t>
            </a:r>
            <a:r>
              <a:rPr lang="en-US" sz="2200" dirty="0" smtClean="0">
                <a:latin typeface="Courier New" panose="02070309020205020404" pitchFamily="49" charset="0"/>
              </a:rPr>
              <a:t>):</a:t>
            </a:r>
            <a:endParaRPr lang="en-US" sz="22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200" dirty="0">
                <a:latin typeface="Courier New" panose="02070309020205020404" pitchFamily="49" charset="0"/>
              </a:rPr>
              <a:t>        </a:t>
            </a:r>
            <a:r>
              <a:rPr lang="en-US" sz="2200" dirty="0" smtClean="0">
                <a:latin typeface="Courier New" panose="02070309020205020404" pitchFamily="49" charset="0"/>
              </a:rPr>
              <a:t>print("</a:t>
            </a:r>
            <a:r>
              <a:rPr lang="en-US" sz="2200" dirty="0">
                <a:latin typeface="Courier New" panose="02070309020205020404" pitchFamily="49" charset="0"/>
              </a:rPr>
              <a:t>Taking dictation of text: " + text</a:t>
            </a:r>
            <a:r>
              <a:rPr lang="en-US" sz="2200" dirty="0" smtClean="0">
                <a:latin typeface="Courier New" panose="02070309020205020404" pitchFamily="49" charset="0"/>
              </a:rPr>
              <a:t>)</a:t>
            </a:r>
            <a:endParaRPr lang="en-US" sz="22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110000"/>
              </a:lnSpc>
            </a:pPr>
            <a:r>
              <a:rPr lang="en-US" dirty="0" smtClean="0"/>
              <a:t>Since </a:t>
            </a:r>
            <a:r>
              <a:rPr lang="en-US" dirty="0" smtClean="0">
                <a:latin typeface="Courier New" panose="02070309020205020404" pitchFamily="49" charset="0"/>
              </a:rPr>
              <a:t>Secretary</a:t>
            </a:r>
            <a:r>
              <a:rPr lang="en-US" dirty="0" smtClean="0"/>
              <a:t> doesn't require any parameters to its constructor, </a:t>
            </a:r>
            <a:r>
              <a:rPr lang="en-US" dirty="0" err="1" smtClean="0">
                <a:latin typeface="Courier New" panose="02070309020205020404" pitchFamily="49" charset="0"/>
              </a:rPr>
              <a:t>LegalSecretary</a:t>
            </a:r>
            <a:r>
              <a:rPr lang="en-US" dirty="0" smtClean="0"/>
              <a:t> compiles without a constructor.</a:t>
            </a:r>
          </a:p>
          <a:p>
            <a:pPr lvl="2">
              <a:lnSpc>
                <a:spcPct val="110000"/>
              </a:lnSpc>
            </a:pPr>
            <a:r>
              <a:rPr lang="en-US" dirty="0" smtClean="0"/>
              <a:t>Its default constructor calls the </a:t>
            </a:r>
            <a:r>
              <a:rPr lang="en-US" dirty="0" smtClean="0">
                <a:latin typeface="Courier New" panose="02070309020205020404" pitchFamily="49" charset="0"/>
              </a:rPr>
              <a:t>Secretary</a:t>
            </a:r>
            <a:r>
              <a:rPr lang="en-US" dirty="0" smtClean="0"/>
              <a:t> constructor.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54F2-A394-4A69-AEE5-D865810298DC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5779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Inheritance and attributes</a:t>
            </a:r>
          </a:p>
        </p:txBody>
      </p:sp>
      <p:sp>
        <p:nvSpPr>
          <p:cNvPr id="144486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38200" y="1825625"/>
            <a:ext cx="10515600" cy="4862722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Try to give lawyers $5000 for each year at the company:</a:t>
            </a:r>
            <a:endParaRPr lang="en-US" sz="900" dirty="0"/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2200" dirty="0" smtClean="0">
                <a:latin typeface="Courier New" panose="02070309020205020404" pitchFamily="49" charset="0"/>
              </a:rPr>
              <a:t>class Lawyer(Employee):</a:t>
            </a:r>
            <a:endParaRPr lang="en-US" sz="22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2200" dirty="0">
                <a:latin typeface="Courier New" panose="02070309020205020404" pitchFamily="49" charset="0"/>
              </a:rPr>
              <a:t>    ...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2200" b="1" dirty="0">
                <a:latin typeface="Courier New" panose="02070309020205020404" pitchFamily="49" charset="0"/>
              </a:rPr>
              <a:t>    </a:t>
            </a:r>
            <a:r>
              <a:rPr lang="en-US" sz="2200" b="1" dirty="0" err="1" smtClean="0">
                <a:latin typeface="Courier New" panose="02070309020205020404" pitchFamily="49" charset="0"/>
              </a:rPr>
              <a:t>def</a:t>
            </a:r>
            <a:r>
              <a:rPr lang="en-US" sz="2200" b="1" dirty="0" smtClean="0">
                <a:latin typeface="Courier New" panose="02070309020205020404" pitchFamily="49" charset="0"/>
              </a:rPr>
              <a:t> </a:t>
            </a:r>
            <a:r>
              <a:rPr lang="en-US" sz="2200" b="1" dirty="0" err="1" smtClean="0">
                <a:latin typeface="Courier New" panose="02070309020205020404" pitchFamily="49" charset="0"/>
              </a:rPr>
              <a:t>get_salary</a:t>
            </a:r>
            <a:r>
              <a:rPr lang="en-US" sz="2200" b="1" dirty="0" smtClean="0">
                <a:latin typeface="Courier New" panose="02070309020205020404" pitchFamily="49" charset="0"/>
              </a:rPr>
              <a:t>(self):</a:t>
            </a:r>
            <a:endParaRPr lang="en-US" sz="22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2200" b="1" dirty="0">
                <a:solidFill>
                  <a:srgbClr val="800000"/>
                </a:solidFill>
                <a:latin typeface="Courier New" panose="02070309020205020404" pitchFamily="49" charset="0"/>
              </a:rPr>
              <a:t>        return </a:t>
            </a:r>
            <a:r>
              <a:rPr lang="en-US" sz="2200" b="1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super(Lawyer, self).</a:t>
            </a:r>
            <a:r>
              <a:rPr lang="en-US" sz="22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get_salary</a:t>
            </a:r>
            <a:r>
              <a:rPr lang="en-US" sz="2200" b="1" dirty="0">
                <a:solidFill>
                  <a:srgbClr val="800000"/>
                </a:solidFill>
                <a:latin typeface="Courier New" panose="02070309020205020404" pitchFamily="49" charset="0"/>
              </a:rPr>
              <a:t>() + 5000 * </a:t>
            </a:r>
            <a:r>
              <a:rPr lang="en-US" sz="2200" b="1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years</a:t>
            </a:r>
            <a:endParaRPr lang="en-US" sz="22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2200" dirty="0">
                <a:latin typeface="Courier New" panose="02070309020205020404" pitchFamily="49" charset="0"/>
              </a:rPr>
              <a:t>    </a:t>
            </a:r>
            <a:r>
              <a:rPr lang="en-US" sz="2200" dirty="0" smtClean="0">
                <a:latin typeface="Courier New" panose="02070309020205020404" pitchFamily="49" charset="0"/>
              </a:rPr>
              <a:t>...</a:t>
            </a:r>
            <a:endParaRPr lang="en-US" sz="22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eaLnBrk="1" hangingPunct="1"/>
            <a:r>
              <a:rPr lang="en-US" dirty="0" smtClean="0"/>
              <a:t>Does not work; the error is the following:</a:t>
            </a:r>
          </a:p>
          <a:p>
            <a:pPr lvl="1">
              <a:lnSpc>
                <a:spcPct val="70000"/>
              </a:lnSpc>
              <a:buNone/>
            </a:pPr>
            <a:r>
              <a:rPr lang="en-US" sz="2000" dirty="0" err="1">
                <a:solidFill>
                  <a:srgbClr val="800000"/>
                </a:solidFill>
                <a:latin typeface="Courier New" panose="02070309020205020404" pitchFamily="49" charset="0"/>
              </a:rPr>
              <a:t>AttributeError</a:t>
            </a:r>
            <a:r>
              <a:rPr lang="en-US" sz="2000" dirty="0">
                <a:solidFill>
                  <a:srgbClr val="800000"/>
                </a:solidFill>
                <a:latin typeface="Courier New" panose="02070309020205020404" pitchFamily="49" charset="0"/>
              </a:rPr>
              <a:t>: </a:t>
            </a:r>
            <a:r>
              <a:rPr lang="en-US" sz="2000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'Lawyer' </a:t>
            </a:r>
            <a:r>
              <a:rPr lang="en-US" sz="2000" dirty="0">
                <a:solidFill>
                  <a:srgbClr val="800000"/>
                </a:solidFill>
                <a:latin typeface="Courier New" panose="02070309020205020404" pitchFamily="49" charset="0"/>
              </a:rPr>
              <a:t>object has no attribute '_</a:t>
            </a:r>
            <a:r>
              <a:rPr lang="en-US" sz="2000" dirty="0" err="1">
                <a:solidFill>
                  <a:srgbClr val="800000"/>
                </a:solidFill>
                <a:latin typeface="Courier New" panose="02070309020205020404" pitchFamily="49" charset="0"/>
              </a:rPr>
              <a:t>Employee__years</a:t>
            </a:r>
            <a:r>
              <a:rPr lang="en-US" sz="2000" dirty="0">
                <a:solidFill>
                  <a:srgbClr val="800000"/>
                </a:solidFill>
                <a:latin typeface="Courier New" panose="02070309020205020404" pitchFamily="49" charset="0"/>
              </a:rPr>
              <a:t>'  </a:t>
            </a:r>
            <a:r>
              <a:rPr lang="en-US" sz="1800" dirty="0">
                <a:solidFill>
                  <a:srgbClr val="800000"/>
                </a:solidFill>
                <a:latin typeface="Courier New" panose="02070309020205020404" pitchFamily="49" charset="0"/>
              </a:rPr>
              <a:t>                                        ^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endParaRPr lang="en-US" sz="1800" dirty="0">
              <a:solidFill>
                <a:srgbClr val="800000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en-US" dirty="0" smtClean="0"/>
              <a:t>Private attributes cannot be directly accessed from subclasses.</a:t>
            </a:r>
          </a:p>
          <a:p>
            <a:pPr lvl="1" eaLnBrk="1" hangingPunct="1"/>
            <a:r>
              <a:rPr lang="en-US" dirty="0" smtClean="0"/>
              <a:t>One reason: So that </a:t>
            </a:r>
            <a:r>
              <a:rPr lang="en-US" dirty="0" err="1" smtClean="0"/>
              <a:t>subclassing</a:t>
            </a:r>
            <a:r>
              <a:rPr lang="en-US" dirty="0" smtClean="0"/>
              <a:t> can't break encapsulation.</a:t>
            </a:r>
          </a:p>
          <a:p>
            <a:pPr lvl="1" eaLnBrk="1" hangingPunct="1"/>
            <a:r>
              <a:rPr lang="en-US" dirty="0" smtClean="0"/>
              <a:t>How can we get around this limitation?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54F2-A394-4A69-AEE5-D865810298DC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5145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4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44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44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44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44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44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44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8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448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8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448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8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4448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4867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49525"/>
            <a:ext cx="10515600" cy="1219111"/>
          </a:xfrm>
        </p:spPr>
        <p:txBody>
          <a:bodyPr/>
          <a:lstStyle/>
          <a:p>
            <a:pPr eaLnBrk="1" hangingPunct="1"/>
            <a:r>
              <a:rPr lang="en-US" dirty="0" smtClean="0"/>
              <a:t>Improved </a:t>
            </a:r>
            <a:r>
              <a:rPr lang="en-US" dirty="0" smtClean="0">
                <a:latin typeface="Courier New" panose="02070309020205020404" pitchFamily="49" charset="0"/>
              </a:rPr>
              <a:t>Employee</a:t>
            </a:r>
            <a:r>
              <a:rPr lang="en-US" dirty="0" smtClean="0"/>
              <a:t> code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34351" y="1086927"/>
            <a:ext cx="10515600" cy="562442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/>
              <a:t>Add an </a:t>
            </a:r>
            <a:r>
              <a:rPr lang="en-US" dirty="0" err="1" smtClean="0"/>
              <a:t>accessor</a:t>
            </a:r>
            <a:r>
              <a:rPr lang="en-US" dirty="0" smtClean="0"/>
              <a:t> for any field needed by the subclass.</a:t>
            </a:r>
          </a:p>
          <a:p>
            <a:pPr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2000" dirty="0" smtClean="0">
                <a:latin typeface="Courier New" panose="02070309020205020404" pitchFamily="49" charset="0"/>
              </a:rPr>
              <a:t>class Employee: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    </a:t>
            </a:r>
            <a:r>
              <a:rPr lang="en-US" sz="2000" dirty="0" err="1" smtClean="0">
                <a:latin typeface="Courier New" panose="02070309020205020404" pitchFamily="49" charset="0"/>
              </a:rPr>
              <a:t>self.__years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    </a:t>
            </a:r>
          </a:p>
          <a:p>
            <a:pPr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    </a:t>
            </a:r>
            <a:r>
              <a:rPr lang="en-US" sz="2000" dirty="0" err="1" smtClean="0">
                <a:latin typeface="Courier New" panose="02070309020205020404" pitchFamily="49" charset="0"/>
              </a:rPr>
              <a:t>def</a:t>
            </a:r>
            <a:r>
              <a:rPr lang="en-US" sz="2000" dirty="0" smtClean="0">
                <a:latin typeface="Courier New" panose="02070309020205020404" pitchFamily="49" charset="0"/>
              </a:rPr>
              <a:t> __</a:t>
            </a:r>
            <a:r>
              <a:rPr lang="en-US" sz="2000" dirty="0" err="1" smtClean="0">
                <a:latin typeface="Courier New" panose="02070309020205020404" pitchFamily="49" charset="0"/>
              </a:rPr>
              <a:t>init</a:t>
            </a:r>
            <a:r>
              <a:rPr lang="en-US" sz="2000" dirty="0" smtClean="0">
                <a:latin typeface="Courier New" panose="02070309020205020404" pitchFamily="49" charset="0"/>
              </a:rPr>
              <a:t>__(self, </a:t>
            </a:r>
            <a:r>
              <a:rPr lang="en-US" sz="2000" dirty="0" err="1" smtClean="0">
                <a:latin typeface="Courier New" panose="02070309020205020404" pitchFamily="49" charset="0"/>
              </a:rPr>
              <a:t>initial_years</a:t>
            </a:r>
            <a:r>
              <a:rPr lang="en-US" sz="2000" dirty="0" smtClean="0">
                <a:latin typeface="Courier New" panose="02070309020205020404" pitchFamily="49" charset="0"/>
              </a:rPr>
              <a:t>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</a:t>
            </a:r>
            <a:r>
              <a:rPr lang="en-US" sz="2000" dirty="0" err="1" smtClean="0">
                <a:latin typeface="Courier New" panose="02070309020205020404" pitchFamily="49" charset="0"/>
              </a:rPr>
              <a:t>self.__years</a:t>
            </a:r>
            <a:r>
              <a:rPr lang="en-US" sz="2000" dirty="0" smtClean="0">
                <a:latin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</a:rPr>
              <a:t>= </a:t>
            </a:r>
            <a:r>
              <a:rPr lang="en-US" sz="2000" dirty="0" err="1" smtClean="0">
                <a:latin typeface="Courier New" panose="02070309020205020404" pitchFamily="49" charset="0"/>
              </a:rPr>
              <a:t>initial_years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2000" b="1" dirty="0">
                <a:solidFill>
                  <a:srgbClr val="003399"/>
                </a:solidFill>
                <a:latin typeface="Courier New" panose="02070309020205020404" pitchFamily="49" charset="0"/>
              </a:rPr>
              <a:t>    </a:t>
            </a:r>
            <a:r>
              <a:rPr lang="en-US" sz="2000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def</a:t>
            </a:r>
            <a:r>
              <a:rPr lang="en-US" sz="20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get_years</a:t>
            </a:r>
            <a:r>
              <a:rPr lang="en-US" sz="20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(self):</a:t>
            </a:r>
            <a:endParaRPr lang="en-US" sz="2000" b="1" dirty="0">
              <a:solidFill>
                <a:srgbClr val="003399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2000" b="1" dirty="0">
                <a:solidFill>
                  <a:srgbClr val="003399"/>
                </a:solidFill>
                <a:latin typeface="Courier New" panose="02070309020205020404" pitchFamily="49" charset="0"/>
              </a:rPr>
              <a:t>        return </a:t>
            </a:r>
            <a:r>
              <a:rPr lang="en-US" sz="2000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self.__years</a:t>
            </a:r>
            <a:endParaRPr lang="en-US" sz="2000" b="1" dirty="0">
              <a:solidFill>
                <a:srgbClr val="003399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    </a:t>
            </a:r>
            <a:r>
              <a:rPr lang="en-US" sz="2000" dirty="0" smtClean="0">
                <a:latin typeface="Courier New" panose="02070309020205020404" pitchFamily="49" charset="0"/>
              </a:rPr>
              <a:t>...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2000" dirty="0" smtClean="0">
                <a:latin typeface="Courier New" panose="02070309020205020404" pitchFamily="49" charset="0"/>
              </a:rPr>
              <a:t>class Lawyer(Employee):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    </a:t>
            </a:r>
            <a:r>
              <a:rPr lang="en-US" sz="2000" dirty="0" err="1" smtClean="0">
                <a:latin typeface="Courier New" panose="02070309020205020404" pitchFamily="49" charset="0"/>
              </a:rPr>
              <a:t>def</a:t>
            </a:r>
            <a:r>
              <a:rPr lang="en-US" sz="2000" dirty="0" smtClean="0">
                <a:latin typeface="Courier New" panose="02070309020205020404" pitchFamily="49" charset="0"/>
              </a:rPr>
              <a:t> __</a:t>
            </a:r>
            <a:r>
              <a:rPr lang="en-US" sz="2000" dirty="0" err="1" smtClean="0">
                <a:latin typeface="Courier New" panose="02070309020205020404" pitchFamily="49" charset="0"/>
              </a:rPr>
              <a:t>init</a:t>
            </a:r>
            <a:r>
              <a:rPr lang="en-US" sz="2000" dirty="0" smtClean="0">
                <a:latin typeface="Courier New" panose="02070309020205020404" pitchFamily="49" charset="0"/>
              </a:rPr>
              <a:t>__(self, years):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</a:t>
            </a:r>
            <a:r>
              <a:rPr lang="en-US" sz="2000" dirty="0" smtClean="0">
                <a:latin typeface="Courier New" panose="02070309020205020404" pitchFamily="49" charset="0"/>
              </a:rPr>
              <a:t>super(Lawyer, self).__</a:t>
            </a:r>
            <a:r>
              <a:rPr lang="en-US" sz="2000" dirty="0" err="1" smtClean="0">
                <a:latin typeface="Courier New" panose="02070309020205020404" pitchFamily="49" charset="0"/>
              </a:rPr>
              <a:t>init</a:t>
            </a:r>
            <a:r>
              <a:rPr lang="en-US" sz="2000" dirty="0" smtClean="0">
                <a:latin typeface="Courier New" panose="02070309020205020404" pitchFamily="49" charset="0"/>
              </a:rPr>
              <a:t>__(years)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    </a:t>
            </a:r>
          </a:p>
          <a:p>
            <a:pPr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    </a:t>
            </a:r>
            <a:r>
              <a:rPr lang="en-US" sz="2000" dirty="0" err="1" smtClean="0">
                <a:latin typeface="Courier New" panose="02070309020205020404" pitchFamily="49" charset="0"/>
              </a:rPr>
              <a:t>def</a:t>
            </a:r>
            <a:r>
              <a:rPr lang="en-US" sz="2000" dirty="0" smtClean="0">
                <a:latin typeface="Courier New" panose="02070309020205020404" pitchFamily="49" charset="0"/>
              </a:rPr>
              <a:t> </a:t>
            </a:r>
            <a:r>
              <a:rPr lang="en-US" sz="2000" dirty="0" err="1" smtClean="0">
                <a:latin typeface="Courier New" panose="02070309020205020404" pitchFamily="49" charset="0"/>
              </a:rPr>
              <a:t>get_salary</a:t>
            </a:r>
            <a:r>
              <a:rPr lang="en-US" sz="2000" dirty="0" smtClean="0">
                <a:latin typeface="Courier New" panose="02070309020205020404" pitchFamily="49" charset="0"/>
              </a:rPr>
              <a:t>(self):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return </a:t>
            </a:r>
            <a:r>
              <a:rPr lang="en-US" sz="2000" dirty="0" smtClean="0">
                <a:latin typeface="Courier New" panose="02070309020205020404" pitchFamily="49" charset="0"/>
              </a:rPr>
              <a:t>super(Lawyer, self).</a:t>
            </a:r>
            <a:r>
              <a:rPr lang="en-US" sz="2000" dirty="0" err="1" smtClean="0">
                <a:latin typeface="Courier New" panose="02070309020205020404" pitchFamily="49" charset="0"/>
              </a:rPr>
              <a:t>get_salary</a:t>
            </a:r>
            <a:r>
              <a:rPr lang="en-US" sz="2000" dirty="0">
                <a:latin typeface="Courier New" panose="02070309020205020404" pitchFamily="49" charset="0"/>
              </a:rPr>
              <a:t>() + 5000 * </a:t>
            </a:r>
            <a:r>
              <a:rPr lang="en-US" sz="2000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get_years</a:t>
            </a:r>
            <a:r>
              <a:rPr lang="en-US" sz="20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()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    ...</a:t>
            </a:r>
          </a:p>
          <a:p>
            <a:pPr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endParaRPr lang="en-US" sz="1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54F2-A394-4A69-AEE5-D865810298DC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1272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Revisiting </a:t>
            </a:r>
            <a:r>
              <a:rPr lang="en-US" smtClean="0">
                <a:latin typeface="Courier New" panose="02070309020205020404" pitchFamily="49" charset="0"/>
              </a:rPr>
              <a:t>Secretary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</a:t>
            </a:r>
            <a:r>
              <a:rPr lang="en-US" dirty="0" smtClean="0">
                <a:latin typeface="Courier New" panose="02070309020205020404" pitchFamily="49" charset="0"/>
              </a:rPr>
              <a:t>Secretary</a:t>
            </a:r>
            <a:r>
              <a:rPr lang="en-US" dirty="0" smtClean="0"/>
              <a:t> class currently has a poor solution.</a:t>
            </a:r>
          </a:p>
          <a:p>
            <a:pPr lvl="1" eaLnBrk="1" hangingPunct="1"/>
            <a:r>
              <a:rPr lang="en-US" dirty="0" smtClean="0"/>
              <a:t>We set all Secretaries to 0 years because they do not get a vacation bonus for their service.</a:t>
            </a:r>
          </a:p>
          <a:p>
            <a:pPr lvl="1" eaLnBrk="1" hangingPunct="1"/>
            <a:r>
              <a:rPr lang="en-US" dirty="0" smtClean="0"/>
              <a:t>If we call </a:t>
            </a:r>
            <a:r>
              <a:rPr lang="en-US" dirty="0" err="1" smtClean="0">
                <a:latin typeface="Courier New" panose="02070309020205020404" pitchFamily="49" charset="0"/>
              </a:rPr>
              <a:t>get_years</a:t>
            </a:r>
            <a:r>
              <a:rPr lang="en-US" dirty="0" smtClean="0"/>
              <a:t> on a </a:t>
            </a:r>
            <a:r>
              <a:rPr lang="en-US" dirty="0" smtClean="0">
                <a:latin typeface="Courier New" panose="02070309020205020404" pitchFamily="49" charset="0"/>
              </a:rPr>
              <a:t>Secretary</a:t>
            </a:r>
            <a:r>
              <a:rPr lang="en-US" dirty="0" smtClean="0"/>
              <a:t> object, we'll always get 0.</a:t>
            </a:r>
          </a:p>
          <a:p>
            <a:pPr lvl="1" eaLnBrk="1" hangingPunct="1"/>
            <a:r>
              <a:rPr lang="en-US" dirty="0" smtClean="0"/>
              <a:t>This isn't a good solution; what if we wanted to give some other reward to </a:t>
            </a:r>
            <a:r>
              <a:rPr lang="en-US" i="1" dirty="0" smtClean="0"/>
              <a:t>all</a:t>
            </a:r>
            <a:r>
              <a:rPr lang="en-US" dirty="0" smtClean="0"/>
              <a:t> employees based on years of service?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Redesign our </a:t>
            </a:r>
            <a:r>
              <a:rPr lang="en-US" dirty="0" smtClean="0">
                <a:latin typeface="Courier New" panose="02070309020205020404" pitchFamily="49" charset="0"/>
              </a:rPr>
              <a:t>Employee</a:t>
            </a:r>
            <a:r>
              <a:rPr lang="en-US" dirty="0" smtClean="0"/>
              <a:t> class to allow for a better solution.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54F2-A394-4A69-AEE5-D865810298DC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9713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Improved </a:t>
            </a:r>
            <a:r>
              <a:rPr lang="en-US" smtClean="0">
                <a:latin typeface="Courier New" panose="02070309020205020404" pitchFamily="49" charset="0"/>
              </a:rPr>
              <a:t>Employee</a:t>
            </a:r>
            <a:r>
              <a:rPr lang="en-US" smtClean="0"/>
              <a:t> code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38200" y="1825625"/>
            <a:ext cx="10515600" cy="4897228"/>
          </a:xfrm>
        </p:spPr>
        <p:txBody>
          <a:bodyPr>
            <a:normAutofit/>
          </a:bodyPr>
          <a:lstStyle/>
          <a:p>
            <a:pPr marL="288925" indent="-288925">
              <a:buFontTx/>
              <a:buChar char="•"/>
            </a:pPr>
            <a:r>
              <a:rPr lang="en-US" dirty="0" smtClean="0"/>
              <a:t>Let's separate the standard 10 vacation days from those that are awarded based on seniority.</a:t>
            </a:r>
            <a:endParaRPr lang="en-US" sz="1800" dirty="0">
              <a:latin typeface="Courier New" panose="02070309020205020404" pitchFamily="49" charset="0"/>
            </a:endParaRPr>
          </a:p>
          <a:p>
            <a:pPr marL="742950" lvl="1" indent="-285750">
              <a:lnSpc>
                <a:spcPct val="60000"/>
              </a:lnSpc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marL="742950" lvl="1" indent="-285750">
              <a:lnSpc>
                <a:spcPct val="60000"/>
              </a:lnSpc>
              <a:buNone/>
            </a:pPr>
            <a:r>
              <a:rPr lang="en-US" sz="2200" dirty="0" smtClean="0">
                <a:latin typeface="Courier New" panose="02070309020205020404" pitchFamily="49" charset="0"/>
              </a:rPr>
              <a:t>class Employee:    </a:t>
            </a:r>
            <a:endParaRPr lang="en-US" sz="2200" dirty="0">
              <a:latin typeface="Courier New" panose="02070309020205020404" pitchFamily="49" charset="0"/>
            </a:endParaRPr>
          </a:p>
          <a:p>
            <a:pPr marL="742950" lvl="1" indent="-285750">
              <a:lnSpc>
                <a:spcPct val="60000"/>
              </a:lnSpc>
              <a:buNone/>
            </a:pPr>
            <a:r>
              <a:rPr lang="en-US" sz="2200" dirty="0">
                <a:latin typeface="Courier New" panose="02070309020205020404" pitchFamily="49" charset="0"/>
              </a:rPr>
              <a:t>    </a:t>
            </a:r>
            <a:r>
              <a:rPr lang="en-US" sz="2200" dirty="0" err="1" smtClean="0">
                <a:latin typeface="Courier New" panose="02070309020205020404" pitchFamily="49" charset="0"/>
              </a:rPr>
              <a:t>def</a:t>
            </a:r>
            <a:r>
              <a:rPr lang="en-US" sz="2200" dirty="0" smtClean="0">
                <a:latin typeface="Courier New" panose="02070309020205020404" pitchFamily="49" charset="0"/>
              </a:rPr>
              <a:t> __</a:t>
            </a:r>
            <a:r>
              <a:rPr lang="en-US" sz="2200" dirty="0" err="1" smtClean="0">
                <a:latin typeface="Courier New" panose="02070309020205020404" pitchFamily="49" charset="0"/>
              </a:rPr>
              <a:t>init</a:t>
            </a:r>
            <a:r>
              <a:rPr lang="en-US" sz="2200" dirty="0" smtClean="0">
                <a:latin typeface="Courier New" panose="02070309020205020404" pitchFamily="49" charset="0"/>
              </a:rPr>
              <a:t>__(self, </a:t>
            </a:r>
            <a:r>
              <a:rPr lang="en-US" sz="2200" dirty="0" err="1" smtClean="0">
                <a:latin typeface="Courier New" panose="02070309020205020404" pitchFamily="49" charset="0"/>
              </a:rPr>
              <a:t>initial_years</a:t>
            </a:r>
            <a:r>
              <a:rPr lang="en-US" sz="2200" dirty="0" smtClean="0">
                <a:latin typeface="Courier New" panose="02070309020205020404" pitchFamily="49" charset="0"/>
              </a:rPr>
              <a:t>):</a:t>
            </a:r>
            <a:endParaRPr lang="en-US" sz="2200" dirty="0">
              <a:latin typeface="Courier New" panose="02070309020205020404" pitchFamily="49" charset="0"/>
            </a:endParaRPr>
          </a:p>
          <a:p>
            <a:pPr marL="742950" lvl="1" indent="-285750">
              <a:lnSpc>
                <a:spcPct val="60000"/>
              </a:lnSpc>
              <a:buNone/>
            </a:pPr>
            <a:r>
              <a:rPr lang="en-US" sz="2200" dirty="0">
                <a:latin typeface="Courier New" panose="02070309020205020404" pitchFamily="49" charset="0"/>
              </a:rPr>
              <a:t>        </a:t>
            </a:r>
            <a:r>
              <a:rPr lang="en-US" sz="2200" dirty="0" err="1" smtClean="0">
                <a:latin typeface="Courier New" panose="02070309020205020404" pitchFamily="49" charset="0"/>
              </a:rPr>
              <a:t>self.__years</a:t>
            </a:r>
            <a:r>
              <a:rPr lang="en-US" sz="2200" dirty="0" smtClean="0">
                <a:latin typeface="Courier New" panose="02070309020205020404" pitchFamily="49" charset="0"/>
              </a:rPr>
              <a:t> </a:t>
            </a:r>
            <a:r>
              <a:rPr lang="en-US" sz="2200" dirty="0">
                <a:latin typeface="Courier New" panose="02070309020205020404" pitchFamily="49" charset="0"/>
              </a:rPr>
              <a:t>= </a:t>
            </a:r>
            <a:r>
              <a:rPr lang="en-US" sz="2200" dirty="0" err="1" smtClean="0">
                <a:latin typeface="Courier New" panose="02070309020205020404" pitchFamily="49" charset="0"/>
              </a:rPr>
              <a:t>initial_years</a:t>
            </a:r>
            <a:endParaRPr lang="en-US" sz="2200" dirty="0" smtClean="0">
              <a:latin typeface="Courier New" panose="02070309020205020404" pitchFamily="49" charset="0"/>
            </a:endParaRPr>
          </a:p>
          <a:p>
            <a:pPr marL="742950" lvl="1" indent="-285750">
              <a:lnSpc>
                <a:spcPct val="60000"/>
              </a:lnSpc>
              <a:buNone/>
            </a:pPr>
            <a:endParaRPr lang="en-US" sz="2200" dirty="0">
              <a:latin typeface="Courier New" panose="02070309020205020404" pitchFamily="49" charset="0"/>
            </a:endParaRPr>
          </a:p>
          <a:p>
            <a:pPr marL="742950" lvl="1" indent="-285750">
              <a:lnSpc>
                <a:spcPct val="60000"/>
              </a:lnSpc>
              <a:buNone/>
            </a:pPr>
            <a:r>
              <a:rPr lang="en-US" sz="2200" dirty="0">
                <a:latin typeface="Courier New" panose="02070309020205020404" pitchFamily="49" charset="0"/>
              </a:rPr>
              <a:t>    </a:t>
            </a:r>
            <a:r>
              <a:rPr lang="en-US" sz="2200" dirty="0" err="1" smtClean="0">
                <a:latin typeface="Courier New" panose="02070309020205020404" pitchFamily="49" charset="0"/>
              </a:rPr>
              <a:t>def</a:t>
            </a:r>
            <a:r>
              <a:rPr lang="en-US" sz="2200" dirty="0" smtClean="0">
                <a:latin typeface="Courier New" panose="02070309020205020404" pitchFamily="49" charset="0"/>
              </a:rPr>
              <a:t> </a:t>
            </a:r>
            <a:r>
              <a:rPr lang="en-US" sz="2200" dirty="0" err="1" smtClean="0">
                <a:latin typeface="Courier New" panose="02070309020205020404" pitchFamily="49" charset="0"/>
              </a:rPr>
              <a:t>get_vacation_days</a:t>
            </a:r>
            <a:r>
              <a:rPr lang="en-US" sz="2200" dirty="0" smtClean="0">
                <a:latin typeface="Courier New" panose="02070309020205020404" pitchFamily="49" charset="0"/>
              </a:rPr>
              <a:t>(self):</a:t>
            </a:r>
            <a:endParaRPr lang="en-US" sz="2200" dirty="0">
              <a:latin typeface="Courier New" panose="02070309020205020404" pitchFamily="49" charset="0"/>
            </a:endParaRPr>
          </a:p>
          <a:p>
            <a:pPr marL="742950" lvl="1" indent="-285750">
              <a:lnSpc>
                <a:spcPct val="60000"/>
              </a:lnSpc>
              <a:buNone/>
            </a:pPr>
            <a:r>
              <a:rPr lang="en-US" sz="2200" dirty="0">
                <a:latin typeface="Courier New" panose="02070309020205020404" pitchFamily="49" charset="0"/>
              </a:rPr>
              <a:t>        return 10 + </a:t>
            </a:r>
            <a:r>
              <a:rPr lang="en-US" sz="2200" dirty="0" err="1" smtClean="0">
                <a:latin typeface="Courier New" panose="02070309020205020404" pitchFamily="49" charset="0"/>
              </a:rPr>
              <a:t>self.</a:t>
            </a:r>
            <a:r>
              <a:rPr lang="en-US" sz="2200" b="1" dirty="0" err="1" smtClean="0">
                <a:latin typeface="Courier New" panose="02070309020205020404" pitchFamily="49" charset="0"/>
              </a:rPr>
              <a:t>get_seniority_bonus</a:t>
            </a:r>
            <a:r>
              <a:rPr lang="en-US" sz="2200" b="1" dirty="0" smtClean="0">
                <a:latin typeface="Courier New" panose="02070309020205020404" pitchFamily="49" charset="0"/>
              </a:rPr>
              <a:t>()</a:t>
            </a:r>
            <a:endParaRPr lang="en-US" sz="2200" dirty="0">
              <a:latin typeface="Courier New" panose="02070309020205020404" pitchFamily="49" charset="0"/>
            </a:endParaRPr>
          </a:p>
          <a:p>
            <a:pPr marL="742950" lvl="1" indent="-285750">
              <a:lnSpc>
                <a:spcPct val="60000"/>
              </a:lnSpc>
              <a:buNone/>
            </a:pPr>
            <a:r>
              <a:rPr lang="en-US" sz="2200" dirty="0">
                <a:latin typeface="Courier New" panose="02070309020205020404" pitchFamily="49" charset="0"/>
              </a:rPr>
              <a:t>    </a:t>
            </a:r>
          </a:p>
          <a:p>
            <a:pPr marL="742950" lvl="1" indent="-285750">
              <a:lnSpc>
                <a:spcPct val="60000"/>
              </a:lnSpc>
              <a:buNone/>
            </a:pPr>
            <a:r>
              <a:rPr lang="en-US" sz="2200" b="1" dirty="0">
                <a:solidFill>
                  <a:srgbClr val="008080"/>
                </a:solidFill>
                <a:latin typeface="Courier New" panose="02070309020205020404" pitchFamily="49" charset="0"/>
              </a:rPr>
              <a:t>    #</a:t>
            </a:r>
            <a:r>
              <a:rPr lang="en-US" sz="22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2200" b="1" dirty="0">
                <a:solidFill>
                  <a:srgbClr val="008080"/>
                </a:solidFill>
                <a:latin typeface="Courier New" panose="02070309020205020404" pitchFamily="49" charset="0"/>
              </a:rPr>
              <a:t>vacation days given for each year in the company</a:t>
            </a:r>
          </a:p>
          <a:p>
            <a:pPr marL="742950" lvl="1" indent="-285750">
              <a:lnSpc>
                <a:spcPct val="60000"/>
              </a:lnSpc>
              <a:buNone/>
            </a:pPr>
            <a:r>
              <a:rPr lang="en-US" sz="2200" b="1" dirty="0">
                <a:latin typeface="Courier New" panose="02070309020205020404" pitchFamily="49" charset="0"/>
              </a:rPr>
              <a:t>   </a:t>
            </a:r>
            <a:r>
              <a:rPr lang="en-US" sz="2200" b="1" dirty="0" smtClean="0">
                <a:latin typeface="Courier New" panose="02070309020205020404" pitchFamily="49" charset="0"/>
              </a:rPr>
              <a:t> </a:t>
            </a:r>
            <a:r>
              <a:rPr lang="en-US" sz="2200" b="1" dirty="0" err="1" smtClean="0">
                <a:latin typeface="Courier New" panose="02070309020205020404" pitchFamily="49" charset="0"/>
              </a:rPr>
              <a:t>def</a:t>
            </a:r>
            <a:r>
              <a:rPr lang="en-US" sz="2200" b="1" dirty="0" smtClean="0">
                <a:latin typeface="Courier New" panose="02070309020205020404" pitchFamily="49" charset="0"/>
              </a:rPr>
              <a:t> </a:t>
            </a:r>
            <a:r>
              <a:rPr lang="en-US" sz="2200" b="1" dirty="0" err="1" smtClean="0">
                <a:latin typeface="Courier New" panose="02070309020205020404" pitchFamily="49" charset="0"/>
              </a:rPr>
              <a:t>get_seniority_bonus</a:t>
            </a:r>
            <a:r>
              <a:rPr lang="en-US" sz="2200" b="1" dirty="0" smtClean="0">
                <a:latin typeface="Courier New" panose="02070309020205020404" pitchFamily="49" charset="0"/>
              </a:rPr>
              <a:t>(self):</a:t>
            </a:r>
            <a:endParaRPr lang="en-US" sz="2200" b="1" dirty="0">
              <a:latin typeface="Courier New" panose="02070309020205020404" pitchFamily="49" charset="0"/>
            </a:endParaRPr>
          </a:p>
          <a:p>
            <a:pPr marL="742950" lvl="1" indent="-285750">
              <a:lnSpc>
                <a:spcPct val="60000"/>
              </a:lnSpc>
              <a:buNone/>
            </a:pPr>
            <a:r>
              <a:rPr lang="en-US" sz="2200" b="1" dirty="0">
                <a:latin typeface="Courier New" panose="02070309020205020404" pitchFamily="49" charset="0"/>
              </a:rPr>
              <a:t>        return 2 * </a:t>
            </a:r>
            <a:r>
              <a:rPr lang="en-US" sz="2200" b="1" dirty="0" err="1" smtClean="0">
                <a:latin typeface="Courier New" panose="02070309020205020404" pitchFamily="49" charset="0"/>
              </a:rPr>
              <a:t>self.__years</a:t>
            </a:r>
            <a:endParaRPr lang="en-US" sz="2200" b="1" dirty="0">
              <a:latin typeface="Courier New" panose="02070309020205020404" pitchFamily="49" charset="0"/>
            </a:endParaRPr>
          </a:p>
          <a:p>
            <a:pPr marL="742950" lvl="1" indent="-285750">
              <a:lnSpc>
                <a:spcPct val="60000"/>
              </a:lnSpc>
              <a:buNone/>
            </a:pPr>
            <a:r>
              <a:rPr lang="en-US" sz="2200" dirty="0">
                <a:latin typeface="Courier New" panose="02070309020205020404" pitchFamily="49" charset="0"/>
              </a:rPr>
              <a:t>    </a:t>
            </a:r>
            <a:r>
              <a:rPr lang="en-US" sz="2200" dirty="0" smtClean="0">
                <a:latin typeface="Courier New" panose="02070309020205020404" pitchFamily="49" charset="0"/>
              </a:rPr>
              <a:t>...</a:t>
            </a:r>
            <a:endParaRPr lang="en-US" sz="2200" dirty="0">
              <a:latin typeface="Courier New" panose="02070309020205020404" pitchFamily="49" charset="0"/>
            </a:endParaRPr>
          </a:p>
          <a:p>
            <a:pPr marL="742950" lvl="1" indent="-285750">
              <a:lnSpc>
                <a:spcPct val="6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</a:p>
          <a:p>
            <a:pPr marL="742950" lvl="1" indent="-285750"/>
            <a:r>
              <a:rPr lang="en-US" dirty="0" smtClean="0"/>
              <a:t>How does this help us improve the </a:t>
            </a:r>
            <a:r>
              <a:rPr lang="en-US" dirty="0" smtClean="0">
                <a:latin typeface="Courier New" panose="02070309020205020404" pitchFamily="49" charset="0"/>
              </a:rPr>
              <a:t>Secretary</a:t>
            </a:r>
            <a:r>
              <a:rPr lang="en-US" dirty="0" smtClean="0"/>
              <a:t>?</a:t>
            </a:r>
          </a:p>
          <a:p>
            <a:pPr marL="288925" indent="-288925">
              <a:lnSpc>
                <a:spcPct val="60000"/>
              </a:lnSpc>
              <a:buNone/>
            </a:pPr>
            <a:endParaRPr lang="en-US" sz="800" dirty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54F2-A394-4A69-AEE5-D865810298DC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1865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Improved </a:t>
            </a:r>
            <a:r>
              <a:rPr lang="en-US" smtClean="0">
                <a:latin typeface="Courier New" panose="02070309020205020404" pitchFamily="49" charset="0"/>
              </a:rPr>
              <a:t>Secretary</a:t>
            </a:r>
            <a:r>
              <a:rPr lang="en-US" smtClean="0"/>
              <a:t> code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38200" y="1825624"/>
            <a:ext cx="10515600" cy="4891477"/>
          </a:xfrm>
        </p:spPr>
        <p:txBody>
          <a:bodyPr>
            <a:normAutofit/>
          </a:bodyPr>
          <a:lstStyle/>
          <a:p>
            <a:pPr marL="288925" indent="-288925">
              <a:buFontTx/>
              <a:buChar char="•"/>
            </a:pPr>
            <a:r>
              <a:rPr lang="en-US" dirty="0" smtClean="0">
                <a:latin typeface="Courier New" panose="02070309020205020404" pitchFamily="49" charset="0"/>
              </a:rPr>
              <a:t>Secretary</a:t>
            </a:r>
            <a:r>
              <a:rPr lang="en-US" dirty="0" smtClean="0"/>
              <a:t> can selectively override </a:t>
            </a:r>
            <a:r>
              <a:rPr lang="en-US" dirty="0" err="1" smtClean="0">
                <a:latin typeface="Courier New" panose="02070309020205020404" pitchFamily="49" charset="0"/>
              </a:rPr>
              <a:t>get_seniority_bonus</a:t>
            </a:r>
            <a:r>
              <a:rPr lang="en-US" dirty="0" smtClean="0"/>
              <a:t>; when </a:t>
            </a:r>
            <a:r>
              <a:rPr lang="en-US" dirty="0" err="1" smtClean="0">
                <a:latin typeface="Courier New" panose="02070309020205020404" pitchFamily="49" charset="0"/>
              </a:rPr>
              <a:t>get_vacation_days</a:t>
            </a:r>
            <a:r>
              <a:rPr lang="en-US" dirty="0" smtClean="0"/>
              <a:t> runs, it will use the new version.</a:t>
            </a:r>
          </a:p>
          <a:p>
            <a:pPr marL="744538" lvl="1" indent="-285750"/>
            <a:r>
              <a:rPr lang="en-US" dirty="0" smtClean="0"/>
              <a:t>Choosing a method at runtime is called </a:t>
            </a:r>
            <a:r>
              <a:rPr lang="en-US" i="1" dirty="0" smtClean="0"/>
              <a:t>dynamic binding</a:t>
            </a:r>
            <a:r>
              <a:rPr lang="en-US" dirty="0" smtClean="0"/>
              <a:t>.</a:t>
            </a:r>
            <a:endParaRPr lang="en-US" sz="1600" dirty="0">
              <a:latin typeface="Courier New" panose="02070309020205020404" pitchFamily="49" charset="0"/>
            </a:endParaRPr>
          </a:p>
          <a:p>
            <a:pPr marL="744538" lvl="1" indent="-285750">
              <a:lnSpc>
                <a:spcPct val="80000"/>
              </a:lnSpc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marL="744538" lvl="1" indent="-285750">
              <a:lnSpc>
                <a:spcPct val="80000"/>
              </a:lnSpc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marL="744538" lvl="1" indent="-285750">
              <a:lnSpc>
                <a:spcPct val="80000"/>
              </a:lnSpc>
              <a:buNone/>
            </a:pPr>
            <a:r>
              <a:rPr lang="en-US" sz="2000" dirty="0" smtClean="0">
                <a:latin typeface="Courier New" panose="02070309020205020404" pitchFamily="49" charset="0"/>
              </a:rPr>
              <a:t>class Secretary(Employee):</a:t>
            </a:r>
            <a:endParaRPr lang="en-US" sz="2000" dirty="0">
              <a:latin typeface="Courier New" panose="02070309020205020404" pitchFamily="49" charset="0"/>
            </a:endParaRPr>
          </a:p>
          <a:p>
            <a:pPr marL="744538" lvl="1" indent="-285750">
              <a:lnSpc>
                <a:spcPct val="80000"/>
              </a:lnSpc>
              <a:buNone/>
            </a:pPr>
            <a:r>
              <a:rPr lang="en-US" sz="2000" dirty="0">
                <a:latin typeface="Courier New" panose="02070309020205020404" pitchFamily="49" charset="0"/>
              </a:rPr>
              <a:t>    </a:t>
            </a:r>
            <a:r>
              <a:rPr lang="en-US" sz="2000" dirty="0" err="1" smtClean="0">
                <a:latin typeface="Courier New" panose="02070309020205020404" pitchFamily="49" charset="0"/>
              </a:rPr>
              <a:t>def</a:t>
            </a:r>
            <a:r>
              <a:rPr lang="en-US" sz="2000" dirty="0" smtClean="0">
                <a:latin typeface="Courier New" panose="02070309020205020404" pitchFamily="49" charset="0"/>
              </a:rPr>
              <a:t> __</a:t>
            </a:r>
            <a:r>
              <a:rPr lang="en-US" sz="2000" dirty="0" err="1" smtClean="0">
                <a:latin typeface="Courier New" panose="02070309020205020404" pitchFamily="49" charset="0"/>
              </a:rPr>
              <a:t>init</a:t>
            </a:r>
            <a:r>
              <a:rPr lang="en-US" sz="2000" dirty="0" smtClean="0">
                <a:latin typeface="Courier New" panose="02070309020205020404" pitchFamily="49" charset="0"/>
              </a:rPr>
              <a:t>__(self, years):</a:t>
            </a:r>
            <a:endParaRPr lang="en-US" sz="2000" dirty="0">
              <a:latin typeface="Courier New" panose="02070309020205020404" pitchFamily="49" charset="0"/>
            </a:endParaRPr>
          </a:p>
          <a:p>
            <a:pPr marL="744538" lvl="1" indent="-285750">
              <a:lnSpc>
                <a:spcPct val="80000"/>
              </a:lnSpc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</a:t>
            </a:r>
            <a:r>
              <a:rPr lang="en-US" sz="2000" dirty="0" smtClean="0">
                <a:latin typeface="Courier New" panose="02070309020205020404" pitchFamily="49" charset="0"/>
              </a:rPr>
              <a:t>super(Secretary, self).__</a:t>
            </a:r>
            <a:r>
              <a:rPr lang="en-US" sz="2000" dirty="0" err="1" smtClean="0">
                <a:latin typeface="Courier New" panose="02070309020205020404" pitchFamily="49" charset="0"/>
              </a:rPr>
              <a:t>init</a:t>
            </a:r>
            <a:r>
              <a:rPr lang="en-US" sz="2000" dirty="0" smtClean="0">
                <a:latin typeface="Courier New" panose="02070309020205020404" pitchFamily="49" charset="0"/>
              </a:rPr>
              <a:t>__(years)</a:t>
            </a:r>
            <a:endParaRPr lang="en-US" sz="2000" dirty="0">
              <a:latin typeface="Courier New" panose="02070309020205020404" pitchFamily="49" charset="0"/>
            </a:endParaRPr>
          </a:p>
          <a:p>
            <a:pPr marL="744538" lvl="1" indent="-285750">
              <a:lnSpc>
                <a:spcPct val="80000"/>
              </a:lnSpc>
              <a:buNone/>
            </a:pPr>
            <a:r>
              <a:rPr lang="en-US" sz="2000" dirty="0">
                <a:latin typeface="Courier New" panose="02070309020205020404" pitchFamily="49" charset="0"/>
              </a:rPr>
              <a:t>    </a:t>
            </a:r>
          </a:p>
          <a:p>
            <a:pPr marL="744538" lvl="1" indent="-285750">
              <a:lnSpc>
                <a:spcPct val="80000"/>
              </a:lnSpc>
              <a:buNone/>
            </a:pPr>
            <a:r>
              <a:rPr 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    #</a:t>
            </a:r>
            <a:r>
              <a:rPr lang="en-US" sz="20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Secretaries don't get a bonus for their years of service.</a:t>
            </a:r>
          </a:p>
          <a:p>
            <a:pPr marL="744538" lvl="1" indent="-285750">
              <a:lnSpc>
                <a:spcPct val="80000"/>
              </a:lnSpc>
              <a:buNone/>
            </a:pPr>
            <a:r>
              <a:rPr lang="en-US" sz="2000" b="1" dirty="0">
                <a:latin typeface="Courier New" panose="02070309020205020404" pitchFamily="49" charset="0"/>
              </a:rPr>
              <a:t>    </a:t>
            </a:r>
            <a:r>
              <a:rPr lang="en-US" sz="2000" b="1" dirty="0" err="1" smtClean="0">
                <a:latin typeface="Courier New" panose="02070309020205020404" pitchFamily="49" charset="0"/>
              </a:rPr>
              <a:t>def</a:t>
            </a:r>
            <a:r>
              <a:rPr lang="en-US" sz="2000" b="1" dirty="0" smtClean="0">
                <a:latin typeface="Courier New" panose="02070309020205020404" pitchFamily="49" charset="0"/>
              </a:rPr>
              <a:t> </a:t>
            </a:r>
            <a:r>
              <a:rPr lang="en-US" sz="2000" b="1" dirty="0" err="1" smtClean="0">
                <a:latin typeface="Courier New" panose="02070309020205020404" pitchFamily="49" charset="0"/>
              </a:rPr>
              <a:t>get_seniority_bonus</a:t>
            </a:r>
            <a:r>
              <a:rPr lang="en-US" sz="2000" b="1" dirty="0" smtClean="0">
                <a:latin typeface="Courier New" panose="02070309020205020404" pitchFamily="49" charset="0"/>
              </a:rPr>
              <a:t>(self):</a:t>
            </a:r>
            <a:endParaRPr lang="en-US" sz="2000" b="1" dirty="0">
              <a:latin typeface="Courier New" panose="02070309020205020404" pitchFamily="49" charset="0"/>
            </a:endParaRPr>
          </a:p>
          <a:p>
            <a:pPr marL="744538" lvl="1" indent="-285750">
              <a:lnSpc>
                <a:spcPct val="80000"/>
              </a:lnSpc>
              <a:buNone/>
            </a:pPr>
            <a:r>
              <a:rPr lang="en-US" sz="2000" b="1" dirty="0">
                <a:latin typeface="Courier New" panose="02070309020205020404" pitchFamily="49" charset="0"/>
              </a:rPr>
              <a:t>        return </a:t>
            </a:r>
            <a:r>
              <a:rPr lang="en-US" sz="2000" b="1" dirty="0" smtClean="0">
                <a:latin typeface="Courier New" panose="02070309020205020404" pitchFamily="49" charset="0"/>
              </a:rPr>
              <a:t>0</a:t>
            </a:r>
            <a:endParaRPr lang="en-US" sz="2000" b="1" dirty="0">
              <a:latin typeface="Courier New" panose="02070309020205020404" pitchFamily="49" charset="0"/>
            </a:endParaRPr>
          </a:p>
          <a:p>
            <a:pPr marL="744538" lvl="1" indent="-285750">
              <a:lnSpc>
                <a:spcPct val="80000"/>
              </a:lnSpc>
              <a:buNone/>
            </a:pPr>
            <a:r>
              <a:rPr lang="en-US" sz="2000" dirty="0">
                <a:latin typeface="Courier New" panose="02070309020205020404" pitchFamily="49" charset="0"/>
              </a:rPr>
              <a:t>    </a:t>
            </a:r>
          </a:p>
          <a:p>
            <a:pPr marL="744538" lvl="1" indent="-285750">
              <a:lnSpc>
                <a:spcPct val="80000"/>
              </a:lnSpc>
              <a:buNone/>
            </a:pPr>
            <a:r>
              <a:rPr lang="en-US" sz="2000" dirty="0">
                <a:latin typeface="Courier New" panose="02070309020205020404" pitchFamily="49" charset="0"/>
              </a:rPr>
              <a:t>    </a:t>
            </a:r>
            <a:r>
              <a:rPr lang="en-US" sz="2000" dirty="0" err="1" smtClean="0">
                <a:latin typeface="Courier New" panose="02070309020205020404" pitchFamily="49" charset="0"/>
              </a:rPr>
              <a:t>def</a:t>
            </a:r>
            <a:r>
              <a:rPr lang="en-US" sz="2000" dirty="0" smtClean="0">
                <a:latin typeface="Courier New" panose="02070309020205020404" pitchFamily="49" charset="0"/>
              </a:rPr>
              <a:t> </a:t>
            </a:r>
            <a:r>
              <a:rPr lang="en-US" sz="2000" dirty="0" err="1" smtClean="0">
                <a:latin typeface="Courier New" panose="02070309020205020404" pitchFamily="49" charset="0"/>
              </a:rPr>
              <a:t>take_dictation</a:t>
            </a:r>
            <a:r>
              <a:rPr lang="en-US" sz="2000" dirty="0" smtClean="0">
                <a:latin typeface="Courier New" panose="02070309020205020404" pitchFamily="49" charset="0"/>
              </a:rPr>
              <a:t>(self, </a:t>
            </a:r>
            <a:r>
              <a:rPr lang="en-US" sz="2000" dirty="0">
                <a:latin typeface="Courier New" panose="02070309020205020404" pitchFamily="49" charset="0"/>
              </a:rPr>
              <a:t>text</a:t>
            </a:r>
            <a:r>
              <a:rPr lang="en-US" sz="2000" dirty="0" smtClean="0">
                <a:latin typeface="Courier New" panose="02070309020205020404" pitchFamily="49" charset="0"/>
              </a:rPr>
              <a:t>):</a:t>
            </a:r>
            <a:endParaRPr lang="en-US" sz="2000" dirty="0">
              <a:latin typeface="Courier New" panose="02070309020205020404" pitchFamily="49" charset="0"/>
            </a:endParaRPr>
          </a:p>
          <a:p>
            <a:pPr marL="744538" lvl="1" indent="-285750">
              <a:lnSpc>
                <a:spcPct val="80000"/>
              </a:lnSpc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</a:t>
            </a:r>
            <a:r>
              <a:rPr lang="en-US" sz="2000" dirty="0" smtClean="0">
                <a:latin typeface="Courier New" panose="02070309020205020404" pitchFamily="49" charset="0"/>
              </a:rPr>
              <a:t>print("</a:t>
            </a:r>
            <a:r>
              <a:rPr lang="en-US" sz="2000" dirty="0">
                <a:latin typeface="Courier New" panose="02070309020205020404" pitchFamily="49" charset="0"/>
              </a:rPr>
              <a:t>Taking dictation of text: " + text</a:t>
            </a:r>
            <a:r>
              <a:rPr lang="en-US" sz="2000" dirty="0" smtClean="0">
                <a:latin typeface="Courier New" panose="02070309020205020404" pitchFamily="49" charset="0"/>
              </a:rPr>
              <a:t>)</a:t>
            </a:r>
            <a:endParaRPr lang="en-US" sz="2000" dirty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54F2-A394-4A69-AEE5-D865810298DC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558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/>
          </p:nvPr>
        </p:nvSpPr>
        <p:spPr>
          <a:xfrm>
            <a:off x="343619" y="221352"/>
            <a:ext cx="10515600" cy="1325563"/>
          </a:xfrm>
        </p:spPr>
        <p:txBody>
          <a:bodyPr/>
          <a:lstStyle/>
          <a:p>
            <a:pPr eaLnBrk="1" hangingPunct="1"/>
            <a:r>
              <a:rPr lang="en-US" dirty="0" smtClean="0"/>
              <a:t>Bank account – Version 3</a:t>
            </a:r>
          </a:p>
        </p:txBody>
      </p:sp>
      <p:sp>
        <p:nvSpPr>
          <p:cNvPr id="1120259" name="Rectangle 3"/>
          <p:cNvSpPr>
            <a:spLocks noGrp="1"/>
          </p:cNvSpPr>
          <p:nvPr>
            <p:ph type="body" idx="1"/>
          </p:nvPr>
        </p:nvSpPr>
        <p:spPr>
          <a:xfrm>
            <a:off x="562154" y="1427432"/>
            <a:ext cx="11057878" cy="5294043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Modify the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BankAccount</a:t>
            </a:r>
            <a:r>
              <a:rPr lang="en-US" dirty="0" smtClean="0"/>
              <a:t> class to keep track of the transactions in a list of tuples. </a:t>
            </a:r>
          </a:p>
          <a:p>
            <a:pPr marL="0" indent="0" eaLnBrk="1" hangingPunct="1">
              <a:buNone/>
            </a:pPr>
            <a:endParaRPr lang="en-US" dirty="0" smtClean="0"/>
          </a:p>
          <a:p>
            <a:r>
              <a:rPr lang="en-US" dirty="0" smtClean="0"/>
              <a:t>Each tuple consists of the string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"d"</a:t>
            </a:r>
            <a:r>
              <a:rPr lang="en-US" dirty="0" smtClean="0"/>
              <a:t> ,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"w"</a:t>
            </a:r>
            <a:r>
              <a:rPr lang="en-US" dirty="0" smtClean="0"/>
              <a:t>, or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"r" </a:t>
            </a:r>
            <a:r>
              <a:rPr lang="en-US" dirty="0" smtClean="0"/>
              <a:t>and the associated amount.</a:t>
            </a:r>
          </a:p>
          <a:p>
            <a:pPr marL="0" indent="0" eaLnBrk="1" hangingPunct="1">
              <a:buNone/>
            </a:pPr>
            <a:endParaRPr lang="en-US" dirty="0">
              <a:latin typeface="Courier New" panose="02070309020205020404" pitchFamily="49" charset="0"/>
            </a:endParaRPr>
          </a:p>
          <a:p>
            <a:pPr eaLnBrk="1" hangingPunct="1"/>
            <a:r>
              <a:rPr lang="en-US" dirty="0" smtClean="0"/>
              <a:t>Modify the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transaction_count</a:t>
            </a:r>
            <a:r>
              <a:rPr lang="en-US" dirty="0" smtClean="0"/>
              <a:t> method to use the list</a:t>
            </a:r>
            <a:r>
              <a:rPr lang="en-US" dirty="0" smtClean="0"/>
              <a:t>.</a:t>
            </a:r>
          </a:p>
          <a:p>
            <a:pPr marL="0" indent="0" eaLnBrk="1" hangingPunct="1">
              <a:buNone/>
            </a:pPr>
            <a:endParaRPr lang="en-US" dirty="0" smtClean="0"/>
          </a:p>
          <a:p>
            <a:r>
              <a:rPr lang="en-US" dirty="0" smtClean="0"/>
              <a:t>Encapsulation allows us to do this without changing any code that </a:t>
            </a:r>
            <a:r>
              <a:rPr lang="en-US" i="1" dirty="0" smtClean="0"/>
              <a:t>uses</a:t>
            </a:r>
            <a:r>
              <a:rPr lang="en-US" dirty="0" smtClean="0"/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transaction_count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en-US" dirty="0" smtClean="0"/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dirty="0">
              <a:latin typeface="Courier New" panose="02070309020205020404" pitchFamily="49" charset="0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sz="1600" b="1" dirty="0">
                <a:solidFill>
                  <a:srgbClr val="003399"/>
                </a:solidFill>
                <a:latin typeface="Courier New" panose="02070309020205020404" pitchFamily="49" charset="0"/>
              </a:rPr>
              <a:t>	</a:t>
            </a:r>
            <a:endParaRPr lang="en-US" sz="1800" b="1" dirty="0">
              <a:solidFill>
                <a:srgbClr val="003399"/>
              </a:solidFill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b="1" dirty="0">
              <a:solidFill>
                <a:srgbClr val="003399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E50EA-33E8-4E2F-87AC-FBB413F3837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9298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0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0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0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0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02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025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/>
          </p:nvPr>
        </p:nvSpPr>
        <p:spPr>
          <a:xfrm>
            <a:off x="343619" y="221352"/>
            <a:ext cx="10515600" cy="1325563"/>
          </a:xfrm>
        </p:spPr>
        <p:txBody>
          <a:bodyPr/>
          <a:lstStyle/>
          <a:p>
            <a:pPr eaLnBrk="1" hangingPunct="1"/>
            <a:r>
              <a:rPr lang="en-US" dirty="0" err="1" smtClean="0"/>
              <a:t>BankAccount</a:t>
            </a:r>
            <a:r>
              <a:rPr lang="en-US" dirty="0" smtClean="0"/>
              <a:t> – Version 3</a:t>
            </a:r>
          </a:p>
        </p:txBody>
      </p:sp>
      <p:sp>
        <p:nvSpPr>
          <p:cNvPr id="1120259" name="Rectangle 3"/>
          <p:cNvSpPr>
            <a:spLocks noGrp="1"/>
          </p:cNvSpPr>
          <p:nvPr>
            <p:ph type="body" idx="1"/>
          </p:nvPr>
        </p:nvSpPr>
        <p:spPr>
          <a:xfrm>
            <a:off x="562154" y="1427432"/>
            <a:ext cx="11057878" cy="5294043"/>
          </a:xfrm>
        </p:spPr>
        <p:txBody>
          <a:bodyPr>
            <a:normAutofit fontScale="85000" lnSpcReduction="20000"/>
          </a:bodyPr>
          <a:lstStyle/>
          <a:p>
            <a:pPr lvl="1">
              <a:buNone/>
            </a:pPr>
            <a:r>
              <a:rPr lang="en-US" sz="2000" dirty="0">
                <a:latin typeface="Courier New" panose="02070309020205020404" pitchFamily="49" charset="0"/>
              </a:rPr>
              <a:t>class </a:t>
            </a:r>
            <a:r>
              <a:rPr lang="en-US" sz="2000" dirty="0" err="1">
                <a:latin typeface="Courier New" panose="02070309020205020404" pitchFamily="49" charset="0"/>
              </a:rPr>
              <a:t>BankAccount</a:t>
            </a:r>
            <a:r>
              <a:rPr lang="en-US" sz="2000" dirty="0">
                <a:latin typeface="Courier New" panose="02070309020205020404" pitchFamily="49" charset="0"/>
              </a:rPr>
              <a:t>:</a:t>
            </a:r>
          </a:p>
          <a:p>
            <a:pPr lvl="1">
              <a:buNone/>
            </a:pPr>
            <a:r>
              <a:rPr lang="en-US" sz="2000" dirty="0">
                <a:latin typeface="Courier New" panose="02070309020205020404" pitchFamily="49" charset="0"/>
              </a:rPr>
              <a:t>    </a:t>
            </a:r>
            <a:r>
              <a:rPr lang="en-US" sz="2000" dirty="0" err="1">
                <a:latin typeface="Courier New" panose="02070309020205020404" pitchFamily="49" charset="0"/>
              </a:rPr>
              <a:t>def</a:t>
            </a:r>
            <a:r>
              <a:rPr lang="en-US" sz="2000" dirty="0">
                <a:latin typeface="Courier New" panose="02070309020205020404" pitchFamily="49" charset="0"/>
              </a:rPr>
              <a:t>  __</a:t>
            </a:r>
            <a:r>
              <a:rPr lang="en-US" sz="2000" dirty="0" err="1">
                <a:latin typeface="Courier New" panose="02070309020205020404" pitchFamily="49" charset="0"/>
              </a:rPr>
              <a:t>init</a:t>
            </a:r>
            <a:r>
              <a:rPr lang="en-US" sz="2000" dirty="0">
                <a:latin typeface="Courier New" panose="02070309020205020404" pitchFamily="49" charset="0"/>
              </a:rPr>
              <a:t>__(self, </a:t>
            </a:r>
            <a:r>
              <a:rPr lang="en-US" sz="2000" dirty="0" err="1">
                <a:latin typeface="Courier New" panose="02070309020205020404" pitchFamily="49" charset="0"/>
              </a:rPr>
              <a:t>account_number</a:t>
            </a:r>
            <a:r>
              <a:rPr lang="en-US" sz="2000" dirty="0">
                <a:latin typeface="Courier New" panose="02070309020205020404" pitchFamily="49" charset="0"/>
              </a:rPr>
              <a:t>, name, amount):</a:t>
            </a:r>
          </a:p>
          <a:p>
            <a:pPr lvl="1"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</a:t>
            </a:r>
            <a:r>
              <a:rPr lang="en-US" sz="2000" dirty="0" err="1">
                <a:latin typeface="Courier New" panose="02070309020205020404" pitchFamily="49" charset="0"/>
              </a:rPr>
              <a:t>self.__balance</a:t>
            </a:r>
            <a:r>
              <a:rPr lang="en-US" sz="2000" dirty="0">
                <a:latin typeface="Courier New" panose="02070309020205020404" pitchFamily="49" charset="0"/>
              </a:rPr>
              <a:t> = amount</a:t>
            </a:r>
          </a:p>
          <a:p>
            <a:pPr lvl="1"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self.__</a:t>
            </a:r>
            <a:r>
              <a:rPr lang="en-US" sz="2000" dirty="0" err="1">
                <a:latin typeface="Courier New" panose="02070309020205020404" pitchFamily="49" charset="0"/>
              </a:rPr>
              <a:t>account_number</a:t>
            </a:r>
            <a:r>
              <a:rPr lang="en-US" sz="2000" dirty="0">
                <a:latin typeface="Courier New" panose="02070309020205020404" pitchFamily="49" charset="0"/>
              </a:rPr>
              <a:t> = </a:t>
            </a:r>
            <a:r>
              <a:rPr lang="en-US" sz="2000" dirty="0" err="1">
                <a:latin typeface="Courier New" panose="02070309020205020404" pitchFamily="49" charset="0"/>
              </a:rPr>
              <a:t>account_number</a:t>
            </a:r>
            <a:endParaRPr lang="en-US" sz="2000" dirty="0">
              <a:latin typeface="Courier New" panose="02070309020205020404" pitchFamily="49" charset="0"/>
            </a:endParaRPr>
          </a:p>
          <a:p>
            <a:pPr lvl="1"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</a:t>
            </a:r>
            <a:r>
              <a:rPr lang="en-US" sz="2000" dirty="0" err="1">
                <a:latin typeface="Courier New" panose="02070309020205020404" pitchFamily="49" charset="0"/>
              </a:rPr>
              <a:t>self.__name</a:t>
            </a:r>
            <a:r>
              <a:rPr lang="en-US" sz="2000" dirty="0">
                <a:latin typeface="Courier New" panose="02070309020205020404" pitchFamily="49" charset="0"/>
              </a:rPr>
              <a:t> = name</a:t>
            </a:r>
          </a:p>
          <a:p>
            <a:pPr lvl="1"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self.__</a:t>
            </a:r>
            <a:r>
              <a:rPr lang="en-US" sz="2000" dirty="0" err="1">
                <a:latin typeface="Courier New" panose="02070309020205020404" pitchFamily="49" charset="0"/>
              </a:rPr>
              <a:t>tlist</a:t>
            </a:r>
            <a:r>
              <a:rPr lang="en-US" sz="2000" dirty="0">
                <a:latin typeface="Courier New" panose="02070309020205020404" pitchFamily="49" charset="0"/>
              </a:rPr>
              <a:t> =  [("d", amount)]</a:t>
            </a:r>
          </a:p>
          <a:p>
            <a:pPr lvl="1">
              <a:buNone/>
            </a:pPr>
            <a:endParaRPr lang="en-US" sz="2000" dirty="0">
              <a:latin typeface="Courier New" panose="02070309020205020404" pitchFamily="49" charset="0"/>
            </a:endParaRPr>
          </a:p>
          <a:p>
            <a:pPr lvl="1">
              <a:buNone/>
            </a:pPr>
            <a:r>
              <a:rPr lang="en-US" sz="2000" dirty="0">
                <a:latin typeface="Courier New" panose="02070309020205020404" pitchFamily="49" charset="0"/>
              </a:rPr>
              <a:t>    </a:t>
            </a:r>
            <a:r>
              <a:rPr lang="en-US" sz="2000" dirty="0" err="1">
                <a:latin typeface="Courier New" panose="02070309020205020404" pitchFamily="49" charset="0"/>
              </a:rPr>
              <a:t>def</a:t>
            </a:r>
            <a:r>
              <a:rPr lang="en-US" sz="2000" dirty="0">
                <a:latin typeface="Courier New" panose="02070309020205020404" pitchFamily="49" charset="0"/>
              </a:rPr>
              <a:t> withdraw(self, amount):</a:t>
            </a:r>
          </a:p>
          <a:p>
            <a:pPr lvl="1"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if(</a:t>
            </a:r>
            <a:r>
              <a:rPr lang="en-US" sz="2000" dirty="0" err="1">
                <a:latin typeface="Courier New" panose="02070309020205020404" pitchFamily="49" charset="0"/>
              </a:rPr>
              <a:t>self.__balance</a:t>
            </a:r>
            <a:r>
              <a:rPr lang="en-US" sz="2000" dirty="0">
                <a:latin typeface="Courier New" panose="02070309020205020404" pitchFamily="49" charset="0"/>
              </a:rPr>
              <a:t> - amount &lt; 0):</a:t>
            </a:r>
          </a:p>
          <a:p>
            <a:pPr lvl="1"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    print("transaction rejected: not enough money")</a:t>
            </a:r>
          </a:p>
          <a:p>
            <a:pPr lvl="1"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    self.__</a:t>
            </a:r>
            <a:r>
              <a:rPr lang="en-US" sz="2000" dirty="0" err="1">
                <a:latin typeface="Courier New" panose="02070309020205020404" pitchFamily="49" charset="0"/>
              </a:rPr>
              <a:t>tlist.append</a:t>
            </a:r>
            <a:r>
              <a:rPr lang="en-US" sz="2000" dirty="0">
                <a:latin typeface="Courier New" panose="02070309020205020404" pitchFamily="49" charset="0"/>
              </a:rPr>
              <a:t>(("</a:t>
            </a:r>
            <a:r>
              <a:rPr lang="en-US" sz="2000" dirty="0" err="1">
                <a:latin typeface="Courier New" panose="02070309020205020404" pitchFamily="49" charset="0"/>
              </a:rPr>
              <a:t>r",amount</a:t>
            </a:r>
            <a:r>
              <a:rPr lang="en-US" sz="2000" dirty="0">
                <a:latin typeface="Courier New" panose="02070309020205020404" pitchFamily="49" charset="0"/>
              </a:rPr>
              <a:t>))</a:t>
            </a:r>
          </a:p>
          <a:p>
            <a:pPr lvl="1"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else:</a:t>
            </a:r>
          </a:p>
          <a:p>
            <a:pPr lvl="1"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    </a:t>
            </a:r>
            <a:r>
              <a:rPr lang="en-US" sz="2000" dirty="0" err="1">
                <a:latin typeface="Courier New" panose="02070309020205020404" pitchFamily="49" charset="0"/>
              </a:rPr>
              <a:t>self.__balance</a:t>
            </a:r>
            <a:r>
              <a:rPr lang="en-US" sz="2000" dirty="0">
                <a:latin typeface="Courier New" panose="02070309020205020404" pitchFamily="49" charset="0"/>
              </a:rPr>
              <a:t> -= amount</a:t>
            </a:r>
          </a:p>
          <a:p>
            <a:pPr lvl="1"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    self.__</a:t>
            </a:r>
            <a:r>
              <a:rPr lang="en-US" sz="2000" dirty="0" err="1">
                <a:latin typeface="Courier New" panose="02070309020205020404" pitchFamily="49" charset="0"/>
              </a:rPr>
              <a:t>tlist.append</a:t>
            </a:r>
            <a:r>
              <a:rPr lang="en-US" sz="2000" dirty="0">
                <a:latin typeface="Courier New" panose="02070309020205020404" pitchFamily="49" charset="0"/>
              </a:rPr>
              <a:t>(("</a:t>
            </a:r>
            <a:r>
              <a:rPr lang="en-US" sz="2000" dirty="0" err="1">
                <a:latin typeface="Courier New" panose="02070309020205020404" pitchFamily="49" charset="0"/>
              </a:rPr>
              <a:t>w",amount</a:t>
            </a:r>
            <a:r>
              <a:rPr lang="en-US" sz="2000" dirty="0">
                <a:latin typeface="Courier New" panose="02070309020205020404" pitchFamily="49" charset="0"/>
              </a:rPr>
              <a:t>))</a:t>
            </a:r>
          </a:p>
          <a:p>
            <a:pPr lvl="1"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    </a:t>
            </a:r>
          </a:p>
          <a:p>
            <a:pPr lvl="1">
              <a:buNone/>
            </a:pPr>
            <a:r>
              <a:rPr lang="en-US" sz="2000" dirty="0">
                <a:latin typeface="Courier New" panose="02070309020205020404" pitchFamily="49" charset="0"/>
              </a:rPr>
              <a:t>    </a:t>
            </a:r>
            <a:r>
              <a:rPr lang="en-US" sz="2000" dirty="0" err="1">
                <a:latin typeface="Courier New" panose="02070309020205020404" pitchFamily="49" charset="0"/>
              </a:rPr>
              <a:t>def</a:t>
            </a:r>
            <a:r>
              <a:rPr lang="en-US" sz="2000" dirty="0">
                <a:latin typeface="Courier New" panose="02070309020205020404" pitchFamily="49" charset="0"/>
              </a:rPr>
              <a:t> deposit(self, amount):</a:t>
            </a:r>
          </a:p>
          <a:p>
            <a:pPr lvl="1"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self.__</a:t>
            </a:r>
            <a:r>
              <a:rPr lang="en-US" sz="2000" dirty="0" err="1">
                <a:latin typeface="Courier New" panose="02070309020205020404" pitchFamily="49" charset="0"/>
              </a:rPr>
              <a:t>tlist.append</a:t>
            </a:r>
            <a:r>
              <a:rPr lang="en-US" sz="2000" dirty="0">
                <a:latin typeface="Courier New" panose="02070309020205020404" pitchFamily="49" charset="0"/>
              </a:rPr>
              <a:t>(("</a:t>
            </a:r>
            <a:r>
              <a:rPr lang="en-US" sz="2000" dirty="0" err="1">
                <a:latin typeface="Courier New" panose="02070309020205020404" pitchFamily="49" charset="0"/>
              </a:rPr>
              <a:t>d",amount</a:t>
            </a:r>
            <a:r>
              <a:rPr lang="en-US" sz="2000" dirty="0">
                <a:latin typeface="Courier New" panose="02070309020205020404" pitchFamily="49" charset="0"/>
              </a:rPr>
              <a:t>))</a:t>
            </a:r>
          </a:p>
          <a:p>
            <a:pPr lvl="1"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</a:t>
            </a:r>
            <a:r>
              <a:rPr lang="en-US" sz="2000" dirty="0" err="1">
                <a:latin typeface="Courier New" panose="02070309020205020404" pitchFamily="49" charset="0"/>
              </a:rPr>
              <a:t>self.__balance</a:t>
            </a:r>
            <a:r>
              <a:rPr lang="en-US" sz="2000" dirty="0">
                <a:latin typeface="Courier New" panose="02070309020205020404" pitchFamily="49" charset="0"/>
              </a:rPr>
              <a:t> += amount</a:t>
            </a:r>
          </a:p>
          <a:p>
            <a:pPr lvl="1">
              <a:buNone/>
            </a:pPr>
            <a:endParaRPr lang="en-US" sz="2000" dirty="0">
              <a:latin typeface="Courier New" panose="02070309020205020404" pitchFamily="49" charset="0"/>
            </a:endParaRPr>
          </a:p>
          <a:p>
            <a:pPr lvl="1">
              <a:buNone/>
            </a:pPr>
            <a:r>
              <a:rPr lang="en-US" sz="2000" dirty="0">
                <a:latin typeface="Courier New" panose="02070309020205020404" pitchFamily="49" charset="0"/>
              </a:rPr>
              <a:t>    </a:t>
            </a:r>
            <a:r>
              <a:rPr lang="en-US" sz="2000" dirty="0" err="1">
                <a:latin typeface="Courier New" panose="02070309020205020404" pitchFamily="49" charset="0"/>
              </a:rPr>
              <a:t>def</a:t>
            </a:r>
            <a:r>
              <a:rPr lang="en-US" sz="2000" dirty="0">
                <a:latin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</a:rPr>
              <a:t>transaction_count</a:t>
            </a:r>
            <a:r>
              <a:rPr lang="en-US" sz="2000" dirty="0">
                <a:latin typeface="Courier New" panose="02070309020205020404" pitchFamily="49" charset="0"/>
              </a:rPr>
              <a:t>(self):</a:t>
            </a:r>
          </a:p>
          <a:p>
            <a:pPr lvl="1"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return </a:t>
            </a:r>
            <a:r>
              <a:rPr lang="en-US" sz="2000" dirty="0" err="1">
                <a:latin typeface="Courier New" panose="02070309020205020404" pitchFamily="49" charset="0"/>
              </a:rPr>
              <a:t>len</a:t>
            </a:r>
            <a:r>
              <a:rPr lang="en-US" sz="2000" dirty="0">
                <a:latin typeface="Courier New" panose="02070309020205020404" pitchFamily="49" charset="0"/>
              </a:rPr>
              <a:t>(self.__</a:t>
            </a:r>
            <a:r>
              <a:rPr lang="en-US" sz="2000" dirty="0" err="1">
                <a:latin typeface="Courier New" panose="02070309020205020404" pitchFamily="49" charset="0"/>
              </a:rPr>
              <a:t>tlist</a:t>
            </a:r>
            <a:r>
              <a:rPr lang="en-US" sz="2000" dirty="0">
                <a:latin typeface="Courier New" panose="02070309020205020404" pitchFamily="49" charset="0"/>
              </a:rPr>
              <a:t>)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b="1" dirty="0">
              <a:solidFill>
                <a:srgbClr val="003399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E50EA-33E8-4E2F-87AC-FBB413F3837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12305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/>
          </p:nvPr>
        </p:nvSpPr>
        <p:spPr>
          <a:xfrm>
            <a:off x="0" y="163843"/>
            <a:ext cx="10515600" cy="1325563"/>
          </a:xfrm>
        </p:spPr>
        <p:txBody>
          <a:bodyPr/>
          <a:lstStyle/>
          <a:p>
            <a:pPr eaLnBrk="1" hangingPunct="1"/>
            <a:r>
              <a:rPr lang="en-US" dirty="0" smtClean="0"/>
              <a:t>Exploring instance variables – Deep Dive</a:t>
            </a:r>
            <a:endParaRPr lang="en-US" dirty="0" smtClean="0"/>
          </a:p>
        </p:txBody>
      </p:sp>
      <p:sp>
        <p:nvSpPr>
          <p:cNvPr id="1120259" name="Rectangle 3"/>
          <p:cNvSpPr>
            <a:spLocks noGrp="1"/>
          </p:cNvSpPr>
          <p:nvPr>
            <p:ph type="body" idx="1"/>
          </p:nvPr>
        </p:nvSpPr>
        <p:spPr>
          <a:xfrm>
            <a:off x="562154" y="1270958"/>
            <a:ext cx="11057878" cy="5450517"/>
          </a:xfrm>
        </p:spPr>
        <p:txBody>
          <a:bodyPr>
            <a:normAutofit fontScale="40000" lnSpcReduction="20000"/>
          </a:bodyPr>
          <a:lstStyle/>
          <a:p>
            <a:pPr eaLnBrk="1" hangingPunct="1"/>
            <a:r>
              <a:rPr lang="en-US" sz="4600" dirty="0" smtClean="0"/>
              <a:t>Consider the following code:</a:t>
            </a:r>
            <a:endParaRPr lang="en-US" sz="4600" dirty="0" smtClean="0"/>
          </a:p>
          <a:p>
            <a:pPr marL="0" indent="0">
              <a:buNone/>
            </a:pPr>
            <a:r>
              <a:rPr lang="en-US" sz="3600" dirty="0" smtClean="0">
                <a:latin typeface="Courier New" panose="02070309020205020404" pitchFamily="49" charset="0"/>
              </a:rPr>
              <a:t>    </a:t>
            </a:r>
            <a:r>
              <a:rPr lang="en-US" sz="4200" dirty="0" smtClean="0">
                <a:latin typeface="Courier New" panose="02070309020205020404" pitchFamily="49" charset="0"/>
              </a:rPr>
              <a:t>class </a:t>
            </a:r>
            <a:r>
              <a:rPr lang="en-US" sz="4200" dirty="0">
                <a:latin typeface="Courier New" panose="02070309020205020404" pitchFamily="49" charset="0"/>
              </a:rPr>
              <a:t>Foo:</a:t>
            </a:r>
          </a:p>
          <a:p>
            <a:pPr marL="0" indent="0">
              <a:buNone/>
            </a:pPr>
            <a:r>
              <a:rPr lang="en-US" sz="4200" dirty="0">
                <a:latin typeface="Courier New" panose="02070309020205020404" pitchFamily="49" charset="0"/>
              </a:rPr>
              <a:t>    </a:t>
            </a:r>
            <a:r>
              <a:rPr lang="en-US" sz="4200" dirty="0" smtClean="0">
                <a:latin typeface="Courier New" panose="02070309020205020404" pitchFamily="49" charset="0"/>
              </a:rPr>
              <a:t>   </a:t>
            </a:r>
            <a:r>
              <a:rPr lang="en-US" sz="4200" dirty="0" err="1" smtClean="0">
                <a:latin typeface="Courier New" panose="02070309020205020404" pitchFamily="49" charset="0"/>
              </a:rPr>
              <a:t>def</a:t>
            </a:r>
            <a:r>
              <a:rPr lang="en-US" sz="4200" dirty="0" smtClean="0">
                <a:latin typeface="Courier New" panose="02070309020205020404" pitchFamily="49" charset="0"/>
              </a:rPr>
              <a:t> </a:t>
            </a:r>
            <a:r>
              <a:rPr lang="en-US" sz="4200" dirty="0">
                <a:latin typeface="Courier New" panose="02070309020205020404" pitchFamily="49" charset="0"/>
              </a:rPr>
              <a:t>__</a:t>
            </a:r>
            <a:r>
              <a:rPr lang="en-US" sz="4200" dirty="0" err="1">
                <a:latin typeface="Courier New" panose="02070309020205020404" pitchFamily="49" charset="0"/>
              </a:rPr>
              <a:t>init</a:t>
            </a:r>
            <a:r>
              <a:rPr lang="en-US" sz="4200" dirty="0">
                <a:latin typeface="Courier New" panose="02070309020205020404" pitchFamily="49" charset="0"/>
              </a:rPr>
              <a:t>__(</a:t>
            </a:r>
            <a:r>
              <a:rPr lang="en-US" sz="4200" dirty="0" err="1">
                <a:latin typeface="Courier New" panose="02070309020205020404" pitchFamily="49" charset="0"/>
              </a:rPr>
              <a:t>self,x</a:t>
            </a:r>
            <a:r>
              <a:rPr lang="en-US" sz="4200" dirty="0">
                <a:latin typeface="Courier New" panose="02070309020205020404" pitchFamily="49" charset="0"/>
              </a:rPr>
              <a:t>):</a:t>
            </a:r>
          </a:p>
          <a:p>
            <a:pPr marL="0" indent="0">
              <a:buNone/>
            </a:pPr>
            <a:r>
              <a:rPr lang="en-US" sz="4200" dirty="0">
                <a:latin typeface="Courier New" panose="02070309020205020404" pitchFamily="49" charset="0"/>
              </a:rPr>
              <a:t>        </a:t>
            </a:r>
            <a:r>
              <a:rPr lang="en-US" sz="4200" dirty="0" smtClean="0">
                <a:latin typeface="Courier New" panose="02070309020205020404" pitchFamily="49" charset="0"/>
              </a:rPr>
              <a:t>  </a:t>
            </a:r>
            <a:r>
              <a:rPr lang="en-US" sz="4200" dirty="0" err="1" smtClean="0">
                <a:latin typeface="Courier New" panose="02070309020205020404" pitchFamily="49" charset="0"/>
              </a:rPr>
              <a:t>self</a:t>
            </a:r>
            <a:r>
              <a:rPr lang="en-US" sz="4200" dirty="0" err="1">
                <a:latin typeface="Courier New" panose="02070309020205020404" pitchFamily="49" charset="0"/>
              </a:rPr>
              <a:t>.__x</a:t>
            </a:r>
            <a:r>
              <a:rPr lang="en-US" sz="4200" dirty="0">
                <a:latin typeface="Courier New" panose="02070309020205020404" pitchFamily="49" charset="0"/>
              </a:rPr>
              <a:t> = x</a:t>
            </a:r>
          </a:p>
          <a:p>
            <a:pPr marL="0" indent="0">
              <a:buNone/>
            </a:pPr>
            <a:endParaRPr lang="en-US" sz="4200" dirty="0"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4200" dirty="0">
                <a:latin typeface="Courier New" panose="02070309020205020404" pitchFamily="49" charset="0"/>
              </a:rPr>
              <a:t>    </a:t>
            </a:r>
            <a:r>
              <a:rPr lang="en-US" sz="4200" dirty="0" smtClean="0">
                <a:latin typeface="Courier New" panose="02070309020205020404" pitchFamily="49" charset="0"/>
              </a:rPr>
              <a:t>   </a:t>
            </a:r>
            <a:r>
              <a:rPr lang="en-US" sz="4200" dirty="0" err="1" smtClean="0">
                <a:latin typeface="Courier New" panose="02070309020205020404" pitchFamily="49" charset="0"/>
              </a:rPr>
              <a:t>def</a:t>
            </a:r>
            <a:r>
              <a:rPr lang="en-US" sz="4200" dirty="0" smtClean="0">
                <a:latin typeface="Courier New" panose="02070309020205020404" pitchFamily="49" charset="0"/>
              </a:rPr>
              <a:t> </a:t>
            </a:r>
            <a:r>
              <a:rPr lang="en-US" sz="4200" dirty="0" err="1">
                <a:latin typeface="Courier New" panose="02070309020205020404" pitchFamily="49" charset="0"/>
              </a:rPr>
              <a:t>get_x</a:t>
            </a:r>
            <a:r>
              <a:rPr lang="en-US" sz="4200" dirty="0">
                <a:latin typeface="Courier New" panose="02070309020205020404" pitchFamily="49" charset="0"/>
              </a:rPr>
              <a:t>(self):</a:t>
            </a:r>
          </a:p>
          <a:p>
            <a:pPr marL="0" indent="0">
              <a:buNone/>
            </a:pPr>
            <a:r>
              <a:rPr lang="en-US" sz="4200" dirty="0">
                <a:latin typeface="Courier New" panose="02070309020205020404" pitchFamily="49" charset="0"/>
              </a:rPr>
              <a:t>        </a:t>
            </a:r>
            <a:r>
              <a:rPr lang="en-US" sz="4200" dirty="0" smtClean="0">
                <a:latin typeface="Courier New" panose="02070309020205020404" pitchFamily="49" charset="0"/>
              </a:rPr>
              <a:t>  return </a:t>
            </a:r>
            <a:r>
              <a:rPr lang="en-US" sz="4200" dirty="0" err="1">
                <a:latin typeface="Courier New" panose="02070309020205020404" pitchFamily="49" charset="0"/>
              </a:rPr>
              <a:t>self</a:t>
            </a:r>
            <a:r>
              <a:rPr lang="en-US" sz="4200" dirty="0" err="1" smtClean="0">
                <a:latin typeface="Courier New" panose="02070309020205020404" pitchFamily="49" charset="0"/>
              </a:rPr>
              <a:t>.__x</a:t>
            </a:r>
            <a:endParaRPr lang="en-US" sz="4200" dirty="0" smtClean="0">
              <a:latin typeface="Courier New" panose="02070309020205020404" pitchFamily="49" charset="0"/>
            </a:endParaRPr>
          </a:p>
          <a:p>
            <a:pPr marL="0" indent="0" eaLnBrk="1" hangingPunct="1"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eaLnBrk="1" hangingPunct="1"/>
            <a:r>
              <a:rPr lang="en-US" sz="4600" dirty="0" smtClean="0">
                <a:latin typeface="Calibri" panose="020F0502020204030204" pitchFamily="34" charset="0"/>
                <a:cs typeface="Calibri" panose="020F0502020204030204" pitchFamily="34" charset="0"/>
              </a:rPr>
              <a:t>Now use the class </a:t>
            </a:r>
            <a:r>
              <a:rPr lang="en-US" sz="4600" dirty="0" smtClean="0">
                <a:latin typeface="Courier New" panose="02070309020205020404" pitchFamily="49" charset="0"/>
              </a:rPr>
              <a:t>Foo:</a:t>
            </a:r>
          </a:p>
          <a:p>
            <a:pPr marL="0" indent="0" eaLnBrk="1" hangingPunct="1"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600" dirty="0" smtClean="0">
                <a:latin typeface="Courier New" panose="02070309020205020404" pitchFamily="49" charset="0"/>
              </a:rPr>
              <a:t>      </a:t>
            </a:r>
            <a:r>
              <a:rPr lang="en-US" sz="4200" dirty="0" smtClean="0">
                <a:latin typeface="Courier New" panose="02070309020205020404" pitchFamily="49" charset="0"/>
              </a:rPr>
              <a:t>&gt;&gt;&gt; </a:t>
            </a:r>
            <a:r>
              <a:rPr lang="en-US" sz="4200" dirty="0">
                <a:latin typeface="Courier New" panose="02070309020205020404" pitchFamily="49" charset="0"/>
              </a:rPr>
              <a:t>f = Foo(10)</a:t>
            </a:r>
          </a:p>
          <a:p>
            <a:pPr marL="0" indent="0">
              <a:buNone/>
            </a:pPr>
            <a:r>
              <a:rPr lang="en-US" sz="4200" dirty="0" smtClean="0">
                <a:latin typeface="Courier New" panose="02070309020205020404" pitchFamily="49" charset="0"/>
              </a:rPr>
              <a:t>     &gt;&gt;&gt; </a:t>
            </a:r>
            <a:r>
              <a:rPr lang="en-US" sz="4200" dirty="0" err="1">
                <a:latin typeface="Courier New" panose="02070309020205020404" pitchFamily="49" charset="0"/>
              </a:rPr>
              <a:t>f.get_x</a:t>
            </a:r>
            <a:r>
              <a:rPr lang="en-US" sz="4200" dirty="0">
                <a:latin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US" sz="4200" dirty="0" smtClean="0">
                <a:latin typeface="Courier New" panose="02070309020205020404" pitchFamily="49" charset="0"/>
              </a:rPr>
              <a:t>     10</a:t>
            </a:r>
            <a:endParaRPr lang="en-US" sz="4200" dirty="0"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4200" dirty="0" smtClean="0">
                <a:latin typeface="Courier New" panose="02070309020205020404" pitchFamily="49" charset="0"/>
              </a:rPr>
              <a:t>     &gt;&gt;&gt; </a:t>
            </a:r>
            <a:r>
              <a:rPr lang="en-US" sz="4200" dirty="0" err="1">
                <a:latin typeface="Courier New" panose="02070309020205020404" pitchFamily="49" charset="0"/>
              </a:rPr>
              <a:t>f.__x</a:t>
            </a:r>
            <a:r>
              <a:rPr lang="en-US" sz="4200" dirty="0">
                <a:latin typeface="Courier New" panose="02070309020205020404" pitchFamily="49" charset="0"/>
              </a:rPr>
              <a:t> = 20</a:t>
            </a:r>
          </a:p>
          <a:p>
            <a:pPr marL="0" indent="0">
              <a:buNone/>
            </a:pPr>
            <a:r>
              <a:rPr lang="en-US" sz="4200" dirty="0" smtClean="0">
                <a:latin typeface="Courier New" panose="02070309020205020404" pitchFamily="49" charset="0"/>
              </a:rPr>
              <a:t>     &gt;&gt;&gt;                                      </a:t>
            </a:r>
            <a:endParaRPr lang="en-US" sz="4200" dirty="0">
              <a:latin typeface="Courier New" panose="02070309020205020404" pitchFamily="49" charset="0"/>
            </a:endParaRPr>
          </a:p>
          <a:p>
            <a:pPr marL="0" indent="0" eaLnBrk="1" hangingPunct="1">
              <a:buNone/>
            </a:pPr>
            <a:endParaRPr lang="en-US" dirty="0">
              <a:latin typeface="Courier New" panose="02070309020205020404" pitchFamily="49" charset="0"/>
            </a:endParaRPr>
          </a:p>
          <a:p>
            <a:r>
              <a:rPr lang="en-US" sz="4600" dirty="0" smtClean="0"/>
              <a:t>Why </a:t>
            </a:r>
            <a:r>
              <a:rPr lang="en-US" sz="4600" dirty="0" smtClean="0"/>
              <a:t>didn't the assignment to the private instance variable </a:t>
            </a:r>
            <a:r>
              <a:rPr lang="en-US" sz="4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f.__x</a:t>
            </a:r>
            <a:r>
              <a:rPr lang="en-US" sz="4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4600" dirty="0" smtClean="0"/>
              <a:t> generate an error?</a:t>
            </a:r>
            <a:endParaRPr lang="en-US" sz="46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E50EA-33E8-4E2F-87AC-FBB413F38373}" type="slidenum">
              <a:rPr lang="en-US" smtClean="0"/>
              <a:t>6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254461" y="5135440"/>
            <a:ext cx="11464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???</a:t>
            </a:r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154537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0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0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0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0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0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0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02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02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02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02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02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025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025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0259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/>
          </p:nvPr>
        </p:nvSpPr>
        <p:spPr>
          <a:xfrm>
            <a:off x="0" y="163843"/>
            <a:ext cx="10515600" cy="1325563"/>
          </a:xfrm>
        </p:spPr>
        <p:txBody>
          <a:bodyPr/>
          <a:lstStyle/>
          <a:p>
            <a:pPr eaLnBrk="1" hangingPunct="1"/>
            <a:r>
              <a:rPr lang="en-US" dirty="0" smtClean="0"/>
              <a:t> </a:t>
            </a:r>
            <a:endParaRPr lang="en-US" dirty="0" smtClean="0"/>
          </a:p>
        </p:txBody>
      </p:sp>
      <p:sp>
        <p:nvSpPr>
          <p:cNvPr id="1120259" name="Rectangle 3"/>
          <p:cNvSpPr>
            <a:spLocks noGrp="1"/>
          </p:cNvSpPr>
          <p:nvPr>
            <p:ph type="body" idx="1"/>
          </p:nvPr>
        </p:nvSpPr>
        <p:spPr>
          <a:xfrm>
            <a:off x="562154" y="606903"/>
            <a:ext cx="11057878" cy="6114573"/>
          </a:xfrm>
        </p:spPr>
        <p:txBody>
          <a:bodyPr>
            <a:normAutofit fontScale="70000" lnSpcReduction="20000"/>
          </a:bodyPr>
          <a:lstStyle/>
          <a:p>
            <a:pPr eaLnBrk="1" hangingPunct="1"/>
            <a:r>
              <a:rPr lang="en-US" sz="3800" b="1" dirty="0" smtClean="0"/>
              <a:t>Name mangling</a:t>
            </a:r>
            <a:r>
              <a:rPr lang="en-US" sz="3800" dirty="0" smtClean="0"/>
              <a:t>: any instance variable </a:t>
            </a:r>
            <a:r>
              <a:rPr lang="en-US" sz="3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sz="3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lang="en-US" sz="3800" dirty="0" smtClean="0"/>
              <a:t> (two leading unders</a:t>
            </a:r>
            <a:r>
              <a:rPr lang="en-US" sz="3800" dirty="0" smtClean="0"/>
              <a:t>cores)</a:t>
            </a:r>
            <a:r>
              <a:rPr lang="en-US" sz="3800" dirty="0" smtClean="0"/>
              <a:t> is textually replaced with a with </a:t>
            </a:r>
            <a:r>
              <a:rPr lang="en-US" sz="3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US" sz="3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classname</a:t>
            </a:r>
            <a:r>
              <a:rPr lang="en-US" sz="3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__v</a:t>
            </a:r>
            <a:r>
              <a:rPr lang="en-US" sz="3800" dirty="0" smtClean="0"/>
              <a:t>, where </a:t>
            </a:r>
            <a:r>
              <a:rPr lang="en-US" sz="3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classname</a:t>
            </a:r>
            <a:r>
              <a:rPr lang="en-US" sz="3800" dirty="0" smtClean="0"/>
              <a:t> is the name of th</a:t>
            </a:r>
            <a:r>
              <a:rPr lang="en-US" sz="3800" dirty="0" smtClean="0"/>
              <a:t>e class.</a:t>
            </a:r>
            <a:endParaRPr lang="en-US" sz="3800" dirty="0" smtClean="0"/>
          </a:p>
          <a:p>
            <a:pPr marL="0" indent="0">
              <a:buNone/>
            </a:pPr>
            <a:r>
              <a:rPr lang="en-US" sz="3600" dirty="0" smtClean="0">
                <a:latin typeface="Courier New" panose="02070309020205020404" pitchFamily="49" charset="0"/>
              </a:rPr>
              <a:t>      &gt;&gt;&gt; </a:t>
            </a:r>
            <a:r>
              <a:rPr lang="en-US" sz="3600" dirty="0">
                <a:latin typeface="Courier New" panose="02070309020205020404" pitchFamily="49" charset="0"/>
              </a:rPr>
              <a:t>f = Foo(10</a:t>
            </a:r>
            <a:r>
              <a:rPr lang="en-US" sz="3600" dirty="0" smtClean="0">
                <a:latin typeface="Courier New" panose="02070309020205020404" pitchFamily="49" charset="0"/>
              </a:rPr>
              <a:t>)</a:t>
            </a:r>
            <a:endParaRPr lang="en-US" sz="3600" dirty="0"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600" dirty="0" smtClean="0">
                <a:latin typeface="Courier New" panose="02070309020205020404" pitchFamily="49" charset="0"/>
              </a:rPr>
              <a:t>      &gt;&gt;&gt; </a:t>
            </a:r>
            <a:r>
              <a:rPr lang="en-US" sz="3600" dirty="0" err="1">
                <a:latin typeface="Courier New" panose="02070309020205020404" pitchFamily="49" charset="0"/>
              </a:rPr>
              <a:t>f.get_x</a:t>
            </a:r>
            <a:r>
              <a:rPr lang="en-US" sz="3600" dirty="0">
                <a:latin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US" sz="3600" dirty="0" smtClean="0">
                <a:latin typeface="Courier New" panose="02070309020205020404" pitchFamily="49" charset="0"/>
              </a:rPr>
              <a:t>      10</a:t>
            </a:r>
            <a:endParaRPr lang="en-US" sz="3600" dirty="0"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600" dirty="0" smtClean="0">
                <a:latin typeface="Courier New" panose="02070309020205020404" pitchFamily="49" charset="0"/>
              </a:rPr>
              <a:t>      &gt;&gt;&gt; </a:t>
            </a:r>
            <a:r>
              <a:rPr lang="en-US" sz="3600" dirty="0">
                <a:latin typeface="Courier New" panose="02070309020205020404" pitchFamily="49" charset="0"/>
              </a:rPr>
              <a:t>f</a:t>
            </a:r>
          </a:p>
          <a:p>
            <a:pPr marL="0" indent="0">
              <a:buNone/>
            </a:pPr>
            <a:r>
              <a:rPr lang="en-US" sz="3600" dirty="0" smtClean="0">
                <a:latin typeface="Courier New" panose="02070309020205020404" pitchFamily="49" charset="0"/>
              </a:rPr>
              <a:t>      &lt;__</a:t>
            </a:r>
            <a:r>
              <a:rPr lang="en-US" sz="3600" dirty="0" err="1">
                <a:latin typeface="Courier New" panose="02070309020205020404" pitchFamily="49" charset="0"/>
              </a:rPr>
              <a:t>main__.Foo</a:t>
            </a:r>
            <a:r>
              <a:rPr lang="en-US" sz="3600" dirty="0">
                <a:latin typeface="Courier New" panose="02070309020205020404" pitchFamily="49" charset="0"/>
              </a:rPr>
              <a:t> object at 0x031B2E30&gt;</a:t>
            </a:r>
          </a:p>
          <a:p>
            <a:pPr marL="0" indent="0">
              <a:buNone/>
            </a:pPr>
            <a:r>
              <a:rPr lang="en-US" sz="3600" dirty="0" smtClean="0">
                <a:latin typeface="Courier New" panose="02070309020205020404" pitchFamily="49" charset="0"/>
              </a:rPr>
              <a:t>      &gt;&gt;&gt; </a:t>
            </a:r>
            <a:r>
              <a:rPr lang="en-US" sz="3600" dirty="0">
                <a:latin typeface="Courier New" panose="02070309020205020404" pitchFamily="49" charset="0"/>
              </a:rPr>
              <a:t>f.__</a:t>
            </a:r>
            <a:r>
              <a:rPr lang="en-US" sz="3600" dirty="0" err="1">
                <a:latin typeface="Courier New" panose="02070309020205020404" pitchFamily="49" charset="0"/>
              </a:rPr>
              <a:t>dict</a:t>
            </a:r>
            <a:r>
              <a:rPr lang="en-US" sz="3600" dirty="0">
                <a:latin typeface="Courier New" panose="02070309020205020404" pitchFamily="49" charset="0"/>
              </a:rPr>
              <a:t>__</a:t>
            </a:r>
          </a:p>
          <a:p>
            <a:pPr marL="0" indent="0">
              <a:buNone/>
            </a:pPr>
            <a:r>
              <a:rPr lang="en-US" sz="3600" dirty="0" smtClean="0">
                <a:latin typeface="Courier New" panose="02070309020205020404" pitchFamily="49" charset="0"/>
              </a:rPr>
              <a:t>      {'_</a:t>
            </a:r>
            <a:r>
              <a:rPr lang="en-US" sz="3600" dirty="0" err="1">
                <a:latin typeface="Courier New" panose="02070309020205020404" pitchFamily="49" charset="0"/>
              </a:rPr>
              <a:t>Foo__x</a:t>
            </a:r>
            <a:r>
              <a:rPr lang="en-US" sz="3600" dirty="0">
                <a:latin typeface="Courier New" panose="02070309020205020404" pitchFamily="49" charset="0"/>
              </a:rPr>
              <a:t>': 10}</a:t>
            </a:r>
          </a:p>
          <a:p>
            <a:pPr marL="0" indent="0">
              <a:buNone/>
            </a:pPr>
            <a:r>
              <a:rPr lang="en-US" sz="3600" dirty="0" smtClean="0">
                <a:latin typeface="Courier New" panose="02070309020205020404" pitchFamily="49" charset="0"/>
              </a:rPr>
              <a:t>      &gt;&gt;&gt; </a:t>
            </a:r>
            <a:r>
              <a:rPr lang="en-US" sz="3600" dirty="0" err="1">
                <a:latin typeface="Courier New" panose="02070309020205020404" pitchFamily="49" charset="0"/>
              </a:rPr>
              <a:t>f.__x</a:t>
            </a:r>
            <a:r>
              <a:rPr lang="en-US" sz="3600" dirty="0">
                <a:latin typeface="Courier New" panose="02070309020205020404" pitchFamily="49" charset="0"/>
              </a:rPr>
              <a:t> = 20</a:t>
            </a:r>
          </a:p>
          <a:p>
            <a:pPr marL="0" indent="0">
              <a:buNone/>
            </a:pPr>
            <a:r>
              <a:rPr lang="en-US" sz="3600" dirty="0" smtClean="0">
                <a:latin typeface="Courier New" panose="02070309020205020404" pitchFamily="49" charset="0"/>
              </a:rPr>
              <a:t>      &gt;&gt;&gt; </a:t>
            </a:r>
            <a:r>
              <a:rPr lang="en-US" sz="3600" dirty="0">
                <a:latin typeface="Courier New" panose="02070309020205020404" pitchFamily="49" charset="0"/>
              </a:rPr>
              <a:t>f.__</a:t>
            </a:r>
            <a:r>
              <a:rPr lang="en-US" sz="3600" dirty="0" err="1">
                <a:latin typeface="Courier New" panose="02070309020205020404" pitchFamily="49" charset="0"/>
              </a:rPr>
              <a:t>dict</a:t>
            </a:r>
            <a:r>
              <a:rPr lang="en-US" sz="3600" dirty="0">
                <a:latin typeface="Courier New" panose="02070309020205020404" pitchFamily="49" charset="0"/>
              </a:rPr>
              <a:t>__</a:t>
            </a:r>
          </a:p>
          <a:p>
            <a:pPr marL="0" indent="0">
              <a:buNone/>
            </a:pPr>
            <a:r>
              <a:rPr lang="en-US" sz="3600" dirty="0" smtClean="0">
                <a:latin typeface="Courier New" panose="02070309020205020404" pitchFamily="49" charset="0"/>
              </a:rPr>
              <a:t>      {'__</a:t>
            </a:r>
            <a:r>
              <a:rPr lang="en-US" sz="3600" dirty="0">
                <a:latin typeface="Courier New" panose="02070309020205020404" pitchFamily="49" charset="0"/>
              </a:rPr>
              <a:t>x': 20, '_</a:t>
            </a:r>
            <a:r>
              <a:rPr lang="en-US" sz="3600" dirty="0" err="1">
                <a:latin typeface="Courier New" panose="02070309020205020404" pitchFamily="49" charset="0"/>
              </a:rPr>
              <a:t>Foo__x</a:t>
            </a:r>
            <a:r>
              <a:rPr lang="en-US" sz="3600" dirty="0">
                <a:latin typeface="Courier New" panose="02070309020205020404" pitchFamily="49" charset="0"/>
              </a:rPr>
              <a:t>': 10}</a:t>
            </a:r>
          </a:p>
          <a:p>
            <a:pPr marL="0" indent="0">
              <a:buNone/>
            </a:pPr>
            <a:r>
              <a:rPr lang="en-US" sz="3600" dirty="0" smtClean="0">
                <a:latin typeface="Courier New" panose="02070309020205020404" pitchFamily="49" charset="0"/>
              </a:rPr>
              <a:t>      &gt;&gt;&gt; </a:t>
            </a:r>
            <a:r>
              <a:rPr lang="en-US" sz="3600" dirty="0" err="1">
                <a:latin typeface="Courier New" panose="02070309020205020404" pitchFamily="49" charset="0"/>
              </a:rPr>
              <a:t>f.get_x</a:t>
            </a:r>
            <a:r>
              <a:rPr lang="en-US" sz="3600" dirty="0">
                <a:latin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US" sz="3600" dirty="0" smtClean="0">
                <a:latin typeface="Courier New" panose="02070309020205020404" pitchFamily="49" charset="0"/>
              </a:rPr>
              <a:t>      10</a:t>
            </a:r>
            <a:endParaRPr lang="en-US" sz="3600" dirty="0"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600" dirty="0" smtClean="0">
                <a:latin typeface="Courier New" panose="02070309020205020404" pitchFamily="49" charset="0"/>
              </a:rPr>
              <a:t>      &gt;&gt;&gt; </a:t>
            </a:r>
          </a:p>
          <a:p>
            <a:pPr marL="0" indent="0">
              <a:buNone/>
            </a:pPr>
            <a:endParaRPr lang="en-US" sz="3600" dirty="0" smtClean="0">
              <a:latin typeface="Courier New" panose="02070309020205020404" pitchFamily="49" charset="0"/>
            </a:endParaRPr>
          </a:p>
          <a:p>
            <a:pPr marL="0" indent="0">
              <a:buNone/>
            </a:pPr>
            <a:endParaRPr lang="en-US" sz="3600" dirty="0" smtClean="0">
              <a:latin typeface="Courier New" panose="02070309020205020404" pitchFamily="49" charset="0"/>
            </a:endParaRPr>
          </a:p>
          <a:p>
            <a:pPr marL="0" indent="0" eaLnBrk="1" hangingPunct="1"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marL="0" indent="0" eaLnBrk="1" hangingPunct="1">
              <a:buNone/>
            </a:pPr>
            <a:endParaRPr lang="en-US" dirty="0">
              <a:latin typeface="Courier New" panose="02070309020205020404" pitchFamily="49" charset="0"/>
            </a:endParaRPr>
          </a:p>
          <a:p>
            <a:pPr marL="0" indent="0">
              <a:buNone/>
            </a:pPr>
            <a:endParaRPr lang="en-US" sz="42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E50EA-33E8-4E2F-87AC-FBB413F3837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0846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0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0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0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0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0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0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0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0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02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02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02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02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02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02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0259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Writing</a:t>
            </a:r>
            <a:r>
              <a:rPr lang="en-US" dirty="0" smtClean="0"/>
              <a:t> </a:t>
            </a:r>
            <a:r>
              <a:rPr lang="en-US" dirty="0" smtClean="0"/>
              <a:t>software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b="1" dirty="0" smtClean="0"/>
              <a:t>software engineering</a:t>
            </a:r>
            <a:r>
              <a:rPr lang="en-US" dirty="0" smtClean="0"/>
              <a:t>: The practice of developing, designing, documenting, testing large computer programs.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Large-scale projects face many issues:</a:t>
            </a:r>
          </a:p>
          <a:p>
            <a:pPr lvl="1" eaLnBrk="1" hangingPunct="1"/>
            <a:r>
              <a:rPr lang="en-US" dirty="0" smtClean="0"/>
              <a:t>programmers working together</a:t>
            </a:r>
          </a:p>
          <a:p>
            <a:pPr lvl="1" eaLnBrk="1" hangingPunct="1"/>
            <a:r>
              <a:rPr lang="en-US" dirty="0" smtClean="0"/>
              <a:t>getting code finished on time</a:t>
            </a:r>
          </a:p>
          <a:p>
            <a:pPr lvl="1" eaLnBrk="1" hangingPunct="1"/>
            <a:r>
              <a:rPr lang="en-US" dirty="0" smtClean="0"/>
              <a:t>avoiding </a:t>
            </a:r>
            <a:r>
              <a:rPr lang="en-US" dirty="0" smtClean="0"/>
              <a:t>repetitive </a:t>
            </a:r>
            <a:r>
              <a:rPr lang="en-US" dirty="0" smtClean="0"/>
              <a:t>code</a:t>
            </a:r>
          </a:p>
          <a:p>
            <a:pPr lvl="1" eaLnBrk="1" hangingPunct="1"/>
            <a:r>
              <a:rPr lang="en-US" dirty="0" smtClean="0"/>
              <a:t>finding and fixing bugs</a:t>
            </a:r>
          </a:p>
          <a:p>
            <a:pPr lvl="1" eaLnBrk="1" hangingPunct="1"/>
            <a:r>
              <a:rPr lang="en-US" dirty="0" smtClean="0"/>
              <a:t>maintaining, reusing existing code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dirty="0" smtClean="0"/>
          </a:p>
          <a:p>
            <a:pPr eaLnBrk="1" hangingPunct="1"/>
            <a:r>
              <a:rPr lang="en-US" b="1" dirty="0" smtClean="0"/>
              <a:t>code reuse</a:t>
            </a:r>
            <a:r>
              <a:rPr lang="en-US" dirty="0" smtClean="0"/>
              <a:t>: The practice of writing program code once and using it in many contexts.</a:t>
            </a:r>
          </a:p>
        </p:txBody>
      </p:sp>
      <p:pic>
        <p:nvPicPr>
          <p:cNvPr id="7172" name="Picture 3" descr="featureonabu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819400"/>
            <a:ext cx="2895600" cy="234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54F2-A394-4A69-AEE5-D865810298D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781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Law firm employee analogy</a:t>
            </a:r>
          </a:p>
        </p:txBody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>
          <a:xfrm>
            <a:off x="838200" y="1560786"/>
            <a:ext cx="10515600" cy="4616177"/>
          </a:xfrm>
        </p:spPr>
        <p:txBody>
          <a:bodyPr/>
          <a:lstStyle/>
          <a:p>
            <a:pPr eaLnBrk="1" hangingPunct="1"/>
            <a:r>
              <a:rPr lang="en-US" dirty="0" smtClean="0"/>
              <a:t>common rules: hours, vacation, benefits, regulations ...</a:t>
            </a:r>
          </a:p>
          <a:p>
            <a:pPr lvl="1" eaLnBrk="1" hangingPunct="1"/>
            <a:r>
              <a:rPr lang="en-US" dirty="0" smtClean="0"/>
              <a:t>all employees attend a common orientation to learn general company rules</a:t>
            </a:r>
          </a:p>
          <a:p>
            <a:pPr lvl="1" eaLnBrk="1" hangingPunct="1"/>
            <a:r>
              <a:rPr lang="en-US" dirty="0" smtClean="0"/>
              <a:t>each employee receives a 20-page manual of common rules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each subdivision also has specific rules:</a:t>
            </a:r>
          </a:p>
          <a:p>
            <a:pPr lvl="1" eaLnBrk="1" hangingPunct="1"/>
            <a:r>
              <a:rPr lang="en-US" dirty="0" smtClean="0"/>
              <a:t>employee receives a smaller (1-3 page) manual of these rules</a:t>
            </a:r>
          </a:p>
          <a:p>
            <a:pPr lvl="1" eaLnBrk="1" hangingPunct="1"/>
            <a:r>
              <a:rPr lang="en-US" dirty="0" smtClean="0"/>
              <a:t>smaller manual adds some new rules and also changes some rules from the large manual</a:t>
            </a:r>
          </a:p>
        </p:txBody>
      </p:sp>
      <p:pic>
        <p:nvPicPr>
          <p:cNvPr id="8196" name="Picture 4" descr="employee_manuals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6538" y="4572000"/>
            <a:ext cx="3776662" cy="214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4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800601"/>
            <a:ext cx="1905000" cy="176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54F2-A394-4A69-AEE5-D865810298D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03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</TotalTime>
  <Words>2482</Words>
  <Application>Microsoft Office PowerPoint</Application>
  <PresentationFormat>Widescreen</PresentationFormat>
  <Paragraphs>481</Paragraphs>
  <Slides>35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4" baseType="lpstr">
      <vt:lpstr>MS PGothic</vt:lpstr>
      <vt:lpstr>Arial</vt:lpstr>
      <vt:lpstr>Calibri</vt:lpstr>
      <vt:lpstr>Calibri Light</vt:lpstr>
      <vt:lpstr>Courier New</vt:lpstr>
      <vt:lpstr>Times New Roman</vt:lpstr>
      <vt:lpstr>Wingdings</vt:lpstr>
      <vt:lpstr>Wingdings 2</vt:lpstr>
      <vt:lpstr>Office Theme</vt:lpstr>
      <vt:lpstr>PowerPoint Presentation</vt:lpstr>
      <vt:lpstr>Benefits of encapsulation</vt:lpstr>
      <vt:lpstr>BankAccount – Version 2</vt:lpstr>
      <vt:lpstr>Bank account – Version 3</vt:lpstr>
      <vt:lpstr>BankAccount – Version 3</vt:lpstr>
      <vt:lpstr>Exploring instance variables – Deep Dive</vt:lpstr>
      <vt:lpstr> </vt:lpstr>
      <vt:lpstr>Writing software </vt:lpstr>
      <vt:lpstr>Law firm employee analogy</vt:lpstr>
      <vt:lpstr>Separating behavior</vt:lpstr>
      <vt:lpstr>Is-a relationships, hierarchies</vt:lpstr>
      <vt:lpstr>Employee regulations</vt:lpstr>
      <vt:lpstr>An Employee class</vt:lpstr>
      <vt:lpstr>Repetitive Secretary class</vt:lpstr>
      <vt:lpstr>Desire for code-sharing</vt:lpstr>
      <vt:lpstr>Inheritance</vt:lpstr>
      <vt:lpstr>Inheritance syntax</vt:lpstr>
      <vt:lpstr>Secretary defined using inheritance</vt:lpstr>
      <vt:lpstr>Implementing Lawyer</vt:lpstr>
      <vt:lpstr>Overriding methods</vt:lpstr>
      <vt:lpstr>Lawyer class</vt:lpstr>
      <vt:lpstr>Marketer class</vt:lpstr>
      <vt:lpstr>Levels of inheritance</vt:lpstr>
      <vt:lpstr>LegalSecretary class</vt:lpstr>
      <vt:lpstr>Calling overridden methods</vt:lpstr>
      <vt:lpstr>Inheritance and constructors</vt:lpstr>
      <vt:lpstr>Modified Employee class</vt:lpstr>
      <vt:lpstr>Problem with constructors</vt:lpstr>
      <vt:lpstr>Modified Marketer class</vt:lpstr>
      <vt:lpstr>Modified Secretary class</vt:lpstr>
      <vt:lpstr>Inheritance and attributes</vt:lpstr>
      <vt:lpstr>Improved Employee code</vt:lpstr>
      <vt:lpstr>Revisiting Secretary</vt:lpstr>
      <vt:lpstr>Improved Employee code</vt:lpstr>
      <vt:lpstr>Improved Secretary code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allison</dc:creator>
  <cp:lastModifiedBy>jobagy</cp:lastModifiedBy>
  <cp:revision>49</cp:revision>
  <cp:lastPrinted>2017-04-14T04:39:58Z</cp:lastPrinted>
  <dcterms:created xsi:type="dcterms:W3CDTF">2016-11-06T04:17:59Z</dcterms:created>
  <dcterms:modified xsi:type="dcterms:W3CDTF">2017-04-14T06:08:27Z</dcterms:modified>
</cp:coreProperties>
</file>