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264" r:id="rId3"/>
    <p:sldId id="295" r:id="rId4"/>
    <p:sldId id="263" r:id="rId5"/>
    <p:sldId id="270" r:id="rId6"/>
    <p:sldId id="271" r:id="rId7"/>
    <p:sldId id="272" r:id="rId8"/>
    <p:sldId id="296" r:id="rId9"/>
    <p:sldId id="273" r:id="rId10"/>
    <p:sldId id="274" r:id="rId11"/>
    <p:sldId id="275" r:id="rId12"/>
    <p:sldId id="276" r:id="rId13"/>
    <p:sldId id="297" r:id="rId14"/>
    <p:sldId id="277" r:id="rId15"/>
    <p:sldId id="278" r:id="rId16"/>
    <p:sldId id="279" r:id="rId17"/>
    <p:sldId id="282" r:id="rId18"/>
    <p:sldId id="283" r:id="rId19"/>
    <p:sldId id="284" r:id="rId20"/>
    <p:sldId id="285" r:id="rId21"/>
    <p:sldId id="286" r:id="rId22"/>
    <p:sldId id="287" r:id="rId23"/>
    <p:sldId id="28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9" autoAdjust="0"/>
    <p:restoredTop sz="94627" autoAdjust="0"/>
  </p:normalViewPr>
  <p:slideViewPr>
    <p:cSldViewPr snapToGrid="0">
      <p:cViewPr varScale="1">
        <p:scale>
          <a:sx n="83" d="100"/>
          <a:sy n="83" d="100"/>
        </p:scale>
        <p:origin x="45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5185D-FB8C-4EE5-A9EC-88EB378F2485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1662C-66E0-425B-8E3E-661A7478F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65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F793F6D-729F-428E-8EC7-C4A71E8AE212}" type="slidenum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827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13F6-9D05-4EC7-92A6-AF91CAE7DDFD}" type="datetime1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8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7E-5782-425F-A8BA-8E548EE09D08}" type="datetime1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9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4B30-C54D-41CB-9474-7AC9014BD82B}" type="datetime1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3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092B-168D-4790-A436-3E203D8A3927}" type="datetime1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6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EA05-CC4E-443E-874B-2A21E28CB757}" type="datetime1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9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D5E6-E83C-4F01-8431-3C137F713A8E}" type="datetime1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9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7396-EC63-438B-8555-92AA8FA98F24}" type="datetime1">
              <a:rPr lang="en-US" smtClean="0"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2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3656-0649-49E6-8C4F-022326B63599}" type="datetime1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9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848-7893-4713-AA4B-529677BEECC3}" type="datetime1">
              <a:rPr lang="en-US" smtClean="0"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6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EFC3-1251-45EF-9C55-0126E35EC3BB}" type="datetime1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1F3D-4D62-498D-9652-D9C1DFA8D64E}" type="datetime1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3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4B829-A386-4CC9-9D52-E5469EBF6160}" type="datetime1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7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120618.stri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3349931"/>
            <a:ext cx="7112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209800" y="57054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/>
              <a:t>CSc</a:t>
            </a:r>
            <a:r>
              <a:rPr lang="en-US" sz="7200" dirty="0" smtClean="0"/>
              <a:t> 110, Spring 2017</a:t>
            </a:r>
            <a:endParaRPr lang="en-US" sz="7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800" y="1879906"/>
            <a:ext cx="7772400" cy="1421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anose="05020102010507070707" pitchFamily="18" charset="2"/>
              <a:buNone/>
            </a:pPr>
            <a:r>
              <a:rPr lang="en-US" dirty="0" smtClean="0"/>
              <a:t>Lecture 36: Inheritance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 smtClean="0">
                <a:solidFill>
                  <a:prstClr val="black"/>
                </a:solidFill>
              </a:rPr>
              <a:t>Stepp</a:t>
            </a:r>
            <a:r>
              <a:rPr lang="en-US" sz="1800" dirty="0" smtClean="0">
                <a:solidFill>
                  <a:prstClr val="black"/>
                </a:solidFill>
              </a:rPr>
              <a:t> and Stuart </a:t>
            </a:r>
            <a:r>
              <a:rPr lang="en-US" sz="1800" dirty="0" err="1" smtClean="0">
                <a:solidFill>
                  <a:prstClr val="black"/>
                </a:solidFill>
              </a:rPr>
              <a:t>Reges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1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Levels of inheritance</a:t>
            </a:r>
          </a:p>
        </p:txBody>
      </p:sp>
      <p:sp>
        <p:nvSpPr>
          <p:cNvPr id="11509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67807" y="1672768"/>
            <a:ext cx="10515600" cy="4351338"/>
          </a:xfrm>
        </p:spPr>
        <p:txBody>
          <a:bodyPr/>
          <a:lstStyle/>
          <a:p>
            <a:pPr eaLnBrk="1" hangingPunct="1"/>
            <a:r>
              <a:rPr lang="en-US" dirty="0" smtClean="0"/>
              <a:t>Multiple levels of inheritance are allowed.</a:t>
            </a:r>
          </a:p>
          <a:p>
            <a:pPr lvl="1" eaLnBrk="1" hangingPunct="1"/>
            <a:r>
              <a:rPr lang="en-US" dirty="0" smtClean="0"/>
              <a:t>Example: A legal secretary is the same as a regular secretary but makes more money ($45,000) and can file legal briefs</a:t>
            </a:r>
            <a:endParaRPr lang="en-US" dirty="0"/>
          </a:p>
          <a:p>
            <a:pPr marL="61913" lvl="1" indent="-3175" eaLnBrk="1" hangingPunct="1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dirty="0" smtClean="0"/>
              <a:t>Exercise: Complete the </a:t>
            </a:r>
            <a:r>
              <a:rPr lang="en-US" sz="2800" dirty="0" err="1" smtClean="0">
                <a:latin typeface="Courier New" panose="02070309020205020404" pitchFamily="49" charset="0"/>
              </a:rPr>
              <a:t>LegalSecretary</a:t>
            </a:r>
            <a:r>
              <a:rPr lang="en-US" sz="2800" dirty="0" smtClean="0"/>
              <a:t> class.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employee_manual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604" y="2998353"/>
            <a:ext cx="4561172" cy="258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8322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LegalSecretary</a:t>
            </a:r>
            <a:r>
              <a:rPr lang="en-US" smtClean="0"/>
              <a:t> class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92192" y="1641595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legal secretaries.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class </a:t>
            </a:r>
            <a:r>
              <a:rPr lang="en-US" sz="2400" dirty="0" err="1" smtClean="0">
                <a:latin typeface="Courier New" panose="02070309020205020404" pitchFamily="49" charset="0"/>
              </a:rPr>
              <a:t>LegalSecretary</a:t>
            </a:r>
            <a:r>
              <a:rPr lang="en-US" sz="2400" dirty="0" smtClean="0">
                <a:latin typeface="Courier New" panose="02070309020205020404" pitchFamily="49" charset="0"/>
              </a:rPr>
              <a:t>(Secretary):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file_legal_briefs</a:t>
            </a:r>
            <a:r>
              <a:rPr lang="en-US" sz="2400" dirty="0" smtClean="0">
                <a:latin typeface="Courier New" panose="02070309020205020404" pitchFamily="49" charset="0"/>
              </a:rPr>
              <a:t>(self):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</a:t>
            </a:r>
            <a:r>
              <a:rPr lang="en-US" sz="2400" dirty="0" smtClean="0">
                <a:latin typeface="Courier New" panose="02070309020205020404" pitchFamily="49" charset="0"/>
              </a:rPr>
              <a:t>print("</a:t>
            </a:r>
            <a:r>
              <a:rPr lang="en-US" sz="2400" dirty="0">
                <a:latin typeface="Courier New" panose="02070309020205020404" pitchFamily="49" charset="0"/>
              </a:rPr>
              <a:t>I could file all day</a:t>
            </a:r>
            <a:r>
              <a:rPr lang="en-US" sz="2400" dirty="0" smtClean="0">
                <a:latin typeface="Courier New" panose="02070309020205020404" pitchFamily="49" charset="0"/>
              </a:rPr>
              <a:t>!")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400" dirty="0" smtClean="0">
                <a:latin typeface="Courier New" panose="02070309020205020404" pitchFamily="49" charset="0"/>
              </a:rPr>
              <a:t>(self):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</a:t>
            </a:r>
            <a:r>
              <a:rPr lang="en-US" sz="2400" dirty="0" smtClean="0">
                <a:latin typeface="Courier New" panose="02070309020205020404" pitchFamily="49" charset="0"/>
              </a:rPr>
              <a:t>45000.0     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$45,000.00 /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year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24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52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7248" y="200509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Change of perspective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2079" y="1446265"/>
            <a:ext cx="12038163" cy="517362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Recall the regulations regarding salaries:</a:t>
            </a:r>
          </a:p>
          <a:p>
            <a:pPr lvl="1"/>
            <a:r>
              <a:rPr lang="en-US" dirty="0"/>
              <a:t>Employees make $40,000 per year, except legal secretaries who make $5,000 extra per year ($45,000 total), and marketers who make $10,000 extra per year ($50,000 total)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We've been hardcoding the salaries in the methods like this:</a:t>
            </a:r>
          </a:p>
          <a:p>
            <a:pPr>
              <a:spcBef>
                <a:spcPct val="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</a:rPr>
              <a:t>get_salary</a:t>
            </a:r>
            <a:r>
              <a:rPr lang="en-US" sz="2400" dirty="0">
                <a:latin typeface="Courier New" panose="02070309020205020404" pitchFamily="49" charset="0"/>
              </a:rPr>
              <a:t>(self):</a:t>
            </a:r>
          </a:p>
          <a:p>
            <a:pPr>
              <a:spcBef>
                <a:spcPct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45000.0     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$45,000.00 / year</a:t>
            </a:r>
            <a:endParaRPr lang="en-US" sz="24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endParaRPr lang="en-US" dirty="0"/>
          </a:p>
          <a:p>
            <a:pPr marL="342900" lvl="1" indent="-342900"/>
            <a:r>
              <a:rPr lang="en-US" dirty="0" smtClean="0"/>
              <a:t>Instead, consider writing the methods in terms of a base salary plus an "uplift" 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class </a:t>
            </a:r>
            <a:r>
              <a:rPr lang="en-US" dirty="0" err="1" smtClean="0">
                <a:latin typeface="Courier New" panose="02070309020205020404" pitchFamily="49" charset="0"/>
              </a:rPr>
              <a:t>LegalSecretary</a:t>
            </a:r>
            <a:r>
              <a:rPr lang="en-US" dirty="0" smtClean="0">
                <a:latin typeface="Courier New" panose="02070309020205020404" pitchFamily="49" charset="0"/>
              </a:rPr>
              <a:t>(Secretary):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get_salary</a:t>
            </a:r>
            <a:r>
              <a:rPr lang="en-US" dirty="0" smtClean="0">
                <a:latin typeface="Courier New" panose="02070309020205020404" pitchFamily="49" charset="0"/>
              </a:rPr>
              <a:t>(self):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        </a:t>
            </a:r>
            <a:r>
              <a:rPr lang="en-US" dirty="0" err="1" smtClean="0">
                <a:latin typeface="Courier New" panose="02070309020205020404" pitchFamily="49" charset="0"/>
              </a:rPr>
              <a:t>base_salary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...regular employee salary...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        return </a:t>
            </a:r>
            <a:r>
              <a:rPr lang="en-US" dirty="0" err="1" smtClean="0">
                <a:latin typeface="Courier New" panose="02070309020205020404" pitchFamily="49" charset="0"/>
              </a:rPr>
              <a:t>base_salary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</a:rPr>
              <a:t>+ </a:t>
            </a:r>
            <a:r>
              <a:rPr lang="en-US" dirty="0" smtClean="0">
                <a:latin typeface="Courier New" panose="02070309020205020404" pitchFamily="49" charset="0"/>
              </a:rPr>
              <a:t>5000.0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endParaRPr lang="en-US" sz="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39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Calling overridden methods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2079" y="1713602"/>
            <a:ext cx="12038163" cy="4351338"/>
          </a:xfrm>
        </p:spPr>
        <p:txBody>
          <a:bodyPr/>
          <a:lstStyle/>
          <a:p>
            <a:pPr eaLnBrk="1" hangingPunct="1"/>
            <a:r>
              <a:rPr lang="en-US" dirty="0" smtClean="0"/>
              <a:t>Subclasses can call overridden methods with </a:t>
            </a:r>
            <a:r>
              <a:rPr lang="en-US" dirty="0" smtClean="0">
                <a:latin typeface="Courier New" panose="02070309020205020404" pitchFamily="49" charset="0"/>
              </a:rPr>
              <a:t>super</a:t>
            </a:r>
            <a:endParaRPr lang="en-US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super(</a:t>
            </a:r>
            <a:r>
              <a:rPr lang="en-US" b="1" dirty="0" err="1">
                <a:cs typeface="Courier New" panose="02070309020205020404" pitchFamily="49" charset="0"/>
              </a:rPr>
              <a:t>C</a:t>
            </a:r>
            <a:r>
              <a:rPr lang="en-US" b="1" dirty="0" err="1" smtClean="0">
                <a:cs typeface="Courier New" panose="02070309020205020404" pitchFamily="49" charset="0"/>
              </a:rPr>
              <a:t>lassName</a:t>
            </a:r>
            <a:r>
              <a:rPr lang="en-US" dirty="0" smtClean="0">
                <a:latin typeface="Courier New" panose="02070309020205020404" pitchFamily="49" charset="0"/>
              </a:rPr>
              <a:t>, self).</a:t>
            </a:r>
            <a:r>
              <a:rPr lang="en-US" b="1" dirty="0" smtClean="0"/>
              <a:t>method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/>
              <a:t>parameters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class </a:t>
            </a:r>
            <a:r>
              <a:rPr lang="en-US" dirty="0" err="1" smtClean="0">
                <a:latin typeface="Courier New" panose="02070309020205020404" pitchFamily="49" charset="0"/>
              </a:rPr>
              <a:t>LegalSecretary</a:t>
            </a:r>
            <a:r>
              <a:rPr lang="en-US" dirty="0" smtClean="0">
                <a:latin typeface="Courier New" panose="02070309020205020404" pitchFamily="49" charset="0"/>
              </a:rPr>
              <a:t>(Secretary):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get_salary</a:t>
            </a:r>
            <a:r>
              <a:rPr lang="en-US" dirty="0" smtClean="0">
                <a:latin typeface="Courier New" panose="02070309020205020404" pitchFamily="49" charset="0"/>
              </a:rPr>
              <a:t>(self):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        </a:t>
            </a:r>
            <a:r>
              <a:rPr lang="en-US" dirty="0" err="1" smtClean="0">
                <a:latin typeface="Courier New" panose="02070309020205020404" pitchFamily="49" charset="0"/>
              </a:rPr>
              <a:t>base_salary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super(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LegalSecretary,self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).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get_salary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        return </a:t>
            </a:r>
            <a:r>
              <a:rPr lang="en-US" dirty="0" err="1" smtClean="0">
                <a:latin typeface="Courier New" panose="02070309020205020404" pitchFamily="49" charset="0"/>
              </a:rPr>
              <a:t>base_salary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</a:rPr>
              <a:t>+ </a:t>
            </a:r>
            <a:r>
              <a:rPr lang="en-US" dirty="0" smtClean="0">
                <a:latin typeface="Courier New" panose="02070309020205020404" pitchFamily="49" charset="0"/>
              </a:rPr>
              <a:t>5000.0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endParaRPr lang="en-US" sz="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09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Inheritance and constructors</a:t>
            </a:r>
          </a:p>
        </p:txBody>
      </p:sp>
      <p:sp>
        <p:nvSpPr>
          <p:cNvPr id="11612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Imagine that we want to give employees more vacation days the longer they've been with the company.</a:t>
            </a:r>
          </a:p>
          <a:p>
            <a:pPr lvl="1" eaLnBrk="1" hangingPunct="1"/>
            <a:r>
              <a:rPr lang="en-US" smtClean="0"/>
              <a:t>For each year worked, we'll award 2 additional vacation days.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When an Employee object is constructed, we'll pass in the number of years the person has been with the company.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This will require us to modify our </a:t>
            </a:r>
            <a:r>
              <a:rPr lang="en-US" smtClean="0">
                <a:latin typeface="Courier New" panose="02070309020205020404" pitchFamily="49" charset="0"/>
              </a:rPr>
              <a:t>Employee</a:t>
            </a:r>
            <a:r>
              <a:rPr lang="en-US" smtClean="0"/>
              <a:t> class and add some new state and behavior.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Exercise: Make necessary modifications to the </a:t>
            </a:r>
            <a:r>
              <a:rPr lang="en-US" smtClean="0">
                <a:latin typeface="Courier New" panose="02070309020205020404" pitchFamily="49" charset="0"/>
              </a:rPr>
              <a:t>Employee</a:t>
            </a:r>
            <a:r>
              <a:rPr lang="en-US" smtClean="0"/>
              <a:t> class.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84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1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347" y="238604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Modified </a:t>
            </a:r>
            <a:r>
              <a:rPr lang="en-US" dirty="0" smtClean="0">
                <a:latin typeface="Courier New" panose="02070309020205020404" pitchFamily="49" charset="0"/>
              </a:rPr>
              <a:t>Employee</a:t>
            </a:r>
            <a:r>
              <a:rPr lang="en-US" dirty="0" smtClean="0"/>
              <a:t> class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92193" y="1259367"/>
            <a:ext cx="10515600" cy="550374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 smtClean="0">
                <a:latin typeface="Courier New" panose="02070309020205020404" pitchFamily="49" charset="0"/>
              </a:rPr>
              <a:t>class Employee:    </a:t>
            </a: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 smtClean="0">
                <a:latin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</a:rPr>
              <a:t> __</a:t>
            </a:r>
            <a:r>
              <a:rPr lang="en-US" sz="2000" b="1" dirty="0" err="1" smtClean="0">
                <a:latin typeface="Courier New" panose="02070309020205020404" pitchFamily="49" charset="0"/>
              </a:rPr>
              <a:t>init</a:t>
            </a:r>
            <a:r>
              <a:rPr lang="en-US" sz="2000" b="1" dirty="0" smtClean="0">
                <a:latin typeface="Courier New" panose="02070309020205020404" pitchFamily="49" charset="0"/>
              </a:rPr>
              <a:t>__(self, </a:t>
            </a:r>
            <a:r>
              <a:rPr lang="en-US" sz="2000" b="1" dirty="0" err="1" smtClean="0">
                <a:latin typeface="Courier New" panose="02070309020205020404" pitchFamily="49" charset="0"/>
              </a:rPr>
              <a:t>initial_years</a:t>
            </a:r>
            <a:r>
              <a:rPr lang="en-US" sz="2000" b="1" dirty="0" smtClean="0">
                <a:latin typeface="Courier New" panose="02070309020205020404" pitchFamily="49" charset="0"/>
              </a:rPr>
              <a:t>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 smtClean="0">
                <a:latin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latin typeface="Courier New" panose="02070309020205020404" pitchFamily="49" charset="0"/>
              </a:rPr>
              <a:t>self.__years</a:t>
            </a:r>
            <a:r>
              <a:rPr lang="en-US" sz="2000" b="1" dirty="0" smtClean="0">
                <a:latin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</a:rPr>
              <a:t>initial_years</a:t>
            </a:r>
            <a:endParaRPr lang="en-US" sz="20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get_hours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return 40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return 50000.0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get_vacation_days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 smtClean="0">
                <a:latin typeface="Courier New" panose="02070309020205020404" pitchFamily="49" charset="0"/>
              </a:rPr>
              <a:t>        return 10 + 2 * </a:t>
            </a:r>
            <a:r>
              <a:rPr lang="en-US" sz="2000" b="1" dirty="0" err="1" smtClean="0">
                <a:latin typeface="Courier New" panose="02070309020205020404" pitchFamily="49" charset="0"/>
              </a:rPr>
              <a:t>self.__years</a:t>
            </a:r>
            <a:endParaRPr lang="en-US" sz="20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get_vacation_form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return "yellow"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42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with constructors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Now that we've added the constructor to the </a:t>
            </a:r>
            <a:r>
              <a:rPr lang="en-US" dirty="0" smtClean="0">
                <a:latin typeface="Courier New" panose="02070309020205020404" pitchFamily="49" charset="0"/>
              </a:rPr>
              <a:t>Employee</a:t>
            </a:r>
            <a:r>
              <a:rPr lang="en-US" dirty="0" smtClean="0"/>
              <a:t> class, an error is produced</a:t>
            </a:r>
            <a:r>
              <a:rPr lang="en-US" dirty="0"/>
              <a:t>:</a:t>
            </a:r>
            <a:endParaRPr lang="en-US" dirty="0" smtClean="0"/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 err="1">
                <a:solidFill>
                  <a:srgbClr val="800000"/>
                </a:solidFill>
                <a:latin typeface="Courier New" panose="02070309020205020404" pitchFamily="49" charset="0"/>
              </a:rPr>
              <a:t>TypeError</a:t>
            </a:r>
            <a:r>
              <a:rPr lang="en-US" dirty="0">
                <a:solidFill>
                  <a:srgbClr val="800000"/>
                </a:solidFill>
                <a:latin typeface="Courier New" panose="02070309020205020404" pitchFamily="49" charset="0"/>
              </a:rPr>
              <a:t>: __</a:t>
            </a:r>
            <a:r>
              <a:rPr lang="en-US" dirty="0" err="1">
                <a:solidFill>
                  <a:srgbClr val="800000"/>
                </a:solidFill>
                <a:latin typeface="Courier New" panose="02070309020205020404" pitchFamily="49" charset="0"/>
              </a:rPr>
              <a:t>init</a:t>
            </a:r>
            <a:r>
              <a:rPr lang="en-US" dirty="0">
                <a:solidFill>
                  <a:srgbClr val="800000"/>
                </a:solidFill>
                <a:latin typeface="Courier New" panose="02070309020205020404" pitchFamily="49" charset="0"/>
              </a:rPr>
              <a:t>__() missing 1 required positional argument: '</a:t>
            </a:r>
            <a:r>
              <a:rPr lang="en-US" dirty="0" err="1">
                <a:solidFill>
                  <a:srgbClr val="800000"/>
                </a:solidFill>
                <a:latin typeface="Courier New" panose="02070309020205020404" pitchFamily="49" charset="0"/>
              </a:rPr>
              <a:t>initial_years</a:t>
            </a:r>
            <a:r>
              <a:rPr lang="en-US" dirty="0">
                <a:solidFill>
                  <a:srgbClr val="800000"/>
                </a:solidFill>
                <a:latin typeface="Courier New" panose="02070309020205020404" pitchFamily="49" charset="0"/>
              </a:rPr>
              <a:t>'</a:t>
            </a:r>
            <a:endParaRPr lang="en-US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Short explanation: Once we write </a:t>
            </a:r>
            <a:r>
              <a:rPr lang="en-US" dirty="0" smtClean="0">
                <a:cs typeface="Courier New" panose="02070309020205020404" pitchFamily="49" charset="0"/>
              </a:rPr>
              <a:t>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__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__(self, p1, …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 smtClean="0"/>
              <a:t>that requires parameters in the superclass, we must now write initialization methods for our employee subclasses as well. 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Exception: If the default behavior of the superclass is acceptable for all subclasses, you simply modify the class construction expression. </a:t>
            </a:r>
          </a:p>
          <a:p>
            <a:pPr marL="457200" lvl="1" indent="0" eaLnBrk="1" hangingPunct="1">
              <a:buNone/>
            </a:pPr>
            <a:endParaRPr lang="en-US" dirty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42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Modified </a:t>
            </a:r>
            <a:r>
              <a:rPr lang="en-US" smtClean="0">
                <a:latin typeface="Courier New" panose="02070309020205020404" pitchFamily="49" charset="0"/>
              </a:rPr>
              <a:t>Marketer</a:t>
            </a:r>
            <a:r>
              <a:rPr lang="en-US" smtClean="0"/>
              <a:t> class</a:t>
            </a:r>
          </a:p>
        </p:txBody>
      </p:sp>
      <p:sp>
        <p:nvSpPr>
          <p:cNvPr id="1166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524000"/>
            <a:ext cx="10515600" cy="4652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marketers.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class Marketer(Employee):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</a:t>
            </a:r>
            <a:r>
              <a:rPr lang="en-US" sz="24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def</a:t>
            </a:r>
            <a:r>
              <a:rPr lang="en-US" sz="24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__</a:t>
            </a:r>
            <a:r>
              <a:rPr lang="en-US" sz="24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init</a:t>
            </a:r>
            <a:r>
              <a:rPr lang="en-US" sz="24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__(years):</a:t>
            </a:r>
            <a:endParaRPr lang="en-US" sz="24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</a:t>
            </a:r>
            <a:r>
              <a:rPr lang="en-US" sz="24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super(Marketer, self).__</a:t>
            </a:r>
            <a:r>
              <a:rPr lang="en-US" sz="24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init</a:t>
            </a:r>
            <a:r>
              <a:rPr lang="en-US" sz="24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__(years)</a:t>
            </a:r>
            <a:endParaRPr lang="en-US" sz="24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advertise(self):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</a:t>
            </a:r>
            <a:r>
              <a:rPr lang="en-US" sz="2400" dirty="0" smtClean="0">
                <a:latin typeface="Courier New" panose="02070309020205020404" pitchFamily="49" charset="0"/>
              </a:rPr>
              <a:t>print("</a:t>
            </a:r>
            <a:r>
              <a:rPr lang="en-US" sz="2400" dirty="0">
                <a:latin typeface="Courier New" panose="02070309020205020404" pitchFamily="49" charset="0"/>
              </a:rPr>
              <a:t>Act now while supplies last</a:t>
            </a:r>
            <a:r>
              <a:rPr lang="en-US" sz="2400" dirty="0" smtClean="0">
                <a:latin typeface="Courier New" panose="02070309020205020404" pitchFamily="49" charset="0"/>
              </a:rPr>
              <a:t>!")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400" dirty="0" smtClean="0">
                <a:latin typeface="Courier New" panose="02070309020205020404" pitchFamily="49" charset="0"/>
              </a:rPr>
              <a:t>():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</a:t>
            </a:r>
            <a:r>
              <a:rPr lang="en-US" sz="2400" dirty="0" smtClean="0">
                <a:latin typeface="Courier New" panose="02070309020205020404" pitchFamily="49" charset="0"/>
              </a:rPr>
              <a:t>super(Marketer, self).</a:t>
            </a:r>
            <a:r>
              <a:rPr lang="en-US" sz="24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400" dirty="0">
                <a:latin typeface="Courier New" panose="02070309020205020404" pitchFamily="49" charset="0"/>
              </a:rPr>
              <a:t>() + </a:t>
            </a:r>
            <a:r>
              <a:rPr lang="en-US" sz="2400" dirty="0" smtClean="0">
                <a:latin typeface="Courier New" panose="02070309020205020404" pitchFamily="49" charset="0"/>
              </a:rPr>
              <a:t>10000.0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Exercise: Modify the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subclass.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Secretaries' years of employment are not tracked.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They do not earn extra vacation for years worked.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252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Modified </a:t>
            </a:r>
            <a:r>
              <a:rPr lang="en-US" smtClean="0">
                <a:latin typeface="Courier New" panose="02070309020205020404" pitchFamily="49" charset="0"/>
              </a:rPr>
              <a:t>Secretary</a:t>
            </a:r>
            <a:r>
              <a:rPr lang="en-US" smtClean="0"/>
              <a:t> class</a:t>
            </a:r>
          </a:p>
        </p:txBody>
      </p:sp>
      <p:sp>
        <p:nvSpPr>
          <p:cNvPr id="1167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9113" y="1570007"/>
            <a:ext cx="10515600" cy="512409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2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secretaries.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class Secretary(Employee):</a:t>
            </a:r>
            <a:endParaRPr lang="en-US" sz="22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</a:t>
            </a:r>
            <a:r>
              <a:rPr lang="en-US" sz="22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def</a:t>
            </a:r>
            <a:r>
              <a:rPr lang="en-US" sz="22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__</a:t>
            </a:r>
            <a:r>
              <a:rPr lang="en-US" sz="22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init</a:t>
            </a:r>
            <a:r>
              <a:rPr lang="en-US" sz="22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__(self):</a:t>
            </a:r>
            <a:endParaRPr lang="en-US" sz="22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</a:t>
            </a:r>
            <a:r>
              <a:rPr lang="en-US" sz="22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super(Secretary, self).__</a:t>
            </a:r>
            <a:r>
              <a:rPr lang="en-US" sz="22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init</a:t>
            </a:r>
            <a:r>
              <a:rPr lang="en-US" sz="22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__(0)</a:t>
            </a:r>
            <a:endParaRPr lang="en-US" sz="22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dirty="0">
                <a:latin typeface="Courier New" panose="02070309020205020404" pitchFamily="49" charset="0"/>
              </a:rPr>
              <a:t>    </a:t>
            </a:r>
            <a:r>
              <a:rPr lang="en-US" sz="2200" dirty="0" err="1" smtClean="0">
                <a:latin typeface="Courier New" panose="02070309020205020404" pitchFamily="49" charset="0"/>
              </a:rPr>
              <a:t>def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 err="1" smtClean="0">
                <a:latin typeface="Courier New" panose="02070309020205020404" pitchFamily="49" charset="0"/>
              </a:rPr>
              <a:t>take_dictation</a:t>
            </a:r>
            <a:r>
              <a:rPr lang="en-US" sz="2200" dirty="0" smtClean="0">
                <a:latin typeface="Courier New" panose="02070309020205020404" pitchFamily="49" charset="0"/>
              </a:rPr>
              <a:t>(self, </a:t>
            </a:r>
            <a:r>
              <a:rPr lang="en-US" sz="2200" dirty="0">
                <a:latin typeface="Courier New" panose="02070309020205020404" pitchFamily="49" charset="0"/>
              </a:rPr>
              <a:t>text</a:t>
            </a:r>
            <a:r>
              <a:rPr lang="en-US" sz="2200" dirty="0" smtClean="0">
                <a:latin typeface="Courier New" panose="02070309020205020404" pitchFamily="49" charset="0"/>
              </a:rPr>
              <a:t>):</a:t>
            </a:r>
            <a:endParaRPr lang="en-US" sz="22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dirty="0">
                <a:latin typeface="Courier New" panose="02070309020205020404" pitchFamily="49" charset="0"/>
              </a:rPr>
              <a:t>        </a:t>
            </a:r>
            <a:r>
              <a:rPr lang="en-US" sz="2200" dirty="0" smtClean="0">
                <a:latin typeface="Courier New" panose="02070309020205020404" pitchFamily="49" charset="0"/>
              </a:rPr>
              <a:t>print("</a:t>
            </a:r>
            <a:r>
              <a:rPr lang="en-US" sz="2200" dirty="0">
                <a:latin typeface="Courier New" panose="02070309020205020404" pitchFamily="49" charset="0"/>
              </a:rPr>
              <a:t>Taking dictation of text: " + text</a:t>
            </a:r>
            <a:r>
              <a:rPr lang="en-US" sz="2200" dirty="0" smtClean="0">
                <a:latin typeface="Courier New" panose="02070309020205020404" pitchFamily="49" charset="0"/>
              </a:rPr>
              <a:t>)</a:t>
            </a:r>
            <a:endParaRPr lang="en-US" sz="22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Since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doesn't require any parameters to its constructor, </a:t>
            </a:r>
            <a:r>
              <a:rPr lang="en-US" dirty="0" err="1" smtClean="0">
                <a:latin typeface="Courier New" panose="02070309020205020404" pitchFamily="49" charset="0"/>
              </a:rPr>
              <a:t>LegalSecretary</a:t>
            </a:r>
            <a:r>
              <a:rPr lang="en-US" dirty="0" smtClean="0"/>
              <a:t>  does not require a constructor.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Its default constructor calls the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constructor.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779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Inheritance and attributes</a:t>
            </a:r>
          </a:p>
        </p:txBody>
      </p:sp>
      <p:sp>
        <p:nvSpPr>
          <p:cNvPr id="14448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25625"/>
            <a:ext cx="10515600" cy="486272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Try to give lawyers $5000 for each year at the company:</a:t>
            </a:r>
            <a:endParaRPr lang="en-US" sz="900" dirty="0"/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class Lawyer(Employee):</a:t>
            </a:r>
            <a:endParaRPr lang="en-US" sz="22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200" dirty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latin typeface="Courier New" panose="02070309020205020404" pitchFamily="49" charset="0"/>
              </a:rPr>
              <a:t>    </a:t>
            </a:r>
            <a:r>
              <a:rPr lang="en-US" sz="2200" b="1" dirty="0" err="1" smtClean="0">
                <a:latin typeface="Courier New" panose="02070309020205020404" pitchFamily="49" charset="0"/>
              </a:rPr>
              <a:t>def</a:t>
            </a:r>
            <a:r>
              <a:rPr lang="en-US" sz="2200" b="1" dirty="0" smtClean="0">
                <a:latin typeface="Courier New" panose="02070309020205020404" pitchFamily="49" charset="0"/>
              </a:rPr>
              <a:t> </a:t>
            </a:r>
            <a:r>
              <a:rPr lang="en-US" sz="2200" b="1" dirty="0" err="1" smtClean="0">
                <a:latin typeface="Courier New" panose="02070309020205020404" pitchFamily="49" charset="0"/>
              </a:rPr>
              <a:t>get_salary</a:t>
            </a:r>
            <a:r>
              <a:rPr lang="en-US" sz="2200" b="1" dirty="0" smtClean="0">
                <a:latin typeface="Courier New" panose="02070309020205020404" pitchFamily="49" charset="0"/>
              </a:rPr>
              <a:t>(self):</a:t>
            </a:r>
            <a:endParaRPr lang="en-US" sz="22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return </a:t>
            </a:r>
            <a:r>
              <a:rPr lang="en-US" sz="22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super(Lawyer, self).</a:t>
            </a:r>
            <a:r>
              <a:rPr lang="en-US" sz="2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get_salary</a:t>
            </a:r>
            <a:r>
              <a:rPr lang="en-US" sz="2200" b="1" dirty="0">
                <a:solidFill>
                  <a:srgbClr val="800000"/>
                </a:solidFill>
                <a:latin typeface="Courier New" panose="02070309020205020404" pitchFamily="49" charset="0"/>
              </a:rPr>
              <a:t>() + 5000 * </a:t>
            </a:r>
            <a:r>
              <a:rPr lang="en-US" sz="2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self.__years</a:t>
            </a:r>
            <a:endParaRPr lang="en-US" sz="22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200" dirty="0">
                <a:latin typeface="Courier New" panose="02070309020205020404" pitchFamily="49" charset="0"/>
              </a:rPr>
              <a:t>    </a:t>
            </a:r>
            <a:r>
              <a:rPr lang="en-US" sz="2200" dirty="0" smtClean="0">
                <a:latin typeface="Courier New" panose="02070309020205020404" pitchFamily="49" charset="0"/>
              </a:rPr>
              <a:t>...</a:t>
            </a:r>
            <a:endParaRPr lang="en-US" sz="22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Does not work; the error is the following: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AttributeError</a:t>
            </a:r>
            <a:r>
              <a:rPr 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: </a:t>
            </a:r>
            <a:r>
              <a:rPr lang="en-US" sz="20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'Lawyer' </a:t>
            </a:r>
            <a:r>
              <a:rPr 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object has no attribute </a:t>
            </a:r>
            <a:r>
              <a:rPr lang="en-US" sz="20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'_</a:t>
            </a:r>
            <a:r>
              <a:rPr lang="en-US" sz="2000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Lawyer__</a:t>
            </a:r>
            <a:r>
              <a:rPr 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years</a:t>
            </a:r>
            <a:r>
              <a:rPr 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'  </a:t>
            </a: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                                    ^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Private attributes cannot be directly accessed from subclasses.</a:t>
            </a:r>
          </a:p>
          <a:p>
            <a:pPr lvl="1" eaLnBrk="1" hangingPunct="1"/>
            <a:r>
              <a:rPr lang="en-US" dirty="0" smtClean="0"/>
              <a:t>One reason: So that </a:t>
            </a:r>
            <a:r>
              <a:rPr lang="en-US" dirty="0" err="1" smtClean="0"/>
              <a:t>subclassing</a:t>
            </a:r>
            <a:r>
              <a:rPr lang="en-US" dirty="0" smtClean="0"/>
              <a:t> can't break encapsulation.</a:t>
            </a:r>
          </a:p>
          <a:p>
            <a:pPr lvl="1" eaLnBrk="1" hangingPunct="1"/>
            <a:r>
              <a:rPr lang="en-US" dirty="0" smtClean="0"/>
              <a:t>How can we get around this limitation?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145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4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4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4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4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4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4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44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44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44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8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8202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Review</a:t>
            </a:r>
          </a:p>
        </p:txBody>
      </p:sp>
      <p:sp>
        <p:nvSpPr>
          <p:cNvPr id="14161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38448" y="1316925"/>
            <a:ext cx="7052643" cy="51148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employees.</a:t>
            </a:r>
            <a:endParaRPr 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class Employee: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get_hours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return </a:t>
            </a:r>
            <a:r>
              <a:rPr lang="en-US" sz="2000" dirty="0" smtClean="0">
                <a:latin typeface="Courier New" panose="02070309020205020404" pitchFamily="49" charset="0"/>
              </a:rPr>
              <a:t>40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return </a:t>
            </a:r>
            <a:r>
              <a:rPr lang="en-US" sz="2000" dirty="0" smtClean="0">
                <a:latin typeface="Courier New" panose="02070309020205020404" pitchFamily="49" charset="0"/>
              </a:rPr>
              <a:t>40000.0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get_vacation_days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return </a:t>
            </a:r>
            <a:r>
              <a:rPr lang="en-US" sz="2000" dirty="0" smtClean="0">
                <a:latin typeface="Courier New" panose="02070309020205020404" pitchFamily="49" charset="0"/>
              </a:rPr>
              <a:t>10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get_vacation_form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return "yellow</a:t>
            </a:r>
            <a:r>
              <a:rPr lang="en-US" sz="2000" dirty="0" smtClean="0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2000" dirty="0" smtClean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secretaries.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class Secretary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(Employee)</a:t>
            </a:r>
            <a:r>
              <a:rPr lang="en-US" sz="1800" dirty="0">
                <a:latin typeface="Courier New" panose="02070309020205020404" pitchFamily="49" charset="0"/>
              </a:rPr>
              <a:t>:</a:t>
            </a:r>
          </a:p>
          <a:p>
            <a:pPr>
              <a:spcBef>
                <a:spcPct val="0"/>
              </a:spcBef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</a:rPr>
              <a:t>def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</a:rPr>
              <a:t>take_dictation</a:t>
            </a:r>
            <a:r>
              <a:rPr lang="en-US" sz="1800" dirty="0">
                <a:latin typeface="Courier New" panose="02070309020205020404" pitchFamily="49" charset="0"/>
              </a:rPr>
              <a:t>(self, text):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print("Taking dictation of text: " + text)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396930" y="1505056"/>
            <a:ext cx="466865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many methods does Employee have?</a:t>
            </a:r>
          </a:p>
          <a:p>
            <a:endParaRPr lang="en-US" dirty="0"/>
          </a:p>
          <a:p>
            <a:r>
              <a:rPr lang="en-US" dirty="0" smtClean="0"/>
              <a:t>How many attributes does Employee have?</a:t>
            </a:r>
          </a:p>
          <a:p>
            <a:endParaRPr lang="en-US" dirty="0" smtClean="0"/>
          </a:p>
          <a:p>
            <a:r>
              <a:rPr lang="en-US" dirty="0" smtClean="0"/>
              <a:t>What's the relationship between Secretary and Employee?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How many methods does Secretary have?</a:t>
            </a:r>
          </a:p>
          <a:p>
            <a:endParaRPr lang="en-US" dirty="0"/>
          </a:p>
          <a:p>
            <a:r>
              <a:rPr lang="en-US" dirty="0" smtClean="0"/>
              <a:t>An __________ is an ___________ of a class.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962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9525"/>
            <a:ext cx="10515600" cy="1219111"/>
          </a:xfrm>
        </p:spPr>
        <p:txBody>
          <a:bodyPr/>
          <a:lstStyle/>
          <a:p>
            <a:pPr eaLnBrk="1" hangingPunct="1"/>
            <a:r>
              <a:rPr lang="en-US" dirty="0" smtClean="0"/>
              <a:t>Improved </a:t>
            </a:r>
            <a:r>
              <a:rPr lang="en-US" dirty="0" smtClean="0">
                <a:latin typeface="Courier New" panose="02070309020205020404" pitchFamily="49" charset="0"/>
              </a:rPr>
              <a:t>Employee</a:t>
            </a:r>
            <a:r>
              <a:rPr lang="en-US" dirty="0" smtClean="0"/>
              <a:t> code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34351" y="1086927"/>
            <a:ext cx="10515600" cy="562442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/>
              <a:t>Add an </a:t>
            </a:r>
            <a:r>
              <a:rPr lang="en-US" dirty="0" err="1" smtClean="0"/>
              <a:t>accessor</a:t>
            </a:r>
            <a:r>
              <a:rPr lang="en-US" dirty="0" smtClean="0"/>
              <a:t> for any attribute needed by the subclass.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class Employee: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self.__years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__</a:t>
            </a:r>
            <a:r>
              <a:rPr lang="en-US" sz="2000" dirty="0" err="1" smtClean="0">
                <a:latin typeface="Courier New" panose="02070309020205020404" pitchFamily="49" charset="0"/>
              </a:rPr>
              <a:t>init</a:t>
            </a:r>
            <a:r>
              <a:rPr lang="en-US" sz="2000" dirty="0" smtClean="0">
                <a:latin typeface="Courier New" panose="02070309020205020404" pitchFamily="49" charset="0"/>
              </a:rPr>
              <a:t>__(self, </a:t>
            </a:r>
            <a:r>
              <a:rPr lang="en-US" sz="2000" dirty="0" err="1" smtClean="0">
                <a:latin typeface="Courier New" panose="02070309020205020404" pitchFamily="49" charset="0"/>
              </a:rPr>
              <a:t>initial_years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 smtClean="0">
                <a:latin typeface="Courier New" panose="02070309020205020404" pitchFamily="49" charset="0"/>
              </a:rPr>
              <a:t>self.__years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initial_years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get_years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(self):</a:t>
            </a:r>
            <a:endParaRPr lang="en-US" sz="20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return 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self.__years</a:t>
            </a:r>
            <a:endParaRPr lang="en-US" sz="20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...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class Lawyer(Employee):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__</a:t>
            </a:r>
            <a:r>
              <a:rPr lang="en-US" sz="2000" dirty="0" err="1" smtClean="0">
                <a:latin typeface="Courier New" panose="02070309020205020404" pitchFamily="49" charset="0"/>
              </a:rPr>
              <a:t>init</a:t>
            </a:r>
            <a:r>
              <a:rPr lang="en-US" sz="2000" dirty="0" smtClean="0">
                <a:latin typeface="Courier New" panose="02070309020205020404" pitchFamily="49" charset="0"/>
              </a:rPr>
              <a:t>__(self, years):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super(Lawyer, self).__</a:t>
            </a:r>
            <a:r>
              <a:rPr lang="en-US" sz="2000" dirty="0" err="1" smtClean="0">
                <a:latin typeface="Courier New" panose="02070309020205020404" pitchFamily="49" charset="0"/>
              </a:rPr>
              <a:t>init</a:t>
            </a:r>
            <a:r>
              <a:rPr lang="en-US" sz="2000" dirty="0" smtClean="0">
                <a:latin typeface="Courier New" panose="02070309020205020404" pitchFamily="49" charset="0"/>
              </a:rPr>
              <a:t>__(years)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return </a:t>
            </a:r>
            <a:r>
              <a:rPr lang="en-US" sz="2000" dirty="0" smtClean="0">
                <a:latin typeface="Courier New" panose="02070309020205020404" pitchFamily="49" charset="0"/>
              </a:rPr>
              <a:t>super(Lawyer, self).</a:t>
            </a:r>
            <a:r>
              <a:rPr lang="en-US" sz="20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000" dirty="0">
                <a:latin typeface="Courier New" panose="02070309020205020404" pitchFamily="49" charset="0"/>
              </a:rPr>
              <a:t>() + 5000 * 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get_years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...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27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Revisiting </a:t>
            </a:r>
            <a:r>
              <a:rPr lang="en-US" smtClean="0">
                <a:latin typeface="Courier New" panose="02070309020205020404" pitchFamily="49" charset="0"/>
              </a:rPr>
              <a:t>Secretary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class currently has a poor solution.</a:t>
            </a:r>
          </a:p>
          <a:p>
            <a:pPr lvl="1" eaLnBrk="1" hangingPunct="1"/>
            <a:r>
              <a:rPr lang="en-US" dirty="0" smtClean="0"/>
              <a:t>We set all Secretaries to 0 years because they do not get a vacation bonus for their service.</a:t>
            </a:r>
          </a:p>
          <a:p>
            <a:pPr lvl="1" eaLnBrk="1" hangingPunct="1"/>
            <a:r>
              <a:rPr lang="en-US" dirty="0" smtClean="0"/>
              <a:t>If we call </a:t>
            </a:r>
            <a:r>
              <a:rPr lang="en-US" dirty="0" err="1" smtClean="0">
                <a:latin typeface="Courier New" panose="02070309020205020404" pitchFamily="49" charset="0"/>
              </a:rPr>
              <a:t>get_years</a:t>
            </a:r>
            <a:r>
              <a:rPr lang="en-US" dirty="0" smtClean="0"/>
              <a:t> on a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object, we'll always get 0.</a:t>
            </a:r>
          </a:p>
          <a:p>
            <a:pPr lvl="1" eaLnBrk="1" hangingPunct="1"/>
            <a:r>
              <a:rPr lang="en-US" dirty="0" smtClean="0"/>
              <a:t>This isn't a good solution; what if we wanted to give some other reward to </a:t>
            </a:r>
            <a:r>
              <a:rPr lang="en-US" i="1" dirty="0" smtClean="0"/>
              <a:t>all</a:t>
            </a:r>
            <a:r>
              <a:rPr lang="en-US" dirty="0" smtClean="0"/>
              <a:t> employees based on years of service?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Redesign our </a:t>
            </a:r>
            <a:r>
              <a:rPr lang="en-US" dirty="0" smtClean="0">
                <a:latin typeface="Courier New" panose="02070309020205020404" pitchFamily="49" charset="0"/>
              </a:rPr>
              <a:t>Employee</a:t>
            </a:r>
            <a:r>
              <a:rPr lang="en-US" dirty="0" smtClean="0"/>
              <a:t> class to allow for a better solution.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71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Improved </a:t>
            </a:r>
            <a:r>
              <a:rPr lang="en-US" smtClean="0">
                <a:latin typeface="Courier New" panose="02070309020205020404" pitchFamily="49" charset="0"/>
              </a:rPr>
              <a:t>Employee</a:t>
            </a:r>
            <a:r>
              <a:rPr lang="en-US" smtClean="0"/>
              <a:t> code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25625"/>
            <a:ext cx="10515600" cy="4897228"/>
          </a:xfrm>
        </p:spPr>
        <p:txBody>
          <a:bodyPr>
            <a:normAutofit/>
          </a:bodyPr>
          <a:lstStyle/>
          <a:p>
            <a:pPr marL="288925" indent="-288925">
              <a:buFontTx/>
              <a:buChar char="•"/>
            </a:pPr>
            <a:r>
              <a:rPr lang="en-US" dirty="0" smtClean="0"/>
              <a:t>Let's separate the standard 10 vacation days from those that are awarded based on seniority.</a:t>
            </a:r>
            <a:endParaRPr lang="en-US" sz="18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class Employee:    </a:t>
            </a:r>
            <a:endParaRPr lang="en-US" sz="22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dirty="0">
                <a:latin typeface="Courier New" panose="02070309020205020404" pitchFamily="49" charset="0"/>
              </a:rPr>
              <a:t>    </a:t>
            </a:r>
            <a:r>
              <a:rPr lang="en-US" sz="2200" dirty="0" err="1" smtClean="0">
                <a:latin typeface="Courier New" panose="02070309020205020404" pitchFamily="49" charset="0"/>
              </a:rPr>
              <a:t>def</a:t>
            </a:r>
            <a:r>
              <a:rPr lang="en-US" sz="2200" dirty="0" smtClean="0">
                <a:latin typeface="Courier New" panose="02070309020205020404" pitchFamily="49" charset="0"/>
              </a:rPr>
              <a:t> __</a:t>
            </a:r>
            <a:r>
              <a:rPr lang="en-US" sz="2200" dirty="0" err="1" smtClean="0">
                <a:latin typeface="Courier New" panose="02070309020205020404" pitchFamily="49" charset="0"/>
              </a:rPr>
              <a:t>init</a:t>
            </a:r>
            <a:r>
              <a:rPr lang="en-US" sz="2200" dirty="0" smtClean="0">
                <a:latin typeface="Courier New" panose="02070309020205020404" pitchFamily="49" charset="0"/>
              </a:rPr>
              <a:t>__(self, </a:t>
            </a:r>
            <a:r>
              <a:rPr lang="en-US" sz="2200" dirty="0" err="1" smtClean="0">
                <a:latin typeface="Courier New" panose="02070309020205020404" pitchFamily="49" charset="0"/>
              </a:rPr>
              <a:t>initial_years</a:t>
            </a:r>
            <a:r>
              <a:rPr lang="en-US" sz="2200" dirty="0" smtClean="0">
                <a:latin typeface="Courier New" panose="02070309020205020404" pitchFamily="49" charset="0"/>
              </a:rPr>
              <a:t>):</a:t>
            </a:r>
            <a:endParaRPr lang="en-US" sz="22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dirty="0">
                <a:latin typeface="Courier New" panose="02070309020205020404" pitchFamily="49" charset="0"/>
              </a:rPr>
              <a:t>        </a:t>
            </a:r>
            <a:r>
              <a:rPr lang="en-US" sz="2200" dirty="0" err="1" smtClean="0">
                <a:latin typeface="Courier New" panose="02070309020205020404" pitchFamily="49" charset="0"/>
              </a:rPr>
              <a:t>self.__years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</a:rPr>
              <a:t>= </a:t>
            </a:r>
            <a:r>
              <a:rPr lang="en-US" sz="2200" dirty="0" err="1" smtClean="0">
                <a:latin typeface="Courier New" panose="02070309020205020404" pitchFamily="49" charset="0"/>
              </a:rPr>
              <a:t>initial_years</a:t>
            </a:r>
            <a:endParaRPr lang="en-US" sz="2200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endParaRPr lang="en-US" sz="22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dirty="0">
                <a:latin typeface="Courier New" panose="02070309020205020404" pitchFamily="49" charset="0"/>
              </a:rPr>
              <a:t>    </a:t>
            </a:r>
            <a:r>
              <a:rPr lang="en-US" sz="2200" dirty="0" err="1" smtClean="0">
                <a:latin typeface="Courier New" panose="02070309020205020404" pitchFamily="49" charset="0"/>
              </a:rPr>
              <a:t>def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 err="1" smtClean="0">
                <a:latin typeface="Courier New" panose="02070309020205020404" pitchFamily="49" charset="0"/>
              </a:rPr>
              <a:t>get_vacation_days</a:t>
            </a:r>
            <a:r>
              <a:rPr lang="en-US" sz="2200" dirty="0" smtClean="0">
                <a:latin typeface="Courier New" panose="02070309020205020404" pitchFamily="49" charset="0"/>
              </a:rPr>
              <a:t>(self):</a:t>
            </a:r>
            <a:endParaRPr lang="en-US" sz="22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dirty="0">
                <a:latin typeface="Courier New" panose="02070309020205020404" pitchFamily="49" charset="0"/>
              </a:rPr>
              <a:t>        return 10 + </a:t>
            </a:r>
            <a:r>
              <a:rPr lang="en-US" sz="2200" dirty="0" err="1" smtClean="0">
                <a:latin typeface="Courier New" panose="02070309020205020404" pitchFamily="49" charset="0"/>
              </a:rPr>
              <a:t>self.</a:t>
            </a:r>
            <a:r>
              <a:rPr lang="en-US" sz="2200" b="1" dirty="0" err="1" smtClean="0">
                <a:latin typeface="Courier New" panose="02070309020205020404" pitchFamily="49" charset="0"/>
              </a:rPr>
              <a:t>get_seniority_bonus</a:t>
            </a:r>
            <a:r>
              <a:rPr lang="en-US" sz="2200" b="1" dirty="0" smtClean="0">
                <a:latin typeface="Courier New" panose="02070309020205020404" pitchFamily="49" charset="0"/>
              </a:rPr>
              <a:t>()</a:t>
            </a:r>
            <a:endParaRPr lang="en-US" sz="22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dirty="0">
                <a:latin typeface="Courier New" panose="02070309020205020404" pitchFamily="49" charset="0"/>
              </a:rPr>
              <a:t>    </a:t>
            </a: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22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008080"/>
                </a:solidFill>
                <a:latin typeface="Courier New" panose="02070309020205020404" pitchFamily="49" charset="0"/>
              </a:rPr>
              <a:t>vacation days given for each year in the company</a:t>
            </a: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b="1" dirty="0">
                <a:latin typeface="Courier New" panose="02070309020205020404" pitchFamily="49" charset="0"/>
              </a:rPr>
              <a:t>   </a:t>
            </a:r>
            <a:r>
              <a:rPr lang="en-US" sz="2200" b="1" dirty="0" smtClean="0">
                <a:latin typeface="Courier New" panose="02070309020205020404" pitchFamily="49" charset="0"/>
              </a:rPr>
              <a:t> </a:t>
            </a:r>
            <a:r>
              <a:rPr lang="en-US" sz="2200" b="1" dirty="0" err="1" smtClean="0">
                <a:latin typeface="Courier New" panose="02070309020205020404" pitchFamily="49" charset="0"/>
              </a:rPr>
              <a:t>def</a:t>
            </a:r>
            <a:r>
              <a:rPr lang="en-US" sz="2200" b="1" dirty="0" smtClean="0">
                <a:latin typeface="Courier New" panose="02070309020205020404" pitchFamily="49" charset="0"/>
              </a:rPr>
              <a:t> </a:t>
            </a:r>
            <a:r>
              <a:rPr lang="en-US" sz="2200" b="1" dirty="0" err="1" smtClean="0">
                <a:latin typeface="Courier New" panose="02070309020205020404" pitchFamily="49" charset="0"/>
              </a:rPr>
              <a:t>get_seniority_bonus</a:t>
            </a:r>
            <a:r>
              <a:rPr lang="en-US" sz="2200" b="1" dirty="0" smtClean="0">
                <a:latin typeface="Courier New" panose="02070309020205020404" pitchFamily="49" charset="0"/>
              </a:rPr>
              <a:t>(self):</a:t>
            </a:r>
            <a:endParaRPr lang="en-US" sz="2200" b="1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b="1" dirty="0">
                <a:latin typeface="Courier New" panose="02070309020205020404" pitchFamily="49" charset="0"/>
              </a:rPr>
              <a:t>        return 2 * </a:t>
            </a:r>
            <a:r>
              <a:rPr lang="en-US" sz="2200" b="1" dirty="0" err="1" smtClean="0">
                <a:latin typeface="Courier New" panose="02070309020205020404" pitchFamily="49" charset="0"/>
              </a:rPr>
              <a:t>self.__years</a:t>
            </a:r>
            <a:endParaRPr lang="en-US" sz="2200" b="1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dirty="0">
                <a:latin typeface="Courier New" panose="02070309020205020404" pitchFamily="49" charset="0"/>
              </a:rPr>
              <a:t>    </a:t>
            </a:r>
            <a:r>
              <a:rPr lang="en-US" sz="2200" dirty="0" smtClean="0">
                <a:latin typeface="Courier New" panose="02070309020205020404" pitchFamily="49" charset="0"/>
              </a:rPr>
              <a:t>...</a:t>
            </a:r>
            <a:endParaRPr lang="en-US" sz="22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</a:p>
          <a:p>
            <a:pPr marL="742950" lvl="1" indent="-285750"/>
            <a:r>
              <a:rPr lang="en-US" dirty="0" smtClean="0"/>
              <a:t>How does this help us improve the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?</a:t>
            </a:r>
          </a:p>
          <a:p>
            <a:pPr marL="288925" indent="-288925">
              <a:lnSpc>
                <a:spcPct val="60000"/>
              </a:lnSpc>
              <a:buNone/>
            </a:pPr>
            <a:endParaRPr lang="en-US" sz="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86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Improved </a:t>
            </a:r>
            <a:r>
              <a:rPr lang="en-US" smtClean="0">
                <a:latin typeface="Courier New" panose="02070309020205020404" pitchFamily="49" charset="0"/>
              </a:rPr>
              <a:t>Secretary</a:t>
            </a:r>
            <a:r>
              <a:rPr lang="en-US" smtClean="0"/>
              <a:t> code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25624"/>
            <a:ext cx="10515600" cy="4891477"/>
          </a:xfrm>
        </p:spPr>
        <p:txBody>
          <a:bodyPr>
            <a:normAutofit/>
          </a:bodyPr>
          <a:lstStyle/>
          <a:p>
            <a:pPr marL="288925" indent="-288925">
              <a:buFontTx/>
              <a:buChar char="•"/>
            </a:pP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can selectively override </a:t>
            </a:r>
            <a:r>
              <a:rPr lang="en-US" dirty="0" err="1" smtClean="0">
                <a:latin typeface="Courier New" panose="02070309020205020404" pitchFamily="49" charset="0"/>
              </a:rPr>
              <a:t>get_seniority_bonus</a:t>
            </a:r>
            <a:r>
              <a:rPr lang="en-US" dirty="0" smtClean="0"/>
              <a:t>; when </a:t>
            </a:r>
            <a:r>
              <a:rPr lang="en-US" dirty="0" err="1" smtClean="0">
                <a:latin typeface="Courier New" panose="02070309020205020404" pitchFamily="49" charset="0"/>
              </a:rPr>
              <a:t>get_vacation_days</a:t>
            </a:r>
            <a:r>
              <a:rPr lang="en-US" dirty="0" smtClean="0"/>
              <a:t> runs, it will use the new version.</a:t>
            </a:r>
          </a:p>
          <a:p>
            <a:pPr marL="744538" lvl="1" indent="-285750"/>
            <a:r>
              <a:rPr lang="en-US" dirty="0" smtClean="0"/>
              <a:t>Choosing a method at runtime is called </a:t>
            </a:r>
            <a:r>
              <a:rPr lang="en-US" i="1" dirty="0" smtClean="0"/>
              <a:t>dynamic binding</a:t>
            </a:r>
            <a:r>
              <a:rPr lang="en-US" dirty="0" smtClean="0"/>
              <a:t>.</a:t>
            </a:r>
            <a:endParaRPr lang="en-US" sz="16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class Secretary(Employee):</a:t>
            </a:r>
            <a:endParaRPr lang="en-US" sz="20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__</a:t>
            </a:r>
            <a:r>
              <a:rPr lang="en-US" sz="2000" dirty="0" err="1" smtClean="0">
                <a:latin typeface="Courier New" panose="02070309020205020404" pitchFamily="49" charset="0"/>
              </a:rPr>
              <a:t>init</a:t>
            </a:r>
            <a:r>
              <a:rPr lang="en-US" sz="2000" dirty="0" smtClean="0">
                <a:latin typeface="Courier New" panose="02070309020205020404" pitchFamily="49" charset="0"/>
              </a:rPr>
              <a:t>__(self, years):</a:t>
            </a:r>
            <a:endParaRPr lang="en-US" sz="20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super(Secretary, self).__</a:t>
            </a:r>
            <a:r>
              <a:rPr lang="en-US" sz="2000" dirty="0" err="1" smtClean="0">
                <a:latin typeface="Courier New" panose="02070309020205020404" pitchFamily="49" charset="0"/>
              </a:rPr>
              <a:t>init</a:t>
            </a:r>
            <a:r>
              <a:rPr lang="en-US" sz="2000" dirty="0" smtClean="0">
                <a:latin typeface="Courier New" panose="02070309020205020404" pitchFamily="49" charset="0"/>
              </a:rPr>
              <a:t>__(years)</a:t>
            </a:r>
            <a:endParaRPr lang="en-US" sz="20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Secretaries don't get a bonus for their years of service.</a:t>
            </a: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get_seniority_bonus</a:t>
            </a:r>
            <a:r>
              <a:rPr lang="en-US" sz="2000" b="1" dirty="0" smtClean="0">
                <a:latin typeface="Courier New" panose="02070309020205020404" pitchFamily="49" charset="0"/>
              </a:rPr>
              <a:t>(self):</a:t>
            </a:r>
            <a:endParaRPr lang="en-US" sz="2000" b="1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    return </a:t>
            </a:r>
            <a:r>
              <a:rPr lang="en-US" sz="2000" b="1" dirty="0" smtClean="0">
                <a:latin typeface="Courier New" panose="02070309020205020404" pitchFamily="49" charset="0"/>
              </a:rPr>
              <a:t>0</a:t>
            </a:r>
            <a:endParaRPr lang="en-US" sz="2000" b="1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take_dictation</a:t>
            </a:r>
            <a:r>
              <a:rPr lang="en-US" sz="2000" dirty="0" smtClean="0">
                <a:latin typeface="Courier New" panose="02070309020205020404" pitchFamily="49" charset="0"/>
              </a:rPr>
              <a:t>(self, </a:t>
            </a:r>
            <a:r>
              <a:rPr lang="en-US" sz="2000" dirty="0">
                <a:latin typeface="Courier New" panose="02070309020205020404" pitchFamily="49" charset="0"/>
              </a:rPr>
              <a:t>text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print("</a:t>
            </a:r>
            <a:r>
              <a:rPr lang="en-US" sz="2000" dirty="0">
                <a:latin typeface="Courier New" panose="02070309020205020404" pitchFamily="49" charset="0"/>
              </a:rPr>
              <a:t>Taking dictation of text: " + text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5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Terminology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838200" y="1560786"/>
            <a:ext cx="10515600" cy="4616177"/>
          </a:xfrm>
        </p:spPr>
        <p:txBody>
          <a:bodyPr/>
          <a:lstStyle/>
          <a:p>
            <a:pPr lvl="1" eaLnBrk="1" hangingPunct="1"/>
            <a:r>
              <a:rPr lang="en-US" dirty="0" smtClean="0"/>
              <a:t>Superclass</a:t>
            </a:r>
          </a:p>
          <a:p>
            <a:pPr lvl="1" eaLnBrk="1" hangingPunct="1"/>
            <a:r>
              <a:rPr lang="en-US" dirty="0" smtClean="0"/>
              <a:t>Subclass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 smtClean="0"/>
          </a:p>
          <a:p>
            <a:pPr marL="457200" lvl="1" indent="0" eaLnBrk="1" hangingPunct="1">
              <a:buNone/>
            </a:pPr>
            <a:r>
              <a:rPr lang="en-US" dirty="0" smtClean="0"/>
              <a:t>_____ is a subclass of _________</a:t>
            </a:r>
          </a:p>
          <a:p>
            <a:pPr marL="457200" lvl="1" indent="0" eaLnBrk="1" hangingPunct="1">
              <a:buNone/>
            </a:pPr>
            <a:endParaRPr lang="en-US" dirty="0"/>
          </a:p>
          <a:p>
            <a:pPr marL="457200" lvl="1" indent="0" eaLnBrk="1" hangingPunct="1">
              <a:buNone/>
            </a:pPr>
            <a:r>
              <a:rPr lang="en-US" dirty="0" smtClean="0"/>
              <a:t>_____ is a superclass of ________</a:t>
            </a:r>
          </a:p>
          <a:p>
            <a:pPr marL="457200" lvl="1" indent="0" eaLnBrk="1" hangingPunct="1">
              <a:buNone/>
            </a:pPr>
            <a:endParaRPr lang="en-US" dirty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marL="457200" lvl="1" indent="0" eaLnBrk="1" hangingPunct="1">
              <a:buNone/>
            </a:pPr>
            <a:r>
              <a:rPr lang="en-US" dirty="0" smtClean="0"/>
              <a:t>This is a Unified Modeling Language (UML) class diagram.</a:t>
            </a:r>
          </a:p>
          <a:p>
            <a:pPr lvl="1" eaLnBrk="1" hangingPunct="1"/>
            <a:endParaRPr lang="en-US" dirty="0"/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  <p:pic>
        <p:nvPicPr>
          <p:cNvPr id="8196" name="Picture 4" descr="employee_manual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905" y="1211938"/>
            <a:ext cx="4953679" cy="280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2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Employee regulations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 dirty="0"/>
              <a:t>Consider the following employee regulations: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/>
              <a:t>Employees work 40 hours / week.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/>
              <a:t>Employees make $40,000 per year, except legal secretaries who make $5,000 extra per year ($45,000 total), and marketers who make $10,000 extra per year ($50,000 total).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/>
              <a:t>Employees have 2 weeks of paid vacation leave per year, except lawyers who get an extra week (a total of 3).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/>
              <a:t>Employees should use a yellow form to apply for leave, except for lawyers who use a pink form.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/>
          </a:p>
          <a:p>
            <a:pPr eaLnBrk="1" hangingPunct="1">
              <a:lnSpc>
                <a:spcPct val="110000"/>
              </a:lnSpc>
            </a:pPr>
            <a:r>
              <a:rPr lang="en-US" sz="2000" dirty="0"/>
              <a:t>Each type of employee has some unique behavior: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/>
              <a:t>Lawyers know how to sue.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/>
              <a:t>Marketers know how to advertise.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/>
              <a:t>Secretaries know how to take dictation.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/>
              <a:t>Legal secretaries know how to prepare legal documents.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2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Implementing </a:t>
            </a:r>
            <a:r>
              <a:rPr lang="en-US" smtClean="0">
                <a:latin typeface="Courier New" panose="02070309020205020404" pitchFamily="49" charset="0"/>
              </a:rPr>
              <a:t>Lawyer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Consider the following lawyer regulations:</a:t>
            </a:r>
          </a:p>
          <a:p>
            <a:pPr lvl="1" eaLnBrk="1" hangingPunct="1"/>
            <a:r>
              <a:rPr lang="en-US" dirty="0" smtClean="0"/>
              <a:t>Lawyers get an extra week of paid vacation (a total of 3).</a:t>
            </a:r>
          </a:p>
          <a:p>
            <a:pPr lvl="1" eaLnBrk="1" hangingPunct="1"/>
            <a:r>
              <a:rPr lang="en-US" dirty="0" smtClean="0"/>
              <a:t>Lawyers use a pink form when applying for vacation leave.</a:t>
            </a:r>
          </a:p>
          <a:p>
            <a:pPr lvl="1" eaLnBrk="1" hangingPunct="1"/>
            <a:r>
              <a:rPr lang="en-US" dirty="0" smtClean="0"/>
              <a:t>Lawyers have some unique behavior: they know how to sue.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Problem: We want lawyers to inherit </a:t>
            </a:r>
            <a:r>
              <a:rPr lang="en-US" i="1" dirty="0" smtClean="0"/>
              <a:t>most </a:t>
            </a:r>
            <a:r>
              <a:rPr lang="en-US" dirty="0" smtClean="0"/>
              <a:t>behavior from employee, but we want to replace parts with new behavior.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80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Overriding methods</a:t>
            </a:r>
          </a:p>
        </p:txBody>
      </p:sp>
      <p:sp>
        <p:nvSpPr>
          <p:cNvPr id="11479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3205" y="1690687"/>
            <a:ext cx="11858204" cy="492859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/>
              <a:t>override</a:t>
            </a:r>
            <a:r>
              <a:rPr lang="en-US" dirty="0" smtClean="0"/>
              <a:t>: To write a new version of a method in a subclass that replaces the superclass's version.</a:t>
            </a:r>
          </a:p>
          <a:p>
            <a:pPr lvl="1" eaLnBrk="1" hangingPunct="1"/>
            <a:r>
              <a:rPr lang="en-US" dirty="0" smtClean="0"/>
              <a:t>No special syntax required to override a superclass method.</a:t>
            </a:r>
            <a:br>
              <a:rPr lang="en-US" dirty="0" smtClean="0"/>
            </a:br>
            <a:r>
              <a:rPr lang="en-US" dirty="0" smtClean="0"/>
              <a:t>Just write a new version of it in the subclass.</a:t>
            </a:r>
          </a:p>
          <a:p>
            <a:pPr lvl="1" eaLnBrk="1" hangingPunct="1"/>
            <a:endParaRPr lang="en-US" sz="2200" dirty="0" smtClean="0"/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600" dirty="0" smtClean="0">
                <a:latin typeface="Courier New" panose="02070309020205020404" pitchFamily="49" charset="0"/>
              </a:rPr>
              <a:t>class Lawyer(Employee):</a:t>
            </a:r>
            <a:endParaRPr lang="en-US" sz="2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600" b="1" dirty="0">
                <a:solidFill>
                  <a:srgbClr val="008080"/>
                </a:solidFill>
                <a:latin typeface="Courier New" panose="02070309020205020404" pitchFamily="49" charset="0"/>
              </a:rPr>
              <a:t>	    #</a:t>
            </a:r>
            <a:r>
              <a:rPr lang="en-US" sz="2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600" b="1" dirty="0">
                <a:solidFill>
                  <a:srgbClr val="008080"/>
                </a:solidFill>
                <a:latin typeface="Courier New" panose="02070309020205020404" pitchFamily="49" charset="0"/>
              </a:rPr>
              <a:t>overrides </a:t>
            </a:r>
            <a:r>
              <a:rPr lang="en-US" sz="2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get_vacation_form</a:t>
            </a:r>
            <a:r>
              <a:rPr lang="en-US" sz="2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600" b="1" dirty="0">
                <a:solidFill>
                  <a:srgbClr val="008080"/>
                </a:solidFill>
                <a:latin typeface="Courier New" panose="02070309020205020404" pitchFamily="49" charset="0"/>
              </a:rPr>
              <a:t>method in Employee class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600" b="1" dirty="0">
                <a:solidFill>
                  <a:srgbClr val="003399"/>
                </a:solidFill>
                <a:latin typeface="Courier New" panose="02070309020205020404" pitchFamily="49" charset="0"/>
              </a:rPr>
              <a:t>	    </a:t>
            </a:r>
            <a:r>
              <a:rPr lang="en-US" sz="2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def</a:t>
            </a:r>
            <a:r>
              <a:rPr lang="en-US" sz="2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2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get_vacation_form</a:t>
            </a:r>
            <a:r>
              <a:rPr lang="en-US" sz="2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():</a:t>
            </a:r>
            <a:endParaRPr lang="en-US" sz="26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600" b="1" dirty="0">
                <a:solidFill>
                  <a:srgbClr val="003399"/>
                </a:solidFill>
                <a:latin typeface="Courier New" panose="02070309020205020404" pitchFamily="49" charset="0"/>
              </a:rPr>
              <a:t>	        return "pink</a:t>
            </a:r>
            <a:r>
              <a:rPr lang="en-US" sz="2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"</a:t>
            </a:r>
            <a:endParaRPr lang="en-US" sz="26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600" dirty="0">
                <a:latin typeface="Courier New" panose="02070309020205020404" pitchFamily="49" charset="0"/>
              </a:rPr>
              <a:t>	    </a:t>
            </a:r>
            <a:r>
              <a:rPr lang="en-US" sz="2600" dirty="0" smtClean="0">
                <a:latin typeface="Courier New" panose="02070309020205020404" pitchFamily="49" charset="0"/>
              </a:rPr>
              <a:t>...</a:t>
            </a:r>
            <a:endParaRPr lang="en-US" sz="2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Exercise: Complete the </a:t>
            </a:r>
            <a:r>
              <a:rPr lang="en-US" dirty="0" smtClean="0">
                <a:latin typeface="Courier New" panose="02070309020205020404" pitchFamily="49" charset="0"/>
              </a:rPr>
              <a:t>Lawyer</a:t>
            </a:r>
            <a:r>
              <a:rPr lang="en-US" dirty="0" smtClean="0"/>
              <a:t> class.</a:t>
            </a:r>
          </a:p>
          <a:p>
            <a:pPr lvl="2"/>
            <a:r>
              <a:rPr lang="en-US" sz="2400" dirty="0" smtClean="0"/>
              <a:t>(3 weeks vacation, pink vacation form, can sue)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075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7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7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9947" y="426798"/>
            <a:ext cx="8229600" cy="703262"/>
          </a:xfrm>
        </p:spPr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Lawyer</a:t>
            </a:r>
            <a:r>
              <a:rPr lang="en-US" smtClean="0"/>
              <a:t> class</a:t>
            </a:r>
          </a:p>
        </p:txBody>
      </p:sp>
      <p:sp>
        <p:nvSpPr>
          <p:cNvPr id="11489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713781"/>
            <a:ext cx="10515600" cy="446318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lawyers.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class Lawyer(Employee):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overrides </a:t>
            </a:r>
            <a:r>
              <a:rPr lang="en-US" sz="24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get_vacation_form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from Employee class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get_vacation_form</a:t>
            </a:r>
            <a:r>
              <a:rPr lang="en-US" sz="2400" dirty="0" smtClean="0">
                <a:latin typeface="Courier New" panose="02070309020205020404" pitchFamily="49" charset="0"/>
              </a:rPr>
              <a:t>(self):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"pink</a:t>
            </a:r>
            <a:r>
              <a:rPr lang="en-US" sz="2400" dirty="0" smtClean="0">
                <a:latin typeface="Courier New" panose="02070309020205020404" pitchFamily="49" charset="0"/>
              </a:rPr>
              <a:t>"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overrides </a:t>
            </a:r>
            <a:r>
              <a:rPr lang="en-US" sz="24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get_vacation_days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from Employee class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get_vacation_days</a:t>
            </a:r>
            <a:r>
              <a:rPr lang="en-US" sz="2400" dirty="0" smtClean="0">
                <a:latin typeface="Courier New" panose="02070309020205020404" pitchFamily="49" charset="0"/>
              </a:rPr>
              <a:t>(self):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</a:t>
            </a:r>
            <a:r>
              <a:rPr lang="en-US" sz="2400" dirty="0" smtClean="0">
                <a:latin typeface="Courier New" panose="02070309020205020404" pitchFamily="49" charset="0"/>
              </a:rPr>
              <a:t>15          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3 weeks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vacation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sue(self):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</a:t>
            </a:r>
            <a:r>
              <a:rPr lang="en-US" sz="2400" dirty="0" smtClean="0">
                <a:latin typeface="Courier New" panose="02070309020205020404" pitchFamily="49" charset="0"/>
              </a:rPr>
              <a:t>print("</a:t>
            </a:r>
            <a:r>
              <a:rPr lang="en-US" sz="2400" dirty="0">
                <a:latin typeface="Courier New" panose="02070309020205020404" pitchFamily="49" charset="0"/>
              </a:rPr>
              <a:t>I'll see you in court</a:t>
            </a:r>
            <a:r>
              <a:rPr lang="en-US" sz="2400" dirty="0" smtClean="0">
                <a:latin typeface="Courier New" panose="02070309020205020404" pitchFamily="49" charset="0"/>
              </a:rPr>
              <a:t>!")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62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Exercise: implement </a:t>
            </a:r>
            <a:r>
              <a:rPr lang="en-US" dirty="0" smtClean="0">
                <a:latin typeface="Courier New" panose="02070309020205020404" pitchFamily="49" charset="0"/>
              </a:rPr>
              <a:t>Marketer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Recall the following marketer regulations:</a:t>
            </a:r>
          </a:p>
          <a:p>
            <a:pPr lvl="1" eaLnBrk="1" hangingPunct="1"/>
            <a:r>
              <a:rPr lang="en-US" dirty="0" smtClean="0"/>
              <a:t>Marketers make $10,000 more ($50,000 per year)</a:t>
            </a:r>
          </a:p>
          <a:p>
            <a:pPr lvl="1" eaLnBrk="1" hangingPunct="1"/>
            <a:r>
              <a:rPr lang="en-US" dirty="0" smtClean="0"/>
              <a:t>Marketers know how to market. (Print a phrase a marketer might use.)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marL="61913" lvl="1" indent="-3175"/>
            <a:r>
              <a:rPr lang="en-US" dirty="0" smtClean="0"/>
              <a:t> </a:t>
            </a:r>
            <a:r>
              <a:rPr lang="en-US" sz="2800" dirty="0" smtClean="0"/>
              <a:t>Write the code for the </a:t>
            </a:r>
            <a:r>
              <a:rPr lang="en-US" sz="2800" dirty="0">
                <a:latin typeface="Courier New"/>
                <a:cs typeface="Courier New"/>
              </a:rPr>
              <a:t>M</a:t>
            </a:r>
            <a:r>
              <a:rPr lang="en-US" sz="2800" dirty="0" smtClean="0">
                <a:latin typeface="Courier New"/>
                <a:cs typeface="Courier New"/>
              </a:rPr>
              <a:t>arketer</a:t>
            </a:r>
            <a:r>
              <a:rPr lang="en-US" sz="2800" dirty="0" smtClean="0"/>
              <a:t> class</a:t>
            </a:r>
            <a:endParaRPr lang="en-US" sz="2800" dirty="0" smtClean="0">
              <a:latin typeface="Courier New"/>
              <a:cs typeface="Courier New"/>
            </a:endParaRPr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23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Marketer</a:t>
            </a:r>
            <a:r>
              <a:rPr lang="en-US" smtClean="0"/>
              <a:t> class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marketers.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class Marketer(Employee):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advertise(self):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</a:t>
            </a:r>
            <a:r>
              <a:rPr lang="en-US" sz="2400" dirty="0" smtClean="0">
                <a:latin typeface="Courier New" panose="02070309020205020404" pitchFamily="49" charset="0"/>
              </a:rPr>
              <a:t>print("</a:t>
            </a:r>
            <a:r>
              <a:rPr lang="en-US" sz="2400" dirty="0">
                <a:latin typeface="Courier New" panose="02070309020205020404" pitchFamily="49" charset="0"/>
              </a:rPr>
              <a:t>Act now while supplies last</a:t>
            </a:r>
            <a:r>
              <a:rPr lang="en-US" sz="2400" dirty="0" smtClean="0">
                <a:latin typeface="Courier New" panose="02070309020205020404" pitchFamily="49" charset="0"/>
              </a:rPr>
              <a:t>!")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400" dirty="0" smtClean="0">
                <a:latin typeface="Courier New" panose="02070309020205020404" pitchFamily="49" charset="0"/>
              </a:rPr>
              <a:t>(self):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</a:t>
            </a:r>
            <a:r>
              <a:rPr lang="en-US" sz="2400" dirty="0" smtClean="0">
                <a:latin typeface="Courier New" panose="02070309020205020404" pitchFamily="49" charset="0"/>
              </a:rPr>
              <a:t>50000.0     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$50,000.00 /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year</a:t>
            </a:r>
            <a:endParaRPr lang="en-US" sz="2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24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1543</Words>
  <Application>Microsoft Office PowerPoint</Application>
  <PresentationFormat>Widescreen</PresentationFormat>
  <Paragraphs>305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MS PGothic</vt:lpstr>
      <vt:lpstr>Arial</vt:lpstr>
      <vt:lpstr>Calibri</vt:lpstr>
      <vt:lpstr>Calibri Light</vt:lpstr>
      <vt:lpstr>Courier New</vt:lpstr>
      <vt:lpstr>Times New Roman</vt:lpstr>
      <vt:lpstr>Wingdings</vt:lpstr>
      <vt:lpstr>Wingdings 2</vt:lpstr>
      <vt:lpstr>Office Theme</vt:lpstr>
      <vt:lpstr>PowerPoint Presentation</vt:lpstr>
      <vt:lpstr>Review</vt:lpstr>
      <vt:lpstr>Terminology</vt:lpstr>
      <vt:lpstr>Employee regulations</vt:lpstr>
      <vt:lpstr>Implementing Lawyer</vt:lpstr>
      <vt:lpstr>Overriding methods</vt:lpstr>
      <vt:lpstr>Lawyer class</vt:lpstr>
      <vt:lpstr>Exercise: implement Marketer</vt:lpstr>
      <vt:lpstr>Marketer class</vt:lpstr>
      <vt:lpstr>Levels of inheritance</vt:lpstr>
      <vt:lpstr>LegalSecretary class</vt:lpstr>
      <vt:lpstr>Change of perspective</vt:lpstr>
      <vt:lpstr>Calling overridden methods</vt:lpstr>
      <vt:lpstr>Inheritance and constructors</vt:lpstr>
      <vt:lpstr>Modified Employee class</vt:lpstr>
      <vt:lpstr>Problem with constructors</vt:lpstr>
      <vt:lpstr>Modified Marketer class</vt:lpstr>
      <vt:lpstr>Modified Secretary class</vt:lpstr>
      <vt:lpstr>Inheritance and attributes</vt:lpstr>
      <vt:lpstr>Improved Employee code</vt:lpstr>
      <vt:lpstr>Revisiting Secretary</vt:lpstr>
      <vt:lpstr>Improved Employee code</vt:lpstr>
      <vt:lpstr>Improved Secretary code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jobagy</cp:lastModifiedBy>
  <cp:revision>81</cp:revision>
  <cp:lastPrinted>2017-04-17T03:43:07Z</cp:lastPrinted>
  <dcterms:created xsi:type="dcterms:W3CDTF">2016-11-06T04:17:59Z</dcterms:created>
  <dcterms:modified xsi:type="dcterms:W3CDTF">2017-04-17T17:51:54Z</dcterms:modified>
</cp:coreProperties>
</file>