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82" r:id="rId3"/>
    <p:sldId id="277" r:id="rId4"/>
    <p:sldId id="269" r:id="rId5"/>
    <p:sldId id="270" r:id="rId6"/>
    <p:sldId id="271" r:id="rId7"/>
    <p:sldId id="278" r:id="rId8"/>
    <p:sldId id="279" r:id="rId9"/>
    <p:sldId id="272" r:id="rId10"/>
    <p:sldId id="290" r:id="rId11"/>
    <p:sldId id="280" r:id="rId12"/>
    <p:sldId id="281" r:id="rId13"/>
    <p:sldId id="291" r:id="rId14"/>
    <p:sldId id="292" r:id="rId15"/>
    <p:sldId id="293" r:id="rId16"/>
    <p:sldId id="273" r:id="rId17"/>
    <p:sldId id="276" r:id="rId18"/>
    <p:sldId id="29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98" autoAdjust="0"/>
  </p:normalViewPr>
  <p:slideViewPr>
    <p:cSldViewPr snapToGrid="0">
      <p:cViewPr varScale="1">
        <p:scale>
          <a:sx n="75" d="100"/>
          <a:sy n="75" d="100"/>
        </p:scale>
        <p:origin x="63" y="54"/>
      </p:cViewPr>
      <p:guideLst/>
    </p:cSldViewPr>
  </p:slideViewPr>
  <p:outlineViewPr>
    <p:cViewPr>
      <p:scale>
        <a:sx n="33" d="100"/>
        <a:sy n="33" d="100"/>
      </p:scale>
      <p:origin x="0" y="-3253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64AFC-5026-4871-8F8C-96C9285CBC30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F7A5-ADAE-4081-BB4E-CFC965C0C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9A1E-6E27-4603-8F82-6B86D56FDED7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1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AB99-DD36-4278-8E1D-97046BDD8B1F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0850B-7966-4F36-A284-A37B4E7DDBDB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4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9A116-4F4D-42BF-9556-B39E76180386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3D992-D2B7-4414-B5A6-09811150A0B6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7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C7E3D-67F0-4926-B3AB-7725759453F7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7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15EFF-244D-40A2-AECD-A08D3AC68531}" type="datetime1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0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731D-CC5A-499E-AE5E-F595C9DD1B95}" type="datetime1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6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A6AE-CAEC-46A2-8B05-375A98B276ED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2CAA-82AF-4CF7-B49F-029F8B947A15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8A1D9-3BB7-401F-8DED-AD79B15ED202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C91BE-8FA3-4018-A441-71B654A65186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65EA-3DE5-4605-91CD-988D48112F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9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9800" y="570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1879906"/>
            <a:ext cx="7772400" cy="14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anose="05020102010507070707" pitchFamily="18" charset="2"/>
              <a:buNone/>
            </a:pPr>
            <a:r>
              <a:rPr lang="en-US" dirty="0" smtClean="0"/>
              <a:t>Lecture 38: Critters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 smtClean="0">
                <a:solidFill>
                  <a:prstClr val="black"/>
                </a:solidFill>
              </a:rPr>
              <a:t>Stepp</a:t>
            </a:r>
            <a:r>
              <a:rPr lang="en-US" sz="1800" dirty="0" smtClean="0">
                <a:solidFill>
                  <a:prstClr val="black"/>
                </a:solidFill>
              </a:rPr>
              <a:t> and Stuart </a:t>
            </a:r>
            <a:r>
              <a:rPr lang="en-US" sz="1800" dirty="0" err="1" smtClean="0">
                <a:solidFill>
                  <a:prstClr val="black"/>
                </a:solidFill>
              </a:rPr>
              <a:t>Reges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dirty="0"/>
          </a:p>
        </p:txBody>
      </p:sp>
      <p:pic>
        <p:nvPicPr>
          <p:cNvPr id="1026" name="Picture 2" descr="Image result for animal c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2" y="2955417"/>
            <a:ext cx="42195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5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0" y="164304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Critter exercise: </a:t>
            </a:r>
            <a:r>
              <a:rPr lang="en-US" dirty="0" smtClean="0">
                <a:latin typeface="Courier New" panose="02070309020205020404" pitchFamily="49" charset="0"/>
              </a:rPr>
              <a:t>Cougar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38199" y="1211580"/>
            <a:ext cx="11222183" cy="55098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We need to know two things about its state: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/>
              <a:t>H</a:t>
            </a:r>
            <a:r>
              <a:rPr lang="en-US" dirty="0" smtClean="0"/>
              <a:t>as it ever fought? 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How much food it has eaten? Needed  in order to return the correct direction.       (West/Eat/East/Eat/West/Eat/East, and so on)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Two instance variables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r>
              <a:rPr lang="en-US" dirty="0" smtClean="0"/>
              <a:t>            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fought</a:t>
            </a:r>
            <a:r>
              <a:rPr lang="en-US" dirty="0" smtClean="0"/>
              <a:t> (of 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/>
              <a:t>)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eaten </a:t>
            </a:r>
            <a:r>
              <a:rPr lang="en-US" dirty="0" smtClean="0"/>
              <a:t>(of 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endParaRPr lang="en-US" dirty="0" smtClean="0"/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Method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eat</a:t>
            </a:r>
            <a:r>
              <a:rPr lang="en-US" dirty="0" smtClean="0"/>
              <a:t>: increment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eaten</a:t>
            </a:r>
            <a:r>
              <a:rPr lang="en-US" dirty="0" smtClean="0"/>
              <a:t> every time eat is called</a:t>
            </a:r>
            <a:endParaRPr lang="en-US" dirty="0"/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Method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get_move</a:t>
            </a:r>
            <a:r>
              <a:rPr lang="en-US" dirty="0" smtClean="0"/>
              <a:t>: Walks west until </a:t>
            </a:r>
            <a:r>
              <a:rPr lang="en-US" dirty="0" smtClean="0">
                <a:ea typeface="ＭＳ Ｐゴシック" charset="0"/>
              </a:rPr>
              <a:t>he </a:t>
            </a:r>
            <a:r>
              <a:rPr lang="en-US" dirty="0">
                <a:ea typeface="ＭＳ Ｐゴシック" charset="0"/>
              </a:rPr>
              <a:t>finds food; then walks east until he finds food; then goes west until </a:t>
            </a:r>
            <a:r>
              <a:rPr lang="en-US" dirty="0" smtClean="0">
                <a:ea typeface="ＭＳ Ｐゴシック" charset="0"/>
              </a:rPr>
              <a:t>west </a:t>
            </a:r>
            <a:r>
              <a:rPr lang="en-US" dirty="0">
                <a:ea typeface="ＭＳ Ｐゴシック" charset="0"/>
              </a:rPr>
              <a:t>and repeats</a:t>
            </a:r>
            <a:r>
              <a:rPr lang="en-US" dirty="0" smtClean="0">
                <a:latin typeface="Verdana" charset="0"/>
                <a:ea typeface="ＭＳ Ｐゴシック" charset="0"/>
              </a:rPr>
              <a:t>.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r>
              <a:rPr lang="en-US" dirty="0" smtClean="0">
                <a:latin typeface="Verdana" charset="0"/>
                <a:ea typeface="ＭＳ Ｐゴシック" charset="0"/>
              </a:rPr>
              <a:t>     </a:t>
            </a:r>
            <a:r>
              <a:rPr lang="en-US" dirty="0">
                <a:latin typeface="Verdana" charset="0"/>
                <a:ea typeface="ＭＳ Ｐゴシック" charset="0"/>
              </a:rPr>
              <a:t>  </a:t>
            </a:r>
            <a:r>
              <a:rPr lang="en-US" dirty="0" smtClean="0">
                <a:latin typeface="Verdana" charset="0"/>
                <a:ea typeface="ＭＳ Ｐゴシック" charset="0"/>
              </a:rPr>
              <a:t>if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eaten</a:t>
            </a:r>
            <a:r>
              <a:rPr lang="en-US" dirty="0" smtClean="0">
                <a:latin typeface="Verdana" charset="0"/>
                <a:ea typeface="ＭＳ Ｐゴシック" charset="0"/>
              </a:rPr>
              <a:t> is even, walk west else walk east</a:t>
            </a:r>
            <a:endParaRPr lang="en-US" dirty="0">
              <a:latin typeface="Verdana" charset="0"/>
              <a:ea typeface="ＭＳ Ｐゴシック" charset="0"/>
            </a:endParaRP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82880" y="18224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Cougar</a:t>
            </a:r>
            <a:r>
              <a:rPr lang="en-US" dirty="0" smtClean="0"/>
              <a:t> class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83820" y="1287780"/>
            <a:ext cx="12108180" cy="54336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from Critter import * 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dirty="0">
                <a:latin typeface="Courier New" panose="02070309020205020404" pitchFamily="49" charset="0"/>
              </a:rPr>
              <a:t>Cougar(Critter):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returns a Cougar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__</a:t>
            </a:r>
            <a:r>
              <a:rPr lang="en-US" dirty="0" err="1">
                <a:latin typeface="Courier New" panose="02070309020205020404" pitchFamily="49" charset="0"/>
              </a:rPr>
              <a:t>init</a:t>
            </a:r>
            <a:r>
              <a:rPr lang="en-US" dirty="0">
                <a:latin typeface="Courier New" panose="02070309020205020404" pitchFamily="49" charset="0"/>
              </a:rPr>
              <a:t>__(self):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b="1" dirty="0">
                <a:latin typeface="Courier New" panose="02070309020205020404" pitchFamily="49" charset="0"/>
              </a:rPr>
              <a:t>super(</a:t>
            </a:r>
            <a:r>
              <a:rPr lang="en-US" b="1" dirty="0" err="1">
                <a:latin typeface="Courier New" panose="02070309020205020404" pitchFamily="49" charset="0"/>
              </a:rPr>
              <a:t>Cougar,self</a:t>
            </a:r>
            <a:r>
              <a:rPr lang="en-US" b="1" dirty="0">
                <a:latin typeface="Courier New" panose="02070309020205020404" pitchFamily="49" charset="0"/>
              </a:rPr>
              <a:t>).__</a:t>
            </a:r>
            <a:r>
              <a:rPr lang="en-US" b="1" dirty="0" err="1">
                <a:latin typeface="Courier New" panose="02070309020205020404" pitchFamily="49" charset="0"/>
              </a:rPr>
              <a:t>init</a:t>
            </a:r>
            <a:r>
              <a:rPr lang="en-US" b="1" dirty="0" smtClean="0">
                <a:latin typeface="Courier New" panose="02070309020205020404" pitchFamily="49" charset="0"/>
              </a:rPr>
              <a:t>__()    # call the superclass constructor</a:t>
            </a:r>
            <a:endParaRPr lang="en-US" b="1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self</a:t>
            </a:r>
            <a:r>
              <a:rPr lang="en-US" dirty="0" err="1" smtClean="0">
                <a:latin typeface="Courier New" panose="02070309020205020404" pitchFamily="49" charset="0"/>
              </a:rPr>
              <a:t>.__fought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= False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self</a:t>
            </a:r>
            <a:r>
              <a:rPr lang="en-US" dirty="0" err="1" smtClean="0">
                <a:latin typeface="Courier New" panose="02070309020205020404" pitchFamily="49" charset="0"/>
              </a:rPr>
              <a:t>.__eaten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= 0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returns "C" as a representation of the cougar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__</a:t>
            </a:r>
            <a:r>
              <a:rPr lang="en-US" dirty="0" err="1">
                <a:latin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</a:rPr>
              <a:t>__(self):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"C"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returns that the critter does want to eat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eat(self):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self</a:t>
            </a:r>
            <a:r>
              <a:rPr lang="en-US" dirty="0" err="1" smtClean="0">
                <a:latin typeface="Courier New" panose="02070309020205020404" pitchFamily="49" charset="0"/>
              </a:rPr>
              <a:t>.__eaten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+= 1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True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82880" y="18224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Cougar</a:t>
            </a:r>
            <a:r>
              <a:rPr lang="en-US" dirty="0" smtClean="0"/>
              <a:t> class- cont.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18160" y="1287780"/>
            <a:ext cx="11369040" cy="543369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# returns the pounce attack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fight(self, opponent):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</a:rPr>
              <a:t>self</a:t>
            </a:r>
            <a:r>
              <a:rPr lang="en-US" dirty="0" err="1" smtClean="0">
                <a:latin typeface="Courier New" panose="02070309020205020404" pitchFamily="49" charset="0"/>
              </a:rPr>
              <a:t>.__fought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= True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ATTACK_POUNCE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returns west until the critter eats, returns east until it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# eats again and then repeats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</a:rPr>
              <a:t>get_move</a:t>
            </a:r>
            <a:r>
              <a:rPr lang="en-US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if(</a:t>
            </a:r>
            <a:r>
              <a:rPr lang="en-US" dirty="0" err="1">
                <a:latin typeface="Courier New" panose="02070309020205020404" pitchFamily="49" charset="0"/>
              </a:rPr>
              <a:t>self</a:t>
            </a:r>
            <a:r>
              <a:rPr lang="en-US" dirty="0" err="1" smtClean="0">
                <a:latin typeface="Courier New" panose="02070309020205020404" pitchFamily="49" charset="0"/>
              </a:rPr>
              <a:t>.__eaten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% 2 == 0):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    return DIRECTION_WEST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else: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    return DIRECTION_EAST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</a:rPr>
              <a:t># returns blue if the critter has never </a:t>
            </a:r>
            <a:r>
              <a:rPr lang="en-US" dirty="0" smtClean="0">
                <a:latin typeface="Courier New" panose="02070309020205020404" pitchFamily="49" charset="0"/>
              </a:rPr>
              <a:t>fought and red if it has</a:t>
            </a: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</a:rPr>
              <a:t>get_color</a:t>
            </a:r>
            <a:r>
              <a:rPr lang="en-US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if(not </a:t>
            </a:r>
            <a:r>
              <a:rPr lang="en-US" dirty="0" err="1">
                <a:latin typeface="Courier New" panose="02070309020205020404" pitchFamily="49" charset="0"/>
              </a:rPr>
              <a:t>self</a:t>
            </a:r>
            <a:r>
              <a:rPr lang="en-US" dirty="0" err="1" smtClean="0">
                <a:latin typeface="Courier New" panose="02070309020205020404" pitchFamily="49" charset="0"/>
              </a:rPr>
              <a:t>.__fought</a:t>
            </a:r>
            <a:r>
              <a:rPr lang="en-US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    return "blue"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else: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    return "red"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0" y="164304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Debugging: </a:t>
            </a:r>
            <a:r>
              <a:rPr lang="en-US" dirty="0" smtClean="0">
                <a:latin typeface="Courier New" panose="02070309020205020404" pitchFamily="49" charset="0"/>
              </a:rPr>
              <a:t>Cougar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38200" y="1211580"/>
            <a:ext cx="10515600" cy="550989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Start small.  Run the Cougar class.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In idle, create a Cougar object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Call the methods to verify the behavior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endParaRPr lang="en-US" dirty="0"/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endParaRPr lang="en-US" dirty="0" smtClean="0"/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endParaRPr lang="en-US" dirty="0"/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82880" y="18224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Debugging </a:t>
            </a:r>
            <a:r>
              <a:rPr lang="en-US" dirty="0" smtClean="0">
                <a:latin typeface="Courier New" panose="02070309020205020404" pitchFamily="49" charset="0"/>
              </a:rPr>
              <a:t>Cougar</a:t>
            </a:r>
            <a:endParaRPr lang="en-US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82880" y="1215232"/>
            <a:ext cx="11856720" cy="54336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c = Cougar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</a:rPr>
              <a:t>c.get_color</a:t>
            </a:r>
            <a:r>
              <a:rPr lang="en-US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'blue'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</a:rPr>
              <a:t>c.get_move</a:t>
            </a:r>
            <a:r>
              <a:rPr lang="en-US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3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</a:rPr>
              <a:t>c.eat</a:t>
            </a:r>
            <a:r>
              <a:rPr lang="en-US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True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</a:rPr>
              <a:t>c.get_move</a:t>
            </a:r>
            <a:r>
              <a:rPr lang="en-US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2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</a:t>
            </a:r>
            <a:r>
              <a:rPr lang="en-US" dirty="0" err="1">
                <a:latin typeface="Courier New" panose="02070309020205020404" pitchFamily="49" charset="0"/>
              </a:rPr>
              <a:t>c.fight</a:t>
            </a:r>
            <a:r>
              <a:rPr lang="en-US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75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Traceback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</a:rPr>
              <a:t>(most recent call last):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</a:rPr>
              <a:t>  File "&lt;pyshell#5&gt;", line 1, in &lt;module&gt;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</a:rPr>
              <a:t>c.fight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75000"/>
              </a:lnSpc>
              <a:buNone/>
            </a:pP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</a:rPr>
              <a:t>TypeError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</a:rPr>
              <a:t>: fight() missing 1 required positional argument: 'opponent'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&gt;&gt;&gt; 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0" y="164304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Debugging: </a:t>
            </a:r>
            <a:r>
              <a:rPr lang="en-US" dirty="0" smtClean="0">
                <a:latin typeface="Courier New" panose="02070309020205020404" pitchFamily="49" charset="0"/>
              </a:rPr>
              <a:t>Cougar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38200" y="1211580"/>
            <a:ext cx="10515600" cy="5509895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sz="2800" dirty="0" smtClean="0"/>
              <a:t>Add Stone and Cougar to the list of methods Critter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.py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sz="2800" dirty="0" smtClean="0"/>
              <a:t>Use a small grid size, few animals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sz="2800" dirty="0" smtClean="0"/>
              <a:t>Go tick by tick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sz="2800" dirty="0" smtClean="0"/>
              <a:t>Simulator actions on each tick for </a:t>
            </a:r>
            <a:r>
              <a:rPr lang="en-US" sz="2800" smtClean="0"/>
              <a:t>each animal:</a:t>
            </a:r>
            <a:endParaRPr lang="en-US" sz="2800" dirty="0" smtClean="0"/>
          </a:p>
          <a:p>
            <a:pPr lvl="2">
              <a:lnSpc>
                <a:spcPct val="120000"/>
              </a:lnSpc>
              <a:tabLst>
                <a:tab pos="2117725" algn="l"/>
              </a:tabLst>
            </a:pPr>
            <a:r>
              <a:rPr lang="en-US" sz="2400" dirty="0" smtClean="0"/>
              <a:t>Move the animal (call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get_move</a:t>
            </a:r>
            <a:r>
              <a:rPr lang="en-US" sz="2400" dirty="0" smtClean="0"/>
              <a:t>) in a random order</a:t>
            </a:r>
          </a:p>
          <a:p>
            <a:pPr lvl="2">
              <a:lnSpc>
                <a:spcPct val="120000"/>
              </a:lnSpc>
              <a:tabLst>
                <a:tab pos="2117725" algn="l"/>
              </a:tabLst>
            </a:pPr>
            <a:r>
              <a:rPr lang="en-US" sz="2400" dirty="0" smtClean="0"/>
              <a:t>If moved to occupied square, call both </a:t>
            </a:r>
            <a:r>
              <a:rPr lang="en-US" sz="2400" dirty="0" err="1" smtClean="0"/>
              <a:t>animials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fight</a:t>
            </a:r>
            <a:r>
              <a:rPr lang="en-US" sz="2400" dirty="0" smtClean="0"/>
              <a:t> methods</a:t>
            </a:r>
          </a:p>
          <a:p>
            <a:pPr lvl="2">
              <a:lnSpc>
                <a:spcPct val="120000"/>
              </a:lnSpc>
              <a:tabLst>
                <a:tab pos="2117725" algn="l"/>
              </a:tabLst>
            </a:pPr>
            <a:r>
              <a:rPr lang="en-US" sz="2400" dirty="0" smtClean="0"/>
              <a:t>If moved onto food, call the animal's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eat</a:t>
            </a:r>
            <a:r>
              <a:rPr lang="en-US" sz="2400" dirty="0" smtClean="0"/>
              <a:t> method.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endParaRPr lang="en-US" sz="2800" dirty="0"/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sz="2800" dirty="0" smtClean="0"/>
              <a:t>What the scores mean:</a:t>
            </a:r>
          </a:p>
          <a:p>
            <a:pPr lvl="2">
              <a:lnSpc>
                <a:spcPct val="120000"/>
              </a:lnSpc>
              <a:tabLst>
                <a:tab pos="2117725" algn="l"/>
              </a:tabLst>
            </a:pPr>
            <a:r>
              <a:rPr lang="en-US" sz="2400" dirty="0"/>
              <a:t>H</a:t>
            </a:r>
            <a:r>
              <a:rPr lang="en-US" sz="2400" dirty="0" smtClean="0"/>
              <a:t>ow many animals of the class are alive</a:t>
            </a:r>
          </a:p>
          <a:p>
            <a:pPr lvl="2">
              <a:lnSpc>
                <a:spcPct val="120000"/>
              </a:lnSpc>
              <a:tabLst>
                <a:tab pos="2117725" algn="l"/>
              </a:tabLst>
            </a:pPr>
            <a:r>
              <a:rPr lang="en-US" sz="2400" dirty="0" smtClean="0"/>
              <a:t>How much food they have eaten</a:t>
            </a:r>
          </a:p>
          <a:p>
            <a:pPr lvl="2">
              <a:lnSpc>
                <a:spcPct val="120000"/>
              </a:lnSpc>
              <a:tabLst>
                <a:tab pos="2117725" algn="l"/>
              </a:tabLst>
            </a:pPr>
            <a:r>
              <a:rPr lang="en-US" sz="2400" dirty="0" smtClean="0"/>
              <a:t>How many other animals they have destroyed in a fight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endParaRPr lang="en-US" sz="2800" dirty="0" smtClean="0"/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endParaRPr lang="en-US" dirty="0" smtClean="0"/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endParaRPr lang="en-US" dirty="0"/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60020" y="17462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Ideas for state</a:t>
            </a:r>
          </a:p>
        </p:txBody>
      </p:sp>
      <p:sp>
        <p:nvSpPr>
          <p:cNvPr id="1225731" name="Rectangle 3"/>
          <p:cNvSpPr>
            <a:spLocks noGrp="1"/>
          </p:cNvSpPr>
          <p:nvPr>
            <p:ph type="body" idx="1"/>
          </p:nvPr>
        </p:nvSpPr>
        <p:spPr>
          <a:xfrm>
            <a:off x="838200" y="1500188"/>
            <a:ext cx="10515600" cy="52212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You must not only have the right state, but update that state properly when relevant actions occur.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Counting is helpful:</a:t>
            </a:r>
          </a:p>
          <a:p>
            <a:pPr lvl="1" eaLnBrk="1" hangingPunct="1"/>
            <a:r>
              <a:rPr lang="en-US" dirty="0" smtClean="0"/>
              <a:t>How many total moves has this animal made?</a:t>
            </a:r>
          </a:p>
          <a:p>
            <a:pPr lvl="1" eaLnBrk="1" hangingPunct="1"/>
            <a:r>
              <a:rPr lang="en-US" dirty="0" smtClean="0"/>
              <a:t>How many times has it eaten?  Fought?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Remembering recent actions in attributes is helpful:</a:t>
            </a:r>
          </a:p>
          <a:p>
            <a:pPr lvl="1" eaLnBrk="1" hangingPunct="1"/>
            <a:r>
              <a:rPr lang="en-US" dirty="0" smtClean="0"/>
              <a:t>Which direction did the animal move last?</a:t>
            </a:r>
          </a:p>
          <a:p>
            <a:pPr lvl="2" eaLnBrk="1" hangingPunct="1"/>
            <a:r>
              <a:rPr lang="en-US" dirty="0" smtClean="0"/>
              <a:t>How many times has it moved that way?</a:t>
            </a:r>
          </a:p>
          <a:p>
            <a:pPr lvl="1" eaLnBrk="1" hangingPunct="1"/>
            <a:r>
              <a:rPr lang="en-US" dirty="0" smtClean="0"/>
              <a:t>Did the animal eat the last time it was asked?</a:t>
            </a:r>
          </a:p>
          <a:p>
            <a:pPr lvl="1" eaLnBrk="1" hangingPunct="1"/>
            <a:r>
              <a:rPr lang="en-US" dirty="0" smtClean="0"/>
              <a:t>How many steps has the animal taken since last eating?</a:t>
            </a:r>
          </a:p>
          <a:p>
            <a:pPr lvl="1" eaLnBrk="1" hangingPunct="1"/>
            <a:r>
              <a:rPr lang="en-US" dirty="0" smtClean="0"/>
              <a:t>How many fights has the animal been in since last eating?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4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5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5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5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5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5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5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5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5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5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Critter exercise: </a:t>
            </a:r>
            <a:r>
              <a:rPr lang="en-US" dirty="0" smtClean="0">
                <a:latin typeface="Courier New" panose="02070309020205020404" pitchFamily="49" charset="0"/>
              </a:rPr>
              <a:t>Aardvark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Write a critter class </a:t>
            </a:r>
            <a:r>
              <a:rPr lang="en-US" dirty="0" smtClean="0">
                <a:latin typeface="Courier New" panose="02070309020205020404" pitchFamily="49" charset="0"/>
              </a:rPr>
              <a:t>Aardvark</a:t>
            </a:r>
            <a:r>
              <a:rPr lang="en-US" dirty="0" smtClean="0"/>
              <a:t>:</a:t>
            </a:r>
          </a:p>
        </p:txBody>
      </p:sp>
      <p:graphicFrame>
        <p:nvGraphicFramePr>
          <p:cNvPr id="12247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06281"/>
              </p:ext>
            </p:extLst>
          </p:nvPr>
        </p:nvGraphicFramePr>
        <p:xfrm>
          <a:off x="1965436" y="2609193"/>
          <a:ext cx="8410575" cy="2901739"/>
        </p:xfrm>
        <a:graphic>
          <a:graphicData uri="http://schemas.openxmlformats.org/drawingml/2006/table">
            <a:tbl>
              <a:tblPr/>
              <a:tblGrid>
                <a:gridCol w="162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Behavior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init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eat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Eats 3 pieces of food and then stops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fight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randomly chooses between pouncing and roaring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get_color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pink if hungry and red if full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get_move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walks up two and then down two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"a"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if hungry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"A"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otherwise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0" y="164304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Critter exercise: </a:t>
            </a:r>
            <a:r>
              <a:rPr lang="en-US" dirty="0" smtClean="0">
                <a:latin typeface="Courier New" panose="02070309020205020404" pitchFamily="49" charset="0"/>
              </a:rPr>
              <a:t>Aardvark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594851" y="1168161"/>
            <a:ext cx="11222183" cy="550989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We need to know two things about its state: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How much food has it eaten? 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How many moves has it taken?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Instance variables: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eaten </a:t>
            </a:r>
            <a:r>
              <a:rPr lang="en-US" dirty="0" smtClean="0"/>
              <a:t>(of type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)</a:t>
            </a: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moves </a:t>
            </a:r>
            <a:r>
              <a:rPr lang="en-US" dirty="0" smtClean="0"/>
              <a:t>(of 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endParaRPr lang="en-US" dirty="0" smtClean="0"/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Method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eat</a:t>
            </a:r>
            <a:r>
              <a:rPr lang="en-US" dirty="0" smtClean="0"/>
              <a:t>: increment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eaten</a:t>
            </a:r>
            <a:r>
              <a:rPr lang="en-US" dirty="0" smtClean="0"/>
              <a:t> every time eat is called, return False after 3</a:t>
            </a:r>
            <a:endParaRPr lang="en-US" dirty="0"/>
          </a:p>
          <a:p>
            <a:pPr lvl="1">
              <a:lnSpc>
                <a:spcPct val="120000"/>
              </a:lnSpc>
              <a:tabLst>
                <a:tab pos="2117725" algn="l"/>
              </a:tabLst>
            </a:pPr>
            <a:r>
              <a:rPr lang="en-US" dirty="0" smtClean="0"/>
              <a:t>Method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get_move</a:t>
            </a:r>
            <a:r>
              <a:rPr lang="en-US" dirty="0" smtClean="0"/>
              <a:t>: Walks up two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and then down two</a:t>
            </a:r>
            <a:endParaRPr lang="en-US" dirty="0" smtClean="0">
              <a:latin typeface="Verdana" charset="0"/>
              <a:ea typeface="ＭＳ Ｐゴシック" charset="0"/>
            </a:endParaRP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r>
              <a:rPr lang="en-US" dirty="0" smtClean="0">
                <a:latin typeface="Verdana" charset="0"/>
                <a:ea typeface="ＭＳ Ｐゴシック" charset="0"/>
              </a:rPr>
              <a:t>     </a:t>
            </a:r>
            <a:r>
              <a:rPr lang="en-US" dirty="0">
                <a:latin typeface="Verdana" charset="0"/>
                <a:ea typeface="ＭＳ Ｐゴシック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 </a:t>
            </a:r>
            <a:r>
              <a:rPr lang="en-US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 S </a:t>
            </a:r>
            <a:r>
              <a:rPr lang="en-US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 N </a:t>
            </a:r>
            <a:r>
              <a:rPr lang="en-US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 S </a:t>
            </a:r>
            <a:r>
              <a:rPr lang="en-US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 N </a:t>
            </a:r>
            <a:r>
              <a:rPr lang="en-US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 S </a:t>
            </a:r>
            <a:r>
              <a:rPr lang="en-US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S</a:t>
            </a:r>
            <a:endParaRPr lang="en-US" dirty="0" smtClean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   1 2 3 4 1 2 3 4 1 2 3 4  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dirty="0" smtClean="0">
                <a:ea typeface="ＭＳ Ｐゴシック" charset="0"/>
                <a:cs typeface="Courier New" panose="02070309020205020404" pitchFamily="49" charset="0"/>
                <a:sym typeface="Wingdings" panose="05000000000000000000" pitchFamily="2" charset="2"/>
              </a:rPr>
              <a:t>use logic as in Rabbit</a:t>
            </a:r>
            <a:endParaRPr lang="en-US" dirty="0" smtClean="0">
              <a:ea typeface="ＭＳ Ｐゴシック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120000"/>
              </a:lnSpc>
              <a:buNone/>
              <a:tabLst>
                <a:tab pos="2117725" algn="l"/>
              </a:tabLst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0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3029" y="185511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Calling overridden methods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522" y="1387030"/>
            <a:ext cx="12038163" cy="5397227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Subclasses can call overridden methods with </a:t>
            </a:r>
            <a:r>
              <a:rPr lang="en-US" dirty="0" smtClean="0">
                <a:latin typeface="Courier New" panose="02070309020205020404" pitchFamily="49" charset="0"/>
              </a:rPr>
              <a:t>super</a:t>
            </a:r>
            <a:endParaRPr lang="en-US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super(</a:t>
            </a:r>
            <a:r>
              <a:rPr lang="en-US" b="1" dirty="0" err="1"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cs typeface="Courier New" panose="02070309020205020404" pitchFamily="49" charset="0"/>
              </a:rPr>
              <a:t>lassName</a:t>
            </a:r>
            <a:r>
              <a:rPr lang="en-US" dirty="0" smtClean="0">
                <a:latin typeface="Courier New" panose="02070309020205020404" pitchFamily="49" charset="0"/>
              </a:rPr>
              <a:t>, self).</a:t>
            </a:r>
            <a:r>
              <a:rPr lang="en-US" b="1" dirty="0" smtClean="0"/>
              <a:t>method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class Rabbit(Critter):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    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Rabbit,self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).__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__()</a:t>
            </a:r>
          </a:p>
          <a:p>
            <a:pPr lvl="1">
              <a:lnSpc>
                <a:spcPct val="70000"/>
              </a:lnSpc>
              <a:buNone/>
            </a:pPr>
            <a:r>
              <a:rPr 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      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self.__moves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</a:t>
            </a:r>
            <a:r>
              <a:rPr lang="en-US" dirty="0" err="1" smtClean="0">
                <a:latin typeface="Courier New" panose="02070309020205020404" pitchFamily="49" charset="0"/>
              </a:rPr>
              <a:t>self.__hungry</a:t>
            </a:r>
            <a:r>
              <a:rPr lang="en-US" dirty="0" smtClean="0">
                <a:latin typeface="Courier New" panose="02070309020205020404" pitchFamily="49" charset="0"/>
              </a:rPr>
              <a:t> = False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   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/>
              <a:t>What class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Rabbit </a:t>
            </a:r>
            <a:r>
              <a:rPr lang="en-US" dirty="0" smtClean="0">
                <a:cs typeface="Courier New" panose="02070309020205020404" pitchFamily="49" charset="0"/>
              </a:rPr>
              <a:t>inheriting from? </a:t>
            </a:r>
            <a:r>
              <a:rPr lang="en-US" dirty="0" smtClean="0"/>
              <a:t> _____________________</a:t>
            </a:r>
          </a:p>
          <a:p>
            <a:pPr lvl="1">
              <a:lnSpc>
                <a:spcPct val="70000"/>
              </a:lnSpc>
              <a:buNone/>
            </a:pPr>
            <a:endParaRPr lang="en-US" dirty="0" smtClean="0"/>
          </a:p>
          <a:p>
            <a:pPr lvl="1">
              <a:lnSpc>
                <a:spcPct val="7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method did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Rabbit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override above? _________________</a:t>
            </a:r>
          </a:p>
          <a:p>
            <a:pPr lvl="1">
              <a:lnSpc>
                <a:spcPct val="70000"/>
              </a:lnSpc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70000"/>
              </a:lnSpc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code creates an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instance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of the class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Rabbit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 _________________________</a:t>
            </a:r>
          </a:p>
          <a:p>
            <a:pPr lvl="1">
              <a:lnSpc>
                <a:spcPct val="70000"/>
              </a:lnSpc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code would cause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method of a class to be called?  _______________________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54F2-A394-4A69-AEE5-D865810298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73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 Critters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Ant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Bird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Hippo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Vulture</a:t>
            </a:r>
          </a:p>
          <a:p>
            <a:pPr lvl="1" defTabSz="1141413"/>
            <a:r>
              <a:rPr lang="en-US" dirty="0" err="1" smtClean="0">
                <a:latin typeface="Courier New" panose="02070309020205020404" pitchFamily="49" charset="0"/>
              </a:rPr>
              <a:t>WildCat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/>
              <a:t>(creative)</a:t>
            </a:r>
          </a:p>
          <a:p>
            <a:pPr marL="457200" lvl="1" indent="0" defTabSz="1141413">
              <a:buNone/>
            </a:pPr>
            <a:endParaRPr lang="en-US" dirty="0" smtClean="0"/>
          </a:p>
          <a:p>
            <a:pPr defTabSz="1141413"/>
            <a:r>
              <a:rPr lang="en-US" dirty="0" smtClean="0"/>
              <a:t>behavior: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eat </a:t>
            </a:r>
            <a:r>
              <a:rPr lang="en-US" dirty="0" smtClean="0"/>
              <a:t>	  eating food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fight</a:t>
            </a:r>
            <a:r>
              <a:rPr lang="en-US" dirty="0" smtClean="0"/>
              <a:t>	  animal fighting</a:t>
            </a:r>
          </a:p>
          <a:p>
            <a:pPr lvl="1" defTabSz="1141413"/>
            <a:r>
              <a:rPr lang="en-US" dirty="0" err="1" smtClean="0">
                <a:latin typeface="Courier New" panose="02070309020205020404" pitchFamily="49" charset="0"/>
              </a:rPr>
              <a:t>get_color</a:t>
            </a:r>
            <a:r>
              <a:rPr lang="en-US" dirty="0" smtClean="0"/>
              <a:t>	  color to display</a:t>
            </a:r>
          </a:p>
          <a:p>
            <a:pPr lvl="1" defTabSz="1141413"/>
            <a:r>
              <a:rPr lang="en-US" dirty="0" err="1" smtClean="0">
                <a:latin typeface="Courier New" panose="02070309020205020404" pitchFamily="49" charset="0"/>
              </a:rPr>
              <a:t>get_move</a:t>
            </a:r>
            <a:r>
              <a:rPr lang="en-US" dirty="0" smtClean="0"/>
              <a:t>	  movement</a:t>
            </a:r>
          </a:p>
          <a:p>
            <a:pPr lvl="1" defTabSz="1141413"/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smtClean="0"/>
              <a:t>	  a single character to display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108" y="631373"/>
            <a:ext cx="5002467" cy="576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5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52400" y="167956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Inherit from the </a:t>
            </a:r>
            <a:r>
              <a:rPr lang="en-US" dirty="0" smtClean="0">
                <a:latin typeface="Courier New" panose="02070309020205020404" pitchFamily="49" charset="0"/>
              </a:rPr>
              <a:t>Critter</a:t>
            </a:r>
            <a:r>
              <a:rPr lang="en-US" dirty="0" smtClean="0"/>
              <a:t> class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18160" y="1493520"/>
            <a:ext cx="11369040" cy="48628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Syntax: </a:t>
            </a: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b="1" dirty="0" smtClean="0"/>
              <a:t>name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(Critter)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dirty="0" err="1" smtClean="0">
                <a:latin typeface="Courier New" panose="02070309020205020404" pitchFamily="49" charset="0"/>
              </a:rPr>
              <a:t>NewAnimal</a:t>
            </a:r>
            <a:r>
              <a:rPr lang="en-US" dirty="0" smtClean="0">
                <a:latin typeface="Courier New" panose="02070309020205020404" pitchFamily="49" charset="0"/>
              </a:rPr>
              <a:t>(Critter):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eat()			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	 # returns True or False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fight(opponent)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  </a:t>
            </a:r>
            <a:r>
              <a:rPr lang="en-US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ROAR, POUNCE, SCRATCH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get_color</a:t>
            </a:r>
            <a:r>
              <a:rPr lang="en-US" dirty="0" smtClean="0">
                <a:latin typeface="Courier New" panose="02070309020205020404" pitchFamily="49" charset="0"/>
              </a:rPr>
              <a:t>()   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	 # returns a string for the color, e.g., "blue" 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get_move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  </a:t>
            </a:r>
            <a:r>
              <a:rPr lang="en-US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returns NORTH, SOUTH, EAST, WEST, CENTER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__()</a:t>
            </a:r>
          </a:p>
          <a:p>
            <a:pPr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266700" y="230187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How the simulator works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838199" y="1393370"/>
            <a:ext cx="10765971" cy="532810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"Go" </a:t>
            </a:r>
            <a:r>
              <a:rPr lang="en-US" dirty="0" smtClean="0">
                <a:latin typeface="Calibri" panose="020F0502020204030204" pitchFamily="34" charset="0"/>
              </a:rPr>
              <a:t>→  </a:t>
            </a:r>
            <a:r>
              <a:rPr lang="en-US" dirty="0" smtClean="0"/>
              <a:t>loop:</a:t>
            </a:r>
          </a:p>
          <a:p>
            <a:pPr lvl="1"/>
            <a:r>
              <a:rPr lang="en-US" dirty="0"/>
              <a:t>move each animal (</a:t>
            </a:r>
            <a:r>
              <a:rPr lang="en-US" dirty="0" err="1">
                <a:latin typeface="Courier New" panose="02070309020205020404" pitchFamily="49" charset="0"/>
              </a:rPr>
              <a:t>get_move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they collide, </a:t>
            </a:r>
            <a:r>
              <a:rPr lang="en-US" dirty="0">
                <a:latin typeface="Courier New" panose="02070309020205020404" pitchFamily="49" charset="0"/>
              </a:rPr>
              <a:t>fight</a:t>
            </a:r>
            <a:endParaRPr lang="en-US" dirty="0"/>
          </a:p>
          <a:p>
            <a:pPr lvl="1"/>
            <a:r>
              <a:rPr lang="en-US" dirty="0"/>
              <a:t>if they find food, </a:t>
            </a:r>
            <a:r>
              <a:rPr lang="en-US" dirty="0">
                <a:latin typeface="Courier New" panose="02070309020205020404" pitchFamily="49" charset="0"/>
              </a:rPr>
              <a:t>eat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simulator keeps score based on:</a:t>
            </a:r>
          </a:p>
          <a:p>
            <a:pPr lvl="1" eaLnBrk="1" hangingPunct="1"/>
            <a:r>
              <a:rPr lang="en-US" dirty="0" smtClean="0"/>
              <a:t>How many animals of that kind are still alive</a:t>
            </a:r>
          </a:p>
          <a:p>
            <a:pPr lvl="1" eaLnBrk="1" hangingPunct="1"/>
            <a:r>
              <a:rPr lang="en-US" dirty="0" smtClean="0"/>
              <a:t>How much food they have eaten</a:t>
            </a:r>
          </a:p>
          <a:p>
            <a:pPr lvl="1" eaLnBrk="1" hangingPunct="1"/>
            <a:r>
              <a:rPr lang="en-US" dirty="0" smtClean="0"/>
              <a:t>How many other animals they have beaten in a fight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Simulator is in control!</a:t>
            </a:r>
          </a:p>
          <a:p>
            <a:pPr lvl="1" eaLnBrk="1" hangingPunct="1"/>
            <a:r>
              <a:rPr lang="en-US" dirty="0" err="1" smtClean="0">
                <a:latin typeface="Courier New" panose="02070309020205020404" pitchFamily="49" charset="0"/>
              </a:rPr>
              <a:t>get_move</a:t>
            </a:r>
            <a:r>
              <a:rPr lang="en-US" dirty="0" smtClean="0"/>
              <a:t> is </a:t>
            </a:r>
            <a:r>
              <a:rPr lang="en-US" u="sng" dirty="0" smtClean="0"/>
              <a:t>one move</a:t>
            </a:r>
            <a:r>
              <a:rPr lang="en-US" dirty="0" smtClean="0"/>
              <a:t> at a time</a:t>
            </a:r>
          </a:p>
          <a:p>
            <a:pPr lvl="2" eaLnBrk="1" hangingPunct="1"/>
            <a:r>
              <a:rPr lang="en-US" dirty="0" smtClean="0"/>
              <a:t>(</a:t>
            </a:r>
            <a:r>
              <a:rPr lang="en-US" i="1" dirty="0" smtClean="0"/>
              <a:t>no loops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Keep </a:t>
            </a:r>
            <a:r>
              <a:rPr lang="en-US" u="sng" dirty="0" smtClean="0"/>
              <a:t>state</a:t>
            </a:r>
            <a:r>
              <a:rPr lang="en-US" dirty="0" smtClean="0"/>
              <a:t> (attributes)</a:t>
            </a:r>
          </a:p>
          <a:p>
            <a:pPr lvl="2" eaLnBrk="1" hangingPunct="1"/>
            <a:r>
              <a:rPr lang="en-US" dirty="0" smtClean="0"/>
              <a:t>to remember for future moves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510" y="1349375"/>
            <a:ext cx="26352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octopusintervi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77" y="2836408"/>
            <a:ext cx="2855912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05700" y="3101409"/>
            <a:ext cx="1220787" cy="21653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</a:p>
        </p:txBody>
      </p:sp>
      <p:sp>
        <p:nvSpPr>
          <p:cNvPr id="11" name="Oval 10"/>
          <p:cNvSpPr/>
          <p:nvPr/>
        </p:nvSpPr>
        <p:spPr>
          <a:xfrm>
            <a:off x="8250238" y="2224088"/>
            <a:ext cx="131762" cy="1571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9464" name="Rounded Rectangular Callout 11"/>
          <p:cNvSpPr>
            <a:spLocks noChangeArrowheads="1"/>
          </p:cNvSpPr>
          <p:nvPr/>
        </p:nvSpPr>
        <p:spPr bwMode="auto">
          <a:xfrm>
            <a:off x="6629400" y="1676400"/>
            <a:ext cx="1752600" cy="1143000"/>
          </a:xfrm>
          <a:prstGeom prst="wedgeRoundRectCallout">
            <a:avLst>
              <a:gd name="adj1" fmla="val 94838"/>
              <a:gd name="adj2" fmla="val 80694"/>
              <a:gd name="adj3" fmla="val 16667"/>
            </a:avLst>
          </a:prstGeom>
          <a:solidFill>
            <a:schemeClr val="bg1"/>
          </a:solidFill>
          <a:ln w="57150">
            <a:solidFill>
              <a:srgbClr val="434343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rgbClr val="2E2B3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Next move?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Simulator helps you debug</a:t>
            </a:r>
          </a:p>
          <a:p>
            <a:pPr lvl="1" eaLnBrk="1" hangingPunct="1"/>
            <a:r>
              <a:rPr lang="en-US" dirty="0" smtClean="0"/>
              <a:t>smaller width/height</a:t>
            </a:r>
          </a:p>
          <a:p>
            <a:pPr lvl="1" eaLnBrk="1" hangingPunct="1"/>
            <a:r>
              <a:rPr lang="en-US" dirty="0" smtClean="0"/>
              <a:t>fewer animals</a:t>
            </a:r>
          </a:p>
          <a:p>
            <a:pPr lvl="1" eaLnBrk="1" hangingPunct="1"/>
            <a:r>
              <a:rPr lang="en-US" b="1" dirty="0" smtClean="0"/>
              <a:t>"Tick"</a:t>
            </a:r>
            <a:r>
              <a:rPr lang="en-US" dirty="0" smtClean="0"/>
              <a:t> instead of "Go"</a:t>
            </a:r>
          </a:p>
          <a:p>
            <a:pPr lvl="1" eaLnBrk="1" hangingPunct="1"/>
            <a:endParaRPr lang="en-US" dirty="0"/>
          </a:p>
          <a:p>
            <a:r>
              <a:rPr lang="en-US" dirty="0" smtClean="0"/>
              <a:t>Write your own main</a:t>
            </a:r>
          </a:p>
          <a:p>
            <a:pPr lvl="1"/>
            <a:r>
              <a:rPr lang="en-US" dirty="0" smtClean="0"/>
              <a:t>call your animal's methods and print what they return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82880" y="18224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Critter</a:t>
            </a:r>
            <a:r>
              <a:rPr lang="en-US" dirty="0" smtClean="0"/>
              <a:t> class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18160" y="1287780"/>
            <a:ext cx="11369040" cy="54336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75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</a:t>
            </a:r>
            <a:r>
              <a:rPr lang="en-US" dirty="0">
                <a:latin typeface="Courier New" panose="02070309020205020404" pitchFamily="49" charset="0"/>
              </a:rPr>
              <a:t>Critter</a:t>
            </a:r>
            <a:r>
              <a:rPr lang="en-US" dirty="0" smtClean="0">
                <a:latin typeface="Courier New" panose="02070309020205020404" pitchFamily="49" charset="0"/>
              </a:rPr>
              <a:t>():</a:t>
            </a: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eat(self):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False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fight(self, opponent):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ATTACK_FORFEIT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</a:rPr>
              <a:t>get_color</a:t>
            </a:r>
            <a:r>
              <a:rPr lang="en-US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"grey"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</a:rPr>
              <a:t>get_move</a:t>
            </a:r>
            <a:r>
              <a:rPr lang="en-US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DIRECTION_CENTER</a:t>
            </a:r>
          </a:p>
          <a:p>
            <a:pPr>
              <a:lnSpc>
                <a:spcPct val="75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__</a:t>
            </a:r>
            <a:r>
              <a:rPr lang="en-US" dirty="0" err="1">
                <a:latin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</a:rPr>
              <a:t>__(self):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       return "?"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182880" y="182245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Critter</a:t>
            </a:r>
            <a:r>
              <a:rPr lang="en-US" dirty="0" smtClean="0"/>
              <a:t> class constants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518160" y="1287780"/>
            <a:ext cx="11369040" cy="5433695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# Constants for attacks, directions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ATTACK_POUNCE    = 0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ATTACK_ROAR      = 1    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ATTACK_SCRATCH   = 2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ATTACK_FORFEIT   = 3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DIRECTION_NORTH  = 0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DIRECTION_SOUTH  = 1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DIRECTION_EAST   = 2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DIRECTION_WEST   = 3</a:t>
            </a:r>
          </a:p>
          <a:p>
            <a:pPr>
              <a:lnSpc>
                <a:spcPct val="75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DIRECTION_CENTER = 4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Critter exercise: </a:t>
            </a:r>
            <a:r>
              <a:rPr lang="en-US" smtClean="0">
                <a:latin typeface="Courier New" panose="02070309020205020404" pitchFamily="49" charset="0"/>
              </a:rPr>
              <a:t>Cougar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tabLst>
                <a:tab pos="2117725" algn="l"/>
              </a:tabLst>
            </a:pPr>
            <a:r>
              <a:rPr lang="en-US" smtClean="0"/>
              <a:t>Write a critter class </a:t>
            </a:r>
            <a:r>
              <a:rPr lang="en-US" smtClean="0">
                <a:latin typeface="Courier New" panose="02070309020205020404" pitchFamily="49" charset="0"/>
              </a:rPr>
              <a:t>Cougar</a:t>
            </a:r>
            <a:r>
              <a:rPr lang="en-US" smtClean="0"/>
              <a:t>:</a:t>
            </a:r>
          </a:p>
        </p:txBody>
      </p:sp>
      <p:graphicFrame>
        <p:nvGraphicFramePr>
          <p:cNvPr id="12247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76226"/>
              </p:ext>
            </p:extLst>
          </p:nvPr>
        </p:nvGraphicFramePr>
        <p:xfrm>
          <a:off x="1965436" y="2609193"/>
          <a:ext cx="8410575" cy="3124202"/>
        </p:xfrm>
        <a:graphic>
          <a:graphicData uri="http://schemas.openxmlformats.org/drawingml/2006/table">
            <a:tbl>
              <a:tblPr/>
              <a:tblGrid>
                <a:gridCol w="162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Behavior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init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eat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Always eats.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fight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Always pounces.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get_color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Blue if the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Cougar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has never fought; red if he has.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get_move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Walks west until he finds food; then walks east until he finds food; then goes west and repeats.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3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__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"C"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065EA-3DE5-4605-91CD-988D48112F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3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1068</Words>
  <Application>Microsoft Office PowerPoint</Application>
  <PresentationFormat>Widescreen</PresentationFormat>
  <Paragraphs>265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Verdana</vt:lpstr>
      <vt:lpstr>Wingdings</vt:lpstr>
      <vt:lpstr>Wingdings 2</vt:lpstr>
      <vt:lpstr>Office Theme</vt:lpstr>
      <vt:lpstr>PowerPoint Presentation</vt:lpstr>
      <vt:lpstr>Calling overridden methods</vt:lpstr>
      <vt:lpstr>CSc 110 Critters</vt:lpstr>
      <vt:lpstr>Inherit from the Critter class</vt:lpstr>
      <vt:lpstr>How the simulator works</vt:lpstr>
      <vt:lpstr>Development Strategy</vt:lpstr>
      <vt:lpstr>The Critter class</vt:lpstr>
      <vt:lpstr>The Critter class constants</vt:lpstr>
      <vt:lpstr>Critter exercise: Cougar</vt:lpstr>
      <vt:lpstr>Critter exercise: Cougar</vt:lpstr>
      <vt:lpstr>The Cougar class</vt:lpstr>
      <vt:lpstr>The Cougar class- cont.</vt:lpstr>
      <vt:lpstr>Debugging: Cougar</vt:lpstr>
      <vt:lpstr>Debugging Cougar</vt:lpstr>
      <vt:lpstr>Debugging: Cougar</vt:lpstr>
      <vt:lpstr>Ideas for state</vt:lpstr>
      <vt:lpstr>Critter exercise: Aardvark</vt:lpstr>
      <vt:lpstr>Critter exercise: Aardvark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jobagy</cp:lastModifiedBy>
  <cp:revision>57</cp:revision>
  <cp:lastPrinted>2017-04-21T06:07:47Z</cp:lastPrinted>
  <dcterms:created xsi:type="dcterms:W3CDTF">2016-11-14T04:59:51Z</dcterms:created>
  <dcterms:modified xsi:type="dcterms:W3CDTF">2017-04-21T18:50:04Z</dcterms:modified>
</cp:coreProperties>
</file>