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72" r:id="rId3"/>
    <p:sldId id="273" r:id="rId4"/>
    <p:sldId id="259" r:id="rId5"/>
    <p:sldId id="268" r:id="rId6"/>
    <p:sldId id="269" r:id="rId7"/>
    <p:sldId id="274" r:id="rId8"/>
    <p:sldId id="277" r:id="rId9"/>
    <p:sldId id="275" r:id="rId10"/>
    <p:sldId id="276" r:id="rId11"/>
    <p:sldId id="271" r:id="rId12"/>
    <p:sldId id="261" r:id="rId13"/>
    <p:sldId id="266" r:id="rId14"/>
    <p:sldId id="278" r:id="rId15"/>
    <p:sldId id="270" r:id="rId16"/>
    <p:sldId id="264" r:id="rId17"/>
    <p:sldId id="265" r:id="rId18"/>
    <p:sldId id="279" r:id="rId19"/>
    <p:sldId id="280" r:id="rId20"/>
    <p:sldId id="281" r:id="rId21"/>
    <p:sldId id="28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60" y="210"/>
      </p:cViewPr>
      <p:guideLst/>
    </p:cSldViewPr>
  </p:slideViewPr>
  <p:outlineViewPr>
    <p:cViewPr>
      <p:scale>
        <a:sx n="33" d="100"/>
        <a:sy n="33" d="100"/>
      </p:scale>
      <p:origin x="0" y="-312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8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30FAE-1E8B-4670-8FA0-8A2B934245B9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87159-A615-4E0F-9824-16AA686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6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B98B-B165-4968-8E1B-F8B8BDD3350C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7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CC31-D06A-44C8-8ECF-5A474A9A6699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04B2-F617-4E18-BA94-A64E2D9098B3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9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C4DC-8CC4-4B2A-A229-85376D76A594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9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F8E7-EB29-43D5-AC51-0CE6258D2B82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2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F150-F977-460C-A19E-9A4F0B9D062C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82ED-22DD-4D64-8A67-9FCE51DC97EC}" type="datetime1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228E-E004-4555-A150-D3EF64545C61}" type="datetime1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8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C694-0F17-4771-9E81-EDFAEF80A434}" type="datetime1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C110-B66D-49CA-A019-2345D18D70ED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2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81F0-75ED-4BB4-8D6B-099CAA89364F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5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A7A04-D2BA-4DB1-8CEB-BD2672006E33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1819277"/>
            <a:ext cx="7772400" cy="71290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mtClean="0"/>
              <a:t>Lecture 39: </a:t>
            </a:r>
            <a:r>
              <a:rPr lang="en-US" dirty="0" smtClean="0"/>
              <a:t>searching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57054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/>
              <a:t>CSc</a:t>
            </a:r>
            <a:r>
              <a:rPr lang="en-US" sz="7200" dirty="0" smtClean="0"/>
              <a:t> 110, Spring 2017</a:t>
            </a:r>
            <a:endParaRPr lang="en-US" sz="7200" dirty="0"/>
          </a:p>
        </p:txBody>
      </p:sp>
      <p:pic>
        <p:nvPicPr>
          <p:cNvPr id="11266" name="Picture 2" descr="Image result for searching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966" y="2305862"/>
            <a:ext cx="5044273" cy="403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imgs.xkcd.com/comics/task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821" y="2305862"/>
            <a:ext cx="2543175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a typeface="ＭＳ Ｐゴシック" charset="0"/>
              </a:rPr>
              <a:t> </a:t>
            </a:r>
            <a:endParaRPr lang="en-US" sz="2800" dirty="0">
              <a:ea typeface="ＭＳ Ｐゴシック" charset="0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98490"/>
            <a:ext cx="10515600" cy="5378473"/>
          </a:xfrm>
        </p:spPr>
        <p:txBody>
          <a:bodyPr/>
          <a:lstStyle/>
          <a:p>
            <a:pPr>
              <a:buFont typeface="Wingdings 2" charset="0"/>
              <a:buChar char=""/>
              <a:defRPr/>
            </a:pPr>
            <a:r>
              <a:rPr lang="en-US" b="1" dirty="0">
                <a:ea typeface="ＭＳ Ｐゴシック" charset="0"/>
              </a:rPr>
              <a:t>Search for 42</a:t>
            </a:r>
            <a:r>
              <a:rPr lang="en-US" dirty="0">
                <a:ea typeface="ＭＳ Ｐゴシック" charset="0"/>
              </a:rPr>
              <a:t>:  Round </a:t>
            </a:r>
            <a:r>
              <a:rPr lang="en-US" dirty="0" smtClean="0">
                <a:ea typeface="ＭＳ Ｐゴシック" charset="0"/>
              </a:rPr>
              <a:t>3.</a:t>
            </a: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             </a:t>
            </a: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              list[mid] </a:t>
            </a:r>
            <a:r>
              <a:rPr lang="en-US" dirty="0" smtClean="0">
                <a:ea typeface="ＭＳ Ｐゴシック" charset="0"/>
              </a:rPr>
              <a:t>== </a:t>
            </a:r>
            <a:r>
              <a:rPr lang="en-US" dirty="0">
                <a:ea typeface="ＭＳ Ｐゴシック" charset="0"/>
              </a:rPr>
              <a:t>42</a:t>
            </a: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                     </a:t>
            </a:r>
            <a:r>
              <a:rPr lang="en-US" dirty="0" smtClean="0">
                <a:ea typeface="ＭＳ Ｐゴシック" charset="0"/>
              </a:rPr>
              <a:t>found!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191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70267"/>
              </p:ext>
            </p:extLst>
          </p:nvPr>
        </p:nvGraphicFramePr>
        <p:xfrm>
          <a:off x="1752600" y="3781425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91551" name="Group 63"/>
          <p:cNvGrpSpPr>
            <a:grpSpLocks/>
          </p:cNvGrpSpPr>
          <p:nvPr/>
        </p:nvGrpSpPr>
        <p:grpSpPr bwMode="auto">
          <a:xfrm>
            <a:off x="6565283" y="4590283"/>
            <a:ext cx="619125" cy="833438"/>
            <a:chOff x="618" y="2880"/>
            <a:chExt cx="390" cy="525"/>
          </a:xfrm>
        </p:grpSpPr>
        <p:sp>
          <p:nvSpPr>
            <p:cNvPr id="191552" name="Text Box 64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min</a:t>
              </a:r>
            </a:p>
          </p:txBody>
        </p:sp>
        <p:sp>
          <p:nvSpPr>
            <p:cNvPr id="191553" name="Line 65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91554" name="Group 66"/>
          <p:cNvGrpSpPr>
            <a:grpSpLocks/>
          </p:cNvGrpSpPr>
          <p:nvPr/>
        </p:nvGrpSpPr>
        <p:grpSpPr bwMode="auto">
          <a:xfrm>
            <a:off x="7043740" y="4572000"/>
            <a:ext cx="619125" cy="842963"/>
            <a:chOff x="621" y="2880"/>
            <a:chExt cx="390" cy="531"/>
          </a:xfrm>
        </p:grpSpPr>
        <p:sp>
          <p:nvSpPr>
            <p:cNvPr id="191555" name="Text Box 67"/>
            <p:cNvSpPr txBox="1">
              <a:spLocks noChangeArrowheads="1"/>
            </p:cNvSpPr>
            <p:nvPr/>
          </p:nvSpPr>
          <p:spPr bwMode="auto">
            <a:xfrm>
              <a:off x="621" y="3174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Tahoma" charset="0"/>
                </a:rPr>
                <a:t>mid</a:t>
              </a:r>
            </a:p>
          </p:txBody>
        </p:sp>
        <p:sp>
          <p:nvSpPr>
            <p:cNvPr id="191556" name="Line 68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91557" name="Group 69"/>
          <p:cNvGrpSpPr>
            <a:grpSpLocks/>
          </p:cNvGrpSpPr>
          <p:nvPr/>
        </p:nvGrpSpPr>
        <p:grpSpPr bwMode="auto">
          <a:xfrm>
            <a:off x="7648579" y="4558853"/>
            <a:ext cx="619125" cy="833438"/>
            <a:chOff x="618" y="2880"/>
            <a:chExt cx="390" cy="525"/>
          </a:xfrm>
        </p:grpSpPr>
        <p:sp>
          <p:nvSpPr>
            <p:cNvPr id="191558" name="Text Box 70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max</a:t>
              </a:r>
            </a:p>
          </p:txBody>
        </p:sp>
        <p:sp>
          <p:nvSpPr>
            <p:cNvPr id="191559" name="Line 71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0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263525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Binary search runtime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5901"/>
            <a:ext cx="10934700" cy="487044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For </a:t>
            </a:r>
            <a:r>
              <a:rPr lang="en-US" dirty="0"/>
              <a:t>a</a:t>
            </a:r>
            <a:r>
              <a:rPr lang="en-US" dirty="0" smtClean="0"/>
              <a:t> list of size N, it eliminates </a:t>
            </a:r>
            <a:r>
              <a:rPr lang="en-US" dirty="0" smtClean="0">
                <a:cs typeface="Tahoma" panose="020B0604030504040204" pitchFamily="34" charset="0"/>
              </a:rPr>
              <a:t>½</a:t>
            </a:r>
            <a:r>
              <a:rPr lang="en-US" dirty="0" smtClean="0"/>
              <a:t> until 1 element remains.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N, N/2, N/4, N/8, ..., 4, 2, 1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How many divisions does it take?</a:t>
            </a:r>
          </a:p>
          <a:p>
            <a:pPr lvl="1" eaLnBrk="1" hangingPunct="1"/>
            <a:r>
              <a:rPr lang="en-US" dirty="0" smtClean="0"/>
              <a:t>Suppose N = 1024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1024, 512, 256, 128, 64, 32, 16, 8, 4, 2, 1   (10 divisions)</a:t>
            </a:r>
          </a:p>
          <a:p>
            <a:pPr lvl="1"/>
            <a:r>
              <a:rPr lang="en-US" b="1" dirty="0" smtClean="0"/>
              <a:t>	10 = log</a:t>
            </a:r>
            <a:r>
              <a:rPr lang="en-US" b="1" baseline="-25000" dirty="0" smtClean="0"/>
              <a:t>2</a:t>
            </a:r>
            <a:r>
              <a:rPr lang="en-US" b="1" dirty="0" smtClean="0"/>
              <a:t> (1024)</a:t>
            </a:r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Suppose we double the number the number of elements.</a:t>
            </a:r>
          </a:p>
          <a:p>
            <a:pPr lvl="1"/>
            <a:r>
              <a:rPr lang="en-US" dirty="0"/>
              <a:t>How many divisions does it take?</a:t>
            </a:r>
          </a:p>
          <a:p>
            <a:pPr lvl="1"/>
            <a:r>
              <a:rPr lang="en-US" dirty="0"/>
              <a:t>Suppose N = </a:t>
            </a:r>
            <a:r>
              <a:rPr lang="en-US" dirty="0" smtClean="0"/>
              <a:t>2048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                        </a:t>
            </a:r>
            <a:r>
              <a:rPr lang="en-US" dirty="0" smtClean="0"/>
              <a:t>2048, 1024</a:t>
            </a:r>
            <a:r>
              <a:rPr lang="en-US" dirty="0"/>
              <a:t>, 512, 256, 128, 64, 32, 16, 8, 4, 2, 1   (</a:t>
            </a:r>
            <a:r>
              <a:rPr lang="en-US" dirty="0" smtClean="0"/>
              <a:t>11 </a:t>
            </a:r>
            <a:r>
              <a:rPr lang="en-US" dirty="0"/>
              <a:t>divisions)</a:t>
            </a:r>
          </a:p>
          <a:p>
            <a:pPr lvl="1"/>
            <a:r>
              <a:rPr lang="en-US" b="1" dirty="0"/>
              <a:t>	</a:t>
            </a:r>
            <a:r>
              <a:rPr lang="en-US" b="1" dirty="0" smtClean="0"/>
              <a:t>11 </a:t>
            </a:r>
            <a:r>
              <a:rPr lang="en-US" b="1" dirty="0"/>
              <a:t>= log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b="1" dirty="0" smtClean="0"/>
              <a:t>(2048)</a:t>
            </a:r>
            <a:endParaRPr lang="en-US" dirty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sz="800" dirty="0"/>
          </a:p>
          <a:p>
            <a:pPr lvl="1" eaLnBrk="1" hangingPunct="1">
              <a:buFontTx/>
              <a:buNone/>
            </a:pPr>
            <a:endParaRPr lang="en-US" b="1" dirty="0" smtClean="0"/>
          </a:p>
          <a:p>
            <a:pPr lvl="1" eaLnBrk="1" hangingPunct="1"/>
            <a:endParaRPr lang="en-US" sz="1200" b="1" dirty="0"/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6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3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3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263525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Binary search runtime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5901"/>
            <a:ext cx="10934700" cy="52451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For </a:t>
            </a:r>
            <a:r>
              <a:rPr lang="en-US" dirty="0"/>
              <a:t>a</a:t>
            </a:r>
            <a:r>
              <a:rPr lang="en-US" dirty="0" smtClean="0"/>
              <a:t> list of size N, it eliminates </a:t>
            </a:r>
            <a:r>
              <a:rPr lang="en-US" dirty="0" smtClean="0">
                <a:cs typeface="Tahoma" panose="020B0604030504040204" pitchFamily="34" charset="0"/>
              </a:rPr>
              <a:t>½</a:t>
            </a:r>
            <a:r>
              <a:rPr lang="en-US" dirty="0" smtClean="0"/>
              <a:t> until 1 element remains.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N, N/2, N/4, N/8, ..., 4, 2, 1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How many divisions does it take?</a:t>
            </a:r>
          </a:p>
          <a:p>
            <a:pPr lvl="1" eaLnBrk="1" hangingPunct="1"/>
            <a:r>
              <a:rPr lang="en-US" dirty="0" smtClean="0"/>
              <a:t>Suppose N = 1024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1024</a:t>
            </a:r>
            <a:r>
              <a:rPr lang="en-US" dirty="0"/>
              <a:t>, 512, 256, 128, 64, 32, 16, 8, 4, 2, 1   (10 divisions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Binary search examines a number of elements proportional to the number of divisions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Think of it from the other direction:</a:t>
            </a:r>
          </a:p>
          <a:p>
            <a:pPr lvl="1" eaLnBrk="1" hangingPunct="1"/>
            <a:r>
              <a:rPr lang="en-US" dirty="0" smtClean="0"/>
              <a:t>How many times do I have to multiply by 2 to reach N?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1, 2, 4, 8, ..., N/4, N/2, N</a:t>
            </a:r>
          </a:p>
          <a:p>
            <a:pPr lvl="1" eaLnBrk="1" hangingPunct="1"/>
            <a:r>
              <a:rPr lang="en-US" dirty="0" smtClean="0"/>
              <a:t>Call this number of multiplications "x".</a:t>
            </a:r>
          </a:p>
          <a:p>
            <a:pPr lvl="1" eaLnBrk="1" hangingPunct="1"/>
            <a:endParaRPr lang="en-US" sz="800" dirty="0"/>
          </a:p>
          <a:p>
            <a:pPr lvl="1" eaLnBrk="1" hangingPunct="1">
              <a:buFontTx/>
              <a:buNone/>
            </a:pPr>
            <a:r>
              <a:rPr lang="en-US" dirty="0" smtClean="0"/>
              <a:t>	2</a:t>
            </a:r>
            <a:r>
              <a:rPr lang="en-US" baseline="30000" dirty="0" smtClean="0"/>
              <a:t>x</a:t>
            </a:r>
            <a:r>
              <a:rPr lang="en-US" dirty="0" smtClean="0"/>
              <a:t>	= N</a:t>
            </a:r>
          </a:p>
          <a:p>
            <a:pPr lvl="1" eaLnBrk="1" hangingPunct="1">
              <a:buFontTx/>
              <a:buNone/>
            </a:pPr>
            <a:r>
              <a:rPr lang="en-US" b="1" dirty="0" smtClean="0"/>
              <a:t>	x	= log</a:t>
            </a:r>
            <a:r>
              <a:rPr lang="en-US" b="1" baseline="-25000" dirty="0" smtClean="0"/>
              <a:t>2</a:t>
            </a:r>
            <a:r>
              <a:rPr lang="en-US" b="1" dirty="0" smtClean="0"/>
              <a:t> N</a:t>
            </a:r>
          </a:p>
          <a:p>
            <a:pPr lvl="1" eaLnBrk="1" hangingPunct="1"/>
            <a:endParaRPr lang="en-US" sz="1200" b="1" dirty="0"/>
          </a:p>
          <a:p>
            <a:pPr eaLnBrk="1" hangingPunct="1"/>
            <a:r>
              <a:rPr lang="en-US" dirty="0" smtClean="0"/>
              <a:t>Binary search examines a number of elements proportional to  </a:t>
            </a:r>
            <a:r>
              <a:rPr lang="en-US" b="1" dirty="0" smtClean="0"/>
              <a:t>log of N</a:t>
            </a:r>
            <a:r>
              <a:rPr lang="en-US" dirty="0" smtClean="0"/>
              <a:t>.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7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3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39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39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39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 code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79550"/>
            <a:ext cx="10515600" cy="52419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Returns the index of an occurrence of target in a,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or a negative number if the target is not found.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Precondition: elements of a are in sorted order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binary_search</a:t>
            </a:r>
            <a:r>
              <a:rPr lang="en-US" sz="2000" dirty="0" smtClean="0">
                <a:latin typeface="Courier New" panose="02070309020205020404" pitchFamily="49" charset="0"/>
              </a:rPr>
              <a:t>(a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target):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max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</a:t>
            </a:r>
            <a:r>
              <a:rPr lang="en-US" sz="2000" dirty="0">
                <a:latin typeface="Courier New" panose="02070309020205020404" pitchFamily="49" charset="0"/>
              </a:rPr>
              <a:t>-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(min &lt;= max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mid </a:t>
            </a:r>
            <a:r>
              <a:rPr lang="en-US" sz="2000" dirty="0">
                <a:latin typeface="Courier New" panose="02070309020205020404" pitchFamily="49" charset="0"/>
              </a:rPr>
              <a:t>= (min + max) </a:t>
            </a:r>
            <a:r>
              <a:rPr lang="en-US" sz="2000" dirty="0" smtClean="0">
                <a:latin typeface="Courier New" panose="02070309020205020404" pitchFamily="49" charset="0"/>
              </a:rPr>
              <a:t>// 2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(a[mid] &lt; target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min = mid +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 smtClean="0">
                <a:latin typeface="Courier New" panose="02070309020205020404" pitchFamily="49" charset="0"/>
              </a:rPr>
              <a:t>elif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</a:rPr>
              <a:t>(a[mid] &gt; target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max = mid -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else: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return </a:t>
            </a:r>
            <a:r>
              <a:rPr lang="en-US" sz="2000" dirty="0" smtClean="0">
                <a:latin typeface="Courier New" panose="02070309020205020404" pitchFamily="49" charset="0"/>
              </a:rPr>
              <a:t>mid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target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found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-(min + 1</a:t>
            </a:r>
            <a:r>
              <a:rPr lang="en-US" sz="2000" dirty="0" smtClean="0">
                <a:latin typeface="Courier New" panose="02070309020205020404" pitchFamily="49" charset="0"/>
              </a:rPr>
              <a:t>)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target not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found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43410"/>
            <a:ext cx="10515600" cy="2856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do the following calls return when passed the above list?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binary_search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2)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binary_search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68)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binary_search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12)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How many comparisons does each call do?</a:t>
            </a:r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379913"/>
              </p:ext>
            </p:extLst>
          </p:nvPr>
        </p:nvGraphicFramePr>
        <p:xfrm>
          <a:off x="1752600" y="1800226"/>
          <a:ext cx="8958943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6743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19100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Comparing Binary vs. Sequential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50" y="1690688"/>
            <a:ext cx="11652250" cy="48942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 2" charset="0"/>
              <a:buChar char=""/>
              <a:defRPr/>
            </a:pPr>
            <a:endParaRPr lang="en-US" b="1" dirty="0" smtClean="0">
              <a:ea typeface="ＭＳ Ｐゴシック" charset="0"/>
            </a:endParaRPr>
          </a:p>
          <a:p>
            <a:pPr>
              <a:spcBef>
                <a:spcPts val="0"/>
              </a:spcBef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</a:rPr>
              <a:t>Binary search vs Sequential search</a:t>
            </a:r>
            <a:r>
              <a:rPr lang="en-US" dirty="0" smtClean="0">
                <a:ea typeface="ＭＳ Ｐゴシック" charset="0"/>
              </a:rPr>
              <a:t>: number of items examined</a:t>
            </a:r>
          </a:p>
          <a:p>
            <a:pPr>
              <a:spcBef>
                <a:spcPts val="0"/>
              </a:spcBef>
              <a:buFont typeface="Wingdings 2" charset="0"/>
              <a:buChar char=""/>
              <a:defRPr/>
            </a:pPr>
            <a:endParaRPr lang="en-US" dirty="0">
              <a:ea typeface="ＭＳ Ｐゴシック" charset="0"/>
              <a:cs typeface="+mn-cs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49517"/>
              </p:ext>
            </p:extLst>
          </p:nvPr>
        </p:nvGraphicFramePr>
        <p:xfrm>
          <a:off x="1854201" y="3272366"/>
          <a:ext cx="8127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5938510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574869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757117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List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Binary 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Sequential search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092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90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245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455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817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012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1,000,000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20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27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urier New" charset="0"/>
                <a:ea typeface="ＭＳ Ｐゴシック" charset="0"/>
                <a:cs typeface="+mj-cs"/>
              </a:rPr>
              <a:t>bisect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112951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US" sz="1800" dirty="0" smtClean="0">
                <a:latin typeface="Courier New" charset="0"/>
                <a:ea typeface="ＭＳ Ｐゴシック" charset="0"/>
              </a:rPr>
              <a:t>from bisect import *</a:t>
            </a:r>
            <a:endParaRPr lang="en-US" sz="1800" b="1" dirty="0" smtClean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800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searches an entire sorted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for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a given value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returns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the index the value should be inserted at to maintain sorted order</a:t>
            </a:r>
            <a:endParaRPr lang="en-US" sz="1800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Precondition: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is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sorted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latin typeface="Courier New" charset="0"/>
                <a:ea typeface="ＭＳ Ｐゴシック" charset="0"/>
              </a:rPr>
              <a:t>bisect(</a:t>
            </a:r>
            <a:r>
              <a:rPr lang="en-US" sz="2000" b="1" dirty="0" smtClean="0">
                <a:ea typeface="ＭＳ Ｐゴシック" charset="0"/>
              </a:rPr>
              <a:t>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>
                <a:ea typeface="ＭＳ Ｐゴシック" charset="0"/>
              </a:rPr>
              <a:t>value</a:t>
            </a:r>
            <a:r>
              <a:rPr lang="en-US" sz="2000" dirty="0">
                <a:latin typeface="Courier New" charset="0"/>
                <a:ea typeface="ＭＳ Ｐゴシック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searches given portion of a sorted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for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a given value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examines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min_index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(inclusive) through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max_index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(exclusive)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returns the index the value should be inserted at to maintain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sorted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order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Precondition: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is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sorted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000" dirty="0" smtClean="0">
                <a:latin typeface="Courier New" charset="0"/>
                <a:ea typeface="ＭＳ Ｐゴシック" charset="0"/>
              </a:rPr>
              <a:t>bisect(</a:t>
            </a:r>
            <a:r>
              <a:rPr lang="en-US" sz="2000" b="1" dirty="0" smtClean="0">
                <a:ea typeface="ＭＳ Ｐゴシック" charset="0"/>
              </a:rPr>
              <a:t>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>
                <a:ea typeface="ＭＳ Ｐゴシック" charset="0"/>
              </a:rPr>
              <a:t>value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 err="1" smtClean="0">
                <a:ea typeface="ＭＳ Ｐゴシック" charset="0"/>
              </a:rPr>
              <a:t>min_index</a:t>
            </a:r>
            <a:r>
              <a:rPr lang="en-US" sz="2000" dirty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 err="1" smtClean="0">
                <a:ea typeface="ＭＳ Ｐゴシック" charset="0"/>
              </a:rPr>
              <a:t>max_index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)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Using </a:t>
            </a:r>
            <a:r>
              <a:rPr lang="en-US" dirty="0" smtClean="0">
                <a:latin typeface="Courier New" charset="0"/>
                <a:ea typeface="ＭＳ Ｐゴシック" charset="0"/>
                <a:cs typeface="+mj-cs"/>
              </a:rPr>
              <a:t>bisect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90688"/>
            <a:ext cx="9215438" cy="4862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6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index </a:t>
            </a: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0  1  2  3   4   5   6   7   8   9  10  11  12  13  14  15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a  =  </a:t>
            </a:r>
            <a:r>
              <a:rPr lang="en-US" sz="1600" dirty="0">
                <a:latin typeface="Courier New" charset="0"/>
                <a:ea typeface="ＭＳ Ｐゴシック" charset="0"/>
              </a:rPr>
              <a:t>{-4, 2, 7, 9, 15, 19, 25, 28, 30, 36, 42, 50, 56, 68, 85, 92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}</a:t>
            </a:r>
            <a:endParaRPr lang="en-US" sz="16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800" dirty="0">
              <a:latin typeface="Courier New" charset="0"/>
              <a:ea typeface="ＭＳ Ｐゴシック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index1 =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bisect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>
                <a:latin typeface="Courier New" charset="0"/>
                <a:ea typeface="ＭＳ Ｐゴシック" charset="0"/>
              </a:rPr>
              <a:t>42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, 0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16)   </a:t>
            </a: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6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index1 is </a:t>
            </a:r>
            <a:r>
              <a:rPr lang="en-US" sz="16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11</a:t>
            </a:r>
            <a:endParaRPr lang="en-US" sz="1600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index2 </a:t>
            </a:r>
            <a:r>
              <a:rPr lang="en-US" sz="1600" dirty="0">
                <a:latin typeface="Courier New" charset="0"/>
                <a:ea typeface="ＭＳ Ｐゴシック" charset="0"/>
              </a:rPr>
              <a:t>=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bisect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>
                <a:latin typeface="Courier New" charset="0"/>
                <a:ea typeface="ＭＳ Ｐゴシック" charset="0"/>
              </a:rPr>
              <a:t>21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, 0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16)   </a:t>
            </a: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6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index2 is 6</a:t>
            </a: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latin typeface="Courier New" charset="0"/>
                <a:ea typeface="ＭＳ Ｐゴシック" charset="0"/>
                <a:cs typeface="+mn-cs"/>
              </a:rPr>
              <a:t>bisect </a:t>
            </a:r>
            <a:r>
              <a:rPr lang="en-US" dirty="0" smtClean="0">
                <a:ea typeface="ＭＳ Ｐゴシック" charset="0"/>
                <a:cs typeface="+mn-cs"/>
              </a:rPr>
              <a:t>returns the index where the value </a:t>
            </a:r>
            <a:r>
              <a:rPr lang="en-US" dirty="0" smtClean="0">
                <a:ea typeface="ＭＳ Ｐゴシック" charset="0"/>
              </a:rPr>
              <a:t>could be inserted while maintaining sorted order</a:t>
            </a:r>
            <a:endParaRPr lang="en-US" dirty="0" smtClean="0">
              <a:ea typeface="ＭＳ Ｐゴシック" charset="0"/>
              <a:cs typeface="+mn-cs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if the value is already in the list the next index is returned</a:t>
            </a:r>
            <a:endParaRPr lang="en-US" dirty="0" smtClean="0">
              <a:latin typeface="Courier New" charset="0"/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5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sorting</a:t>
            </a:r>
            <a:r>
              <a:rPr lang="en-US" dirty="0" smtClean="0">
                <a:latin typeface="Tahoma" panose="020B0604030504040204" pitchFamily="34" charset="0"/>
              </a:rPr>
              <a:t>: Rearranging the values in a list into a specific order (usually into their "natural ordering").</a:t>
            </a:r>
          </a:p>
          <a:p>
            <a:pPr lvl="1" eaLnBrk="1" hangingPunct="1"/>
            <a:endParaRPr lang="en-US" sz="8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one of the fundamental problems in computer science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can be solved in many ways: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there are many sorting algorithms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are faster/slower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use more/less memory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work better with specific kinds of data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can utilize multiple computers / processors, ...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i="1" dirty="0" smtClean="0">
                <a:latin typeface="Tahoma" panose="020B0604030504040204" pitchFamily="34" charset="0"/>
              </a:rPr>
              <a:t>comparison-based sorting</a:t>
            </a:r>
            <a:r>
              <a:rPr lang="en-US" dirty="0" smtClean="0">
                <a:latin typeface="Tahoma" panose="020B0604030504040204" pitchFamily="34" charset="0"/>
              </a:rPr>
              <a:t> : determining order by</a:t>
            </a:r>
            <a:br>
              <a:rPr lang="en-US" dirty="0" smtClean="0">
                <a:latin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</a:rPr>
              <a:t>comparing pairs of elements:</a:t>
            </a:r>
          </a:p>
          <a:p>
            <a:pPr lvl="2" eaLnBrk="1" hangingPunct="1">
              <a:buClr>
                <a:schemeClr val="tx1"/>
              </a:buClr>
            </a:pPr>
            <a:r>
              <a:rPr lang="en-US" dirty="0" smtClean="0">
                <a:latin typeface="Courier New" panose="02070309020205020404" pitchFamily="49" charset="0"/>
              </a:rPr>
              <a:t>&lt;</a:t>
            </a:r>
            <a:r>
              <a:rPr lang="en-US" dirty="0" smtClean="0">
                <a:latin typeface="Tahoma" panose="020B0604030504040204" pitchFamily="34" charset="0"/>
              </a:rPr>
              <a:t>,  </a:t>
            </a:r>
            <a:r>
              <a:rPr lang="en-US" dirty="0" smtClean="0">
                <a:latin typeface="Courier New" panose="02070309020205020404" pitchFamily="49" charset="0"/>
              </a:rPr>
              <a:t>&gt;</a:t>
            </a:r>
            <a:r>
              <a:rPr lang="en-US" dirty="0" smtClean="0">
                <a:latin typeface="Tahoma" panose="020B0604030504040204" pitchFamily="34" charset="0"/>
              </a:rPr>
              <a:t>,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b="1" dirty="0" err="1" smtClean="0">
                <a:latin typeface="Tahoma" panose="020B0604030504040204" pitchFamily="34" charset="0"/>
              </a:rPr>
              <a:t>bogo</a:t>
            </a:r>
            <a:r>
              <a:rPr lang="en-US" b="1" dirty="0" smtClean="0">
                <a:latin typeface="Tahoma" panose="020B0604030504040204" pitchFamily="34" charset="0"/>
              </a:rPr>
              <a:t> sort</a:t>
            </a:r>
            <a:r>
              <a:rPr lang="en-US" dirty="0" smtClean="0">
                <a:latin typeface="Tahoma" panose="020B0604030504040204" pitchFamily="34" charset="0"/>
              </a:rPr>
              <a:t>: shuffle and pray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bubble sort</a:t>
            </a:r>
            <a:r>
              <a:rPr lang="en-US" dirty="0" smtClean="0">
                <a:latin typeface="Tahoma" panose="020B0604030504040204" pitchFamily="34" charset="0"/>
              </a:rPr>
              <a:t>: swap adjacent pairs that are out of order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selection sort</a:t>
            </a:r>
            <a:r>
              <a:rPr lang="en-US" dirty="0" smtClean="0">
                <a:latin typeface="Tahoma" panose="020B0604030504040204" pitchFamily="34" charset="0"/>
              </a:rPr>
              <a:t>: look for the smallest element, move to front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insertion sort</a:t>
            </a:r>
            <a:r>
              <a:rPr lang="en-US" dirty="0" smtClean="0">
                <a:latin typeface="Tahoma" panose="020B0604030504040204" pitchFamily="34" charset="0"/>
              </a:rPr>
              <a:t>: build an increasingly large sorted front portion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merge sort</a:t>
            </a:r>
            <a:r>
              <a:rPr lang="en-US" dirty="0" smtClean="0">
                <a:latin typeface="Tahoma" panose="020B0604030504040204" pitchFamily="34" charset="0"/>
              </a:rPr>
              <a:t>: recursively divide the list in half and sort it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heap sort</a:t>
            </a:r>
            <a:r>
              <a:rPr lang="en-US" dirty="0" smtClean="0">
                <a:latin typeface="Tahoma" panose="020B0604030504040204" pitchFamily="34" charset="0"/>
              </a:rPr>
              <a:t>: place the values into a sorted tree structure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quick sort</a:t>
            </a:r>
            <a:r>
              <a:rPr lang="en-US" dirty="0" smtClean="0">
                <a:latin typeface="Tahoma" panose="020B0604030504040204" pitchFamily="34" charset="0"/>
              </a:rPr>
              <a:t>: recursively partition list based on a middle value</a:t>
            </a:r>
          </a:p>
          <a:p>
            <a:pPr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other specialized sorting algorithms: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bucket sort</a:t>
            </a:r>
            <a:r>
              <a:rPr lang="en-US" dirty="0" smtClean="0">
                <a:latin typeface="Tahoma" panose="020B0604030504040204" pitchFamily="34" charset="0"/>
              </a:rPr>
              <a:t>: cluster elements into smaller groups, sort them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radix sort</a:t>
            </a:r>
            <a:r>
              <a:rPr lang="en-US" dirty="0" smtClean="0">
                <a:latin typeface="Tahoma" panose="020B0604030504040204" pitchFamily="34" charset="0"/>
              </a:rPr>
              <a:t>: sort integers by last digit, then 2nd to last, then ...</a:t>
            </a: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903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Sequential search</a:t>
            </a:r>
            <a:endParaRPr lang="en-US" sz="2800" dirty="0">
              <a:ea typeface="ＭＳ Ｐゴシック" charset="0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  <a:cs typeface="+mn-cs"/>
              </a:rPr>
              <a:t>sequential search</a:t>
            </a:r>
            <a:r>
              <a:rPr lang="en-US" dirty="0" smtClean="0">
                <a:ea typeface="ＭＳ Ｐゴシック" charset="0"/>
                <a:cs typeface="+mn-cs"/>
              </a:rPr>
              <a:t>: Locates a target value in a list (may not be sorted) by examining each element from start to finish. Also known as </a:t>
            </a:r>
            <a:r>
              <a:rPr lang="en-US" i="1" dirty="0" smtClean="0">
                <a:ea typeface="ＭＳ Ｐゴシック" charset="0"/>
                <a:cs typeface="+mn-cs"/>
              </a:rPr>
              <a:t>linear</a:t>
            </a:r>
            <a:r>
              <a:rPr lang="en-US" dirty="0" smtClean="0">
                <a:ea typeface="ＭＳ Ｐゴシック" charset="0"/>
                <a:cs typeface="+mn-cs"/>
              </a:rPr>
              <a:t> search.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How many elements will it need to examine?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Example: Searching the list below for the value </a:t>
            </a:r>
            <a:r>
              <a:rPr lang="en-US" b="1" dirty="0" smtClean="0">
                <a:ea typeface="ＭＳ Ｐゴシック" charset="-128"/>
              </a:rPr>
              <a:t>42</a:t>
            </a:r>
            <a:r>
              <a:rPr lang="en-US" dirty="0" smtClean="0">
                <a:ea typeface="ＭＳ Ｐゴシック" charset="-128"/>
              </a:rPr>
              <a:t>:</a:t>
            </a:r>
          </a:p>
          <a:p>
            <a:pPr marL="457200" lvl="1" indent="0" eaLnBrk="1" hangingPunct="1">
              <a:buNone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marL="346075" lvl="1" indent="0">
              <a:buNone/>
              <a:defRPr/>
            </a:pP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1904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807721"/>
              </p:ext>
            </p:extLst>
          </p:nvPr>
        </p:nvGraphicFramePr>
        <p:xfrm>
          <a:off x="1782745" y="4253697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90527" name="Group 63"/>
          <p:cNvGrpSpPr>
            <a:grpSpLocks/>
          </p:cNvGrpSpPr>
          <p:nvPr/>
        </p:nvGrpSpPr>
        <p:grpSpPr bwMode="auto">
          <a:xfrm>
            <a:off x="2535221" y="5044272"/>
            <a:ext cx="619125" cy="833438"/>
            <a:chOff x="618" y="2880"/>
            <a:chExt cx="390" cy="525"/>
          </a:xfrm>
        </p:grpSpPr>
        <p:sp>
          <p:nvSpPr>
            <p:cNvPr id="190528" name="Text Box 64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i</a:t>
              </a:r>
            </a:p>
          </p:txBody>
        </p:sp>
        <p:sp>
          <p:nvSpPr>
            <p:cNvPr id="190529" name="Line 65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8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0717 L 0.36914 0.0060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90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38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bogo sort</a:t>
            </a:r>
            <a:r>
              <a:rPr lang="en-US" smtClean="0">
                <a:latin typeface="Tahoma" panose="020B0604030504040204" pitchFamily="34" charset="0"/>
              </a:rPr>
              <a:t>: Orders a list of values by repetitively shuffling them and checking if they are sorted.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name comes from the word "bogus"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Scan the list, seeing if it is sorted.  If so, stop.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Else, shuffle the values in the list and repeat.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This sorting algorithm (obviously) has terrible performance!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4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 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4335" y="1568046"/>
            <a:ext cx="10515600" cy="511608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</a:rPr>
              <a:t>Places the elements of a into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</a:rPr>
              <a:t>bogo_sort</a:t>
            </a:r>
            <a:r>
              <a:rPr lang="en-US" sz="2400" dirty="0" smtClean="0">
                <a:latin typeface="Courier New" panose="02070309020205020404" pitchFamily="49" charset="0"/>
              </a:rPr>
              <a:t>(a):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anose="02070309020205020404" pitchFamily="49" charset="0"/>
              </a:rPr>
              <a:t>    while </a:t>
            </a:r>
            <a:r>
              <a:rPr lang="en-US" sz="2400" dirty="0" smtClean="0">
                <a:latin typeface="Courier New" panose="02070309020205020404" pitchFamily="49" charset="0"/>
              </a:rPr>
              <a:t>(not </a:t>
            </a:r>
            <a:r>
              <a:rPr lang="en-US" sz="2400" dirty="0" err="1" smtClean="0">
                <a:latin typeface="Courier New" panose="02070309020205020404" pitchFamily="49" charset="0"/>
              </a:rPr>
              <a:t>is_sorted</a:t>
            </a:r>
            <a:r>
              <a:rPr lang="en-US" sz="2400" dirty="0" smtClean="0">
                <a:latin typeface="Courier New" panose="02070309020205020404" pitchFamily="49" charset="0"/>
              </a:rPr>
              <a:t>(a)):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shuffle(a</a:t>
            </a:r>
            <a:r>
              <a:rPr lang="en-US" sz="2400" dirty="0" smtClean="0">
                <a:latin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</a:rPr>
              <a:t>Returns true if a's elements </a:t>
            </a:r>
            <a:endParaRPr lang="en-US" sz="24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are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</a:rPr>
              <a:t>in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</a:rPr>
              <a:t>is_sorted</a:t>
            </a:r>
            <a:r>
              <a:rPr lang="en-US" sz="2400" dirty="0" smtClean="0">
                <a:latin typeface="Courier New" panose="02070309020205020404" pitchFamily="49" charset="0"/>
              </a:rPr>
              <a:t>(a):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anose="02070309020205020404" pitchFamily="49" charset="0"/>
              </a:rPr>
              <a:t>    for </a:t>
            </a:r>
            <a:r>
              <a:rPr lang="en-US" sz="2400" dirty="0" err="1" smtClean="0">
                <a:latin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</a:rPr>
              <a:t> in range(0, </a:t>
            </a:r>
            <a:r>
              <a:rPr lang="en-US" sz="2400" dirty="0" err="1" smtClean="0">
                <a:latin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</a:rPr>
              <a:t>(a) - 1):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if (a[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] &gt; a[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 + 1</a:t>
            </a:r>
            <a:r>
              <a:rPr lang="en-US" sz="2400" dirty="0" smtClean="0">
                <a:latin typeface="Courier New" panose="02070309020205020404" pitchFamily="49" charset="0"/>
              </a:rPr>
              <a:t>]):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    return </a:t>
            </a:r>
            <a:r>
              <a:rPr lang="en-US" sz="2400" dirty="0" smtClean="0">
                <a:latin typeface="Courier New" panose="02070309020205020404" pitchFamily="49" charset="0"/>
              </a:rPr>
              <a:t>False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anose="02070309020205020404" pitchFamily="49" charset="0"/>
              </a:rPr>
              <a:t>    return </a:t>
            </a:r>
            <a:r>
              <a:rPr lang="en-US" sz="2400" dirty="0" smtClean="0">
                <a:latin typeface="Courier New" panose="02070309020205020404" pitchFamily="49" charset="0"/>
              </a:rPr>
              <a:t>True</a:t>
            </a:r>
            <a:endParaRPr lang="en-US" sz="24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Sequential (linear) search</a:t>
            </a:r>
            <a:endParaRPr lang="en-US" sz="2800" dirty="0">
              <a:ea typeface="ＭＳ Ｐゴシック" charset="0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  <a:cs typeface="+mn-cs"/>
              </a:rPr>
              <a:t>sequential search</a:t>
            </a:r>
            <a:r>
              <a:rPr lang="en-US" dirty="0" smtClean="0">
                <a:ea typeface="ＭＳ Ｐゴシック" charset="0"/>
                <a:cs typeface="+mn-cs"/>
              </a:rPr>
              <a:t>: </a:t>
            </a:r>
            <a:r>
              <a:rPr lang="en-US" dirty="0" smtClean="0">
                <a:ea typeface="ＭＳ Ｐゴシック" charset="0"/>
              </a:rPr>
              <a:t>Even if the list is sorted, elements are examined in the way (one after the other).</a:t>
            </a:r>
            <a:endParaRPr lang="en-US" sz="800" dirty="0">
              <a:ea typeface="ＭＳ Ｐゴシック" charset="-128"/>
            </a:endParaRPr>
          </a:p>
          <a:p>
            <a:pPr marL="457200" lvl="1" indent="0" eaLnBrk="1" hangingPunct="1">
              <a:buNone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Example: Searching the list below for the value </a:t>
            </a:r>
            <a:r>
              <a:rPr lang="en-US" b="1" dirty="0" smtClean="0">
                <a:ea typeface="ＭＳ Ｐゴシック" charset="-128"/>
              </a:rPr>
              <a:t>42</a:t>
            </a:r>
            <a:r>
              <a:rPr lang="en-US" dirty="0" smtClean="0">
                <a:ea typeface="ＭＳ Ｐゴシック" charset="-128"/>
              </a:rPr>
              <a:t>: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marL="346075" lvl="1" indent="0">
              <a:buNone/>
              <a:defRPr/>
            </a:pP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1904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401283"/>
              </p:ext>
            </p:extLst>
          </p:nvPr>
        </p:nvGraphicFramePr>
        <p:xfrm>
          <a:off x="1782745" y="4253697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90527" name="Group 63"/>
          <p:cNvGrpSpPr>
            <a:grpSpLocks/>
          </p:cNvGrpSpPr>
          <p:nvPr/>
        </p:nvGrpSpPr>
        <p:grpSpPr bwMode="auto">
          <a:xfrm>
            <a:off x="2535221" y="5044272"/>
            <a:ext cx="619125" cy="833438"/>
            <a:chOff x="618" y="2880"/>
            <a:chExt cx="390" cy="525"/>
          </a:xfrm>
        </p:grpSpPr>
        <p:sp>
          <p:nvSpPr>
            <p:cNvPr id="190528" name="Text Box 64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i</a:t>
              </a:r>
            </a:p>
          </p:txBody>
        </p:sp>
        <p:sp>
          <p:nvSpPr>
            <p:cNvPr id="190529" name="Line 65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0717 L 0.36914 0.0060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90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38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Sequential (linear)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Sequential search code:</a:t>
            </a:r>
            <a:endParaRPr lang="en-US" dirty="0" smtClean="0">
              <a:ea typeface="ＭＳ Ｐゴシック" charset="0"/>
              <a:cs typeface="+mn-cs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 err="1" smtClean="0">
                <a:latin typeface="Courier New" charset="0"/>
                <a:ea typeface="ＭＳ Ｐゴシック" charset="0"/>
              </a:rPr>
              <a:t>def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sequential_search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my_list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value):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for i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 in range(0,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len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my_list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)):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    if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my_list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[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i</a:t>
            </a:r>
            <a:r>
              <a:rPr lang="en-US" sz="2000" dirty="0">
                <a:latin typeface="Courier New" charset="0"/>
                <a:ea typeface="ＭＳ Ｐゴシック" charset="0"/>
              </a:rPr>
              <a:t>] == value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):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        return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i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return -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1   </a:t>
            </a:r>
            <a:r>
              <a:rPr lang="en-US" sz="2000" dirty="0" smtClean="0">
                <a:solidFill>
                  <a:srgbClr val="006666"/>
                </a:solidFill>
                <a:latin typeface="Courier New" charset="0"/>
                <a:ea typeface="ＭＳ Ｐゴシック" charset="0"/>
              </a:rPr>
              <a:t># not found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Note that -1 is returned if the element is not found.</a:t>
            </a: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dirty="0">
              <a:ea typeface="ＭＳ Ｐゴシック" charset="0"/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634072"/>
              </p:ext>
            </p:extLst>
          </p:nvPr>
        </p:nvGraphicFramePr>
        <p:xfrm>
          <a:off x="1712406" y="4211934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Sequential (linear)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For a list of size N, how many elements will be checked worst case?</a:t>
            </a: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On average how many elements will be checked?</a:t>
            </a:r>
            <a:endParaRPr lang="en-US" dirty="0" smtClean="0"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A list of 1,000,000 elements may require 1,000,000 elements to be examined.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The number of elements to check grows in proportion to the size of the </a:t>
            </a:r>
            <a:r>
              <a:rPr lang="en-US" dirty="0" smtClean="0">
                <a:ea typeface="ＭＳ Ｐゴシック" charset="0"/>
              </a:rPr>
              <a:t>list, i.e., it grows linearly.</a:t>
            </a: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0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2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73050" y="22542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50" y="1403350"/>
            <a:ext cx="11652250" cy="51816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</a:rPr>
              <a:t>Binary search</a:t>
            </a:r>
            <a:r>
              <a:rPr lang="en-US" dirty="0" smtClean="0">
                <a:ea typeface="ＭＳ Ｐゴシック" charset="0"/>
              </a:rPr>
              <a:t>: a method of searching that takes advantage of sorted data.</a:t>
            </a:r>
          </a:p>
          <a:p>
            <a:pPr>
              <a:spcBef>
                <a:spcPts val="0"/>
              </a:spcBef>
              <a:buFont typeface="Wingdings 2" charset="0"/>
              <a:buChar char=""/>
              <a:defRPr/>
            </a:pPr>
            <a:endParaRPr lang="en-US" dirty="0">
              <a:ea typeface="ＭＳ Ｐゴシック" charset="0"/>
              <a:cs typeface="+mn-cs"/>
            </a:endParaRPr>
          </a:p>
          <a:p>
            <a:pPr>
              <a:spcBef>
                <a:spcPts val="0"/>
              </a:spcBef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Consider a guessing game:</a:t>
            </a:r>
            <a:endParaRPr lang="en-US" dirty="0" smtClean="0">
              <a:ea typeface="ＭＳ Ｐゴシック" charset="0"/>
              <a:cs typeface="+mn-cs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          Someone thinks of a number between 1 and 100. You must guess the number.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ea typeface="ＭＳ Ｐゴシック" charset="0"/>
              </a:rPr>
              <a:t>          On each round, you are told whether your number is low, high, or correct.</a:t>
            </a: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    Best strategy: use a first guess of 50</a:t>
            </a:r>
          </a:p>
          <a:p>
            <a:pPr marL="0" indent="0" eaLnBrk="1" hangingPunct="1">
              <a:buNone/>
              <a:defRPr/>
            </a:pPr>
            <a:r>
              <a:rPr lang="en-US" dirty="0">
                <a:ea typeface="ＭＳ Ｐゴシック" charset="0"/>
                <a:cs typeface="+mn-cs"/>
              </a:rPr>
              <a:t> </a:t>
            </a:r>
            <a:r>
              <a:rPr lang="en-US" dirty="0" smtClean="0">
                <a:ea typeface="ＭＳ Ｐゴシック" charset="0"/>
                <a:cs typeface="+mn-cs"/>
              </a:rPr>
              <a:t>                      Eliminates half of the numbers immediately 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ea typeface="ＭＳ Ｐゴシック" charset="0"/>
              </a:rPr>
              <a:t>                       On each round, half the numbers are eliminated:</a:t>
            </a:r>
          </a:p>
          <a:p>
            <a:pPr marL="0" indent="0" eaLnBrk="1" hangingPunct="1">
              <a:buNone/>
              <a:defRPr/>
            </a:pPr>
            <a:r>
              <a:rPr lang="en-US" dirty="0">
                <a:ea typeface="ＭＳ Ｐゴシック" charset="0"/>
                <a:cs typeface="+mn-cs"/>
              </a:rPr>
              <a:t> </a:t>
            </a:r>
            <a:r>
              <a:rPr lang="en-US" dirty="0" smtClean="0">
                <a:ea typeface="ＭＳ Ｐゴシック" charset="0"/>
                <a:cs typeface="+mn-cs"/>
              </a:rPr>
              <a:t>                              100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ea typeface="ＭＳ Ｐゴシック" charset="0"/>
              </a:rPr>
              <a:t>                               50</a:t>
            </a:r>
          </a:p>
          <a:p>
            <a:pPr marL="0" indent="0" eaLnBrk="1" hangingPunct="1">
              <a:buNone/>
              <a:defRPr/>
            </a:pPr>
            <a:r>
              <a:rPr lang="en-US" dirty="0">
                <a:ea typeface="ＭＳ Ｐゴシック" charset="0"/>
                <a:cs typeface="+mn-cs"/>
              </a:rPr>
              <a:t> </a:t>
            </a:r>
            <a:r>
              <a:rPr lang="en-US" dirty="0" smtClean="0">
                <a:ea typeface="ＭＳ Ｐゴシック" charset="0"/>
                <a:cs typeface="+mn-cs"/>
              </a:rPr>
              <a:t>                              25</a:t>
            </a:r>
          </a:p>
          <a:p>
            <a:pPr marL="0" indent="0" eaLnBrk="1" hangingPunct="1">
              <a:buNone/>
              <a:defRPr/>
            </a:pP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                              …</a:t>
            </a:r>
            <a:endParaRPr lang="en-US" dirty="0" smtClean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5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Binary search</a:t>
            </a:r>
            <a:endParaRPr lang="en-US" sz="2800" dirty="0">
              <a:ea typeface="ＭＳ Ｐゴシック" charset="0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  <a:cs typeface="+mn-cs"/>
              </a:rPr>
              <a:t>binary search</a:t>
            </a:r>
            <a:r>
              <a:rPr lang="en-US" dirty="0" smtClean="0">
                <a:ea typeface="ＭＳ Ｐゴシック" charset="0"/>
                <a:cs typeface="+mn-cs"/>
              </a:rPr>
              <a:t>: Locates a target value in a </a:t>
            </a:r>
            <a:r>
              <a:rPr lang="en-US" i="1" dirty="0" smtClean="0">
                <a:ea typeface="ＭＳ Ｐゴシック" charset="0"/>
                <a:cs typeface="+mn-cs"/>
              </a:rPr>
              <a:t>sorted </a:t>
            </a:r>
            <a:r>
              <a:rPr lang="en-US" dirty="0" smtClean="0">
                <a:ea typeface="ＭＳ Ｐゴシック" charset="0"/>
                <a:cs typeface="+mn-cs"/>
              </a:rPr>
              <a:t>list by successively eliminating half of the list from consideration.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How many elements will it need to examine?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Example: Searching the list below for the value </a:t>
            </a:r>
            <a:r>
              <a:rPr lang="en-US" b="1" dirty="0" smtClean="0">
                <a:ea typeface="ＭＳ Ｐゴシック" charset="-128"/>
              </a:rPr>
              <a:t>42</a:t>
            </a:r>
            <a:r>
              <a:rPr lang="en-US" dirty="0" smtClean="0">
                <a:ea typeface="ＭＳ Ｐゴシック" charset="-128"/>
              </a:rPr>
              <a:t>:</a:t>
            </a:r>
          </a:p>
        </p:txBody>
      </p:sp>
      <p:graphicFrame>
        <p:nvGraphicFramePr>
          <p:cNvPr id="191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70267"/>
              </p:ext>
            </p:extLst>
          </p:nvPr>
        </p:nvGraphicFramePr>
        <p:xfrm>
          <a:off x="1752600" y="3781425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35616" y="5653826"/>
            <a:ext cx="6503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Keep track of indices for a min, mid and max.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307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39333" y="222299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 </a:t>
            </a:r>
            <a:endParaRPr lang="en-US" sz="2800" dirty="0">
              <a:ea typeface="ＭＳ Ｐゴシック" charset="0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60231"/>
            <a:ext cx="10515600" cy="6007994"/>
          </a:xfrm>
        </p:spPr>
        <p:txBody>
          <a:bodyPr/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</a:rPr>
              <a:t>Search for 42</a:t>
            </a:r>
            <a:r>
              <a:rPr lang="en-US" dirty="0" smtClean="0">
                <a:ea typeface="ＭＳ Ｐゴシック" charset="0"/>
                <a:cs typeface="+mn-cs"/>
              </a:rPr>
              <a:t>:  Round 1.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ea typeface="ＭＳ Ｐゴシック" charset="0"/>
              </a:rPr>
              <a:t>            </a:t>
            </a:r>
          </a:p>
          <a:p>
            <a:pPr marL="0" indent="0" eaLnBrk="1" hangingPunct="1">
              <a:buNone/>
              <a:defRPr/>
            </a:pP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             list[mid] &lt; 42</a:t>
            </a:r>
          </a:p>
          <a:p>
            <a:pPr marL="0" indent="0" eaLnBrk="1" hangingPunct="1">
              <a:buNone/>
              <a:defRPr/>
            </a:pP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                  eliminate from min to mid (left half)</a:t>
            </a:r>
          </a:p>
          <a:p>
            <a:pPr marL="0" indent="0" eaLnBrk="1" hangingPunct="1">
              <a:buNone/>
              <a:defRPr/>
            </a:pPr>
            <a:r>
              <a:rPr lang="en-US" dirty="0">
                <a:ea typeface="ＭＳ Ｐゴシック" charset="0"/>
                <a:cs typeface="+mn-cs"/>
              </a:rPr>
              <a:t> </a:t>
            </a:r>
            <a:r>
              <a:rPr lang="en-US" dirty="0" smtClean="0">
                <a:ea typeface="ＭＳ Ｐゴシック" charset="0"/>
                <a:cs typeface="+mn-cs"/>
              </a:rPr>
              <a:t>                  </a:t>
            </a:r>
          </a:p>
        </p:txBody>
      </p:sp>
      <p:graphicFrame>
        <p:nvGraphicFramePr>
          <p:cNvPr id="191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70267"/>
              </p:ext>
            </p:extLst>
          </p:nvPr>
        </p:nvGraphicFramePr>
        <p:xfrm>
          <a:off x="1752600" y="3781425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91551" name="Group 63"/>
          <p:cNvGrpSpPr>
            <a:grpSpLocks/>
          </p:cNvGrpSpPr>
          <p:nvPr/>
        </p:nvGrpSpPr>
        <p:grpSpPr bwMode="auto">
          <a:xfrm>
            <a:off x="2505076" y="4572000"/>
            <a:ext cx="619125" cy="833438"/>
            <a:chOff x="618" y="2880"/>
            <a:chExt cx="390" cy="525"/>
          </a:xfrm>
        </p:grpSpPr>
        <p:sp>
          <p:nvSpPr>
            <p:cNvPr id="191552" name="Text Box 64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min</a:t>
              </a:r>
            </a:p>
          </p:txBody>
        </p:sp>
        <p:sp>
          <p:nvSpPr>
            <p:cNvPr id="191553" name="Line 65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91554" name="Group 66"/>
          <p:cNvGrpSpPr>
            <a:grpSpLocks/>
          </p:cNvGrpSpPr>
          <p:nvPr/>
        </p:nvGrpSpPr>
        <p:grpSpPr bwMode="auto">
          <a:xfrm>
            <a:off x="6086476" y="4572000"/>
            <a:ext cx="619125" cy="833438"/>
            <a:chOff x="618" y="2880"/>
            <a:chExt cx="390" cy="525"/>
          </a:xfrm>
        </p:grpSpPr>
        <p:sp>
          <p:nvSpPr>
            <p:cNvPr id="191555" name="Text Box 67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mid</a:t>
              </a:r>
            </a:p>
          </p:txBody>
        </p:sp>
        <p:sp>
          <p:nvSpPr>
            <p:cNvPr id="191556" name="Line 68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91557" name="Group 69"/>
          <p:cNvGrpSpPr>
            <a:grpSpLocks/>
          </p:cNvGrpSpPr>
          <p:nvPr/>
        </p:nvGrpSpPr>
        <p:grpSpPr bwMode="auto">
          <a:xfrm>
            <a:off x="9829801" y="4572000"/>
            <a:ext cx="619125" cy="833438"/>
            <a:chOff x="618" y="2880"/>
            <a:chExt cx="390" cy="525"/>
          </a:xfrm>
        </p:grpSpPr>
        <p:sp>
          <p:nvSpPr>
            <p:cNvPr id="191558" name="Text Box 70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max</a:t>
              </a:r>
            </a:p>
          </p:txBody>
        </p:sp>
        <p:sp>
          <p:nvSpPr>
            <p:cNvPr id="191559" name="Line 71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i="1" dirty="0" smtClean="0">
                <a:ea typeface="ＭＳ Ｐゴシック" charset="0"/>
              </a:rPr>
              <a:t> </a:t>
            </a:r>
            <a:endParaRPr lang="en-US" sz="2800" i="1" dirty="0">
              <a:ea typeface="ＭＳ Ｐゴシック" charset="0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92052"/>
            <a:ext cx="10515600" cy="5384912"/>
          </a:xfrm>
        </p:spPr>
        <p:txBody>
          <a:bodyPr/>
          <a:lstStyle/>
          <a:p>
            <a:pPr>
              <a:buFont typeface="Wingdings 2" charset="0"/>
              <a:buChar char=""/>
              <a:defRPr/>
            </a:pPr>
            <a:r>
              <a:rPr lang="en-US" b="1" dirty="0">
                <a:ea typeface="ＭＳ Ｐゴシック" charset="0"/>
              </a:rPr>
              <a:t>Search for 42</a:t>
            </a:r>
            <a:r>
              <a:rPr lang="en-US" dirty="0">
                <a:ea typeface="ＭＳ Ｐゴシック" charset="0"/>
              </a:rPr>
              <a:t>:  Round </a:t>
            </a:r>
            <a:r>
              <a:rPr lang="en-US" dirty="0" smtClean="0">
                <a:ea typeface="ＭＳ Ｐゴシック" charset="0"/>
              </a:rPr>
              <a:t>2.</a:t>
            </a: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             </a:t>
            </a: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              list[mid] </a:t>
            </a:r>
            <a:r>
              <a:rPr lang="en-US" dirty="0" smtClean="0">
                <a:ea typeface="ＭＳ Ｐゴシック" charset="0"/>
              </a:rPr>
              <a:t>&gt; 42</a:t>
            </a: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                    eliminate from mid to max (right half of what's left)</a:t>
            </a: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              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191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70267"/>
              </p:ext>
            </p:extLst>
          </p:nvPr>
        </p:nvGraphicFramePr>
        <p:xfrm>
          <a:off x="1752600" y="3781425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91551" name="Group 63"/>
          <p:cNvGrpSpPr>
            <a:grpSpLocks/>
          </p:cNvGrpSpPr>
          <p:nvPr/>
        </p:nvGrpSpPr>
        <p:grpSpPr bwMode="auto">
          <a:xfrm>
            <a:off x="6590111" y="4577903"/>
            <a:ext cx="619125" cy="833438"/>
            <a:chOff x="618" y="2880"/>
            <a:chExt cx="390" cy="525"/>
          </a:xfrm>
        </p:grpSpPr>
        <p:sp>
          <p:nvSpPr>
            <p:cNvPr id="191552" name="Text Box 64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min</a:t>
              </a:r>
            </a:p>
          </p:txBody>
        </p:sp>
        <p:sp>
          <p:nvSpPr>
            <p:cNvPr id="191553" name="Line 65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91554" name="Group 66"/>
          <p:cNvGrpSpPr>
            <a:grpSpLocks/>
          </p:cNvGrpSpPr>
          <p:nvPr/>
        </p:nvGrpSpPr>
        <p:grpSpPr bwMode="auto">
          <a:xfrm>
            <a:off x="7979570" y="4572000"/>
            <a:ext cx="619125" cy="871538"/>
            <a:chOff x="621" y="2880"/>
            <a:chExt cx="390" cy="549"/>
          </a:xfrm>
        </p:grpSpPr>
        <p:sp>
          <p:nvSpPr>
            <p:cNvPr id="191555" name="Text Box 67"/>
            <p:cNvSpPr txBox="1">
              <a:spLocks noChangeArrowheads="1"/>
            </p:cNvSpPr>
            <p:nvPr/>
          </p:nvSpPr>
          <p:spPr bwMode="auto">
            <a:xfrm>
              <a:off x="621" y="3192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Tahoma" charset="0"/>
                </a:rPr>
                <a:t>mid</a:t>
              </a:r>
            </a:p>
          </p:txBody>
        </p:sp>
        <p:sp>
          <p:nvSpPr>
            <p:cNvPr id="191556" name="Line 68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91557" name="Group 69"/>
          <p:cNvGrpSpPr>
            <a:grpSpLocks/>
          </p:cNvGrpSpPr>
          <p:nvPr/>
        </p:nvGrpSpPr>
        <p:grpSpPr bwMode="auto">
          <a:xfrm>
            <a:off x="9829801" y="4572000"/>
            <a:ext cx="619125" cy="833438"/>
            <a:chOff x="618" y="2880"/>
            <a:chExt cx="390" cy="525"/>
          </a:xfrm>
        </p:grpSpPr>
        <p:sp>
          <p:nvSpPr>
            <p:cNvPr id="191558" name="Text Box 70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max</a:t>
              </a:r>
            </a:p>
          </p:txBody>
        </p:sp>
        <p:sp>
          <p:nvSpPr>
            <p:cNvPr id="191559" name="Line 71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1511</Words>
  <Application>Microsoft Office PowerPoint</Application>
  <PresentationFormat>Widescreen</PresentationFormat>
  <Paragraphs>561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Courier New</vt:lpstr>
      <vt:lpstr>Tahoma</vt:lpstr>
      <vt:lpstr>Wingdings 2</vt:lpstr>
      <vt:lpstr>Office Theme</vt:lpstr>
      <vt:lpstr>PowerPoint Presentation</vt:lpstr>
      <vt:lpstr>Sequential search</vt:lpstr>
      <vt:lpstr>Sequential (linear) search</vt:lpstr>
      <vt:lpstr>Sequential (linear) search</vt:lpstr>
      <vt:lpstr>Sequential (linear) search</vt:lpstr>
      <vt:lpstr>Binary Search</vt:lpstr>
      <vt:lpstr>Binary search</vt:lpstr>
      <vt:lpstr> </vt:lpstr>
      <vt:lpstr> </vt:lpstr>
      <vt:lpstr> </vt:lpstr>
      <vt:lpstr>Binary search runtime</vt:lpstr>
      <vt:lpstr>Binary search runtime</vt:lpstr>
      <vt:lpstr>Binary search code</vt:lpstr>
      <vt:lpstr>Binary search</vt:lpstr>
      <vt:lpstr>Comparing Binary vs. Sequential search</vt:lpstr>
      <vt:lpstr>bisect</vt:lpstr>
      <vt:lpstr>Using bisect</vt:lpstr>
      <vt:lpstr>Sorting</vt:lpstr>
      <vt:lpstr>Sorting algorithms</vt:lpstr>
      <vt:lpstr>Bogo sort</vt:lpstr>
      <vt:lpstr>Bogo sort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jobagy</cp:lastModifiedBy>
  <cp:revision>65</cp:revision>
  <cp:lastPrinted>2017-04-24T07:07:35Z</cp:lastPrinted>
  <dcterms:created xsi:type="dcterms:W3CDTF">2016-11-28T01:46:24Z</dcterms:created>
  <dcterms:modified xsi:type="dcterms:W3CDTF">2017-04-24T15:38:22Z</dcterms:modified>
</cp:coreProperties>
</file>