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76" r:id="rId3"/>
    <p:sldId id="279" r:id="rId4"/>
    <p:sldId id="259" r:id="rId5"/>
    <p:sldId id="261" r:id="rId6"/>
    <p:sldId id="262" r:id="rId7"/>
    <p:sldId id="280" r:id="rId8"/>
    <p:sldId id="265" r:id="rId9"/>
    <p:sldId id="281" r:id="rId10"/>
    <p:sldId id="266" r:id="rId11"/>
    <p:sldId id="267" r:id="rId12"/>
    <p:sldId id="268" r:id="rId13"/>
    <p:sldId id="269" r:id="rId14"/>
    <p:sldId id="283" r:id="rId15"/>
    <p:sldId id="284" r:id="rId16"/>
    <p:sldId id="282" r:id="rId17"/>
    <p:sldId id="270" r:id="rId18"/>
    <p:sldId id="271" r:id="rId19"/>
    <p:sldId id="272" r:id="rId20"/>
    <p:sldId id="274" r:id="rId21"/>
    <p:sldId id="27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45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6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E0B47-4D80-4395-94B9-4A07AF613027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595256-5D18-4F1C-BA5A-5BD7F8E5A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43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F6B7E91-157D-4CA5-B650-B9BC25941D9A}" type="slidenum">
              <a:rPr 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70357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F6B7E91-157D-4CA5-B650-B9BC25941D9A}" type="slidenum">
              <a:rPr 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10755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2991F-322D-4EE8-A96C-C448707FA8E2}" type="datetime1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313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C961F-46C5-4978-A881-356786DE926F}" type="datetime1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246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A7B7-8CC6-4882-B8A7-E616CE4A1957}" type="datetime1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630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BF06-77AC-4D6A-AB64-8B12B83C1D6A}" type="datetime1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36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FD24-2A99-4ED3-A718-9666FB393E6A}" type="datetime1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147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2C71-826A-4BB0-8EFA-6C1E649205FB}" type="datetime1">
              <a:rPr lang="en-US" smtClean="0"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129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15633-1F8D-4B88-9424-6F118870A799}" type="datetime1">
              <a:rPr lang="en-US" smtClean="0"/>
              <a:t>4/26/2017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01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D8BF-1BE2-4CE3-8B11-DA2B0A809392}" type="datetime1">
              <a:rPr lang="en-US" smtClean="0"/>
              <a:t>4/26/2017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60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A825C-4490-4284-B082-556F3EA8B509}" type="datetime1">
              <a:rPr lang="en-US" smtClean="0"/>
              <a:t>4/26/2017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361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13561-A58A-456C-9E58-EB15047D4D85}" type="datetime1">
              <a:rPr lang="en-US" smtClean="0"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989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324D5-47E6-4D82-A468-99B5B67ECF49}" type="datetime1">
              <a:rPr lang="en-US" smtClean="0"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1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96B62-EC0E-447F-8280-66D5E1415333}" type="datetime1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56321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53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2209800" y="53498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7200" dirty="0" err="1" smtClean="0"/>
              <a:t>CSc</a:t>
            </a:r>
            <a:r>
              <a:rPr lang="en-US" sz="7200" dirty="0" smtClean="0"/>
              <a:t> 110, Spring 2017</a:t>
            </a:r>
            <a:endParaRPr lang="en-US" sz="7200" dirty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2209800" y="1935163"/>
            <a:ext cx="7772400" cy="175260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prstClr val="black"/>
                </a:solidFill>
              </a:rPr>
              <a:t>Lecture </a:t>
            </a:r>
            <a:r>
              <a:rPr lang="en-US" sz="2800" dirty="0" smtClean="0">
                <a:solidFill>
                  <a:prstClr val="black"/>
                </a:solidFill>
              </a:rPr>
              <a:t>40: Sorting</a:t>
            </a:r>
            <a:endParaRPr lang="en-US" sz="2800" dirty="0">
              <a:solidFill>
                <a:prstClr val="black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en-US" sz="1800" dirty="0">
              <a:solidFill>
                <a:prstClr val="black"/>
              </a:solidFill>
            </a:endParaRPr>
          </a:p>
        </p:txBody>
      </p:sp>
      <p:pic>
        <p:nvPicPr>
          <p:cNvPr id="410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319463"/>
            <a:ext cx="7620000" cy="250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4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Selection sort example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25899"/>
            <a:ext cx="10515600" cy="4951064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Initial list:</a:t>
            </a:r>
          </a:p>
          <a:p>
            <a:pPr lvl="1" eaLnBrk="1" hangingPunct="1"/>
            <a:endParaRPr lang="en-US" dirty="0" smtClean="0">
              <a:latin typeface="Tahoma" panose="020B0604030504040204" pitchFamily="34" charset="0"/>
            </a:endParaRPr>
          </a:p>
          <a:p>
            <a:pPr lvl="1" eaLnBrk="1" hangingPunct="1"/>
            <a:endParaRPr lang="en-US" dirty="0" smtClean="0">
              <a:latin typeface="Tahoma" panose="020B0604030504040204" pitchFamily="34" charset="0"/>
            </a:endParaRPr>
          </a:p>
          <a:p>
            <a:pPr lvl="1" eaLnBrk="1" hangingPunct="1"/>
            <a:endParaRPr lang="en-US" dirty="0" smtClean="0">
              <a:latin typeface="Tahoma" panose="020B0604030504040204" pitchFamily="34" charset="0"/>
            </a:endParaRPr>
          </a:p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After 1st, 2nd, and 3rd passes:</a:t>
            </a:r>
          </a:p>
        </p:txBody>
      </p:sp>
      <p:graphicFrame>
        <p:nvGraphicFramePr>
          <p:cNvPr id="30618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660584"/>
              </p:ext>
            </p:extLst>
          </p:nvPr>
        </p:nvGraphicFramePr>
        <p:xfrm>
          <a:off x="1752600" y="1800226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06239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213565"/>
              </p:ext>
            </p:extLst>
          </p:nvPr>
        </p:nvGraphicFramePr>
        <p:xfrm>
          <a:off x="1752600" y="3476626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06298" name="Group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549461"/>
              </p:ext>
            </p:extLst>
          </p:nvPr>
        </p:nvGraphicFramePr>
        <p:xfrm>
          <a:off x="1752600" y="4467226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06357" name="Group 1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684367"/>
              </p:ext>
            </p:extLst>
          </p:nvPr>
        </p:nvGraphicFramePr>
        <p:xfrm>
          <a:off x="1752600" y="5486401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0717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Selection sort code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20800"/>
            <a:ext cx="10515600" cy="540067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Rearranges the elements of a into sorted order using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the selection sort algorithm.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</a:rPr>
              <a:t>selection_sort</a:t>
            </a:r>
            <a:r>
              <a:rPr lang="en-US" sz="2000" dirty="0" smtClean="0">
                <a:latin typeface="Courier New" panose="02070309020205020404" pitchFamily="49" charset="0"/>
              </a:rPr>
              <a:t>(a):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for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in range(0,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(a) - 1):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        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find index of smallest remaining value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smtClean="0">
                <a:latin typeface="Courier New" panose="02070309020205020404" pitchFamily="49" charset="0"/>
              </a:rPr>
              <a:t>min </a:t>
            </a:r>
            <a:r>
              <a:rPr lang="en-US" sz="2000" dirty="0">
                <a:latin typeface="Courier New" panose="02070309020205020404" pitchFamily="49" charset="0"/>
              </a:rPr>
              <a:t>=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for </a:t>
            </a:r>
            <a:r>
              <a:rPr lang="en-US" sz="2000" dirty="0" smtClean="0">
                <a:latin typeface="Courier New" panose="02070309020205020404" pitchFamily="49" charset="0"/>
              </a:rPr>
              <a:t>j in range(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+ 1,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(a)):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if (a[j] &lt; a[min</a:t>
            </a:r>
            <a:r>
              <a:rPr lang="en-US" sz="2000" dirty="0" smtClean="0">
                <a:latin typeface="Courier New" panose="02070309020205020404" pitchFamily="49" charset="0"/>
              </a:rPr>
              <a:t>]):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    min = </a:t>
            </a:r>
            <a:r>
              <a:rPr lang="en-US" sz="2000" dirty="0" smtClean="0">
                <a:latin typeface="Courier New" panose="02070309020205020404" pitchFamily="49" charset="0"/>
              </a:rPr>
              <a:t>j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        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swap smallest value its proper place, a[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</a:rPr>
              <a:t>i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]</a:t>
            </a:r>
            <a:endParaRPr lang="en-US" sz="2000" b="1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    swap(a,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, min)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2000" dirty="0" smtClean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</a:rPr>
              <a:t>swap</a:t>
            </a:r>
            <a:r>
              <a:rPr lang="en-US" sz="2000" dirty="0">
                <a:latin typeface="Courier New" panose="02070309020205020404" pitchFamily="49" charset="0"/>
              </a:rPr>
              <a:t>(a, 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, j):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if (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 != j):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temp = a[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]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a[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] = a[j]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a[j] = temp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3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Selection sort runtime</a:t>
            </a:r>
            <a:endParaRPr lang="en-US" sz="2400" dirty="0">
              <a:latin typeface="Tahoma" panose="020B0604030504040204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199" y="1527348"/>
            <a:ext cx="11206844" cy="507483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How many comparisons does selection sort have to do?</a:t>
            </a:r>
          </a:p>
          <a:p>
            <a:pPr marL="0" indent="0" eaLnBrk="1" hangingPunct="1">
              <a:buNone/>
            </a:pPr>
            <a:r>
              <a:rPr lang="en-US" dirty="0" smtClean="0">
                <a:latin typeface="Tahoma" panose="020B0604030504040204" pitchFamily="34" charset="0"/>
              </a:rPr>
              <a:t>     </a:t>
            </a:r>
            <a:r>
              <a:rPr lang="en-US" sz="2400" dirty="0" smtClean="0">
                <a:latin typeface="Tahoma" panose="020B0604030504040204" pitchFamily="34" charset="0"/>
              </a:rPr>
              <a:t>First round (N-1)</a:t>
            </a:r>
          </a:p>
          <a:p>
            <a:pPr marL="0" indent="0" eaLnBrk="1" hangingPunct="1">
              <a:buNone/>
            </a:pPr>
            <a:r>
              <a:rPr lang="en-US" sz="2400" dirty="0">
                <a:latin typeface="Tahoma" panose="020B0604030504040204" pitchFamily="34" charset="0"/>
              </a:rPr>
              <a:t> </a:t>
            </a:r>
            <a:r>
              <a:rPr lang="en-US" sz="2400" dirty="0" smtClean="0">
                <a:latin typeface="Tahoma" panose="020B0604030504040204" pitchFamily="34" charset="0"/>
              </a:rPr>
              <a:t>     Second round (N-2)</a:t>
            </a:r>
          </a:p>
          <a:p>
            <a:pPr marL="0" indent="0" eaLnBrk="1" hangingPunct="1">
              <a:buNone/>
            </a:pPr>
            <a:r>
              <a:rPr lang="en-US" sz="2400" dirty="0">
                <a:latin typeface="Tahoma" panose="020B0604030504040204" pitchFamily="34" charset="0"/>
              </a:rPr>
              <a:t> </a:t>
            </a:r>
            <a:r>
              <a:rPr lang="en-US" sz="2400" dirty="0" smtClean="0">
                <a:latin typeface="Tahoma" panose="020B0604030504040204" pitchFamily="34" charset="0"/>
              </a:rPr>
              <a:t>     Third round (N-3)</a:t>
            </a:r>
          </a:p>
          <a:p>
            <a:pPr marL="0" indent="0" eaLnBrk="1" hangingPunct="1">
              <a:buNone/>
            </a:pPr>
            <a:r>
              <a:rPr lang="en-US" sz="2400" dirty="0">
                <a:latin typeface="Tahoma" panose="020B0604030504040204" pitchFamily="34" charset="0"/>
              </a:rPr>
              <a:t> </a:t>
            </a:r>
            <a:r>
              <a:rPr lang="en-US" sz="2400" dirty="0" smtClean="0">
                <a:latin typeface="Tahoma" panose="020B0604030504040204" pitchFamily="34" charset="0"/>
              </a:rPr>
              <a:t>      …</a:t>
            </a:r>
          </a:p>
          <a:p>
            <a:pPr marL="0" indent="0" eaLnBrk="1" hangingPunct="1">
              <a:buNone/>
            </a:pPr>
            <a:r>
              <a:rPr lang="en-US" sz="2400" dirty="0">
                <a:latin typeface="Tahoma" panose="020B0604030504040204" pitchFamily="34" charset="0"/>
              </a:rPr>
              <a:t> </a:t>
            </a:r>
            <a:r>
              <a:rPr lang="en-US" sz="2400" dirty="0" smtClean="0">
                <a:latin typeface="Tahoma" panose="020B0604030504040204" pitchFamily="34" charset="0"/>
              </a:rPr>
              <a:t>      2</a:t>
            </a:r>
          </a:p>
          <a:p>
            <a:pPr marL="0" indent="0" eaLnBrk="1" hangingPunct="1">
              <a:buNone/>
            </a:pPr>
            <a:r>
              <a:rPr lang="en-US" sz="2400" dirty="0">
                <a:latin typeface="Tahoma" panose="020B0604030504040204" pitchFamily="34" charset="0"/>
              </a:rPr>
              <a:t> </a:t>
            </a:r>
            <a:r>
              <a:rPr lang="en-US" sz="2400" dirty="0" smtClean="0">
                <a:latin typeface="Tahoma" panose="020B0604030504040204" pitchFamily="34" charset="0"/>
              </a:rPr>
              <a:t>      1</a:t>
            </a:r>
          </a:p>
          <a:p>
            <a:pPr marL="0" indent="0" eaLnBrk="1" hangingPunct="1">
              <a:buNone/>
            </a:pPr>
            <a:r>
              <a:rPr lang="en-US" sz="2400" dirty="0" smtClean="0">
                <a:latin typeface="Tahoma" panose="020B0604030504040204" pitchFamily="34" charset="0"/>
              </a:rPr>
              <a:t>or</a:t>
            </a:r>
          </a:p>
          <a:p>
            <a:pPr marL="0" indent="0" eaLnBrk="1" hangingPunct="1">
              <a:buNone/>
            </a:pPr>
            <a:r>
              <a:rPr lang="en-US" sz="2400" dirty="0">
                <a:latin typeface="Tahoma" panose="020B0604030504040204" pitchFamily="34" charset="0"/>
              </a:rPr>
              <a:t> </a:t>
            </a:r>
            <a:r>
              <a:rPr lang="en-US" sz="2400" dirty="0" smtClean="0">
                <a:latin typeface="Tahoma" panose="020B0604030504040204" pitchFamily="34" charset="0"/>
              </a:rPr>
              <a:t>      (N-1) + (N-2) + (N-3) + …. + 2 + 1 = N(N-1)/2</a:t>
            </a:r>
          </a:p>
          <a:p>
            <a:pPr marL="0" indent="0" eaLnBrk="1" hangingPunct="1">
              <a:buNone/>
            </a:pPr>
            <a:endParaRPr lang="en-US" dirty="0" smtClean="0">
              <a:latin typeface="Tahoma" panose="020B0604030504040204" pitchFamily="34" charset="0"/>
            </a:endParaRPr>
          </a:p>
          <a:p>
            <a:pPr marL="228600" lvl="1">
              <a:spcBef>
                <a:spcPts val="1000"/>
              </a:spcBef>
            </a:pPr>
            <a:r>
              <a:rPr lang="en-US" sz="2800" dirty="0" smtClean="0">
                <a:latin typeface="Tahoma" panose="020B0604030504040204" pitchFamily="34" charset="0"/>
              </a:rPr>
              <a:t>Selection sort examines a number of elements in proportional to </a:t>
            </a:r>
            <a:r>
              <a:rPr lang="en-US" sz="2800" dirty="0" smtClean="0"/>
              <a:t>N</a:t>
            </a:r>
            <a:r>
              <a:rPr lang="en-US" sz="2800" baseline="30000" dirty="0" smtClean="0"/>
              <a:t>2</a:t>
            </a:r>
            <a:endParaRPr lang="en-US" sz="2800" dirty="0"/>
          </a:p>
          <a:p>
            <a:endParaRPr lang="en-US" dirty="0" smtClean="0">
              <a:latin typeface="Tahoma" panose="020B0604030504040204" pitchFamily="34" charset="0"/>
            </a:endParaRPr>
          </a:p>
          <a:p>
            <a:pPr marL="0" indent="0" eaLnBrk="1" hangingPunct="1">
              <a:buNone/>
            </a:pPr>
            <a:endParaRPr lang="en-US" dirty="0" smtClean="0">
              <a:latin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70482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1142128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Similar algorithms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5851"/>
            <a:ext cx="10515600" cy="4961112"/>
          </a:xfrm>
        </p:spPr>
        <p:txBody>
          <a:bodyPr>
            <a:normAutofit/>
          </a:bodyPr>
          <a:lstStyle/>
          <a:p>
            <a:pPr lvl="1" eaLnBrk="1" hangingPunct="1">
              <a:buFont typeface="Wingdings 2" charset="0"/>
              <a:buChar char=""/>
              <a:defRPr/>
            </a:pPr>
            <a:endParaRPr lang="en-US" b="1" dirty="0">
              <a:latin typeface="Tahoma" charset="0"/>
              <a:ea typeface="ＭＳ Ｐゴシック" charset="0"/>
            </a:endParaRPr>
          </a:p>
          <a:p>
            <a:pPr eaLnBrk="1" hangingPunct="1">
              <a:buFont typeface="Wingdings 2" charset="0"/>
              <a:buChar char=""/>
              <a:defRPr/>
            </a:pPr>
            <a:endParaRPr lang="en-US" b="1" dirty="0" smtClean="0">
              <a:latin typeface="Tahoma" charset="0"/>
              <a:ea typeface="ＭＳ Ｐゴシック" charset="0"/>
            </a:endParaRPr>
          </a:p>
          <a:p>
            <a:pPr eaLnBrk="1" hangingPunct="1">
              <a:buFont typeface="Wingdings 2" charset="0"/>
              <a:buChar char=""/>
              <a:defRPr/>
            </a:pPr>
            <a:endParaRPr lang="en-US" b="1" dirty="0">
              <a:latin typeface="Tahoma" charset="0"/>
              <a:ea typeface="ＭＳ Ｐゴシック" charset="0"/>
            </a:endParaRPr>
          </a:p>
          <a:p>
            <a:pPr eaLnBrk="1" hangingPunct="1">
              <a:buFont typeface="Wingdings 2" charset="0"/>
              <a:buChar char=""/>
              <a:defRPr/>
            </a:pPr>
            <a:endParaRPr lang="en-US" b="1" dirty="0" smtClean="0">
              <a:latin typeface="Tahoma" charset="0"/>
              <a:ea typeface="ＭＳ Ｐゴシック" charset="0"/>
            </a:endParaRPr>
          </a:p>
          <a:p>
            <a:pPr eaLnBrk="1" hangingPunct="1">
              <a:buFont typeface="Wingdings 2" charset="0"/>
              <a:buChar char=""/>
              <a:defRPr/>
            </a:pPr>
            <a:endParaRPr lang="en-US" b="1" dirty="0">
              <a:latin typeface="Tahoma" charset="0"/>
              <a:ea typeface="ＭＳ Ｐゴシック" charset="0"/>
            </a:endParaRPr>
          </a:p>
          <a:p>
            <a:pPr eaLnBrk="1" hangingPunct="1">
              <a:buFont typeface="Wingdings 2" charset="0"/>
              <a:buChar char=""/>
              <a:defRPr/>
            </a:pPr>
            <a:endParaRPr lang="en-US" b="1" dirty="0" smtClean="0">
              <a:latin typeface="Tahoma" charset="0"/>
              <a:ea typeface="ＭＳ Ｐゴシック" charset="0"/>
            </a:endParaRPr>
          </a:p>
          <a:p>
            <a:pPr eaLnBrk="1" hangingPunct="1">
              <a:buFont typeface="Wingdings 2" charset="0"/>
              <a:buChar char=""/>
              <a:defRPr/>
            </a:pPr>
            <a:endParaRPr lang="en-US" b="1" dirty="0" smtClean="0">
              <a:latin typeface="Tahoma" charset="0"/>
              <a:ea typeface="ＭＳ Ｐゴシック" charset="0"/>
            </a:endParaRPr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 b="1" dirty="0" smtClean="0">
                <a:latin typeface="Tahoma" charset="0"/>
                <a:ea typeface="ＭＳ Ｐゴシック" charset="0"/>
              </a:rPr>
              <a:t>bubble </a:t>
            </a:r>
            <a:r>
              <a:rPr lang="en-US" b="1" dirty="0">
                <a:latin typeface="Tahoma" charset="0"/>
                <a:ea typeface="ＭＳ Ｐゴシック" charset="0"/>
              </a:rPr>
              <a:t>sort</a:t>
            </a:r>
            <a:r>
              <a:rPr lang="en-US" dirty="0">
                <a:latin typeface="Tahoma" charset="0"/>
                <a:ea typeface="ＭＳ Ｐゴシック" charset="0"/>
              </a:rPr>
              <a:t>: Make repeated passes, swapping adjacent values</a:t>
            </a: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>
                <a:latin typeface="Tahoma" charset="0"/>
                <a:ea typeface="ＭＳ Ｐゴシック" charset="0"/>
              </a:rPr>
              <a:t>slower than selection sort (has to do more swaps)</a:t>
            </a:r>
          </a:p>
          <a:p>
            <a:pPr marL="457200" lvl="1" indent="0" eaLnBrk="1" hangingPunct="1">
              <a:lnSpc>
                <a:spcPct val="110000"/>
              </a:lnSpc>
              <a:buNone/>
              <a:defRPr/>
            </a:pPr>
            <a:endParaRPr lang="en-US" dirty="0">
              <a:latin typeface="Tahoma" charset="0"/>
              <a:ea typeface="ＭＳ Ｐゴシック" charset="0"/>
            </a:endParaRPr>
          </a:p>
          <a:p>
            <a:pPr marL="393700" lvl="1" indent="0">
              <a:lnSpc>
                <a:spcPct val="110000"/>
              </a:lnSpc>
              <a:buNone/>
              <a:defRPr/>
            </a:pPr>
            <a:endParaRPr lang="en-US" dirty="0">
              <a:latin typeface="Tahoma" charset="0"/>
              <a:ea typeface="ＭＳ Ｐゴシック" charset="0"/>
            </a:endParaRPr>
          </a:p>
          <a:p>
            <a:pPr eaLnBrk="1" hangingPunct="1">
              <a:buFont typeface="Wingdings 2" charset="0"/>
              <a:buChar char=""/>
              <a:defRPr/>
            </a:pPr>
            <a:endParaRPr lang="en-US" sz="1800" b="1" dirty="0">
              <a:latin typeface="Tahoma" charset="0"/>
              <a:ea typeface="ＭＳ Ｐゴシック" charset="0"/>
            </a:endParaRPr>
          </a:p>
          <a:p>
            <a:pPr marL="0" indent="0" eaLnBrk="1" hangingPunct="1">
              <a:buNone/>
              <a:defRPr/>
            </a:pPr>
            <a:endParaRPr lang="en-US" dirty="0">
              <a:latin typeface="Tahoma" charset="0"/>
              <a:ea typeface="ＭＳ Ｐゴシック" charset="0"/>
            </a:endParaRPr>
          </a:p>
        </p:txBody>
      </p:sp>
      <p:graphicFrame>
        <p:nvGraphicFramePr>
          <p:cNvPr id="30925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900696"/>
              </p:ext>
            </p:extLst>
          </p:nvPr>
        </p:nvGraphicFramePr>
        <p:xfrm>
          <a:off x="1752600" y="1287420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09311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268093"/>
              </p:ext>
            </p:extLst>
          </p:nvPr>
        </p:nvGraphicFramePr>
        <p:xfrm>
          <a:off x="1752600" y="3186566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91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98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506" name="Text Box 122"/>
          <p:cNvSpPr txBox="1">
            <a:spLocks noChangeArrowheads="1"/>
          </p:cNvSpPr>
          <p:nvPr/>
        </p:nvSpPr>
        <p:spPr bwMode="auto">
          <a:xfrm>
            <a:off x="2527301" y="4027942"/>
            <a:ext cx="460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Tahoma" panose="020B0604030504040204" pitchFamily="34" charset="0"/>
              </a:rPr>
              <a:t>22</a:t>
            </a:r>
          </a:p>
        </p:txBody>
      </p:sp>
      <p:sp>
        <p:nvSpPr>
          <p:cNvPr id="16507" name="Line 123"/>
          <p:cNvSpPr>
            <a:spLocks noChangeShapeType="1"/>
          </p:cNvSpPr>
          <p:nvPr/>
        </p:nvSpPr>
        <p:spPr bwMode="auto">
          <a:xfrm>
            <a:off x="2971800" y="4281941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08" name="Text Box 124"/>
          <p:cNvSpPr txBox="1">
            <a:spLocks noChangeArrowheads="1"/>
          </p:cNvSpPr>
          <p:nvPr/>
        </p:nvSpPr>
        <p:spPr bwMode="auto">
          <a:xfrm>
            <a:off x="5803901" y="4042229"/>
            <a:ext cx="460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Tahoma" panose="020B0604030504040204" pitchFamily="34" charset="0"/>
              </a:rPr>
              <a:t>50</a:t>
            </a:r>
          </a:p>
        </p:txBody>
      </p:sp>
      <p:sp>
        <p:nvSpPr>
          <p:cNvPr id="16509" name="Line 125"/>
          <p:cNvSpPr>
            <a:spLocks noChangeShapeType="1"/>
          </p:cNvSpPr>
          <p:nvPr/>
        </p:nvSpPr>
        <p:spPr bwMode="auto">
          <a:xfrm>
            <a:off x="6248400" y="4281941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10" name="Text Box 126"/>
          <p:cNvSpPr txBox="1">
            <a:spLocks noChangeArrowheads="1"/>
          </p:cNvSpPr>
          <p:nvPr/>
        </p:nvSpPr>
        <p:spPr bwMode="auto">
          <a:xfrm>
            <a:off x="7213601" y="4042229"/>
            <a:ext cx="460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Tahoma" panose="020B0604030504040204" pitchFamily="34" charset="0"/>
              </a:rPr>
              <a:t>91</a:t>
            </a:r>
          </a:p>
        </p:txBody>
      </p:sp>
      <p:sp>
        <p:nvSpPr>
          <p:cNvPr id="16511" name="Line 127"/>
          <p:cNvSpPr>
            <a:spLocks noChangeShapeType="1"/>
          </p:cNvSpPr>
          <p:nvPr/>
        </p:nvSpPr>
        <p:spPr bwMode="auto">
          <a:xfrm>
            <a:off x="7620000" y="4281941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12" name="Text Box 128"/>
          <p:cNvSpPr txBox="1">
            <a:spLocks noChangeArrowheads="1"/>
          </p:cNvSpPr>
          <p:nvPr/>
        </p:nvSpPr>
        <p:spPr bwMode="auto">
          <a:xfrm>
            <a:off x="9575801" y="4042229"/>
            <a:ext cx="460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Tahoma" panose="020B0604030504040204" pitchFamily="34" charset="0"/>
              </a:rPr>
              <a:t>98</a:t>
            </a:r>
          </a:p>
        </p:txBody>
      </p:sp>
      <p:sp>
        <p:nvSpPr>
          <p:cNvPr id="16513" name="Line 129"/>
          <p:cNvSpPr>
            <a:spLocks noChangeShapeType="1"/>
          </p:cNvSpPr>
          <p:nvPr/>
        </p:nvSpPr>
        <p:spPr bwMode="auto">
          <a:xfrm>
            <a:off x="10020300" y="4281941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29233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Bubble sort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bubble sort</a:t>
            </a:r>
            <a:r>
              <a:rPr lang="en-US" dirty="0" smtClean="0">
                <a:latin typeface="Tahoma" panose="020B0604030504040204" pitchFamily="34" charset="0"/>
              </a:rPr>
              <a:t>: Orders a list of values by repeatedly comparing adjacent values, swapping if the values are out of order.</a:t>
            </a:r>
          </a:p>
          <a:p>
            <a:pPr lvl="1" eaLnBrk="1" hangingPunct="1">
              <a:buFontTx/>
              <a:buNone/>
            </a:pPr>
            <a:endParaRPr lang="en-US" sz="800" dirty="0">
              <a:latin typeface="Tahoma" panose="020B0604030504040204" pitchFamily="34" charset="0"/>
            </a:endParaRPr>
          </a:p>
          <a:p>
            <a:pPr lvl="1" eaLnBrk="1" hangingPunct="1">
              <a:buFontTx/>
              <a:buNone/>
            </a:pPr>
            <a:r>
              <a:rPr lang="en-US" dirty="0" smtClean="0">
                <a:latin typeface="Tahoma" panose="020B0604030504040204" pitchFamily="34" charset="0"/>
              </a:rPr>
              <a:t>The algorithm for a list of size N:</a:t>
            </a:r>
          </a:p>
          <a:p>
            <a:pPr lvl="1" eaLnBrk="1" hangingPunct="1"/>
            <a:r>
              <a:rPr lang="en-US" dirty="0" smtClean="0">
                <a:latin typeface="Tahoma" panose="020B0604030504040204" pitchFamily="34" charset="0"/>
              </a:rPr>
              <a:t>Compare the first two adjacent values.</a:t>
            </a:r>
          </a:p>
          <a:p>
            <a:pPr lvl="1" eaLnBrk="1" hangingPunct="1"/>
            <a:r>
              <a:rPr lang="en-US" dirty="0" smtClean="0">
                <a:latin typeface="Tahoma" panose="020B0604030504040204" pitchFamily="34" charset="0"/>
              </a:rPr>
              <a:t>Swap if the second </a:t>
            </a:r>
            <a:r>
              <a:rPr lang="en-US" dirty="0" smtClean="0">
                <a:latin typeface="Tahoma" panose="020B0604030504040204" pitchFamily="34" charset="0"/>
              </a:rPr>
              <a:t>is smaller </a:t>
            </a:r>
            <a:r>
              <a:rPr lang="en-US" dirty="0" smtClean="0">
                <a:latin typeface="Tahoma" panose="020B0604030504040204" pitchFamily="34" charset="0"/>
              </a:rPr>
              <a:t>than the first.</a:t>
            </a:r>
            <a:endParaRPr lang="en-US" sz="800" dirty="0">
              <a:latin typeface="Tahoma" panose="020B0604030504040204" pitchFamily="34" charset="0"/>
            </a:endParaRPr>
          </a:p>
          <a:p>
            <a:pPr lvl="1" eaLnBrk="1" hangingPunct="1"/>
            <a:r>
              <a:rPr lang="en-US" dirty="0" smtClean="0">
                <a:latin typeface="Tahoma" panose="020B0604030504040204" pitchFamily="34" charset="0"/>
              </a:rPr>
              <a:t>Repeat until the </a:t>
            </a:r>
            <a:r>
              <a:rPr lang="en-US" dirty="0" err="1" smtClean="0">
                <a:latin typeface="Tahoma" panose="020B0604030504040204" pitchFamily="34" charset="0"/>
              </a:rPr>
              <a:t>the</a:t>
            </a:r>
            <a:r>
              <a:rPr lang="en-US" dirty="0" smtClean="0">
                <a:latin typeface="Tahoma" panose="020B0604030504040204" pitchFamily="34" charset="0"/>
              </a:rPr>
              <a:t> end of the list .</a:t>
            </a:r>
          </a:p>
          <a:p>
            <a:pPr lvl="1" eaLnBrk="1" hangingPunct="1"/>
            <a:r>
              <a:rPr lang="en-US" dirty="0" smtClean="0">
                <a:latin typeface="Tahoma" panose="020B0604030504040204" pitchFamily="34" charset="0"/>
              </a:rPr>
              <a:t>Largest value is now at position N</a:t>
            </a:r>
          </a:p>
          <a:p>
            <a:pPr lvl="1" eaLnBrk="1" hangingPunct="1"/>
            <a:r>
              <a:rPr lang="en-US" dirty="0" smtClean="0">
                <a:latin typeface="Tahoma" panose="020B0604030504040204" pitchFamily="34" charset="0"/>
              </a:rPr>
              <a:t>Decrement N by 1 and repeat.</a:t>
            </a:r>
          </a:p>
          <a:p>
            <a:pPr lvl="1" eaLnBrk="1" hangingPunct="1">
              <a:buFontTx/>
              <a:buNone/>
            </a:pPr>
            <a:endParaRPr lang="en-US" dirty="0" smtClean="0">
              <a:latin typeface="Tahoma" panose="020B0604030504040204" pitchFamily="34" charset="0"/>
            </a:endParaRPr>
          </a:p>
          <a:p>
            <a:pPr lvl="1" eaLnBrk="1" hangingPunct="1"/>
            <a:endParaRPr lang="en-US" dirty="0" smtClean="0">
              <a:latin typeface="Tahoma" panose="020B0604030504040204" pitchFamily="34" charset="0"/>
            </a:endParaRPr>
          </a:p>
          <a:p>
            <a:pPr marL="457200" lvl="1" indent="0" eaLnBrk="1" hangingPunct="1">
              <a:buNone/>
            </a:pPr>
            <a:endParaRPr lang="en-US" dirty="0" smtClean="0">
              <a:latin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074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Bubble sort runtime</a:t>
            </a:r>
            <a:endParaRPr lang="en-US" sz="2400" dirty="0">
              <a:latin typeface="Tahoma" panose="020B0604030504040204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199" y="1527348"/>
            <a:ext cx="11206844" cy="507483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How many comparisons does selection sort have to do?</a:t>
            </a:r>
          </a:p>
          <a:p>
            <a:pPr marL="0" indent="0" eaLnBrk="1" hangingPunct="1">
              <a:buNone/>
            </a:pPr>
            <a:r>
              <a:rPr lang="en-US" dirty="0" smtClean="0">
                <a:latin typeface="Tahoma" panose="020B0604030504040204" pitchFamily="34" charset="0"/>
              </a:rPr>
              <a:t>     </a:t>
            </a:r>
            <a:r>
              <a:rPr lang="en-US" sz="2400" dirty="0" smtClean="0">
                <a:latin typeface="Tahoma" panose="020B0604030504040204" pitchFamily="34" charset="0"/>
              </a:rPr>
              <a:t>First round (N-1)</a:t>
            </a:r>
          </a:p>
          <a:p>
            <a:pPr marL="0" indent="0" eaLnBrk="1" hangingPunct="1">
              <a:buNone/>
            </a:pPr>
            <a:r>
              <a:rPr lang="en-US" sz="2400" dirty="0">
                <a:latin typeface="Tahoma" panose="020B0604030504040204" pitchFamily="34" charset="0"/>
              </a:rPr>
              <a:t> </a:t>
            </a:r>
            <a:r>
              <a:rPr lang="en-US" sz="2400" dirty="0" smtClean="0">
                <a:latin typeface="Tahoma" panose="020B0604030504040204" pitchFamily="34" charset="0"/>
              </a:rPr>
              <a:t>     Second round (N-2)</a:t>
            </a:r>
          </a:p>
          <a:p>
            <a:pPr marL="0" indent="0" eaLnBrk="1" hangingPunct="1">
              <a:buNone/>
            </a:pPr>
            <a:r>
              <a:rPr lang="en-US" sz="2400" dirty="0">
                <a:latin typeface="Tahoma" panose="020B0604030504040204" pitchFamily="34" charset="0"/>
              </a:rPr>
              <a:t> </a:t>
            </a:r>
            <a:r>
              <a:rPr lang="en-US" sz="2400" dirty="0" smtClean="0">
                <a:latin typeface="Tahoma" panose="020B0604030504040204" pitchFamily="34" charset="0"/>
              </a:rPr>
              <a:t>     Third round (N-3)</a:t>
            </a:r>
          </a:p>
          <a:p>
            <a:pPr marL="0" indent="0" eaLnBrk="1" hangingPunct="1">
              <a:buNone/>
            </a:pPr>
            <a:r>
              <a:rPr lang="en-US" sz="2400" dirty="0">
                <a:latin typeface="Tahoma" panose="020B0604030504040204" pitchFamily="34" charset="0"/>
              </a:rPr>
              <a:t> </a:t>
            </a:r>
            <a:r>
              <a:rPr lang="en-US" sz="2400" dirty="0" smtClean="0">
                <a:latin typeface="Tahoma" panose="020B0604030504040204" pitchFamily="34" charset="0"/>
              </a:rPr>
              <a:t>      …</a:t>
            </a:r>
          </a:p>
          <a:p>
            <a:pPr marL="0" indent="0" eaLnBrk="1" hangingPunct="1">
              <a:buNone/>
            </a:pPr>
            <a:r>
              <a:rPr lang="en-US" sz="2400" dirty="0">
                <a:latin typeface="Tahoma" panose="020B0604030504040204" pitchFamily="34" charset="0"/>
              </a:rPr>
              <a:t> </a:t>
            </a:r>
            <a:r>
              <a:rPr lang="en-US" sz="2400" dirty="0" smtClean="0">
                <a:latin typeface="Tahoma" panose="020B0604030504040204" pitchFamily="34" charset="0"/>
              </a:rPr>
              <a:t>      2</a:t>
            </a:r>
          </a:p>
          <a:p>
            <a:pPr marL="0" indent="0" eaLnBrk="1" hangingPunct="1">
              <a:buNone/>
            </a:pPr>
            <a:r>
              <a:rPr lang="en-US" sz="2400" dirty="0">
                <a:latin typeface="Tahoma" panose="020B0604030504040204" pitchFamily="34" charset="0"/>
              </a:rPr>
              <a:t> </a:t>
            </a:r>
            <a:r>
              <a:rPr lang="en-US" sz="2400" dirty="0" smtClean="0">
                <a:latin typeface="Tahoma" panose="020B0604030504040204" pitchFamily="34" charset="0"/>
              </a:rPr>
              <a:t>      1</a:t>
            </a:r>
          </a:p>
          <a:p>
            <a:pPr marL="0" indent="0" eaLnBrk="1" hangingPunct="1">
              <a:buNone/>
            </a:pPr>
            <a:r>
              <a:rPr lang="en-US" sz="2400" dirty="0" smtClean="0">
                <a:latin typeface="Tahoma" panose="020B0604030504040204" pitchFamily="34" charset="0"/>
              </a:rPr>
              <a:t>or</a:t>
            </a:r>
          </a:p>
          <a:p>
            <a:pPr marL="0" indent="0" eaLnBrk="1" hangingPunct="1">
              <a:buNone/>
            </a:pPr>
            <a:r>
              <a:rPr lang="en-US" sz="2400" dirty="0">
                <a:latin typeface="Tahoma" panose="020B0604030504040204" pitchFamily="34" charset="0"/>
              </a:rPr>
              <a:t> </a:t>
            </a:r>
            <a:r>
              <a:rPr lang="en-US" sz="2400" dirty="0" smtClean="0">
                <a:latin typeface="Tahoma" panose="020B0604030504040204" pitchFamily="34" charset="0"/>
              </a:rPr>
              <a:t>      (N-1) + (N-2) + (N-3) + …. + 2 + 1 = N(N-1)/2</a:t>
            </a:r>
          </a:p>
          <a:p>
            <a:pPr marL="0" indent="0" eaLnBrk="1" hangingPunct="1">
              <a:buNone/>
            </a:pPr>
            <a:endParaRPr lang="en-US" dirty="0" smtClean="0">
              <a:latin typeface="Tahoma" panose="020B0604030504040204" pitchFamily="34" charset="0"/>
            </a:endParaRPr>
          </a:p>
          <a:p>
            <a:pPr marL="228600" lvl="1">
              <a:spcBef>
                <a:spcPts val="1000"/>
              </a:spcBef>
            </a:pPr>
            <a:r>
              <a:rPr lang="en-US" sz="2800" dirty="0" smtClean="0">
                <a:latin typeface="Tahoma" panose="020B0604030504040204" pitchFamily="34" charset="0"/>
              </a:rPr>
              <a:t>Bubble sort examines a number of elements in proportional to </a:t>
            </a:r>
            <a:r>
              <a:rPr lang="en-US" sz="2800" dirty="0" smtClean="0"/>
              <a:t>N</a:t>
            </a:r>
            <a:r>
              <a:rPr lang="en-US" sz="2800" baseline="30000" dirty="0" smtClean="0"/>
              <a:t>2</a:t>
            </a:r>
            <a:endParaRPr lang="en-US" sz="2800" dirty="0"/>
          </a:p>
          <a:p>
            <a:endParaRPr lang="en-US" dirty="0" smtClean="0">
              <a:latin typeface="Tahoma" panose="020B0604030504040204" pitchFamily="34" charset="0"/>
            </a:endParaRPr>
          </a:p>
          <a:p>
            <a:pPr marL="0" indent="0" eaLnBrk="1" hangingPunct="1">
              <a:buNone/>
            </a:pPr>
            <a:endParaRPr lang="en-US" dirty="0" smtClean="0">
              <a:latin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058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1142128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Similar algorithms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5851"/>
            <a:ext cx="10515600" cy="4961112"/>
          </a:xfrm>
        </p:spPr>
        <p:txBody>
          <a:bodyPr>
            <a:normAutofit/>
          </a:bodyPr>
          <a:lstStyle/>
          <a:p>
            <a:pPr lvl="1" eaLnBrk="1" hangingPunct="1">
              <a:buFont typeface="Wingdings 2" charset="0"/>
              <a:buChar char=""/>
              <a:defRPr/>
            </a:pPr>
            <a:endParaRPr lang="en-US" b="1" dirty="0">
              <a:latin typeface="Tahoma" charset="0"/>
              <a:ea typeface="ＭＳ Ｐゴシック" charset="0"/>
            </a:endParaRPr>
          </a:p>
          <a:p>
            <a:pPr eaLnBrk="1" hangingPunct="1">
              <a:buFont typeface="Wingdings 2" charset="0"/>
              <a:buChar char=""/>
              <a:defRPr/>
            </a:pPr>
            <a:endParaRPr lang="en-US" b="1" dirty="0" smtClean="0">
              <a:latin typeface="Tahoma" charset="0"/>
              <a:ea typeface="ＭＳ Ｐゴシック" charset="0"/>
            </a:endParaRPr>
          </a:p>
          <a:p>
            <a:pPr marL="393700" lvl="1" indent="0">
              <a:lnSpc>
                <a:spcPct val="110000"/>
              </a:lnSpc>
              <a:buNone/>
              <a:defRPr/>
            </a:pPr>
            <a:endParaRPr lang="en-US" dirty="0" smtClean="0">
              <a:latin typeface="Tahoma" charset="0"/>
              <a:ea typeface="ＭＳ Ｐゴシック" charset="0"/>
            </a:endParaRPr>
          </a:p>
          <a:p>
            <a:pPr marL="0" indent="0" eaLnBrk="1" hangingPunct="1">
              <a:buNone/>
              <a:defRPr/>
            </a:pPr>
            <a:endParaRPr lang="en-US" sz="1800" b="1" dirty="0">
              <a:latin typeface="Tahoma" charset="0"/>
              <a:ea typeface="ＭＳ Ｐゴシック" charset="0"/>
            </a:endParaRPr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 b="1" dirty="0" smtClean="0">
                <a:latin typeface="Tahoma" charset="0"/>
                <a:ea typeface="ＭＳ Ｐゴシック" charset="0"/>
              </a:rPr>
              <a:t>insertion </a:t>
            </a:r>
            <a:r>
              <a:rPr lang="en-US" b="1" dirty="0">
                <a:latin typeface="Tahoma" charset="0"/>
                <a:ea typeface="ＭＳ Ｐゴシック" charset="0"/>
              </a:rPr>
              <a:t>sort</a:t>
            </a:r>
            <a:r>
              <a:rPr lang="en-US" dirty="0">
                <a:latin typeface="Tahoma" charset="0"/>
                <a:ea typeface="ＭＳ Ｐゴシック" charset="0"/>
              </a:rPr>
              <a:t>: Shift each element into a sorted </a:t>
            </a:r>
            <a:r>
              <a:rPr lang="en-US" dirty="0" smtClean="0">
                <a:latin typeface="Tahoma" charset="0"/>
                <a:ea typeface="ＭＳ Ｐゴシック" charset="0"/>
              </a:rPr>
              <a:t>sub-list</a:t>
            </a:r>
            <a:endParaRPr lang="en-US" dirty="0">
              <a:latin typeface="Tahoma" charset="0"/>
              <a:ea typeface="ＭＳ Ｐゴシック" charset="0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>
                <a:latin typeface="Tahoma" charset="0"/>
                <a:ea typeface="ＭＳ Ｐゴシック" charset="0"/>
              </a:rPr>
              <a:t>faster than selection sort (examines fewer values)</a:t>
            </a:r>
          </a:p>
        </p:txBody>
      </p:sp>
      <p:graphicFrame>
        <p:nvGraphicFramePr>
          <p:cNvPr id="30925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900696"/>
              </p:ext>
            </p:extLst>
          </p:nvPr>
        </p:nvGraphicFramePr>
        <p:xfrm>
          <a:off x="1752600" y="1287420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09378" name="Group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762799"/>
              </p:ext>
            </p:extLst>
          </p:nvPr>
        </p:nvGraphicFramePr>
        <p:xfrm>
          <a:off x="1752600" y="5368926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9437" name="Text Box 189"/>
          <p:cNvSpPr txBox="1">
            <a:spLocks noChangeArrowheads="1"/>
          </p:cNvSpPr>
          <p:nvPr/>
        </p:nvSpPr>
        <p:spPr bwMode="auto">
          <a:xfrm>
            <a:off x="6351588" y="6359526"/>
            <a:ext cx="3222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Tahoma" panose="020B0604030504040204" pitchFamily="34" charset="0"/>
              </a:rPr>
              <a:t>7</a:t>
            </a:r>
          </a:p>
        </p:txBody>
      </p:sp>
      <p:sp>
        <p:nvSpPr>
          <p:cNvPr id="309438" name="Line 190"/>
          <p:cNvSpPr>
            <a:spLocks noChangeShapeType="1"/>
          </p:cNvSpPr>
          <p:nvPr/>
        </p:nvSpPr>
        <p:spPr bwMode="auto">
          <a:xfrm flipH="1" flipV="1">
            <a:off x="3276600" y="6588125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39" name="Text Box 191"/>
          <p:cNvSpPr txBox="1">
            <a:spLocks noChangeArrowheads="1"/>
          </p:cNvSpPr>
          <p:nvPr/>
        </p:nvSpPr>
        <p:spPr bwMode="auto">
          <a:xfrm>
            <a:off x="2654300" y="6130926"/>
            <a:ext cx="33605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Tahoma" panose="020B0604030504040204" pitchFamily="34" charset="0"/>
              </a:rPr>
              <a:t>sorted </a:t>
            </a:r>
            <a:r>
              <a:rPr lang="en-US" sz="2000" dirty="0" smtClean="0">
                <a:latin typeface="Tahoma" panose="020B0604030504040204" pitchFamily="34" charset="0"/>
              </a:rPr>
              <a:t>sub-list </a:t>
            </a:r>
            <a:r>
              <a:rPr lang="en-US" sz="2000" dirty="0">
                <a:latin typeface="Tahoma" panose="020B0604030504040204" pitchFamily="34" charset="0"/>
              </a:rPr>
              <a:t>(indexes 0-7)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83430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437" grpId="0"/>
      <p:bldP spid="309438" grpId="0" animBg="1"/>
      <p:bldP spid="30943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Merge sort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merge sort</a:t>
            </a:r>
            <a:r>
              <a:rPr lang="en-US" dirty="0" smtClean="0">
                <a:latin typeface="Tahoma" panose="020B0604030504040204" pitchFamily="34" charset="0"/>
              </a:rPr>
              <a:t>: Repeatedly divides the data in half, sorts each half, and combines the sorted halves into a sorted whole.</a:t>
            </a:r>
          </a:p>
          <a:p>
            <a:pPr lvl="1" eaLnBrk="1" hangingPunct="1">
              <a:buFontTx/>
              <a:buNone/>
            </a:pPr>
            <a:endParaRPr lang="en-US" sz="800" dirty="0">
              <a:latin typeface="Tahoma" panose="020B0604030504040204" pitchFamily="34" charset="0"/>
            </a:endParaRPr>
          </a:p>
          <a:p>
            <a:pPr lvl="1" eaLnBrk="1" hangingPunct="1">
              <a:buFontTx/>
              <a:buNone/>
            </a:pPr>
            <a:r>
              <a:rPr lang="en-US" dirty="0" smtClean="0">
                <a:latin typeface="Tahoma" panose="020B0604030504040204" pitchFamily="34" charset="0"/>
              </a:rPr>
              <a:t>The algorithm:</a:t>
            </a:r>
          </a:p>
          <a:p>
            <a:pPr lvl="1" eaLnBrk="1" hangingPunct="1"/>
            <a:r>
              <a:rPr lang="en-US" dirty="0" smtClean="0">
                <a:latin typeface="Tahoma" panose="020B0604030504040204" pitchFamily="34" charset="0"/>
              </a:rPr>
              <a:t>Divide the list into two roughly equal halves.</a:t>
            </a:r>
          </a:p>
          <a:p>
            <a:pPr lvl="1" eaLnBrk="1" hangingPunct="1"/>
            <a:r>
              <a:rPr lang="en-US" dirty="0" smtClean="0">
                <a:latin typeface="Tahoma" panose="020B0604030504040204" pitchFamily="34" charset="0"/>
              </a:rPr>
              <a:t>Sort the left half.</a:t>
            </a:r>
          </a:p>
          <a:p>
            <a:pPr lvl="1" eaLnBrk="1" hangingPunct="1"/>
            <a:r>
              <a:rPr lang="en-US" dirty="0" smtClean="0">
                <a:latin typeface="Tahoma" panose="020B0604030504040204" pitchFamily="34" charset="0"/>
              </a:rPr>
              <a:t>Sort the right half.</a:t>
            </a:r>
          </a:p>
          <a:p>
            <a:pPr lvl="1" eaLnBrk="1" hangingPunct="1"/>
            <a:r>
              <a:rPr lang="en-US" dirty="0" smtClean="0">
                <a:latin typeface="Tahoma" panose="020B0604030504040204" pitchFamily="34" charset="0"/>
              </a:rPr>
              <a:t>Merge the two sorted halves into one sorted list.</a:t>
            </a:r>
          </a:p>
          <a:p>
            <a:pPr lvl="1" eaLnBrk="1" hangingPunct="1"/>
            <a:endParaRPr lang="en-US" dirty="0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en-US" dirty="0" smtClean="0">
                <a:latin typeface="Tahoma" panose="020B0604030504040204" pitchFamily="34" charset="0"/>
              </a:rPr>
              <a:t>Often implemented recursively.</a:t>
            </a:r>
          </a:p>
          <a:p>
            <a:pPr lvl="1" eaLnBrk="1" hangingPunct="1"/>
            <a:r>
              <a:rPr lang="en-US" dirty="0" smtClean="0">
                <a:latin typeface="Tahoma" panose="020B0604030504040204" pitchFamily="34" charset="0"/>
              </a:rPr>
              <a:t>An example of a "divide and conquer" algorithm.</a:t>
            </a:r>
          </a:p>
          <a:p>
            <a:pPr lvl="2" eaLnBrk="1" hangingPunct="1"/>
            <a:r>
              <a:rPr lang="en-US" dirty="0" smtClean="0">
                <a:latin typeface="Tahoma" panose="020B0604030504040204" pitchFamily="34" charset="0"/>
              </a:rPr>
              <a:t>Invented by John von Neumann in 1945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065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Merge sort example</a:t>
            </a:r>
          </a:p>
        </p:txBody>
      </p:sp>
      <p:graphicFrame>
        <p:nvGraphicFramePr>
          <p:cNvPr id="311299" name="Group 3"/>
          <p:cNvGraphicFramePr>
            <a:graphicFrameLocks noGrp="1"/>
          </p:cNvGraphicFramePr>
          <p:nvPr/>
        </p:nvGraphicFramePr>
        <p:xfrm>
          <a:off x="3886200" y="1295401"/>
          <a:ext cx="4425950" cy="792212"/>
        </p:xfrm>
        <a:graphic>
          <a:graphicData uri="http://schemas.openxmlformats.org/drawingml/2006/table">
            <a:tbl>
              <a:tblPr/>
              <a:tblGrid>
                <a:gridCol w="782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67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11331" name="Group 35"/>
          <p:cNvGraphicFramePr>
            <a:graphicFrameLocks noGrp="1"/>
          </p:cNvGraphicFramePr>
          <p:nvPr/>
        </p:nvGraphicFramePr>
        <p:xfrm>
          <a:off x="3344863" y="2562226"/>
          <a:ext cx="1795462" cy="396875"/>
        </p:xfrm>
        <a:graphic>
          <a:graphicData uri="http://schemas.openxmlformats.org/drawingml/2006/table">
            <a:tbl>
              <a:tblPr/>
              <a:tblGrid>
                <a:gridCol w="4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1343" name="Group 47"/>
          <p:cNvGraphicFramePr>
            <a:graphicFrameLocks noGrp="1"/>
          </p:cNvGraphicFramePr>
          <p:nvPr/>
        </p:nvGraphicFramePr>
        <p:xfrm>
          <a:off x="2811463" y="3276601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1351" name="Group 55"/>
          <p:cNvGraphicFramePr>
            <a:graphicFrameLocks noGrp="1"/>
          </p:cNvGraphicFramePr>
          <p:nvPr/>
        </p:nvGraphicFramePr>
        <p:xfrm>
          <a:off x="2649539" y="3948114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1357" name="Group 61"/>
          <p:cNvGraphicFramePr>
            <a:graphicFrameLocks noGrp="1"/>
          </p:cNvGraphicFramePr>
          <p:nvPr/>
        </p:nvGraphicFramePr>
        <p:xfrm>
          <a:off x="3414714" y="3948114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1363" name="Group 67"/>
          <p:cNvGraphicFramePr>
            <a:graphicFrameLocks noGrp="1"/>
          </p:cNvGraphicFramePr>
          <p:nvPr/>
        </p:nvGraphicFramePr>
        <p:xfrm>
          <a:off x="2808288" y="4633914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2" name="Group 75"/>
          <p:cNvGrpSpPr>
            <a:grpSpLocks/>
          </p:cNvGrpSpPr>
          <p:nvPr/>
        </p:nvGrpSpPr>
        <p:grpSpPr bwMode="auto">
          <a:xfrm>
            <a:off x="1981200" y="4343401"/>
            <a:ext cx="1665288" cy="366713"/>
            <a:chOff x="288" y="2736"/>
            <a:chExt cx="1049" cy="231"/>
          </a:xfrm>
        </p:grpSpPr>
        <p:grpSp>
          <p:nvGrpSpPr>
            <p:cNvPr id="19737" name="Group 76"/>
            <p:cNvGrpSpPr>
              <a:grpSpLocks/>
            </p:cNvGrpSpPr>
            <p:nvPr/>
          </p:nvGrpSpPr>
          <p:grpSpPr bwMode="auto">
            <a:xfrm>
              <a:off x="857" y="2736"/>
              <a:ext cx="480" cy="144"/>
              <a:chOff x="1056" y="2736"/>
              <a:chExt cx="480" cy="144"/>
            </a:xfrm>
          </p:grpSpPr>
          <p:sp>
            <p:nvSpPr>
              <p:cNvPr id="19739" name="Line 77"/>
              <p:cNvSpPr>
                <a:spLocks noChangeShapeType="1"/>
              </p:cNvSpPr>
              <p:nvPr/>
            </p:nvSpPr>
            <p:spPr bwMode="auto">
              <a:xfrm>
                <a:off x="1056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40" name="Line 78"/>
              <p:cNvSpPr>
                <a:spLocks noChangeShapeType="1"/>
              </p:cNvSpPr>
              <p:nvPr/>
            </p:nvSpPr>
            <p:spPr bwMode="auto">
              <a:xfrm flipH="1">
                <a:off x="1344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38" name="Text Box 79"/>
            <p:cNvSpPr txBox="1">
              <a:spLocks noChangeArrowheads="1"/>
            </p:cNvSpPr>
            <p:nvPr/>
          </p:nvSpPr>
          <p:spPr bwMode="auto">
            <a:xfrm>
              <a:off x="288" y="2736"/>
              <a:ext cx="5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merge</a:t>
              </a:r>
            </a:p>
          </p:txBody>
        </p:sp>
      </p:grpSp>
      <p:grpSp>
        <p:nvGrpSpPr>
          <p:cNvPr id="4" name="Group 80"/>
          <p:cNvGrpSpPr>
            <a:grpSpLocks/>
          </p:cNvGrpSpPr>
          <p:nvPr/>
        </p:nvGrpSpPr>
        <p:grpSpPr bwMode="auto">
          <a:xfrm>
            <a:off x="2214564" y="3505200"/>
            <a:ext cx="1355725" cy="381000"/>
            <a:chOff x="435" y="2208"/>
            <a:chExt cx="854" cy="240"/>
          </a:xfrm>
        </p:grpSpPr>
        <p:grpSp>
          <p:nvGrpSpPr>
            <p:cNvPr id="19733" name="Group 81"/>
            <p:cNvGrpSpPr>
              <a:grpSpLocks/>
            </p:cNvGrpSpPr>
            <p:nvPr/>
          </p:nvGrpSpPr>
          <p:grpSpPr bwMode="auto">
            <a:xfrm>
              <a:off x="905" y="2352"/>
              <a:ext cx="384" cy="96"/>
              <a:chOff x="1104" y="2352"/>
              <a:chExt cx="384" cy="96"/>
            </a:xfrm>
          </p:grpSpPr>
          <p:sp>
            <p:nvSpPr>
              <p:cNvPr id="19735" name="Line 82"/>
              <p:cNvSpPr>
                <a:spLocks noChangeShapeType="1"/>
              </p:cNvSpPr>
              <p:nvPr/>
            </p:nvSpPr>
            <p:spPr bwMode="auto">
              <a:xfrm flipH="1">
                <a:off x="1104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36" name="Line 83"/>
              <p:cNvSpPr>
                <a:spLocks noChangeShapeType="1"/>
              </p:cNvSpPr>
              <p:nvPr/>
            </p:nvSpPr>
            <p:spPr bwMode="auto">
              <a:xfrm>
                <a:off x="1296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34" name="Text Box 84"/>
            <p:cNvSpPr txBox="1">
              <a:spLocks noChangeArrowheads="1"/>
            </p:cNvSpPr>
            <p:nvPr/>
          </p:nvSpPr>
          <p:spPr bwMode="auto">
            <a:xfrm>
              <a:off x="435" y="2208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split</a:t>
              </a:r>
            </a:p>
          </p:txBody>
        </p:sp>
      </p:grpSp>
      <p:graphicFrame>
        <p:nvGraphicFramePr>
          <p:cNvPr id="311381" name="Group 85"/>
          <p:cNvGraphicFramePr>
            <a:graphicFrameLocks noGrp="1"/>
          </p:cNvGraphicFramePr>
          <p:nvPr/>
        </p:nvGraphicFramePr>
        <p:xfrm>
          <a:off x="4781550" y="3276601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1389" name="Group 93"/>
          <p:cNvGraphicFramePr>
            <a:graphicFrameLocks noGrp="1"/>
          </p:cNvGraphicFramePr>
          <p:nvPr/>
        </p:nvGraphicFramePr>
        <p:xfrm>
          <a:off x="4619626" y="3948114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1395" name="Group 99"/>
          <p:cNvGraphicFramePr>
            <a:graphicFrameLocks noGrp="1"/>
          </p:cNvGraphicFramePr>
          <p:nvPr/>
        </p:nvGraphicFramePr>
        <p:xfrm>
          <a:off x="5384801" y="3948114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1401" name="Group 105"/>
          <p:cNvGraphicFramePr>
            <a:graphicFrameLocks noGrp="1"/>
          </p:cNvGraphicFramePr>
          <p:nvPr/>
        </p:nvGraphicFramePr>
        <p:xfrm>
          <a:off x="4778375" y="4633914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6" name="Group 113"/>
          <p:cNvGrpSpPr>
            <a:grpSpLocks/>
          </p:cNvGrpSpPr>
          <p:nvPr/>
        </p:nvGrpSpPr>
        <p:grpSpPr bwMode="auto">
          <a:xfrm>
            <a:off x="3951289" y="4343401"/>
            <a:ext cx="1665287" cy="366713"/>
            <a:chOff x="1529" y="2736"/>
            <a:chExt cx="1049" cy="231"/>
          </a:xfrm>
        </p:grpSpPr>
        <p:grpSp>
          <p:nvGrpSpPr>
            <p:cNvPr id="19729" name="Group 114"/>
            <p:cNvGrpSpPr>
              <a:grpSpLocks/>
            </p:cNvGrpSpPr>
            <p:nvPr/>
          </p:nvGrpSpPr>
          <p:grpSpPr bwMode="auto">
            <a:xfrm>
              <a:off x="2098" y="2736"/>
              <a:ext cx="480" cy="144"/>
              <a:chOff x="2297" y="2736"/>
              <a:chExt cx="480" cy="144"/>
            </a:xfrm>
          </p:grpSpPr>
          <p:sp>
            <p:nvSpPr>
              <p:cNvPr id="19731" name="Line 115"/>
              <p:cNvSpPr>
                <a:spLocks noChangeShapeType="1"/>
              </p:cNvSpPr>
              <p:nvPr/>
            </p:nvSpPr>
            <p:spPr bwMode="auto">
              <a:xfrm>
                <a:off x="2297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32" name="Line 116"/>
              <p:cNvSpPr>
                <a:spLocks noChangeShapeType="1"/>
              </p:cNvSpPr>
              <p:nvPr/>
            </p:nvSpPr>
            <p:spPr bwMode="auto">
              <a:xfrm flipH="1">
                <a:off x="2585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30" name="Text Box 117"/>
            <p:cNvSpPr txBox="1">
              <a:spLocks noChangeArrowheads="1"/>
            </p:cNvSpPr>
            <p:nvPr/>
          </p:nvSpPr>
          <p:spPr bwMode="auto">
            <a:xfrm>
              <a:off x="1529" y="2736"/>
              <a:ext cx="5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merge</a:t>
              </a:r>
            </a:p>
          </p:txBody>
        </p:sp>
      </p:grpSp>
      <p:grpSp>
        <p:nvGrpSpPr>
          <p:cNvPr id="8" name="Group 118"/>
          <p:cNvGrpSpPr>
            <a:grpSpLocks/>
          </p:cNvGrpSpPr>
          <p:nvPr/>
        </p:nvGrpSpPr>
        <p:grpSpPr bwMode="auto">
          <a:xfrm>
            <a:off x="4184651" y="3505200"/>
            <a:ext cx="1355725" cy="381000"/>
            <a:chOff x="1676" y="2208"/>
            <a:chExt cx="854" cy="240"/>
          </a:xfrm>
        </p:grpSpPr>
        <p:grpSp>
          <p:nvGrpSpPr>
            <p:cNvPr id="19725" name="Group 119"/>
            <p:cNvGrpSpPr>
              <a:grpSpLocks/>
            </p:cNvGrpSpPr>
            <p:nvPr/>
          </p:nvGrpSpPr>
          <p:grpSpPr bwMode="auto">
            <a:xfrm>
              <a:off x="2146" y="2352"/>
              <a:ext cx="384" cy="96"/>
              <a:chOff x="2345" y="2352"/>
              <a:chExt cx="384" cy="96"/>
            </a:xfrm>
          </p:grpSpPr>
          <p:sp>
            <p:nvSpPr>
              <p:cNvPr id="19727" name="Line 120"/>
              <p:cNvSpPr>
                <a:spLocks noChangeShapeType="1"/>
              </p:cNvSpPr>
              <p:nvPr/>
            </p:nvSpPr>
            <p:spPr bwMode="auto">
              <a:xfrm flipH="1">
                <a:off x="2345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28" name="Line 121"/>
              <p:cNvSpPr>
                <a:spLocks noChangeShapeType="1"/>
              </p:cNvSpPr>
              <p:nvPr/>
            </p:nvSpPr>
            <p:spPr bwMode="auto">
              <a:xfrm>
                <a:off x="2537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26" name="Text Box 122"/>
            <p:cNvSpPr txBox="1">
              <a:spLocks noChangeArrowheads="1"/>
            </p:cNvSpPr>
            <p:nvPr/>
          </p:nvSpPr>
          <p:spPr bwMode="auto">
            <a:xfrm>
              <a:off x="1676" y="2208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split</a:t>
              </a:r>
            </a:p>
          </p:txBody>
        </p:sp>
      </p:grpSp>
      <p:grpSp>
        <p:nvGrpSpPr>
          <p:cNvPr id="10" name="Group 123"/>
          <p:cNvGrpSpPr>
            <a:grpSpLocks/>
          </p:cNvGrpSpPr>
          <p:nvPr/>
        </p:nvGrpSpPr>
        <p:grpSpPr bwMode="auto">
          <a:xfrm>
            <a:off x="2747964" y="2819400"/>
            <a:ext cx="2422525" cy="381000"/>
            <a:chOff x="771" y="1776"/>
            <a:chExt cx="1526" cy="240"/>
          </a:xfrm>
        </p:grpSpPr>
        <p:sp>
          <p:nvSpPr>
            <p:cNvPr id="19721" name="Text Box 124"/>
            <p:cNvSpPr txBox="1">
              <a:spLocks noChangeArrowheads="1"/>
            </p:cNvSpPr>
            <p:nvPr/>
          </p:nvSpPr>
          <p:spPr bwMode="auto">
            <a:xfrm>
              <a:off x="771" y="1776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split</a:t>
              </a:r>
            </a:p>
          </p:txBody>
        </p:sp>
        <p:grpSp>
          <p:nvGrpSpPr>
            <p:cNvPr id="19722" name="Group 125"/>
            <p:cNvGrpSpPr>
              <a:grpSpLocks/>
            </p:cNvGrpSpPr>
            <p:nvPr/>
          </p:nvGrpSpPr>
          <p:grpSpPr bwMode="auto">
            <a:xfrm>
              <a:off x="1145" y="1872"/>
              <a:ext cx="1152" cy="144"/>
              <a:chOff x="1344" y="1872"/>
              <a:chExt cx="1152" cy="144"/>
            </a:xfrm>
          </p:grpSpPr>
          <p:sp>
            <p:nvSpPr>
              <p:cNvPr id="19723" name="Line 126"/>
              <p:cNvSpPr>
                <a:spLocks noChangeShapeType="1"/>
              </p:cNvSpPr>
              <p:nvPr/>
            </p:nvSpPr>
            <p:spPr bwMode="auto">
              <a:xfrm flipH="1">
                <a:off x="1344" y="1872"/>
                <a:ext cx="5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24" name="Line 127"/>
              <p:cNvSpPr>
                <a:spLocks noChangeShapeType="1"/>
              </p:cNvSpPr>
              <p:nvPr/>
            </p:nvSpPr>
            <p:spPr bwMode="auto">
              <a:xfrm>
                <a:off x="1920" y="1872"/>
                <a:ext cx="5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aphicFrame>
        <p:nvGraphicFramePr>
          <p:cNvPr id="311424" name="Group 128"/>
          <p:cNvGraphicFramePr>
            <a:graphicFrameLocks noGrp="1"/>
          </p:cNvGraphicFramePr>
          <p:nvPr/>
        </p:nvGraphicFramePr>
        <p:xfrm>
          <a:off x="3341688" y="5319714"/>
          <a:ext cx="1841500" cy="396875"/>
        </p:xfrm>
        <a:graphic>
          <a:graphicData uri="http://schemas.openxmlformats.org/drawingml/2006/table">
            <a:tbl>
              <a:tblPr/>
              <a:tblGrid>
                <a:gridCol w="4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1436" name="Group 140"/>
          <p:cNvGraphicFramePr>
            <a:graphicFrameLocks noGrp="1"/>
          </p:cNvGraphicFramePr>
          <p:nvPr/>
        </p:nvGraphicFramePr>
        <p:xfrm>
          <a:off x="7612063" y="2562226"/>
          <a:ext cx="1841500" cy="396875"/>
        </p:xfrm>
        <a:graphic>
          <a:graphicData uri="http://schemas.openxmlformats.org/drawingml/2006/table">
            <a:tbl>
              <a:tblPr/>
              <a:tblGrid>
                <a:gridCol w="4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1448" name="Group 152"/>
          <p:cNvGraphicFramePr>
            <a:graphicFrameLocks noGrp="1"/>
          </p:cNvGraphicFramePr>
          <p:nvPr/>
        </p:nvGraphicFramePr>
        <p:xfrm>
          <a:off x="7078663" y="3276601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1456" name="Group 160"/>
          <p:cNvGraphicFramePr>
            <a:graphicFrameLocks noGrp="1"/>
          </p:cNvGraphicFramePr>
          <p:nvPr/>
        </p:nvGraphicFramePr>
        <p:xfrm>
          <a:off x="6916739" y="3948114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1462" name="Group 166"/>
          <p:cNvGraphicFramePr>
            <a:graphicFrameLocks noGrp="1"/>
          </p:cNvGraphicFramePr>
          <p:nvPr/>
        </p:nvGraphicFramePr>
        <p:xfrm>
          <a:off x="7681914" y="3948114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1468" name="Group 172"/>
          <p:cNvGraphicFramePr>
            <a:graphicFrameLocks noGrp="1"/>
          </p:cNvGraphicFramePr>
          <p:nvPr/>
        </p:nvGraphicFramePr>
        <p:xfrm>
          <a:off x="7075488" y="4633914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2" name="Group 180"/>
          <p:cNvGrpSpPr>
            <a:grpSpLocks/>
          </p:cNvGrpSpPr>
          <p:nvPr/>
        </p:nvGrpSpPr>
        <p:grpSpPr bwMode="auto">
          <a:xfrm>
            <a:off x="6248400" y="4343401"/>
            <a:ext cx="1665288" cy="366713"/>
            <a:chOff x="2976" y="2736"/>
            <a:chExt cx="1049" cy="231"/>
          </a:xfrm>
        </p:grpSpPr>
        <p:grpSp>
          <p:nvGrpSpPr>
            <p:cNvPr id="19717" name="Group 181"/>
            <p:cNvGrpSpPr>
              <a:grpSpLocks/>
            </p:cNvGrpSpPr>
            <p:nvPr/>
          </p:nvGrpSpPr>
          <p:grpSpPr bwMode="auto">
            <a:xfrm>
              <a:off x="3545" y="2736"/>
              <a:ext cx="480" cy="144"/>
              <a:chOff x="1056" y="2736"/>
              <a:chExt cx="480" cy="144"/>
            </a:xfrm>
          </p:grpSpPr>
          <p:sp>
            <p:nvSpPr>
              <p:cNvPr id="19719" name="Line 182"/>
              <p:cNvSpPr>
                <a:spLocks noChangeShapeType="1"/>
              </p:cNvSpPr>
              <p:nvPr/>
            </p:nvSpPr>
            <p:spPr bwMode="auto">
              <a:xfrm>
                <a:off x="1056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20" name="Line 183"/>
              <p:cNvSpPr>
                <a:spLocks noChangeShapeType="1"/>
              </p:cNvSpPr>
              <p:nvPr/>
            </p:nvSpPr>
            <p:spPr bwMode="auto">
              <a:xfrm flipH="1">
                <a:off x="1344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18" name="Text Box 184"/>
            <p:cNvSpPr txBox="1">
              <a:spLocks noChangeArrowheads="1"/>
            </p:cNvSpPr>
            <p:nvPr/>
          </p:nvSpPr>
          <p:spPr bwMode="auto">
            <a:xfrm>
              <a:off x="2976" y="2736"/>
              <a:ext cx="5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merge</a:t>
              </a:r>
            </a:p>
          </p:txBody>
        </p:sp>
      </p:grpSp>
      <p:grpSp>
        <p:nvGrpSpPr>
          <p:cNvPr id="14" name="Group 185"/>
          <p:cNvGrpSpPr>
            <a:grpSpLocks/>
          </p:cNvGrpSpPr>
          <p:nvPr/>
        </p:nvGrpSpPr>
        <p:grpSpPr bwMode="auto">
          <a:xfrm>
            <a:off x="6481764" y="3505200"/>
            <a:ext cx="1355725" cy="381000"/>
            <a:chOff x="3123" y="2208"/>
            <a:chExt cx="854" cy="240"/>
          </a:xfrm>
        </p:grpSpPr>
        <p:grpSp>
          <p:nvGrpSpPr>
            <p:cNvPr id="19713" name="Group 186"/>
            <p:cNvGrpSpPr>
              <a:grpSpLocks/>
            </p:cNvGrpSpPr>
            <p:nvPr/>
          </p:nvGrpSpPr>
          <p:grpSpPr bwMode="auto">
            <a:xfrm>
              <a:off x="3593" y="2352"/>
              <a:ext cx="384" cy="96"/>
              <a:chOff x="1104" y="2352"/>
              <a:chExt cx="384" cy="96"/>
            </a:xfrm>
          </p:grpSpPr>
          <p:sp>
            <p:nvSpPr>
              <p:cNvPr id="19715" name="Line 187"/>
              <p:cNvSpPr>
                <a:spLocks noChangeShapeType="1"/>
              </p:cNvSpPr>
              <p:nvPr/>
            </p:nvSpPr>
            <p:spPr bwMode="auto">
              <a:xfrm flipH="1">
                <a:off x="1104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16" name="Line 188"/>
              <p:cNvSpPr>
                <a:spLocks noChangeShapeType="1"/>
              </p:cNvSpPr>
              <p:nvPr/>
            </p:nvSpPr>
            <p:spPr bwMode="auto">
              <a:xfrm>
                <a:off x="1296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14" name="Text Box 189"/>
            <p:cNvSpPr txBox="1">
              <a:spLocks noChangeArrowheads="1"/>
            </p:cNvSpPr>
            <p:nvPr/>
          </p:nvSpPr>
          <p:spPr bwMode="auto">
            <a:xfrm>
              <a:off x="3123" y="2208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split</a:t>
              </a:r>
            </a:p>
          </p:txBody>
        </p:sp>
      </p:grpSp>
      <p:graphicFrame>
        <p:nvGraphicFramePr>
          <p:cNvPr id="311486" name="Group 190"/>
          <p:cNvGraphicFramePr>
            <a:graphicFrameLocks noGrp="1"/>
          </p:cNvGraphicFramePr>
          <p:nvPr/>
        </p:nvGraphicFramePr>
        <p:xfrm>
          <a:off x="9048750" y="3276601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1494" name="Group 198"/>
          <p:cNvGraphicFramePr>
            <a:graphicFrameLocks noGrp="1"/>
          </p:cNvGraphicFramePr>
          <p:nvPr/>
        </p:nvGraphicFramePr>
        <p:xfrm>
          <a:off x="8886826" y="3948114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1500" name="Group 204"/>
          <p:cNvGraphicFramePr>
            <a:graphicFrameLocks noGrp="1"/>
          </p:cNvGraphicFramePr>
          <p:nvPr/>
        </p:nvGraphicFramePr>
        <p:xfrm>
          <a:off x="9652001" y="3948114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1506" name="Group 210"/>
          <p:cNvGraphicFramePr>
            <a:graphicFrameLocks noGrp="1"/>
          </p:cNvGraphicFramePr>
          <p:nvPr/>
        </p:nvGraphicFramePr>
        <p:xfrm>
          <a:off x="9045575" y="4633914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6" name="Group 218"/>
          <p:cNvGrpSpPr>
            <a:grpSpLocks/>
          </p:cNvGrpSpPr>
          <p:nvPr/>
        </p:nvGrpSpPr>
        <p:grpSpPr bwMode="auto">
          <a:xfrm>
            <a:off x="8218489" y="4343401"/>
            <a:ext cx="1665287" cy="366713"/>
            <a:chOff x="4217" y="2736"/>
            <a:chExt cx="1049" cy="231"/>
          </a:xfrm>
        </p:grpSpPr>
        <p:grpSp>
          <p:nvGrpSpPr>
            <p:cNvPr id="19709" name="Group 219"/>
            <p:cNvGrpSpPr>
              <a:grpSpLocks/>
            </p:cNvGrpSpPr>
            <p:nvPr/>
          </p:nvGrpSpPr>
          <p:grpSpPr bwMode="auto">
            <a:xfrm>
              <a:off x="4786" y="2736"/>
              <a:ext cx="480" cy="144"/>
              <a:chOff x="2297" y="2736"/>
              <a:chExt cx="480" cy="144"/>
            </a:xfrm>
          </p:grpSpPr>
          <p:sp>
            <p:nvSpPr>
              <p:cNvPr id="19711" name="Line 220"/>
              <p:cNvSpPr>
                <a:spLocks noChangeShapeType="1"/>
              </p:cNvSpPr>
              <p:nvPr/>
            </p:nvSpPr>
            <p:spPr bwMode="auto">
              <a:xfrm>
                <a:off x="2297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12" name="Line 221"/>
              <p:cNvSpPr>
                <a:spLocks noChangeShapeType="1"/>
              </p:cNvSpPr>
              <p:nvPr/>
            </p:nvSpPr>
            <p:spPr bwMode="auto">
              <a:xfrm flipH="1">
                <a:off x="2585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10" name="Text Box 222"/>
            <p:cNvSpPr txBox="1">
              <a:spLocks noChangeArrowheads="1"/>
            </p:cNvSpPr>
            <p:nvPr/>
          </p:nvSpPr>
          <p:spPr bwMode="auto">
            <a:xfrm>
              <a:off x="4217" y="2736"/>
              <a:ext cx="5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merge</a:t>
              </a:r>
            </a:p>
          </p:txBody>
        </p:sp>
      </p:grpSp>
      <p:grpSp>
        <p:nvGrpSpPr>
          <p:cNvPr id="18" name="Group 223"/>
          <p:cNvGrpSpPr>
            <a:grpSpLocks/>
          </p:cNvGrpSpPr>
          <p:nvPr/>
        </p:nvGrpSpPr>
        <p:grpSpPr bwMode="auto">
          <a:xfrm>
            <a:off x="8451851" y="3505200"/>
            <a:ext cx="1355725" cy="381000"/>
            <a:chOff x="4364" y="2208"/>
            <a:chExt cx="854" cy="240"/>
          </a:xfrm>
        </p:grpSpPr>
        <p:grpSp>
          <p:nvGrpSpPr>
            <p:cNvPr id="19705" name="Group 224"/>
            <p:cNvGrpSpPr>
              <a:grpSpLocks/>
            </p:cNvGrpSpPr>
            <p:nvPr/>
          </p:nvGrpSpPr>
          <p:grpSpPr bwMode="auto">
            <a:xfrm>
              <a:off x="4834" y="2352"/>
              <a:ext cx="384" cy="96"/>
              <a:chOff x="2345" y="2352"/>
              <a:chExt cx="384" cy="96"/>
            </a:xfrm>
          </p:grpSpPr>
          <p:sp>
            <p:nvSpPr>
              <p:cNvPr id="19707" name="Line 225"/>
              <p:cNvSpPr>
                <a:spLocks noChangeShapeType="1"/>
              </p:cNvSpPr>
              <p:nvPr/>
            </p:nvSpPr>
            <p:spPr bwMode="auto">
              <a:xfrm flipH="1">
                <a:off x="2345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08" name="Line 226"/>
              <p:cNvSpPr>
                <a:spLocks noChangeShapeType="1"/>
              </p:cNvSpPr>
              <p:nvPr/>
            </p:nvSpPr>
            <p:spPr bwMode="auto">
              <a:xfrm>
                <a:off x="2537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06" name="Text Box 227"/>
            <p:cNvSpPr txBox="1">
              <a:spLocks noChangeArrowheads="1"/>
            </p:cNvSpPr>
            <p:nvPr/>
          </p:nvSpPr>
          <p:spPr bwMode="auto">
            <a:xfrm>
              <a:off x="4364" y="2208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split</a:t>
              </a:r>
            </a:p>
          </p:txBody>
        </p:sp>
      </p:grpSp>
      <p:grpSp>
        <p:nvGrpSpPr>
          <p:cNvPr id="20" name="Group 228"/>
          <p:cNvGrpSpPr>
            <a:grpSpLocks/>
          </p:cNvGrpSpPr>
          <p:nvPr/>
        </p:nvGrpSpPr>
        <p:grpSpPr bwMode="auto">
          <a:xfrm>
            <a:off x="7015164" y="2819400"/>
            <a:ext cx="2422525" cy="381000"/>
            <a:chOff x="3459" y="1776"/>
            <a:chExt cx="1526" cy="240"/>
          </a:xfrm>
        </p:grpSpPr>
        <p:sp>
          <p:nvSpPr>
            <p:cNvPr id="19701" name="Text Box 229"/>
            <p:cNvSpPr txBox="1">
              <a:spLocks noChangeArrowheads="1"/>
            </p:cNvSpPr>
            <p:nvPr/>
          </p:nvSpPr>
          <p:spPr bwMode="auto">
            <a:xfrm>
              <a:off x="3459" y="1776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split</a:t>
              </a:r>
            </a:p>
          </p:txBody>
        </p:sp>
        <p:grpSp>
          <p:nvGrpSpPr>
            <p:cNvPr id="19702" name="Group 230"/>
            <p:cNvGrpSpPr>
              <a:grpSpLocks/>
            </p:cNvGrpSpPr>
            <p:nvPr/>
          </p:nvGrpSpPr>
          <p:grpSpPr bwMode="auto">
            <a:xfrm>
              <a:off x="3833" y="1872"/>
              <a:ext cx="1152" cy="144"/>
              <a:chOff x="1344" y="1872"/>
              <a:chExt cx="1152" cy="144"/>
            </a:xfrm>
          </p:grpSpPr>
          <p:sp>
            <p:nvSpPr>
              <p:cNvPr id="19703" name="Line 231"/>
              <p:cNvSpPr>
                <a:spLocks noChangeShapeType="1"/>
              </p:cNvSpPr>
              <p:nvPr/>
            </p:nvSpPr>
            <p:spPr bwMode="auto">
              <a:xfrm flipH="1">
                <a:off x="1344" y="1872"/>
                <a:ext cx="5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04" name="Line 232"/>
              <p:cNvSpPr>
                <a:spLocks noChangeShapeType="1"/>
              </p:cNvSpPr>
              <p:nvPr/>
            </p:nvSpPr>
            <p:spPr bwMode="auto">
              <a:xfrm>
                <a:off x="1920" y="1872"/>
                <a:ext cx="5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aphicFrame>
        <p:nvGraphicFramePr>
          <p:cNvPr id="311529" name="Group 233"/>
          <p:cNvGraphicFramePr>
            <a:graphicFrameLocks noGrp="1"/>
          </p:cNvGraphicFramePr>
          <p:nvPr/>
        </p:nvGraphicFramePr>
        <p:xfrm>
          <a:off x="7608888" y="5319714"/>
          <a:ext cx="1841500" cy="396875"/>
        </p:xfrm>
        <a:graphic>
          <a:graphicData uri="http://schemas.openxmlformats.org/drawingml/2006/table">
            <a:tbl>
              <a:tblPr/>
              <a:tblGrid>
                <a:gridCol w="4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1541" name="Group 245"/>
          <p:cNvGraphicFramePr>
            <a:graphicFrameLocks noGrp="1"/>
          </p:cNvGraphicFramePr>
          <p:nvPr/>
        </p:nvGraphicFramePr>
        <p:xfrm>
          <a:off x="4664075" y="6157914"/>
          <a:ext cx="3683000" cy="396875"/>
        </p:xfrm>
        <a:graphic>
          <a:graphicData uri="http://schemas.openxmlformats.org/drawingml/2006/table">
            <a:tbl>
              <a:tblPr/>
              <a:tblGrid>
                <a:gridCol w="4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22" name="Group 265"/>
          <p:cNvGrpSpPr>
            <a:grpSpLocks/>
          </p:cNvGrpSpPr>
          <p:nvPr/>
        </p:nvGrpSpPr>
        <p:grpSpPr bwMode="auto">
          <a:xfrm>
            <a:off x="4419600" y="2057400"/>
            <a:ext cx="3810000" cy="457200"/>
            <a:chOff x="1824" y="1296"/>
            <a:chExt cx="2400" cy="288"/>
          </a:xfrm>
        </p:grpSpPr>
        <p:sp>
          <p:nvSpPr>
            <p:cNvPr id="19697" name="Text Box 266"/>
            <p:cNvSpPr txBox="1">
              <a:spLocks noChangeArrowheads="1"/>
            </p:cNvSpPr>
            <p:nvPr/>
          </p:nvSpPr>
          <p:spPr bwMode="auto">
            <a:xfrm>
              <a:off x="1930" y="1296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split</a:t>
              </a:r>
            </a:p>
          </p:txBody>
        </p:sp>
        <p:grpSp>
          <p:nvGrpSpPr>
            <p:cNvPr id="19698" name="Group 267"/>
            <p:cNvGrpSpPr>
              <a:grpSpLocks/>
            </p:cNvGrpSpPr>
            <p:nvPr/>
          </p:nvGrpSpPr>
          <p:grpSpPr bwMode="auto">
            <a:xfrm>
              <a:off x="1824" y="1344"/>
              <a:ext cx="2400" cy="240"/>
              <a:chOff x="1824" y="1344"/>
              <a:chExt cx="2400" cy="240"/>
            </a:xfrm>
          </p:grpSpPr>
          <p:sp>
            <p:nvSpPr>
              <p:cNvPr id="19699" name="Line 268"/>
              <p:cNvSpPr>
                <a:spLocks noChangeShapeType="1"/>
              </p:cNvSpPr>
              <p:nvPr/>
            </p:nvSpPr>
            <p:spPr bwMode="auto">
              <a:xfrm flipH="1">
                <a:off x="1824" y="1344"/>
                <a:ext cx="1152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00" name="Line 269"/>
              <p:cNvSpPr>
                <a:spLocks noChangeShapeType="1"/>
              </p:cNvSpPr>
              <p:nvPr/>
            </p:nvSpPr>
            <p:spPr bwMode="auto">
              <a:xfrm>
                <a:off x="2976" y="1344"/>
                <a:ext cx="124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4" name="Group 270"/>
          <p:cNvGrpSpPr>
            <a:grpSpLocks/>
          </p:cNvGrpSpPr>
          <p:nvPr/>
        </p:nvGrpSpPr>
        <p:grpSpPr bwMode="auto">
          <a:xfrm>
            <a:off x="2525714" y="5029200"/>
            <a:ext cx="2720975" cy="381000"/>
            <a:chOff x="631" y="3168"/>
            <a:chExt cx="1714" cy="240"/>
          </a:xfrm>
        </p:grpSpPr>
        <p:grpSp>
          <p:nvGrpSpPr>
            <p:cNvPr id="19693" name="Group 271"/>
            <p:cNvGrpSpPr>
              <a:grpSpLocks/>
            </p:cNvGrpSpPr>
            <p:nvPr/>
          </p:nvGrpSpPr>
          <p:grpSpPr bwMode="auto">
            <a:xfrm>
              <a:off x="1097" y="3168"/>
              <a:ext cx="1248" cy="144"/>
              <a:chOff x="1056" y="2736"/>
              <a:chExt cx="480" cy="144"/>
            </a:xfrm>
          </p:grpSpPr>
          <p:sp>
            <p:nvSpPr>
              <p:cNvPr id="19695" name="Line 272"/>
              <p:cNvSpPr>
                <a:spLocks noChangeShapeType="1"/>
              </p:cNvSpPr>
              <p:nvPr/>
            </p:nvSpPr>
            <p:spPr bwMode="auto">
              <a:xfrm>
                <a:off x="1056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96" name="Line 273"/>
              <p:cNvSpPr>
                <a:spLocks noChangeShapeType="1"/>
              </p:cNvSpPr>
              <p:nvPr/>
            </p:nvSpPr>
            <p:spPr bwMode="auto">
              <a:xfrm flipH="1">
                <a:off x="1344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694" name="Text Box 274"/>
            <p:cNvSpPr txBox="1">
              <a:spLocks noChangeArrowheads="1"/>
            </p:cNvSpPr>
            <p:nvPr/>
          </p:nvSpPr>
          <p:spPr bwMode="auto">
            <a:xfrm>
              <a:off x="631" y="3177"/>
              <a:ext cx="5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merge</a:t>
              </a:r>
            </a:p>
          </p:txBody>
        </p:sp>
      </p:grpSp>
      <p:grpSp>
        <p:nvGrpSpPr>
          <p:cNvPr id="26" name="Group 275"/>
          <p:cNvGrpSpPr>
            <a:grpSpLocks/>
          </p:cNvGrpSpPr>
          <p:nvPr/>
        </p:nvGrpSpPr>
        <p:grpSpPr bwMode="auto">
          <a:xfrm>
            <a:off x="6792914" y="5029200"/>
            <a:ext cx="2720975" cy="381000"/>
            <a:chOff x="3319" y="3168"/>
            <a:chExt cx="1714" cy="240"/>
          </a:xfrm>
        </p:grpSpPr>
        <p:grpSp>
          <p:nvGrpSpPr>
            <p:cNvPr id="19689" name="Group 276"/>
            <p:cNvGrpSpPr>
              <a:grpSpLocks/>
            </p:cNvGrpSpPr>
            <p:nvPr/>
          </p:nvGrpSpPr>
          <p:grpSpPr bwMode="auto">
            <a:xfrm>
              <a:off x="3785" y="3168"/>
              <a:ext cx="1248" cy="144"/>
              <a:chOff x="1056" y="2736"/>
              <a:chExt cx="480" cy="144"/>
            </a:xfrm>
          </p:grpSpPr>
          <p:sp>
            <p:nvSpPr>
              <p:cNvPr id="19691" name="Line 277"/>
              <p:cNvSpPr>
                <a:spLocks noChangeShapeType="1"/>
              </p:cNvSpPr>
              <p:nvPr/>
            </p:nvSpPr>
            <p:spPr bwMode="auto">
              <a:xfrm>
                <a:off x="1056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92" name="Line 278"/>
              <p:cNvSpPr>
                <a:spLocks noChangeShapeType="1"/>
              </p:cNvSpPr>
              <p:nvPr/>
            </p:nvSpPr>
            <p:spPr bwMode="auto">
              <a:xfrm flipH="1">
                <a:off x="1344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690" name="Text Box 279"/>
            <p:cNvSpPr txBox="1">
              <a:spLocks noChangeArrowheads="1"/>
            </p:cNvSpPr>
            <p:nvPr/>
          </p:nvSpPr>
          <p:spPr bwMode="auto">
            <a:xfrm>
              <a:off x="3319" y="3177"/>
              <a:ext cx="5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merge</a:t>
              </a:r>
            </a:p>
          </p:txBody>
        </p:sp>
      </p:grpSp>
      <p:grpSp>
        <p:nvGrpSpPr>
          <p:cNvPr id="28" name="Group 280"/>
          <p:cNvGrpSpPr>
            <a:grpSpLocks/>
          </p:cNvGrpSpPr>
          <p:nvPr/>
        </p:nvGrpSpPr>
        <p:grpSpPr bwMode="auto">
          <a:xfrm>
            <a:off x="4125914" y="5715001"/>
            <a:ext cx="4408487" cy="442913"/>
            <a:chOff x="1639" y="3600"/>
            <a:chExt cx="2777" cy="279"/>
          </a:xfrm>
        </p:grpSpPr>
        <p:grpSp>
          <p:nvGrpSpPr>
            <p:cNvPr id="19685" name="Group 281"/>
            <p:cNvGrpSpPr>
              <a:grpSpLocks/>
            </p:cNvGrpSpPr>
            <p:nvPr/>
          </p:nvGrpSpPr>
          <p:grpSpPr bwMode="auto">
            <a:xfrm>
              <a:off x="1728" y="3600"/>
              <a:ext cx="2688" cy="240"/>
              <a:chOff x="1056" y="2736"/>
              <a:chExt cx="480" cy="144"/>
            </a:xfrm>
          </p:grpSpPr>
          <p:sp>
            <p:nvSpPr>
              <p:cNvPr id="19687" name="Line 282"/>
              <p:cNvSpPr>
                <a:spLocks noChangeShapeType="1"/>
              </p:cNvSpPr>
              <p:nvPr/>
            </p:nvSpPr>
            <p:spPr bwMode="auto">
              <a:xfrm>
                <a:off x="1056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88" name="Line 283"/>
              <p:cNvSpPr>
                <a:spLocks noChangeShapeType="1"/>
              </p:cNvSpPr>
              <p:nvPr/>
            </p:nvSpPr>
            <p:spPr bwMode="auto">
              <a:xfrm flipH="1">
                <a:off x="1344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686" name="Text Box 284"/>
            <p:cNvSpPr txBox="1">
              <a:spLocks noChangeArrowheads="1"/>
            </p:cNvSpPr>
            <p:nvPr/>
          </p:nvSpPr>
          <p:spPr bwMode="auto">
            <a:xfrm>
              <a:off x="1639" y="3648"/>
              <a:ext cx="5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merge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4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1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1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11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1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11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11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11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11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11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11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1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11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1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1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11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11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11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1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1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31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Merge halves code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713" y="1597025"/>
            <a:ext cx="11381015" cy="435133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Merges the left/right elements into a sorted result.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Precondition: left/right are sorted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merge(result</a:t>
            </a:r>
            <a:r>
              <a:rPr lang="en-US" sz="2000" dirty="0">
                <a:latin typeface="Courier New" panose="02070309020205020404" pitchFamily="49" charset="0"/>
              </a:rPr>
              <a:t>, </a:t>
            </a:r>
            <a:r>
              <a:rPr lang="en-US" sz="2000" dirty="0" smtClean="0">
                <a:latin typeface="Courier New" panose="02070309020205020404" pitchFamily="49" charset="0"/>
              </a:rPr>
              <a:t>left, </a:t>
            </a:r>
            <a:r>
              <a:rPr lang="en-US" sz="2000" dirty="0">
                <a:latin typeface="Courier New" panose="02070309020205020404" pitchFamily="49" charset="0"/>
              </a:rPr>
              <a:t>right</a:t>
            </a:r>
            <a:r>
              <a:rPr lang="en-US" sz="2000" dirty="0" smtClean="0">
                <a:latin typeface="Courier New" panose="02070309020205020404" pitchFamily="49" charset="0"/>
              </a:rPr>
              <a:t>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smtClean="0">
                <a:latin typeface="Courier New" panose="02070309020205020404" pitchFamily="49" charset="0"/>
              </a:rPr>
              <a:t>i1 </a:t>
            </a:r>
            <a:r>
              <a:rPr lang="en-US" sz="2000" dirty="0">
                <a:latin typeface="Courier New" panose="02070309020205020404" pitchFamily="49" charset="0"/>
              </a:rPr>
              <a:t>= </a:t>
            </a:r>
            <a:r>
              <a:rPr lang="en-US" sz="2000" dirty="0" smtClean="0">
                <a:latin typeface="Courier New" panose="02070309020205020404" pitchFamily="49" charset="0"/>
              </a:rPr>
              <a:t>0  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index into left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list</a:t>
            </a:r>
            <a:endParaRPr lang="en-US" sz="2000" b="1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smtClean="0">
                <a:latin typeface="Courier New" panose="02070309020205020404" pitchFamily="49" charset="0"/>
              </a:rPr>
              <a:t>i2 </a:t>
            </a:r>
            <a:r>
              <a:rPr lang="en-US" sz="2000" dirty="0">
                <a:latin typeface="Courier New" panose="02070309020205020404" pitchFamily="49" charset="0"/>
              </a:rPr>
              <a:t>= </a:t>
            </a:r>
            <a:r>
              <a:rPr lang="en-US" sz="2000" dirty="0" smtClean="0">
                <a:latin typeface="Courier New" panose="02070309020205020404" pitchFamily="49" charset="0"/>
              </a:rPr>
              <a:t>0  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index into right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list</a:t>
            </a:r>
            <a:endParaRPr lang="en-US" sz="2000" b="1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for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in range(0,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(result)):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if (i2 &gt;=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(right) or (i1 </a:t>
            </a:r>
            <a:r>
              <a:rPr lang="en-US" sz="2000" dirty="0">
                <a:latin typeface="Courier New" panose="02070309020205020404" pitchFamily="49" charset="0"/>
              </a:rPr>
              <a:t>&lt;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(left) and </a:t>
            </a:r>
            <a:r>
              <a:rPr lang="en-US" sz="2000" dirty="0">
                <a:latin typeface="Courier New" panose="02070309020205020404" pitchFamily="49" charset="0"/>
              </a:rPr>
              <a:t>left[i1] &lt;= right[i2</a:t>
            </a:r>
            <a:r>
              <a:rPr lang="en-US" sz="2000" dirty="0" smtClean="0">
                <a:latin typeface="Courier New" panose="02070309020205020404" pitchFamily="49" charset="0"/>
              </a:rPr>
              <a:t>])):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result[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] = left[i1</a:t>
            </a:r>
            <a:r>
              <a:rPr lang="en-US" sz="2000" dirty="0" smtClean="0">
                <a:latin typeface="Courier New" panose="02070309020205020404" pitchFamily="49" charset="0"/>
              </a:rPr>
              <a:t>]   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take from left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</a:t>
            </a:r>
            <a:r>
              <a:rPr lang="en-US" sz="2000" dirty="0" smtClean="0">
                <a:latin typeface="Courier New" panose="02070309020205020404" pitchFamily="49" charset="0"/>
              </a:rPr>
              <a:t>i1</a:t>
            </a:r>
            <a:r>
              <a:rPr lang="en-US" sz="2000" dirty="0">
                <a:latin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</a:rPr>
              <a:t>+= 1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smtClean="0">
                <a:latin typeface="Courier New" panose="02070309020205020404" pitchFamily="49" charset="0"/>
              </a:rPr>
              <a:t>else: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result[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] = right[i2</a:t>
            </a:r>
            <a:r>
              <a:rPr lang="en-US" sz="2000" dirty="0" smtClean="0">
                <a:latin typeface="Courier New" panose="02070309020205020404" pitchFamily="49" charset="0"/>
              </a:rPr>
              <a:t>]  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take from right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</a:t>
            </a:r>
            <a:r>
              <a:rPr lang="en-US" sz="2000" dirty="0" smtClean="0">
                <a:latin typeface="Courier New" panose="02070309020205020404" pitchFamily="49" charset="0"/>
              </a:rPr>
              <a:t>i2</a:t>
            </a:r>
            <a:r>
              <a:rPr lang="en-US" sz="2000" dirty="0">
                <a:latin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</a:rPr>
              <a:t>+= 1</a:t>
            </a:r>
            <a:endParaRPr lang="en-US" sz="20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05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867" y="175215"/>
            <a:ext cx="10515600" cy="1373112"/>
          </a:xfrm>
        </p:spPr>
        <p:txBody>
          <a:bodyPr/>
          <a:lstStyle/>
          <a:p>
            <a:r>
              <a:rPr lang="en-US" dirty="0" smtClean="0"/>
              <a:t>Searching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113" y="1429092"/>
            <a:ext cx="11489709" cy="510311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dirty="0" smtClean="0">
                <a:ea typeface="ＭＳ Ｐゴシック" charset="0"/>
              </a:rPr>
              <a:t>How many items are examined worse case for sequential search?</a:t>
            </a:r>
          </a:p>
          <a:p>
            <a:pPr>
              <a:lnSpc>
                <a:spcPct val="80000"/>
              </a:lnSpc>
              <a:defRPr/>
            </a:pPr>
            <a:endParaRPr lang="en-US" dirty="0" smtClean="0">
              <a:ea typeface="ＭＳ Ｐゴシック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dirty="0" smtClean="0">
                <a:ea typeface="ＭＳ Ｐゴシック" charset="0"/>
              </a:rPr>
              <a:t>How many items are examined worst case for binary search?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dirty="0" smtClean="0">
              <a:ea typeface="ＭＳ Ｐゴシック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dirty="0" smtClean="0">
                <a:ea typeface="ＭＳ Ｐゴシック" charset="0"/>
              </a:rPr>
              <a:t>An algorithm's efficiency can be expressed in terms of being proportional to its   __________  size.</a:t>
            </a:r>
          </a:p>
          <a:p>
            <a:pPr>
              <a:lnSpc>
                <a:spcPct val="80000"/>
              </a:lnSpc>
              <a:defRPr/>
            </a:pPr>
            <a:endParaRPr lang="en-US" dirty="0">
              <a:ea typeface="ＭＳ Ｐゴシック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dirty="0" smtClean="0">
                <a:ea typeface="ＭＳ Ｐゴシック" charset="0"/>
              </a:rPr>
              <a:t>Why is sequential search also known as linear search?</a:t>
            </a:r>
          </a:p>
          <a:p>
            <a:pPr>
              <a:lnSpc>
                <a:spcPct val="80000"/>
              </a:lnSpc>
              <a:defRPr/>
            </a:pPr>
            <a:endParaRPr lang="en-US" dirty="0">
              <a:ea typeface="ＭＳ Ｐゴシック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en-US" dirty="0">
              <a:ea typeface="ＭＳ Ｐゴシック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en-US" dirty="0">
              <a:ea typeface="ＭＳ Ｐゴシック" charset="0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3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Merge sort code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Rearranges the elements of a into sorted order using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the merge sort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algorithm.</a:t>
            </a:r>
            <a:endParaRPr lang="en-US" sz="2000" b="1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</a:rPr>
              <a:t>merge_sort</a:t>
            </a:r>
            <a:r>
              <a:rPr lang="en-US" sz="2000" dirty="0" smtClean="0">
                <a:latin typeface="Courier New" panose="02070309020205020404" pitchFamily="49" charset="0"/>
              </a:rPr>
              <a:t>(a):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anose="02070309020205020404" pitchFamily="49" charset="0"/>
              </a:rPr>
              <a:t>    if </a:t>
            </a:r>
            <a:r>
              <a:rPr lang="en-US" sz="2000" b="1" dirty="0" smtClean="0">
                <a:latin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</a:rPr>
              <a:t>(a) </a:t>
            </a:r>
            <a:r>
              <a:rPr lang="en-US" sz="2000" b="1" dirty="0">
                <a:latin typeface="Courier New" panose="02070309020205020404" pitchFamily="49" charset="0"/>
              </a:rPr>
              <a:t>&gt;= 2</a:t>
            </a:r>
            <a:r>
              <a:rPr lang="en-US" sz="2000" b="1" dirty="0" smtClean="0">
                <a:latin typeface="Courier New" panose="02070309020205020404" pitchFamily="49" charset="0"/>
              </a:rPr>
              <a:t>):</a:t>
            </a:r>
            <a:endParaRPr lang="en-US" sz="20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#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split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list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into two halves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1700" dirty="0" smtClean="0">
                <a:latin typeface="Courier New" panose="02070309020205020404" pitchFamily="49" charset="0"/>
              </a:rPr>
              <a:t>left  </a:t>
            </a:r>
            <a:r>
              <a:rPr lang="en-US" sz="1700" dirty="0">
                <a:latin typeface="Courier New" panose="02070309020205020404" pitchFamily="49" charset="0"/>
              </a:rPr>
              <a:t>= </a:t>
            </a:r>
            <a:r>
              <a:rPr lang="en-US" sz="1700" b="1" dirty="0" smtClean="0">
                <a:latin typeface="Courier New" panose="02070309020205020404" pitchFamily="49" charset="0"/>
              </a:rPr>
              <a:t>a[0</a:t>
            </a:r>
            <a:r>
              <a:rPr lang="en-US" sz="1700" b="1" dirty="0">
                <a:latin typeface="Courier New" panose="02070309020205020404" pitchFamily="49" charset="0"/>
              </a:rPr>
              <a:t>, </a:t>
            </a:r>
            <a:r>
              <a:rPr lang="en-US" sz="1700" b="1" dirty="0" err="1" smtClean="0">
                <a:latin typeface="Courier New" panose="02070309020205020404" pitchFamily="49" charset="0"/>
              </a:rPr>
              <a:t>len</a:t>
            </a:r>
            <a:r>
              <a:rPr lang="en-US" sz="1700" b="1" dirty="0" smtClean="0">
                <a:latin typeface="Courier New" panose="02070309020205020404" pitchFamily="49" charset="0"/>
              </a:rPr>
              <a:t>(a)//2]</a:t>
            </a:r>
            <a:endParaRPr lang="en-US" sz="17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1700" dirty="0" smtClean="0">
                <a:latin typeface="Courier New" panose="02070309020205020404" pitchFamily="49" charset="0"/>
              </a:rPr>
              <a:t>right </a:t>
            </a:r>
            <a:r>
              <a:rPr lang="en-US" sz="1700" dirty="0">
                <a:latin typeface="Courier New" panose="02070309020205020404" pitchFamily="49" charset="0"/>
              </a:rPr>
              <a:t>= </a:t>
            </a:r>
            <a:r>
              <a:rPr lang="en-US" sz="1700" b="1" dirty="0" smtClean="0">
                <a:latin typeface="Courier New" panose="02070309020205020404" pitchFamily="49" charset="0"/>
              </a:rPr>
              <a:t>a[</a:t>
            </a:r>
            <a:r>
              <a:rPr lang="en-US" sz="1700" b="1" dirty="0" err="1" smtClean="0">
                <a:latin typeface="Courier New" panose="02070309020205020404" pitchFamily="49" charset="0"/>
              </a:rPr>
              <a:t>len</a:t>
            </a:r>
            <a:r>
              <a:rPr lang="en-US" sz="1700" b="1" dirty="0" smtClean="0">
                <a:latin typeface="Courier New" panose="02070309020205020404" pitchFamily="49" charset="0"/>
              </a:rPr>
              <a:t>(a)//2</a:t>
            </a:r>
            <a:r>
              <a:rPr lang="en-US" sz="1700" b="1" dirty="0">
                <a:latin typeface="Courier New" panose="02070309020205020404" pitchFamily="49" charset="0"/>
              </a:rPr>
              <a:t>, </a:t>
            </a:r>
            <a:r>
              <a:rPr lang="en-US" sz="1700" b="1" dirty="0" err="1" smtClean="0">
                <a:latin typeface="Courier New" panose="02070309020205020404" pitchFamily="49" charset="0"/>
              </a:rPr>
              <a:t>len</a:t>
            </a:r>
            <a:r>
              <a:rPr lang="en-US" sz="1700" b="1" dirty="0" smtClean="0">
                <a:latin typeface="Courier New" panose="02070309020205020404" pitchFamily="49" charset="0"/>
              </a:rPr>
              <a:t>(a)]</a:t>
            </a:r>
            <a:endParaRPr lang="en-US" sz="17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7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        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sort the two halves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merge_sort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(left)</a:t>
            </a:r>
            <a:endParaRPr lang="en-US" sz="20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merge_sort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(right)</a:t>
            </a:r>
            <a:endParaRPr lang="en-US" sz="20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merge the sorted halves into a sorted whole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merge(a, left, right</a:t>
            </a:r>
            <a:r>
              <a:rPr lang="en-US" sz="2000" dirty="0" smtClean="0">
                <a:latin typeface="Courier New" panose="02070309020205020404" pitchFamily="49" charset="0"/>
              </a:rPr>
              <a:t>)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74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Merge sort runtime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66092"/>
            <a:ext cx="10515600" cy="4910871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How many comparisons does merge sort have to do?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1" y="1755776"/>
            <a:ext cx="6005513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59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Linear vs. Logarithmic Growth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20875"/>
            <a:ext cx="10515600" cy="4351338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endParaRPr lang="en-US" sz="2000" b="1" dirty="0">
              <a:solidFill>
                <a:srgbClr val="008000"/>
              </a:solidFill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3</a:t>
            </a:fld>
            <a:endParaRPr lang="en-US"/>
          </a:p>
        </p:txBody>
      </p:sp>
      <p:pic>
        <p:nvPicPr>
          <p:cNvPr id="1026" name="Picture 2" descr="https://i-msdn.sec.s-msft.com/dynimg/IC14259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224" y="2089150"/>
            <a:ext cx="7426326" cy="4158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337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Sorting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sorting</a:t>
            </a:r>
            <a:r>
              <a:rPr lang="en-US" dirty="0" smtClean="0">
                <a:latin typeface="Tahoma" panose="020B0604030504040204" pitchFamily="34" charset="0"/>
              </a:rPr>
              <a:t>: Rearranging the values in a list into a specific order (usually into their "natural ordering").</a:t>
            </a:r>
          </a:p>
          <a:p>
            <a:pPr lvl="1" eaLnBrk="1" hangingPunct="1"/>
            <a:endParaRPr lang="en-US" sz="800" dirty="0">
              <a:latin typeface="Tahoma" panose="020B0604030504040204" pitchFamily="34" charset="0"/>
            </a:endParaRPr>
          </a:p>
          <a:p>
            <a:pPr lvl="1" eaLnBrk="1" hangingPunct="1"/>
            <a:r>
              <a:rPr lang="en-US" dirty="0" smtClean="0">
                <a:latin typeface="Tahoma" panose="020B0604030504040204" pitchFamily="34" charset="0"/>
              </a:rPr>
              <a:t>one of the fundamental problems in computer science</a:t>
            </a:r>
          </a:p>
          <a:p>
            <a:pPr lvl="1" eaLnBrk="1" hangingPunct="1"/>
            <a:r>
              <a:rPr lang="en-US" dirty="0" smtClean="0">
                <a:latin typeface="Tahoma" panose="020B0604030504040204" pitchFamily="34" charset="0"/>
              </a:rPr>
              <a:t>can be solved in many ways:</a:t>
            </a:r>
          </a:p>
          <a:p>
            <a:pPr lvl="2" eaLnBrk="1" hangingPunct="1"/>
            <a:r>
              <a:rPr lang="en-US" dirty="0" smtClean="0">
                <a:latin typeface="Tahoma" panose="020B0604030504040204" pitchFamily="34" charset="0"/>
              </a:rPr>
              <a:t>there are many sorting algorithms</a:t>
            </a:r>
          </a:p>
          <a:p>
            <a:pPr lvl="2" eaLnBrk="1" hangingPunct="1"/>
            <a:r>
              <a:rPr lang="en-US" dirty="0" smtClean="0">
                <a:latin typeface="Tahoma" panose="020B0604030504040204" pitchFamily="34" charset="0"/>
              </a:rPr>
              <a:t>some are faster/slower than others</a:t>
            </a:r>
          </a:p>
          <a:p>
            <a:pPr lvl="2" eaLnBrk="1" hangingPunct="1"/>
            <a:r>
              <a:rPr lang="en-US" dirty="0" smtClean="0">
                <a:latin typeface="Tahoma" panose="020B0604030504040204" pitchFamily="34" charset="0"/>
              </a:rPr>
              <a:t>some use more/less memory than others</a:t>
            </a:r>
          </a:p>
          <a:p>
            <a:pPr lvl="2" eaLnBrk="1" hangingPunct="1"/>
            <a:r>
              <a:rPr lang="en-US" dirty="0" smtClean="0">
                <a:latin typeface="Tahoma" panose="020B0604030504040204" pitchFamily="34" charset="0"/>
              </a:rPr>
              <a:t>some work better with specific kinds of data</a:t>
            </a:r>
          </a:p>
          <a:p>
            <a:pPr lvl="2" eaLnBrk="1" hangingPunct="1"/>
            <a:r>
              <a:rPr lang="en-US" dirty="0" smtClean="0">
                <a:latin typeface="Tahoma" panose="020B0604030504040204" pitchFamily="34" charset="0"/>
              </a:rPr>
              <a:t>some can utilize multiple computers / processors, ...</a:t>
            </a:r>
          </a:p>
          <a:p>
            <a:pPr lvl="1" eaLnBrk="1" hangingPunct="1"/>
            <a:endParaRPr lang="en-US" dirty="0" smtClean="0">
              <a:latin typeface="Tahoma" panose="020B0604030504040204" pitchFamily="34" charset="0"/>
            </a:endParaRPr>
          </a:p>
          <a:p>
            <a:pPr lvl="1" eaLnBrk="1" hangingPunct="1">
              <a:buClr>
                <a:schemeClr val="tx1"/>
              </a:buClr>
            </a:pPr>
            <a:r>
              <a:rPr lang="en-US" i="1" dirty="0" smtClean="0">
                <a:latin typeface="Tahoma" panose="020B0604030504040204" pitchFamily="34" charset="0"/>
              </a:rPr>
              <a:t>comparison-based sorting</a:t>
            </a:r>
            <a:r>
              <a:rPr lang="en-US" dirty="0" smtClean="0">
                <a:latin typeface="Tahoma" panose="020B0604030504040204" pitchFamily="34" charset="0"/>
              </a:rPr>
              <a:t> : determining order by</a:t>
            </a:r>
            <a:br>
              <a:rPr lang="en-US" dirty="0" smtClean="0">
                <a:latin typeface="Tahoma" panose="020B0604030504040204" pitchFamily="34" charset="0"/>
              </a:rPr>
            </a:br>
            <a:r>
              <a:rPr lang="en-US" dirty="0" smtClean="0">
                <a:latin typeface="Tahoma" panose="020B0604030504040204" pitchFamily="34" charset="0"/>
              </a:rPr>
              <a:t>comparing pairs of elements:</a:t>
            </a:r>
          </a:p>
          <a:p>
            <a:pPr lvl="2" eaLnBrk="1" hangingPunct="1">
              <a:buClr>
                <a:schemeClr val="tx1"/>
              </a:buClr>
            </a:pPr>
            <a:r>
              <a:rPr lang="en-US" dirty="0" smtClean="0">
                <a:latin typeface="Courier New" panose="02070309020205020404" pitchFamily="49" charset="0"/>
              </a:rPr>
              <a:t>&lt;</a:t>
            </a:r>
            <a:r>
              <a:rPr lang="en-US" dirty="0" smtClean="0">
                <a:latin typeface="Tahoma" panose="020B0604030504040204" pitchFamily="34" charset="0"/>
              </a:rPr>
              <a:t>,  </a:t>
            </a:r>
            <a:r>
              <a:rPr lang="en-US" dirty="0" smtClean="0">
                <a:latin typeface="Courier New" panose="02070309020205020404" pitchFamily="49" charset="0"/>
              </a:rPr>
              <a:t>&gt;</a:t>
            </a:r>
            <a:r>
              <a:rPr lang="en-US" dirty="0" smtClean="0">
                <a:latin typeface="Tahoma" panose="020B0604030504040204" pitchFamily="34" charset="0"/>
              </a:rPr>
              <a:t>, 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9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Sorting algorithms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 b="1" dirty="0" err="1" smtClean="0">
                <a:latin typeface="Tahoma" panose="020B0604030504040204" pitchFamily="34" charset="0"/>
              </a:rPr>
              <a:t>bogo</a:t>
            </a:r>
            <a:r>
              <a:rPr lang="en-US" b="1" dirty="0" smtClean="0">
                <a:latin typeface="Tahoma" panose="020B0604030504040204" pitchFamily="34" charset="0"/>
              </a:rPr>
              <a:t> sort</a:t>
            </a:r>
            <a:r>
              <a:rPr lang="en-US" dirty="0" smtClean="0">
                <a:latin typeface="Tahoma" panose="020B0604030504040204" pitchFamily="34" charset="0"/>
              </a:rPr>
              <a:t>: shuffle and pray</a:t>
            </a:r>
          </a:p>
          <a:p>
            <a:r>
              <a:rPr lang="en-US" b="1" dirty="0">
                <a:latin typeface="Tahoma" panose="020B0604030504040204" pitchFamily="34" charset="0"/>
              </a:rPr>
              <a:t>selection sort</a:t>
            </a:r>
            <a:r>
              <a:rPr lang="en-US" dirty="0">
                <a:latin typeface="Tahoma" panose="020B0604030504040204" pitchFamily="34" charset="0"/>
              </a:rPr>
              <a:t>: look for the smallest element, move to </a:t>
            </a:r>
            <a:r>
              <a:rPr lang="en-US" dirty="0" smtClean="0">
                <a:latin typeface="Tahoma" panose="020B0604030504040204" pitchFamily="34" charset="0"/>
              </a:rPr>
              <a:t>front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bubble sort</a:t>
            </a:r>
            <a:r>
              <a:rPr lang="en-US" dirty="0" smtClean="0">
                <a:latin typeface="Tahoma" panose="020B0604030504040204" pitchFamily="34" charset="0"/>
              </a:rPr>
              <a:t>: swap adjacent pairs that are out of order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insertion sort</a:t>
            </a:r>
            <a:r>
              <a:rPr lang="en-US" dirty="0" smtClean="0">
                <a:latin typeface="Tahoma" panose="020B0604030504040204" pitchFamily="34" charset="0"/>
              </a:rPr>
              <a:t>: build an increasingly large sorted front portion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merge sort</a:t>
            </a:r>
            <a:r>
              <a:rPr lang="en-US" dirty="0" smtClean="0">
                <a:latin typeface="Tahoma" panose="020B0604030504040204" pitchFamily="34" charset="0"/>
              </a:rPr>
              <a:t>: recursively divide the list in half and sort it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heap sort</a:t>
            </a:r>
            <a:r>
              <a:rPr lang="en-US" dirty="0" smtClean="0">
                <a:latin typeface="Tahoma" panose="020B0604030504040204" pitchFamily="34" charset="0"/>
              </a:rPr>
              <a:t>: place the values into a sorted tree structure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quick sort</a:t>
            </a:r>
            <a:r>
              <a:rPr lang="en-US" dirty="0" smtClean="0">
                <a:latin typeface="Tahoma" panose="020B0604030504040204" pitchFamily="34" charset="0"/>
              </a:rPr>
              <a:t>: recursively partition list based on a middle value</a:t>
            </a:r>
          </a:p>
          <a:p>
            <a:pPr eaLnBrk="1" hangingPunct="1"/>
            <a:endParaRPr lang="en-US" dirty="0" smtClean="0">
              <a:latin typeface="Tahoma" panose="020B0604030504040204" pitchFamily="34" charset="0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latin typeface="Tahoma" panose="020B0604030504040204" pitchFamily="34" charset="0"/>
              </a:rPr>
              <a:t>other specialized sorting algorithms: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bucket sort</a:t>
            </a:r>
            <a:r>
              <a:rPr lang="en-US" dirty="0" smtClean="0">
                <a:latin typeface="Tahoma" panose="020B0604030504040204" pitchFamily="34" charset="0"/>
              </a:rPr>
              <a:t>: cluster elements into smaller groups, sort them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radix sort</a:t>
            </a:r>
            <a:r>
              <a:rPr lang="en-US" dirty="0" smtClean="0">
                <a:latin typeface="Tahoma" panose="020B0604030504040204" pitchFamily="34" charset="0"/>
              </a:rPr>
              <a:t>: sort integers by last digit, then 2nd to last, then ...</a:t>
            </a:r>
          </a:p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...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913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Bogo sort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Tahoma" panose="020B0604030504040204" pitchFamily="34" charset="0"/>
              </a:rPr>
              <a:t>bogo sort</a:t>
            </a:r>
            <a:r>
              <a:rPr lang="en-US" smtClean="0">
                <a:latin typeface="Tahoma" panose="020B0604030504040204" pitchFamily="34" charset="0"/>
              </a:rPr>
              <a:t>: Orders a list of values by repetitively shuffling them and checking if they are sorted.</a:t>
            </a: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name comes from the word "bogus"</a:t>
            </a:r>
          </a:p>
          <a:p>
            <a:pPr lvl="1" eaLnBrk="1" hangingPunct="1">
              <a:buFontTx/>
              <a:buNone/>
            </a:pPr>
            <a:endParaRPr lang="en-US" sz="800">
              <a:latin typeface="Tahoma" panose="020B0604030504040204" pitchFamily="34" charset="0"/>
            </a:endParaRPr>
          </a:p>
          <a:p>
            <a:pPr lvl="1" eaLnBrk="1" hangingPunct="1">
              <a:buFontTx/>
              <a:buNone/>
            </a:pPr>
            <a:r>
              <a:rPr lang="en-US" smtClean="0">
                <a:latin typeface="Tahoma" panose="020B0604030504040204" pitchFamily="34" charset="0"/>
              </a:rPr>
              <a:t>The algorithm:</a:t>
            </a: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Scan the list, seeing if it is sorted.  If so, stop.</a:t>
            </a: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Else, shuffle the values in the list and repeat.</a:t>
            </a:r>
          </a:p>
          <a:p>
            <a:pPr lvl="1" eaLnBrk="1" hangingPunct="1"/>
            <a:endParaRPr lang="en-US" smtClean="0">
              <a:latin typeface="Tahoma" panose="020B0604030504040204" pitchFamily="34" charset="0"/>
            </a:endParaRPr>
          </a:p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This sorting algorithm (obviously) has terrible performance!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07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Bogo sort code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515600" cy="3640678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Places the elements of a into sorted order.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</a:rPr>
              <a:t>bogo_sort</a:t>
            </a:r>
            <a:r>
              <a:rPr lang="en-US" sz="2000" dirty="0" smtClean="0">
                <a:latin typeface="Courier New" panose="02070309020205020404" pitchFamily="49" charset="0"/>
              </a:rPr>
              <a:t>(a):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while </a:t>
            </a:r>
            <a:r>
              <a:rPr lang="en-US" sz="2000" dirty="0" smtClean="0">
                <a:latin typeface="Courier New" panose="02070309020205020404" pitchFamily="49" charset="0"/>
              </a:rPr>
              <a:t>(not </a:t>
            </a:r>
            <a:r>
              <a:rPr lang="en-US" sz="2000" dirty="0" err="1" smtClean="0">
                <a:latin typeface="Courier New" panose="02070309020205020404" pitchFamily="49" charset="0"/>
              </a:rPr>
              <a:t>is_sorted</a:t>
            </a:r>
            <a:r>
              <a:rPr lang="en-US" sz="2000" dirty="0" smtClean="0">
                <a:latin typeface="Courier New" panose="02070309020205020404" pitchFamily="49" charset="0"/>
              </a:rPr>
              <a:t>(a)):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shuffle(a</a:t>
            </a:r>
            <a:r>
              <a:rPr lang="en-US" sz="2000" dirty="0" smtClean="0">
                <a:latin typeface="Courier New" panose="02070309020205020404" pitchFamily="49" charset="0"/>
              </a:rPr>
              <a:t>)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Returns true if a's elements </a:t>
            </a:r>
            <a:endParaRPr lang="en-US" sz="2000" b="1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are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in sorted order.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</a:rPr>
              <a:t>is_sorted</a:t>
            </a:r>
            <a:r>
              <a:rPr lang="en-US" sz="2000" dirty="0" smtClean="0">
                <a:latin typeface="Courier New" panose="02070309020205020404" pitchFamily="49" charset="0"/>
              </a:rPr>
              <a:t>(a):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for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in range(0,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(a) - 1):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if (a[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] &gt; a[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 + 1</a:t>
            </a:r>
            <a:r>
              <a:rPr lang="en-US" sz="2000" dirty="0" smtClean="0">
                <a:latin typeface="Courier New" panose="02070309020205020404" pitchFamily="49" charset="0"/>
              </a:rPr>
              <a:t>]):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return </a:t>
            </a:r>
            <a:r>
              <a:rPr lang="en-US" sz="2000" dirty="0" smtClean="0">
                <a:latin typeface="Courier New" panose="02070309020205020404" pitchFamily="49" charset="0"/>
              </a:rPr>
              <a:t>False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return </a:t>
            </a:r>
            <a:r>
              <a:rPr lang="en-US" sz="2000" dirty="0" smtClean="0">
                <a:latin typeface="Courier New" panose="02070309020205020404" pitchFamily="49" charset="0"/>
              </a:rPr>
              <a:t>True</a:t>
            </a:r>
            <a:endParaRPr lang="en-US" sz="2000" dirty="0">
              <a:latin typeface="Courier New" panose="02070309020205020404" pitchFamily="49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15578" y="2733152"/>
            <a:ext cx="6705600" cy="38183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07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dirty="0" smtClean="0">
                <a:latin typeface="Tahoma" panose="020B0604030504040204" pitchFamily="34" charset="0"/>
              </a:rPr>
              <a:t>Selection sort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53886"/>
            <a:ext cx="10515600" cy="4762501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10   13   8   2   4   7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1471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Selection sort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selection sort</a:t>
            </a:r>
            <a:r>
              <a:rPr lang="en-US" dirty="0" smtClean="0">
                <a:latin typeface="Tahoma" panose="020B0604030504040204" pitchFamily="34" charset="0"/>
              </a:rPr>
              <a:t>: Orders a list of values by repeatedly putting the smallest or largest unplaced value into its final position.</a:t>
            </a:r>
          </a:p>
          <a:p>
            <a:pPr lvl="1" eaLnBrk="1" hangingPunct="1">
              <a:buFontTx/>
              <a:buNone/>
            </a:pPr>
            <a:endParaRPr lang="en-US" sz="800" dirty="0">
              <a:latin typeface="Tahoma" panose="020B0604030504040204" pitchFamily="34" charset="0"/>
            </a:endParaRPr>
          </a:p>
          <a:p>
            <a:pPr lvl="1" eaLnBrk="1" hangingPunct="1">
              <a:buFontTx/>
              <a:buNone/>
            </a:pPr>
            <a:r>
              <a:rPr lang="en-US" dirty="0" smtClean="0">
                <a:latin typeface="Tahoma" panose="020B0604030504040204" pitchFamily="34" charset="0"/>
              </a:rPr>
              <a:t>The algorithm:</a:t>
            </a:r>
          </a:p>
          <a:p>
            <a:pPr lvl="1" eaLnBrk="1" hangingPunct="1"/>
            <a:r>
              <a:rPr lang="en-US" dirty="0" smtClean="0">
                <a:latin typeface="Tahoma" panose="020B0604030504040204" pitchFamily="34" charset="0"/>
              </a:rPr>
              <a:t>Look through the list to find the smallest value.</a:t>
            </a:r>
          </a:p>
          <a:p>
            <a:pPr lvl="1" eaLnBrk="1" hangingPunct="1"/>
            <a:r>
              <a:rPr lang="en-US" dirty="0" smtClean="0">
                <a:latin typeface="Tahoma" panose="020B0604030504040204" pitchFamily="34" charset="0"/>
              </a:rPr>
              <a:t>Swap it so that it is at index 0.</a:t>
            </a:r>
          </a:p>
          <a:p>
            <a:pPr lvl="1" eaLnBrk="1" hangingPunct="1"/>
            <a:endParaRPr lang="en-US" sz="800" dirty="0">
              <a:latin typeface="Tahoma" panose="020B0604030504040204" pitchFamily="34" charset="0"/>
            </a:endParaRPr>
          </a:p>
          <a:p>
            <a:pPr lvl="1" eaLnBrk="1" hangingPunct="1"/>
            <a:r>
              <a:rPr lang="en-US" dirty="0" smtClean="0">
                <a:latin typeface="Tahoma" panose="020B0604030504040204" pitchFamily="34" charset="0"/>
              </a:rPr>
              <a:t>Look through the list to find the second-smallest value.</a:t>
            </a:r>
          </a:p>
          <a:p>
            <a:pPr lvl="1" eaLnBrk="1" hangingPunct="1"/>
            <a:r>
              <a:rPr lang="en-US" dirty="0" smtClean="0">
                <a:latin typeface="Tahoma" panose="020B0604030504040204" pitchFamily="34" charset="0"/>
              </a:rPr>
              <a:t>Swap it so that it is at index 1.</a:t>
            </a:r>
          </a:p>
          <a:p>
            <a:pPr lvl="1" eaLnBrk="1" hangingPunct="1">
              <a:buFontTx/>
              <a:buNone/>
            </a:pPr>
            <a:r>
              <a:rPr lang="en-US" dirty="0" smtClean="0">
                <a:latin typeface="Tahoma" panose="020B0604030504040204" pitchFamily="34" charset="0"/>
              </a:rPr>
              <a:t>	...</a:t>
            </a:r>
          </a:p>
          <a:p>
            <a:pPr lvl="1" eaLnBrk="1" hangingPunct="1"/>
            <a:endParaRPr lang="en-US" dirty="0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en-US" dirty="0" smtClean="0">
                <a:latin typeface="Tahoma" panose="020B0604030504040204" pitchFamily="34" charset="0"/>
              </a:rPr>
              <a:t>Repeat until all values are in their proper places.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2403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1556</Words>
  <Application>Microsoft Office PowerPoint</Application>
  <PresentationFormat>Widescreen</PresentationFormat>
  <Paragraphs>596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ＭＳ Ｐゴシック</vt:lpstr>
      <vt:lpstr>ＭＳ Ｐゴシック</vt:lpstr>
      <vt:lpstr>Arial</vt:lpstr>
      <vt:lpstr>Calibri</vt:lpstr>
      <vt:lpstr>Calibri Light</vt:lpstr>
      <vt:lpstr>Courier New</vt:lpstr>
      <vt:lpstr>Tahoma</vt:lpstr>
      <vt:lpstr>Wingdings 2</vt:lpstr>
      <vt:lpstr>Office Theme</vt:lpstr>
      <vt:lpstr>CSc 110, Spring 2017</vt:lpstr>
      <vt:lpstr>Searching</vt:lpstr>
      <vt:lpstr>Linear vs. Logarithmic Growth</vt:lpstr>
      <vt:lpstr>Sorting</vt:lpstr>
      <vt:lpstr>Sorting algorithms</vt:lpstr>
      <vt:lpstr>Bogo sort</vt:lpstr>
      <vt:lpstr>Bogo sort code</vt:lpstr>
      <vt:lpstr>Selection sort</vt:lpstr>
      <vt:lpstr>Selection sort</vt:lpstr>
      <vt:lpstr>Selection sort example</vt:lpstr>
      <vt:lpstr>Selection sort code</vt:lpstr>
      <vt:lpstr>Selection sort runtime</vt:lpstr>
      <vt:lpstr>Similar algorithms</vt:lpstr>
      <vt:lpstr>Bubble sort</vt:lpstr>
      <vt:lpstr>Bubble sort runtime</vt:lpstr>
      <vt:lpstr>Similar algorithms</vt:lpstr>
      <vt:lpstr>Merge sort</vt:lpstr>
      <vt:lpstr>Merge sort example</vt:lpstr>
      <vt:lpstr>Merge halves code</vt:lpstr>
      <vt:lpstr>Merge sort code</vt:lpstr>
      <vt:lpstr>Merge sort runtime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jobagy</cp:lastModifiedBy>
  <cp:revision>32</cp:revision>
  <cp:lastPrinted>2017-04-26T05:25:47Z</cp:lastPrinted>
  <dcterms:created xsi:type="dcterms:W3CDTF">2016-11-30T01:55:20Z</dcterms:created>
  <dcterms:modified xsi:type="dcterms:W3CDTF">2017-04-26T18:22:50Z</dcterms:modified>
</cp:coreProperties>
</file>