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2"/>
  </p:notesMasterIdLst>
  <p:sldIdLst>
    <p:sldId id="256" r:id="rId2"/>
    <p:sldId id="262" r:id="rId3"/>
    <p:sldId id="259" r:id="rId4"/>
    <p:sldId id="260" r:id="rId5"/>
    <p:sldId id="261" r:id="rId6"/>
    <p:sldId id="276" r:id="rId7"/>
    <p:sldId id="278" r:id="rId8"/>
    <p:sldId id="279" r:id="rId9"/>
    <p:sldId id="408" r:id="rId10"/>
    <p:sldId id="277" r:id="rId11"/>
    <p:sldId id="263" r:id="rId12"/>
    <p:sldId id="275" r:id="rId13"/>
    <p:sldId id="272" r:id="rId14"/>
    <p:sldId id="409" r:id="rId15"/>
    <p:sldId id="273" r:id="rId16"/>
    <p:sldId id="274" r:id="rId17"/>
    <p:sldId id="270" r:id="rId18"/>
    <p:sldId id="342" r:id="rId19"/>
    <p:sldId id="343" r:id="rId20"/>
    <p:sldId id="369" r:id="rId21"/>
    <p:sldId id="284" r:id="rId22"/>
    <p:sldId id="280" r:id="rId23"/>
    <p:sldId id="282" r:id="rId24"/>
    <p:sldId id="283" r:id="rId25"/>
    <p:sldId id="286" r:id="rId26"/>
    <p:sldId id="410" r:id="rId27"/>
    <p:sldId id="412" r:id="rId28"/>
    <p:sldId id="344" r:id="rId29"/>
    <p:sldId id="345" r:id="rId30"/>
    <p:sldId id="346" r:id="rId31"/>
    <p:sldId id="348" r:id="rId32"/>
    <p:sldId id="349" r:id="rId33"/>
    <p:sldId id="359" r:id="rId34"/>
    <p:sldId id="370" r:id="rId35"/>
    <p:sldId id="413" r:id="rId36"/>
    <p:sldId id="366" r:id="rId37"/>
    <p:sldId id="371" r:id="rId38"/>
    <p:sldId id="358" r:id="rId39"/>
    <p:sldId id="360" r:id="rId40"/>
    <p:sldId id="365" r:id="rId41"/>
    <p:sldId id="351" r:id="rId42"/>
    <p:sldId id="414" r:id="rId43"/>
    <p:sldId id="415" r:id="rId44"/>
    <p:sldId id="354" r:id="rId45"/>
    <p:sldId id="416" r:id="rId46"/>
    <p:sldId id="355" r:id="rId47"/>
    <p:sldId id="356" r:id="rId48"/>
    <p:sldId id="357" r:id="rId49"/>
    <p:sldId id="361" r:id="rId50"/>
    <p:sldId id="362" r:id="rId51"/>
    <p:sldId id="363" r:id="rId52"/>
    <p:sldId id="364" r:id="rId53"/>
    <p:sldId id="367" r:id="rId54"/>
    <p:sldId id="289" r:id="rId55"/>
    <p:sldId id="291" r:id="rId56"/>
    <p:sldId id="285" r:id="rId57"/>
    <p:sldId id="290" r:id="rId58"/>
    <p:sldId id="292" r:id="rId59"/>
    <p:sldId id="266" r:id="rId60"/>
    <p:sldId id="293" r:id="rId61"/>
    <p:sldId id="310" r:id="rId62"/>
    <p:sldId id="307" r:id="rId63"/>
    <p:sldId id="311" r:id="rId64"/>
    <p:sldId id="312" r:id="rId65"/>
    <p:sldId id="372" r:id="rId66"/>
    <p:sldId id="313" r:id="rId67"/>
    <p:sldId id="314" r:id="rId68"/>
    <p:sldId id="386" r:id="rId69"/>
    <p:sldId id="388" r:id="rId70"/>
    <p:sldId id="389" r:id="rId71"/>
    <p:sldId id="387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4" r:id="rId81"/>
    <p:sldId id="325" r:id="rId82"/>
    <p:sldId id="326" r:id="rId83"/>
    <p:sldId id="323" r:id="rId84"/>
    <p:sldId id="327" r:id="rId85"/>
    <p:sldId id="328" r:id="rId86"/>
    <p:sldId id="299" r:id="rId87"/>
    <p:sldId id="329" r:id="rId88"/>
    <p:sldId id="330" r:id="rId89"/>
    <p:sldId id="331" r:id="rId90"/>
    <p:sldId id="269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39" r:id="rId99"/>
    <p:sldId id="340" r:id="rId100"/>
    <p:sldId id="341" r:id="rId101"/>
    <p:sldId id="374" r:id="rId102"/>
    <p:sldId id="375" r:id="rId103"/>
    <p:sldId id="376" r:id="rId104"/>
    <p:sldId id="377" r:id="rId105"/>
    <p:sldId id="378" r:id="rId106"/>
    <p:sldId id="379" r:id="rId107"/>
    <p:sldId id="380" r:id="rId108"/>
    <p:sldId id="381" r:id="rId109"/>
    <p:sldId id="382" r:id="rId110"/>
    <p:sldId id="384" r:id="rId111"/>
    <p:sldId id="390" r:id="rId112"/>
    <p:sldId id="391" r:id="rId113"/>
    <p:sldId id="392" r:id="rId114"/>
    <p:sldId id="393" r:id="rId115"/>
    <p:sldId id="394" r:id="rId116"/>
    <p:sldId id="383" r:id="rId117"/>
    <p:sldId id="385" r:id="rId118"/>
    <p:sldId id="395" r:id="rId119"/>
    <p:sldId id="396" r:id="rId120"/>
    <p:sldId id="397" r:id="rId121"/>
    <p:sldId id="398" r:id="rId122"/>
    <p:sldId id="399" r:id="rId123"/>
    <p:sldId id="400" r:id="rId124"/>
    <p:sldId id="401" r:id="rId125"/>
    <p:sldId id="402" r:id="rId126"/>
    <p:sldId id="403" r:id="rId127"/>
    <p:sldId id="404" r:id="rId128"/>
    <p:sldId id="405" r:id="rId129"/>
    <p:sldId id="406" r:id="rId130"/>
    <p:sldId id="407" r:id="rId1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D3"/>
    <a:srgbClr val="0000FF"/>
    <a:srgbClr val="FEFAF8"/>
    <a:srgbClr val="FFFCF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notesMaster" Target="notesMasters/notesMaster1.xml"/><Relationship Id="rId133" Type="http://schemas.openxmlformats.org/officeDocument/2006/relationships/printerSettings" Target="printerSettings/printerSettings1.bin"/><Relationship Id="rId134" Type="http://schemas.openxmlformats.org/officeDocument/2006/relationships/presProps" Target="presProps.xml"/><Relationship Id="rId135" Type="http://schemas.openxmlformats.org/officeDocument/2006/relationships/viewProps" Target="viewProps.xml"/><Relationship Id="rId136" Type="http://schemas.openxmlformats.org/officeDocument/2006/relationships/theme" Target="theme/theme1.xml"/><Relationship Id="rId13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F64B-182F-49B1-8246-4782C4F0CC73}" type="datetimeFigureOut">
              <a:rPr lang="en-US" smtClean="0"/>
              <a:t>8/15/17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D86D-0EAA-4AA0-806F-4D16E68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86D-0EAA-4AA0-806F-4D16E68BC8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D86D-0EAA-4AA0-806F-4D16E68BC8A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1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E4F-E78F-4E40-B7A3-35E02D5BB364}" type="datetime1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F525-F6EE-491D-84C3-E1917C8A1FC3}" type="datetime1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1C56F-FE54-4381-BCCA-5EE4154CB52C}" type="datetime1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25C7-BF83-49D1-9637-E8645F620CA1}" type="datetime1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4A1A-0807-40B3-9322-A0247FB3476C}" type="datetime1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BBD7-12A5-4511-9BD6-B8E8E3AC45A4}" type="datetime1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2261-5689-4535-B897-5139754DAC79}" type="datetime1">
              <a:rPr lang="en-US" smtClean="0"/>
              <a:t>8/15/17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9B88-2407-4C34-8A29-3BBD58CBD992}" type="datetime1">
              <a:rPr lang="en-US" smtClean="0"/>
              <a:t>8/15/17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8278-0162-43AD-86F9-0CBE01E0EF60}" type="datetime1">
              <a:rPr lang="en-US" smtClean="0"/>
              <a:t>8/15/17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7C50E-B433-4B7B-878B-445054B5B0B3}" type="datetime1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EB80-A1E5-44BF-809F-A9C3CE1094EC}" type="datetime1">
              <a:rPr lang="en-US" smtClean="0"/>
              <a:t>8/15/17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0E51-A0DC-4BEA-AD67-8E489C7A5FEF}" type="datetime1">
              <a:rPr lang="en-US" smtClean="0"/>
              <a:t>8/15/17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A442-248E-467A-BE05-064ABD77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ython.org/downloads" TargetMode="External"/><Relationship Id="rId3" Type="http://schemas.openxmlformats.org/officeDocument/2006/relationships/hyperlink" Target="https://www.python.org/doc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22363"/>
            <a:ext cx="9144000" cy="30299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CSc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120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Introduction to Computer Programing II</a:t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Adapted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from slides by </a:t>
            </a:r>
          </a:p>
          <a:p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en-US" sz="3600" b="1" i="1" dirty="0" err="1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3600" b="1" i="1" dirty="0" err="1" smtClean="0">
                <a:solidFill>
                  <a:schemeClr val="bg1">
                    <a:lumMod val="50000"/>
                  </a:schemeClr>
                </a:solidFill>
              </a:rPr>
              <a:t>aumya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</a:rPr>
              <a:t>Debray</a:t>
            </a:r>
            <a:endParaRPr lang="en-US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4297680"/>
            <a:ext cx="9144000" cy="832104"/>
          </a:xfrm>
        </p:spPr>
        <p:txBody>
          <a:bodyPr anchor="ctr" anchorCtr="0">
            <a:normAutofit/>
          </a:bodyPr>
          <a:lstStyle/>
          <a:p>
            <a:r>
              <a:rPr lang="en-US" sz="3200" dirty="0" smtClean="0"/>
              <a:t>01: Python review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0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variables, expressions, assignment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output to a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100</a:t>
            </a:fld>
            <a:endParaRPr lang="en-US"/>
          </a:p>
        </p:txBody>
      </p:sp>
      <p:cxnSp>
        <p:nvCxnSpPr>
          <p:cNvPr id="6" name="Straight Connector 5"/>
          <p:cNvCxnSpPr>
            <a:endCxn id="9" idx="1"/>
          </p:cNvCxnSpPr>
          <p:nvPr/>
        </p:nvCxnSpPr>
        <p:spPr>
          <a:xfrm>
            <a:off x="2872246" y="4121773"/>
            <a:ext cx="1699754" cy="270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/>
              <a:t>(</a:t>
            </a:r>
            <a:r>
              <a:rPr lang="en-US" i="1" dirty="0"/>
              <a:t>filename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"w")</a:t>
            </a:r>
            <a:r>
              <a:rPr lang="en-US" dirty="0"/>
              <a:t>: opens </a:t>
            </a:r>
            <a:r>
              <a:rPr lang="en-US" i="1" dirty="0"/>
              <a:t>filename</a:t>
            </a:r>
            <a:r>
              <a:rPr lang="en-US" dirty="0"/>
              <a:t> in write mode, i.e., for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133770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cs typeface="Courier New" panose="02070309020205020404" pitchFamily="49" charset="0"/>
              </a:rPr>
              <a:t>fileobj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.write</a:t>
            </a:r>
            <a:r>
              <a:rPr lang="en-US" dirty="0"/>
              <a:t>(</a:t>
            </a:r>
            <a:r>
              <a:rPr lang="en-US" i="1" dirty="0"/>
              <a:t>string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writes </a:t>
            </a:r>
            <a:r>
              <a:rPr lang="en-US" i="1" dirty="0"/>
              <a:t>string</a:t>
            </a:r>
            <a:r>
              <a:rPr lang="en-US" dirty="0"/>
              <a:t> to </a:t>
            </a:r>
            <a:r>
              <a:rPr lang="en-US" i="1" dirty="0" err="1"/>
              <a:t>fileobj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068643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open the file in read mode ("r") to see what was written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663979" y="3858221"/>
            <a:ext cx="126495" cy="52710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777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tuples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193" y="2676593"/>
            <a:ext cx="1896667" cy="55952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11" idx="1"/>
          </p:cNvCxnSpPr>
          <p:nvPr/>
        </p:nvCxnSpPr>
        <p:spPr>
          <a:xfrm flipV="1">
            <a:off x="2303860" y="2310646"/>
            <a:ext cx="2143017" cy="645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6877" y="2125980"/>
            <a:ext cx="406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tuple is a sequence of values (like lists)</a:t>
            </a:r>
          </a:p>
        </p:txBody>
      </p:sp>
    </p:spTree>
    <p:extLst>
      <p:ext uri="{BB962C8B-B14F-4D97-AF65-F5344CB8AC3E}">
        <p14:creationId xmlns:p14="http://schemas.microsoft.com/office/powerpoint/2010/main" val="298496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103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07193" y="2676593"/>
            <a:ext cx="1896667" cy="55952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</p:cNvCxnSpPr>
          <p:nvPr/>
        </p:nvCxnSpPr>
        <p:spPr>
          <a:xfrm flipV="1">
            <a:off x="2303860" y="2676592"/>
            <a:ext cx="2143017" cy="279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6877" y="2123985"/>
            <a:ext cx="40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tuple is a sequence of values (like lists)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877" y="2502076"/>
            <a:ext cx="387916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tuples use </a:t>
            </a:r>
            <a:r>
              <a:rPr lang="en-US" dirty="0" err="1">
                <a:solidFill>
                  <a:srgbClr val="FF0000"/>
                </a:solidFill>
              </a:rPr>
              <a:t>parens</a:t>
            </a:r>
            <a:r>
              <a:rPr lang="en-US" dirty="0">
                <a:solidFill>
                  <a:srgbClr val="FF0000"/>
                </a:solidFill>
              </a:rPr>
              <a:t> ()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0000"/>
                </a:solidFill>
              </a:rPr>
              <a:t>by contrast, lists use square brackets [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1650" dirty="0">
                <a:solidFill>
                  <a:srgbClr val="FF0000"/>
                </a:solidFill>
              </a:rPr>
              <a:t>]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FF0000"/>
                </a:solidFill>
              </a:rPr>
              <a:t>parens</a:t>
            </a:r>
            <a:r>
              <a:rPr lang="en-US" sz="1500" dirty="0">
                <a:solidFill>
                  <a:srgbClr val="FF0000"/>
                </a:solidFill>
              </a:rPr>
              <a:t> can be omitted if no confusion is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0000"/>
                </a:solidFill>
              </a:rPr>
              <a:t>special cases for tuples: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empty tuple: ()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single-element tuple: must have comma after the element: </a:t>
            </a:r>
          </a:p>
          <a:p>
            <a:pPr lvl="1"/>
            <a:endParaRPr lang="en-US" sz="750" dirty="0">
              <a:solidFill>
                <a:srgbClr val="FF0000"/>
              </a:solidFill>
            </a:endParaRPr>
          </a:p>
          <a:p>
            <a:pPr lvl="2"/>
            <a:r>
              <a:rPr lang="en-US" sz="1500" dirty="0">
                <a:solidFill>
                  <a:srgbClr val="FF0000"/>
                </a:solidFill>
              </a:rPr>
              <a:t>(111,) </a:t>
            </a:r>
          </a:p>
        </p:txBody>
      </p:sp>
    </p:spTree>
    <p:extLst>
      <p:ext uri="{BB962C8B-B14F-4D97-AF65-F5344CB8AC3E}">
        <p14:creationId xmlns:p14="http://schemas.microsoft.com/office/powerpoint/2010/main" val="365059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193" y="3076233"/>
            <a:ext cx="1028702" cy="136088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13" idx="1"/>
          </p:cNvCxnSpPr>
          <p:nvPr/>
        </p:nvCxnSpPr>
        <p:spPr>
          <a:xfrm>
            <a:off x="1435895" y="3756676"/>
            <a:ext cx="3010982" cy="15184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46877" y="2125980"/>
            <a:ext cx="419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tuple is a sequence of values (like lists)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6877" y="495199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indexing in tuples works similarly to strings and lists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6877" y="2502076"/>
            <a:ext cx="387916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tuples use </a:t>
            </a:r>
            <a:r>
              <a:rPr lang="en-US" dirty="0" err="1"/>
              <a:t>parens</a:t>
            </a:r>
            <a:r>
              <a:rPr lang="en-US" dirty="0"/>
              <a:t> ()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by contrast, lists use square brackets [</a:t>
            </a:r>
            <a:r>
              <a:rPr lang="en-US" sz="900" dirty="0"/>
              <a:t> </a:t>
            </a:r>
            <a:r>
              <a:rPr lang="en-US" sz="1650" dirty="0"/>
              <a:t>]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 err="1"/>
              <a:t>parens</a:t>
            </a:r>
            <a:r>
              <a:rPr lang="en-US" sz="1500" dirty="0"/>
              <a:t> can be omitted if no confusion is possible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/>
              <a:t>special cases for tuples: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empty tuple: ()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single-element tuple: must have comma after the element: </a:t>
            </a:r>
          </a:p>
          <a:p>
            <a:pPr lvl="1"/>
            <a:endParaRPr lang="en-US" sz="750" dirty="0"/>
          </a:p>
          <a:p>
            <a:pPr lvl="2"/>
            <a:r>
              <a:rPr lang="en-US" sz="1500" dirty="0"/>
              <a:t>(111,) </a:t>
            </a:r>
          </a:p>
        </p:txBody>
      </p:sp>
    </p:spTree>
    <p:extLst>
      <p:ext uri="{BB962C8B-B14F-4D97-AF65-F5344CB8AC3E}">
        <p14:creationId xmlns:p14="http://schemas.microsoft.com/office/powerpoint/2010/main" val="429131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5780" y="2748515"/>
            <a:ext cx="1768079" cy="48760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13" idx="1"/>
          </p:cNvCxnSpPr>
          <p:nvPr/>
        </p:nvCxnSpPr>
        <p:spPr>
          <a:xfrm flipV="1">
            <a:off x="2303859" y="2448433"/>
            <a:ext cx="2332326" cy="543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36185" y="2125267"/>
            <a:ext cx="41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computing a length of a tuple: similar to</a:t>
            </a:r>
          </a:p>
          <a:p>
            <a:r>
              <a:rPr lang="en-US" dirty="0">
                <a:solidFill>
                  <a:srgbClr val="FF0000"/>
                </a:solidFill>
              </a:rPr>
              <a:t>strings and lists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9376" y="3064669"/>
            <a:ext cx="1173693" cy="124301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8" idx="1"/>
          </p:cNvCxnSpPr>
          <p:nvPr/>
        </p:nvCxnSpPr>
        <p:spPr>
          <a:xfrm flipV="1">
            <a:off x="1693069" y="3263184"/>
            <a:ext cx="2943116" cy="422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36185" y="2125267"/>
            <a:ext cx="41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computing a length of a tuple: similar to</a:t>
            </a:r>
          </a:p>
          <a:p>
            <a:r>
              <a:rPr lang="en-US" dirty="0"/>
              <a:t>strings and lists</a:t>
            </a:r>
            <a:endParaRPr lang="en-US" sz="1650" dirty="0"/>
          </a:p>
        </p:txBody>
      </p:sp>
      <p:sp>
        <p:nvSpPr>
          <p:cNvPr id="8" name="TextBox 7"/>
          <p:cNvSpPr txBox="1"/>
          <p:nvPr/>
        </p:nvSpPr>
        <p:spPr>
          <a:xfrm>
            <a:off x="4636185" y="2940018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computing slices of a tuple: similar to</a:t>
            </a:r>
          </a:p>
          <a:p>
            <a:r>
              <a:rPr lang="en-US" dirty="0">
                <a:solidFill>
                  <a:srgbClr val="FF0000"/>
                </a:solidFill>
              </a:rPr>
              <a:t>strings and lists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8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798" y="2946798"/>
            <a:ext cx="2652449" cy="87868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8" idx="1"/>
          </p:cNvCxnSpPr>
          <p:nvPr/>
        </p:nvCxnSpPr>
        <p:spPr>
          <a:xfrm flipV="1">
            <a:off x="3118247" y="2549635"/>
            <a:ext cx="1614378" cy="836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32625" y="222646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and * work similarly on tuples as for lists and strings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078" y="2946798"/>
            <a:ext cx="1133285" cy="35361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8" idx="1"/>
          </p:cNvCxnSpPr>
          <p:nvPr/>
        </p:nvCxnSpPr>
        <p:spPr>
          <a:xfrm flipV="1">
            <a:off x="1757363" y="2549635"/>
            <a:ext cx="2975262" cy="573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32625" y="222646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iterating through the elements of a tuple: similar to lists and strings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7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109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490" y="3975498"/>
            <a:ext cx="1133285" cy="62150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stCxn id="9" idx="6"/>
            <a:endCxn id="11" idx="1"/>
          </p:cNvCxnSpPr>
          <p:nvPr/>
        </p:nvCxnSpPr>
        <p:spPr>
          <a:xfrm flipV="1">
            <a:off x="1628775" y="3274086"/>
            <a:ext cx="3103850" cy="1012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32625" y="222646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iterating through the elements of a tuple: similar to lists and strings</a:t>
            </a:r>
            <a:endParaRPr lang="en-US" sz="1650" dirty="0"/>
          </a:p>
        </p:txBody>
      </p:sp>
      <p:sp>
        <p:nvSpPr>
          <p:cNvPr id="11" name="TextBox 10"/>
          <p:cNvSpPr txBox="1"/>
          <p:nvPr/>
        </p:nvSpPr>
        <p:spPr>
          <a:xfrm>
            <a:off x="4732625" y="2950920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checking membership in a tuple: similar to lists and strings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15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417"/>
            <a:ext cx="7886700" cy="1021658"/>
          </a:xfrm>
        </p:spPr>
        <p:txBody>
          <a:bodyPr/>
          <a:lstStyle/>
          <a:p>
            <a:r>
              <a:rPr lang="en-US" dirty="0" smtClean="0"/>
              <a:t>python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03074"/>
            <a:ext cx="3886200" cy="49929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9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5797" y="3171825"/>
            <a:ext cx="3370397" cy="90011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>
            <a:endCxn id="9" idx="1"/>
          </p:cNvCxnSpPr>
          <p:nvPr/>
        </p:nvCxnSpPr>
        <p:spPr>
          <a:xfrm flipV="1">
            <a:off x="3857626" y="2411135"/>
            <a:ext cx="874999" cy="1178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32625" y="2226469"/>
            <a:ext cx="344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tuples are not mutable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1504" y="2946797"/>
            <a:ext cx="3016781" cy="72866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tuples are immutable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3246835" y="2411135"/>
            <a:ext cx="1325165" cy="717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3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0073" y="3493294"/>
            <a:ext cx="3016781" cy="58936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tuples are immutable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46835" y="2939522"/>
            <a:ext cx="1325165" cy="7293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76533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lists are mutable (even if the list is an element of a [immutable] tuple)</a:t>
            </a:r>
          </a:p>
        </p:txBody>
      </p:sp>
    </p:spTree>
    <p:extLst>
      <p:ext uri="{BB962C8B-B14F-4D97-AF65-F5344CB8AC3E}">
        <p14:creationId xmlns:p14="http://schemas.microsoft.com/office/powerpoint/2010/main" val="345323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2220" y="3921016"/>
            <a:ext cx="3016781" cy="67598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tuples are immutable</a:t>
            </a:r>
          </a:p>
        </p:txBody>
      </p:sp>
      <p:cxnSp>
        <p:nvCxnSpPr>
          <p:cNvPr id="9" name="Straight Connector 8"/>
          <p:cNvCxnSpPr>
            <a:endCxn id="11" idx="1"/>
          </p:cNvCxnSpPr>
          <p:nvPr/>
        </p:nvCxnSpPr>
        <p:spPr>
          <a:xfrm flipV="1">
            <a:off x="3264361" y="3885937"/>
            <a:ext cx="1307639" cy="232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76533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lists are mutable (even if the list is an element of a [immutable] tuple)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562771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strings are immutable (even if the string is an element of a [mutable] list)</a:t>
            </a:r>
          </a:p>
        </p:txBody>
      </p:sp>
    </p:spTree>
    <p:extLst>
      <p:ext uri="{BB962C8B-B14F-4D97-AF65-F5344CB8AC3E}">
        <p14:creationId xmlns:p14="http://schemas.microsoft.com/office/powerpoint/2010/main" val="392216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84292"/>
              </p:ext>
            </p:extLst>
          </p:nvPr>
        </p:nvGraphicFramePr>
        <p:xfrm>
          <a:off x="5237561" y="2461933"/>
          <a:ext cx="1170384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883845"/>
              </p:ext>
            </p:extLst>
          </p:nvPr>
        </p:nvGraphicFramePr>
        <p:xfrm>
          <a:off x="4895723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73500"/>
              </p:ext>
            </p:extLst>
          </p:nvPr>
        </p:nvGraphicFramePr>
        <p:xfrm>
          <a:off x="5950535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46315"/>
              </p:ext>
            </p:extLst>
          </p:nvPr>
        </p:nvGraphicFramePr>
        <p:xfrm>
          <a:off x="6977660" y="3362403"/>
          <a:ext cx="308372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8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46222"/>
              </p:ext>
            </p:extLst>
          </p:nvPr>
        </p:nvGraphicFramePr>
        <p:xfrm>
          <a:off x="4022578" y="4045506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05556"/>
              </p:ext>
            </p:extLst>
          </p:nvPr>
        </p:nvGraphicFramePr>
        <p:xfrm>
          <a:off x="4786397" y="4807819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25808"/>
              </p:ext>
            </p:extLst>
          </p:nvPr>
        </p:nvGraphicFramePr>
        <p:xfrm>
          <a:off x="6196100" y="4682327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52614"/>
              </p:ext>
            </p:extLst>
          </p:nvPr>
        </p:nvGraphicFramePr>
        <p:xfrm>
          <a:off x="5396890" y="4252991"/>
          <a:ext cx="643362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45489"/>
              </p:ext>
            </p:extLst>
          </p:nvPr>
        </p:nvGraphicFramePr>
        <p:xfrm>
          <a:off x="6670054" y="4238822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4895723" y="2600998"/>
            <a:ext cx="501168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35448" y="2600998"/>
            <a:ext cx="105265" cy="747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09791" y="2600998"/>
            <a:ext cx="748226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03441" y="3487300"/>
            <a:ext cx="507897" cy="1320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22578" y="3487300"/>
            <a:ext cx="1016998" cy="5582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05559" y="3494679"/>
            <a:ext cx="149120" cy="11876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8661" y="3494679"/>
            <a:ext cx="635142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76784" y="3494679"/>
            <a:ext cx="448175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9121" y="2395726"/>
            <a:ext cx="1627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(                    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8541" y="234144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9862" y="328608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>
            <a:off x="4636257" y="2572276"/>
            <a:ext cx="382864" cy="31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16780" y="328400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89327" y="3298471"/>
            <a:ext cx="7777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]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6556"/>
              </p:ext>
            </p:extLst>
          </p:nvPr>
        </p:nvGraphicFramePr>
        <p:xfrm>
          <a:off x="5259395" y="2226469"/>
          <a:ext cx="1170384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522942" y="2226469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tuple</a:t>
            </a:r>
          </a:p>
          <a:p>
            <a:r>
              <a:rPr lang="en-US" dirty="0"/>
              <a:t>(immutable)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2942" y="3183055"/>
            <a:ext cx="110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</a:t>
            </a:r>
          </a:p>
          <a:p>
            <a:r>
              <a:rPr lang="en-US" dirty="0"/>
              <a:t>(mutable)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2208" y="4184572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  <a:p>
            <a:r>
              <a:rPr lang="en-US" dirty="0"/>
              <a:t>(immutable)</a:t>
            </a:r>
          </a:p>
        </p:txBody>
      </p:sp>
    </p:spTree>
    <p:extLst>
      <p:ext uri="{BB962C8B-B14F-4D97-AF65-F5344CB8AC3E}">
        <p14:creationId xmlns:p14="http://schemas.microsoft.com/office/powerpoint/2010/main" val="71709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types: mutability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37561" y="2461933"/>
          <a:ext cx="1170384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95723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50535" y="3348235"/>
          <a:ext cx="569716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977660" y="3362403"/>
          <a:ext cx="308372" cy="2781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8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28147"/>
              </p:ext>
            </p:extLst>
          </p:nvPr>
        </p:nvGraphicFramePr>
        <p:xfrm>
          <a:off x="4025647" y="4046220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FC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EFA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786397" y="4807819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196100" y="4682327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96890" y="4252991"/>
          <a:ext cx="643362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670054" y="4238822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4895723" y="2600998"/>
            <a:ext cx="501168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35448" y="2600998"/>
            <a:ext cx="105265" cy="747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09791" y="2600998"/>
            <a:ext cx="748226" cy="761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03441" y="3487300"/>
            <a:ext cx="507897" cy="1320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025647" y="3487300"/>
            <a:ext cx="1013930" cy="55892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05559" y="3494679"/>
            <a:ext cx="149120" cy="118764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8661" y="3494679"/>
            <a:ext cx="635142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76784" y="3494679"/>
            <a:ext cx="448175" cy="7540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9121" y="2395726"/>
            <a:ext cx="1627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(                     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18541" y="234144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69862" y="328608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>
            <a:off x="4636257" y="2572276"/>
            <a:ext cx="382864" cy="311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716780" y="3284008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     ]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89327" y="3298471"/>
            <a:ext cx="7777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[       ]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5259395" y="2226469"/>
          <a:ext cx="1170384" cy="27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</a:t>
                      </a:r>
                      <a:endParaRPr lang="en-US" sz="10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7522942" y="2226469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tuple</a:t>
            </a:r>
          </a:p>
          <a:p>
            <a:r>
              <a:rPr lang="en-US" dirty="0"/>
              <a:t>(immutable)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22942" y="3183055"/>
            <a:ext cx="1106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</a:t>
            </a:r>
          </a:p>
          <a:p>
            <a:r>
              <a:rPr lang="en-US" dirty="0"/>
              <a:t>(mutable)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62208" y="4184572"/>
            <a:ext cx="1344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  <a:p>
            <a:r>
              <a:rPr lang="en-US" dirty="0"/>
              <a:t>(immutable)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52742"/>
              </p:ext>
            </p:extLst>
          </p:nvPr>
        </p:nvGraphicFramePr>
        <p:xfrm>
          <a:off x="4065598" y="4427417"/>
          <a:ext cx="632649" cy="278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4079191" y="3480216"/>
            <a:ext cx="966475" cy="9598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8527" y="3468308"/>
            <a:ext cx="1229552" cy="33799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1" name="Straight Connector 40"/>
          <p:cNvCxnSpPr>
            <a:endCxn id="52" idx="1"/>
          </p:cNvCxnSpPr>
          <p:nvPr/>
        </p:nvCxnSpPr>
        <p:spPr>
          <a:xfrm flipV="1">
            <a:off x="1757363" y="3493837"/>
            <a:ext cx="2912499" cy="146697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7470" y="3287561"/>
            <a:ext cx="7502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52626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tuples?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226469"/>
            <a:ext cx="8008144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At the implementation level, tuples are much simpler than lists:</a:t>
            </a:r>
          </a:p>
          <a:p>
            <a:r>
              <a:rPr lang="en-US" dirty="0" smtClean="0"/>
              <a:t>lists are mutable; tuples are immutable</a:t>
            </a:r>
          </a:p>
          <a:p>
            <a:pPr lvl="1"/>
            <a:r>
              <a:rPr lang="en-US" dirty="0" smtClean="0"/>
              <a:t>this means that the implementation can process tuples without having to worry about the possibility of updates</a:t>
            </a:r>
          </a:p>
          <a:p>
            <a:r>
              <a:rPr lang="en-US" dirty="0" smtClean="0"/>
              <a:t>lists have methods (e.g., append); tuples do not have methods</a:t>
            </a:r>
          </a:p>
          <a:p>
            <a:pPr marL="0" indent="0">
              <a:buNone/>
            </a:pPr>
            <a:r>
              <a:rPr lang="en-US" sz="900" dirty="0"/>
              <a:t>   </a:t>
            </a:r>
          </a:p>
          <a:p>
            <a:pPr>
              <a:buFont typeface="Symbol" panose="05050102010706020507" pitchFamily="18" charset="2"/>
              <a:buChar char=""/>
            </a:pPr>
            <a:r>
              <a:rPr lang="en-US" dirty="0" smtClean="0"/>
              <a:t> Tuples can be implemented more efficiently than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sequence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1500193"/>
            <a:ext cx="618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Sequence types include: strings, lists, and tuples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700" y="5924932"/>
            <a:ext cx="64689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https://docs.python.org/3/library/stdtypes.html#sequence-types-list-tuple-range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0" y="2050243"/>
            <a:ext cx="6248446" cy="3743352"/>
          </a:xfrm>
        </p:spPr>
      </p:pic>
      <p:sp>
        <p:nvSpPr>
          <p:cNvPr id="9" name="Rounded Rectangular Callout 8"/>
          <p:cNvSpPr/>
          <p:nvPr/>
        </p:nvSpPr>
        <p:spPr>
          <a:xfrm>
            <a:off x="7307746" y="3467674"/>
            <a:ext cx="1446610" cy="727377"/>
          </a:xfrm>
          <a:prstGeom prst="wedgeRoundRectCallout">
            <a:avLst>
              <a:gd name="adj1" fmla="val -95093"/>
              <a:gd name="adj2" fmla="val 422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The elements are: </a:t>
            </a:r>
            <a:r>
              <a:rPr lang="en-US" sz="1350" i="1" dirty="0" err="1">
                <a:solidFill>
                  <a:schemeClr val="tx1"/>
                </a:solidFill>
              </a:rPr>
              <a:t>i</a:t>
            </a:r>
            <a:r>
              <a:rPr lang="en-US" sz="1350" i="1" dirty="0">
                <a:solidFill>
                  <a:schemeClr val="tx1"/>
                </a:solidFill>
              </a:rPr>
              <a:t>, </a:t>
            </a:r>
            <a:r>
              <a:rPr lang="en-US" sz="1350" i="1" dirty="0" err="1">
                <a:solidFill>
                  <a:schemeClr val="tx1"/>
                </a:solidFill>
              </a:rPr>
              <a:t>i+k</a:t>
            </a:r>
            <a:r>
              <a:rPr lang="en-US" sz="1350" i="1" dirty="0">
                <a:solidFill>
                  <a:schemeClr val="tx1"/>
                </a:solidFill>
              </a:rPr>
              <a:t>, i+2k, ...</a:t>
            </a:r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1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2226469"/>
            <a:ext cx="5394462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[ (1, 2, 3), (4, 5, 6), (7, 8, 9) 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x[0][0] = (2, 3, 4)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x[0] = [ 2, 3, 4 ]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9200" y="2867923"/>
            <a:ext cx="2914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printed out?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36007" y="3225713"/>
            <a:ext cx="2506754" cy="11383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5779" y="3888427"/>
            <a:ext cx="29145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printed out?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36007" y="4208287"/>
            <a:ext cx="2531039" cy="10529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0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771"/>
            <a:ext cx="7886700" cy="897532"/>
          </a:xfrm>
        </p:spPr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8264" y="1631836"/>
            <a:ext cx="2559032" cy="223518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" name="Straight Connector 4"/>
          <p:cNvCxnSpPr>
            <a:stCxn id="4" idx="6"/>
            <a:endCxn id="7" idx="1"/>
          </p:cNvCxnSpPr>
          <p:nvPr/>
        </p:nvCxnSpPr>
        <p:spPr>
          <a:xfrm>
            <a:off x="2807296" y="2749430"/>
            <a:ext cx="2178509" cy="9288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85805" y="3147354"/>
            <a:ext cx="392492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CC3300"/>
                </a:solidFill>
              </a:rPr>
              <a:t>&gt;&gt;&gt;</a:t>
            </a:r>
            <a:r>
              <a:rPr lang="en-US" sz="2100" dirty="0">
                <a:solidFill>
                  <a:srgbClr val="FF0000"/>
                </a:solidFill>
              </a:rPr>
              <a:t>  : python interpreter's prompt</a:t>
            </a:r>
          </a:p>
          <a:p>
            <a:r>
              <a:rPr lang="en-US" sz="2100" dirty="0"/>
              <a:t>black</a:t>
            </a:r>
            <a:r>
              <a:rPr lang="en-US" sz="2100" dirty="0">
                <a:solidFill>
                  <a:srgbClr val="FF0000"/>
                </a:solidFill>
              </a:rPr>
              <a:t>: user input (keyboard)</a:t>
            </a:r>
          </a:p>
          <a:p>
            <a:r>
              <a:rPr lang="en-US" sz="2100" dirty="0">
                <a:solidFill>
                  <a:srgbClr val="0000FF"/>
                </a:solidFill>
              </a:rPr>
              <a:t>blue</a:t>
            </a:r>
            <a:r>
              <a:rPr lang="en-US" sz="2100" dirty="0">
                <a:solidFill>
                  <a:srgbClr val="FF0000"/>
                </a:solidFill>
              </a:rPr>
              <a:t>: python interpreter output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8650" y="1336749"/>
            <a:ext cx="3886200" cy="5156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4</a:t>
            </a:r>
            <a:endParaRPr lang="es-ES_tradnl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5</a:t>
            </a:r>
            <a:endParaRPr lang="es-ES_tradnl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9</a:t>
            </a:r>
            <a:endParaRPr lang="es-ES_tradnl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sz="2000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sz="2000" dirty="0">
                <a:latin typeface="Courier"/>
                <a:cs typeface="Courier"/>
              </a:rPr>
              <a:t>&gt;&gt;&gt; 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9751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dictionary is like an array, but it can be indexed using strings</a:t>
            </a:r>
            <a:r>
              <a:rPr lang="en-US" dirty="0"/>
              <a:t> </a:t>
            </a:r>
            <a:r>
              <a:rPr lang="en-US" dirty="0" smtClean="0"/>
              <a:t>(or numbers, or tuples, or any immutable type)</a:t>
            </a:r>
          </a:p>
          <a:p>
            <a:pPr lvl="1"/>
            <a:r>
              <a:rPr lang="en-US" dirty="0" smtClean="0"/>
              <a:t>the values used as indexes for a particular dictionary are called its </a:t>
            </a:r>
            <a:r>
              <a:rPr lang="en-US" i="1" dirty="0" smtClean="0"/>
              <a:t>keys</a:t>
            </a:r>
          </a:p>
          <a:p>
            <a:pPr lvl="1"/>
            <a:r>
              <a:rPr lang="en-US" dirty="0" smtClean="0"/>
              <a:t>think of a dictionary as an unordered collection </a:t>
            </a:r>
            <a:r>
              <a:rPr lang="en-US" smtClean="0"/>
              <a:t>of       </a:t>
            </a:r>
            <a:r>
              <a:rPr lang="en-US" i="1" smtClean="0"/>
              <a:t>key</a:t>
            </a:r>
            <a:r>
              <a:rPr lang="en-US" smtClean="0"/>
              <a:t> </a:t>
            </a:r>
            <a:r>
              <a:rPr lang="en-US" dirty="0" smtClean="0"/>
              <a:t>: </a:t>
            </a:r>
            <a:r>
              <a:rPr lang="en-US" i="1" dirty="0" smtClean="0"/>
              <a:t>value</a:t>
            </a:r>
            <a:r>
              <a:rPr lang="en-US" dirty="0" smtClean="0"/>
              <a:t> pairs</a:t>
            </a:r>
          </a:p>
          <a:p>
            <a:pPr lvl="1"/>
            <a:r>
              <a:rPr lang="en-US" dirty="0" smtClean="0"/>
              <a:t>empty dictionary: {}</a:t>
            </a:r>
          </a:p>
          <a:p>
            <a:r>
              <a:rPr lang="en-US" dirty="0" smtClean="0"/>
              <a:t>It is an error to index into a dictionary using a non-existent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3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121</a:t>
            </a:fld>
            <a:endParaRPr lang="en-US"/>
          </a:p>
        </p:txBody>
      </p:sp>
      <p:cxnSp>
        <p:nvCxnSpPr>
          <p:cNvPr id="10" name="Straight Connector 9"/>
          <p:cNvCxnSpPr>
            <a:endCxn id="11" idx="1"/>
          </p:cNvCxnSpPr>
          <p:nvPr/>
        </p:nvCxnSpPr>
        <p:spPr>
          <a:xfrm flipV="1">
            <a:off x="1607344" y="2411135"/>
            <a:ext cx="3125281" cy="438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2625" y="222646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empty dictionary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122</a:t>
            </a:fld>
            <a:endParaRPr lang="en-US"/>
          </a:p>
        </p:txBody>
      </p:sp>
      <p:cxnSp>
        <p:nvCxnSpPr>
          <p:cNvPr id="10" name="Straight Connector 9"/>
          <p:cNvCxnSpPr>
            <a:stCxn id="2" idx="3"/>
            <a:endCxn id="12" idx="1"/>
          </p:cNvCxnSpPr>
          <p:nvPr/>
        </p:nvCxnSpPr>
        <p:spPr>
          <a:xfrm flipV="1">
            <a:off x="2168611" y="2932371"/>
            <a:ext cx="2564014" cy="167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2625" y="222646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2" name="Rounded Rectangle 1"/>
          <p:cNvSpPr/>
          <p:nvPr/>
        </p:nvSpPr>
        <p:spPr>
          <a:xfrm>
            <a:off x="574589" y="2920828"/>
            <a:ext cx="1594022" cy="358346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732625" y="2609205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one item at a time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123</a:t>
            </a:fld>
            <a:endParaRPr lang="en-US"/>
          </a:p>
        </p:txBody>
      </p:sp>
      <p:cxnSp>
        <p:nvCxnSpPr>
          <p:cNvPr id="10" name="Straight Connector 9"/>
          <p:cNvCxnSpPr>
            <a:endCxn id="9" idx="1"/>
          </p:cNvCxnSpPr>
          <p:nvPr/>
        </p:nvCxnSpPr>
        <p:spPr>
          <a:xfrm flipV="1">
            <a:off x="1773194" y="3522015"/>
            <a:ext cx="2959431" cy="35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2625" y="222646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12" name="TextBox 11"/>
          <p:cNvSpPr txBox="1"/>
          <p:nvPr/>
        </p:nvSpPr>
        <p:spPr>
          <a:xfrm>
            <a:off x="4734444" y="261289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this example, one item at a time</a:t>
            </a:r>
            <a:endParaRPr lang="en-US" sz="1650" dirty="0"/>
          </a:p>
        </p:txBody>
      </p:sp>
      <p:sp>
        <p:nvSpPr>
          <p:cNvPr id="9" name="TextBox 8"/>
          <p:cNvSpPr txBox="1"/>
          <p:nvPr/>
        </p:nvSpPr>
        <p:spPr>
          <a:xfrm>
            <a:off x="4732625" y="333734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looking up the dictionary (indexing)</a:t>
            </a:r>
          </a:p>
        </p:txBody>
      </p:sp>
    </p:spTree>
    <p:extLst>
      <p:ext uri="{BB962C8B-B14F-4D97-AF65-F5344CB8AC3E}">
        <p14:creationId xmlns:p14="http://schemas.microsoft.com/office/powerpoint/2010/main" val="69158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124</a:t>
            </a:fld>
            <a:endParaRPr lang="en-US"/>
          </a:p>
        </p:txBody>
      </p:sp>
      <p:cxnSp>
        <p:nvCxnSpPr>
          <p:cNvPr id="10" name="Straight Connector 9"/>
          <p:cNvCxnSpPr>
            <a:stCxn id="13" idx="3"/>
            <a:endCxn id="15" idx="1"/>
          </p:cNvCxnSpPr>
          <p:nvPr/>
        </p:nvCxnSpPr>
        <p:spPr>
          <a:xfrm>
            <a:off x="2848232" y="3933746"/>
            <a:ext cx="1884393" cy="317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2625" y="222646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12" name="TextBox 11"/>
          <p:cNvSpPr txBox="1"/>
          <p:nvPr/>
        </p:nvSpPr>
        <p:spPr>
          <a:xfrm>
            <a:off x="4734444" y="261289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this example, one item at a time</a:t>
            </a:r>
            <a:endParaRPr lang="en-US" sz="1650" dirty="0"/>
          </a:p>
        </p:txBody>
      </p:sp>
      <p:sp>
        <p:nvSpPr>
          <p:cNvPr id="9" name="TextBox 8"/>
          <p:cNvSpPr txBox="1"/>
          <p:nvPr/>
        </p:nvSpPr>
        <p:spPr>
          <a:xfrm>
            <a:off x="4732625" y="3339846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up the dictionary (indexing)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1340" y="3754573"/>
            <a:ext cx="2316892" cy="358346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4732625" y="3789795"/>
            <a:ext cx="387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looking at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 can use this syntax to populate the dictionary too</a:t>
            </a:r>
          </a:p>
        </p:txBody>
      </p:sp>
    </p:spTree>
    <p:extLst>
      <p:ext uri="{BB962C8B-B14F-4D97-AF65-F5344CB8AC3E}">
        <p14:creationId xmlns:p14="http://schemas.microsoft.com/office/powerpoint/2010/main" val="32382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625" y="2226469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empty dictionary</a:t>
            </a:r>
            <a:endParaRPr lang="en-US" sz="1650" dirty="0"/>
          </a:p>
        </p:txBody>
      </p:sp>
      <p:sp>
        <p:nvSpPr>
          <p:cNvPr id="8" name="TextBox 7"/>
          <p:cNvSpPr txBox="1"/>
          <p:nvPr/>
        </p:nvSpPr>
        <p:spPr>
          <a:xfrm>
            <a:off x="4734444" y="2612899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this example, one item at a time</a:t>
            </a:r>
            <a:endParaRPr lang="en-US" sz="1650" dirty="0"/>
          </a:p>
        </p:txBody>
      </p:sp>
      <p:sp>
        <p:nvSpPr>
          <p:cNvPr id="9" name="TextBox 8"/>
          <p:cNvSpPr txBox="1"/>
          <p:nvPr/>
        </p:nvSpPr>
        <p:spPr>
          <a:xfrm>
            <a:off x="4732625" y="3339846"/>
            <a:ext cx="387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up the dictionary (indexing)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625" y="3792474"/>
            <a:ext cx="3879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at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we can use this syntax to populate the dictionary too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2625" y="4799101"/>
            <a:ext cx="387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indexing with a key not in the dictionary is an error (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KeyError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4" name="Straight Connector 13"/>
          <p:cNvCxnSpPr>
            <a:stCxn id="15" idx="3"/>
            <a:endCxn id="11" idx="1"/>
          </p:cNvCxnSpPr>
          <p:nvPr/>
        </p:nvCxnSpPr>
        <p:spPr>
          <a:xfrm>
            <a:off x="2891481" y="4471996"/>
            <a:ext cx="1841144" cy="6502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1340" y="4144892"/>
            <a:ext cx="2360141" cy="654208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119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126</a:t>
            </a:fld>
            <a:endParaRPr lang="en-US"/>
          </a:p>
        </p:txBody>
      </p:sp>
      <p:cxnSp>
        <p:nvCxnSpPr>
          <p:cNvPr id="8" name="Straight Connector 7"/>
          <p:cNvCxnSpPr>
            <a:stCxn id="9" idx="3"/>
            <a:endCxn id="11" idx="1"/>
          </p:cNvCxnSpPr>
          <p:nvPr/>
        </p:nvCxnSpPr>
        <p:spPr>
          <a:xfrm flipV="1">
            <a:off x="3849130" y="2932371"/>
            <a:ext cx="883495" cy="162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3379" y="2729299"/>
            <a:ext cx="3385751" cy="438665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732625" y="2609205"/>
            <a:ext cx="39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initializing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this example, several items at once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4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127</a:t>
            </a:fld>
            <a:endParaRPr lang="en-US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>
            <a:off x="2483708" y="3432570"/>
            <a:ext cx="2248917" cy="46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6707" y="3213237"/>
            <a:ext cx="2007002" cy="438665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732625" y="2609205"/>
            <a:ext cx="396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initializing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this example, several items at once</a:t>
            </a:r>
            <a:endParaRPr lang="en-US" sz="1650" dirty="0"/>
          </a:p>
        </p:txBody>
      </p:sp>
      <p:sp>
        <p:nvSpPr>
          <p:cNvPr id="10" name="TextBox 9"/>
          <p:cNvSpPr txBox="1"/>
          <p:nvPr/>
        </p:nvSpPr>
        <p:spPr>
          <a:xfrm>
            <a:off x="4732625" y="3432569"/>
            <a:ext cx="396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getting a list of keys in the dictionary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useful since it’s an error to index into a dictionary with a key that is not in it</a:t>
            </a:r>
            <a:endParaRPr lang="en-US" sz="16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26470"/>
            <a:ext cx="3886200" cy="811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can use a </a:t>
            </a:r>
            <a:r>
              <a:rPr lang="en-US" b="1" dirty="0">
                <a:solidFill>
                  <a:srgbClr val="FF0000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loop to iterate through a dictionary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128</a:t>
            </a:fld>
            <a:endParaRPr lang="en-US"/>
          </a:p>
        </p:txBody>
      </p:sp>
      <p:cxnSp>
        <p:nvCxnSpPr>
          <p:cNvPr id="7" name="Straight Connector 6"/>
          <p:cNvCxnSpPr>
            <a:endCxn id="4" idx="1"/>
          </p:cNvCxnSpPr>
          <p:nvPr/>
        </p:nvCxnSpPr>
        <p:spPr>
          <a:xfrm flipV="1">
            <a:off x="3715086" y="2632344"/>
            <a:ext cx="914064" cy="40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0528" y="2920089"/>
            <a:ext cx="3397137" cy="884248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860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26470"/>
            <a:ext cx="3886200" cy="8117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can use a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smtClean="0"/>
              <a:t>loop to iterate through a dictionary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129</a:t>
            </a:fld>
            <a:endParaRPr lang="en-US"/>
          </a:p>
        </p:txBody>
      </p:sp>
      <p:cxnSp>
        <p:nvCxnSpPr>
          <p:cNvPr id="7" name="Straight Connector 6"/>
          <p:cNvCxnSpPr>
            <a:stCxn id="8" idx="3"/>
          </p:cNvCxnSpPr>
          <p:nvPr/>
        </p:nvCxnSpPr>
        <p:spPr>
          <a:xfrm flipV="1">
            <a:off x="1699054" y="3370629"/>
            <a:ext cx="2872946" cy="216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0528" y="3370629"/>
            <a:ext cx="1228526" cy="433708"/>
          </a:xfrm>
          <a:prstGeom prst="roundRect">
            <a:avLst>
              <a:gd name="adj" fmla="val 494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29150" y="3139422"/>
            <a:ext cx="3886200" cy="17214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Tx/>
              <a:buChar char="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Notice that this iteration may not list the items in the dictionary in the same order as when they were inserted</a:t>
            </a:r>
          </a:p>
        </p:txBody>
      </p:sp>
    </p:spTree>
    <p:extLst>
      <p:ext uri="{BB962C8B-B14F-4D97-AF65-F5344CB8AC3E}">
        <p14:creationId xmlns:p14="http://schemas.microsoft.com/office/powerpoint/2010/main" val="30032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9" y="317386"/>
            <a:ext cx="7886700" cy="809304"/>
          </a:xfrm>
        </p:spPr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55383" y="1269912"/>
            <a:ext cx="534723" cy="181415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3" idx="6"/>
            <a:endCxn id="8" idx="1"/>
          </p:cNvCxnSpPr>
          <p:nvPr/>
        </p:nvCxnSpPr>
        <p:spPr>
          <a:xfrm>
            <a:off x="1690106" y="2176992"/>
            <a:ext cx="4059590" cy="805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9696" y="2774972"/>
            <a:ext cx="11626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variables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3615" y="1415052"/>
            <a:ext cx="3886200" cy="5192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9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2226468"/>
            <a:ext cx="7434134" cy="33980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</a:t>
            </a:r>
            <a:r>
              <a:rPr lang="en-US" dirty="0" err="1" smtClean="0"/>
              <a:t>crs_units</a:t>
            </a:r>
            <a:r>
              <a:rPr lang="en-US" dirty="0" smtClean="0"/>
              <a:t> = { '</a:t>
            </a:r>
            <a:r>
              <a:rPr lang="en-US" dirty="0" err="1" smtClean="0"/>
              <a:t>csc</a:t>
            </a:r>
            <a:r>
              <a:rPr lang="en-US" dirty="0" smtClean="0"/>
              <a:t> 352' : 3, '</a:t>
            </a:r>
            <a:r>
              <a:rPr lang="en-US" dirty="0" err="1" smtClean="0"/>
              <a:t>csc</a:t>
            </a:r>
            <a:r>
              <a:rPr lang="en-US" dirty="0" smtClean="0"/>
              <a:t> 120': 4, '</a:t>
            </a:r>
            <a:r>
              <a:rPr lang="en-US" dirty="0" err="1" smtClean="0"/>
              <a:t>csc</a:t>
            </a:r>
            <a:r>
              <a:rPr lang="en-US" dirty="0" smtClean="0"/>
              <a:t> 110': </a:t>
            </a:r>
            <a:r>
              <a:rPr lang="en-US" dirty="0"/>
              <a:t>4</a:t>
            </a:r>
            <a:r>
              <a:rPr lang="en-US" dirty="0" smtClean="0"/>
              <a:t> }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 </a:t>
            </a:r>
            <a:r>
              <a:rPr lang="en-US" dirty="0" smtClean="0"/>
              <a:t>for </a:t>
            </a:r>
            <a:r>
              <a:rPr lang="en-US" dirty="0" err="1" smtClean="0"/>
              <a:t>crs</a:t>
            </a:r>
            <a:r>
              <a:rPr lang="en-US" dirty="0" smtClean="0"/>
              <a:t>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print( "{0} : {1} </a:t>
            </a:r>
            <a:r>
              <a:rPr lang="en-US" dirty="0" err="1" smtClean="0"/>
              <a:t>units".format</a:t>
            </a:r>
            <a:r>
              <a:rPr lang="en-US" dirty="0" smtClean="0"/>
              <a:t>( </a:t>
            </a:r>
            <a:r>
              <a:rPr lang="en-US" dirty="0" err="1" smtClean="0"/>
              <a:t>crs</a:t>
            </a:r>
            <a:r>
              <a:rPr lang="en-US" dirty="0" smtClean="0"/>
              <a:t>, </a:t>
            </a:r>
            <a:r>
              <a:rPr lang="en-US" dirty="0" err="1" smtClean="0"/>
              <a:t>crs_units</a:t>
            </a:r>
            <a:r>
              <a:rPr lang="en-US" dirty="0" smtClean="0"/>
              <a:t>[</a:t>
            </a:r>
            <a:r>
              <a:rPr lang="en-US" dirty="0" err="1" smtClean="0"/>
              <a:t>crs</a:t>
            </a:r>
            <a:r>
              <a:rPr lang="en-US" dirty="0" smtClean="0"/>
              <a:t>]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csc</a:t>
            </a:r>
            <a:r>
              <a:rPr lang="en-US" dirty="0" smtClean="0">
                <a:solidFill>
                  <a:srgbClr val="0000FF"/>
                </a:solidFill>
              </a:rPr>
              <a:t> 110 : 4 units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csc</a:t>
            </a:r>
            <a:r>
              <a:rPr lang="en-US" dirty="0" smtClean="0">
                <a:solidFill>
                  <a:srgbClr val="0000FF"/>
                </a:solidFill>
              </a:rPr>
              <a:t> 120 : 4 units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csc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352 : 3 units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4570" y="3805813"/>
            <a:ext cx="349659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How can we get the dictionary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contents to be printed out in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sorted order of the keys?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(I.e., what goes in the box?)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3389" y="2673693"/>
            <a:ext cx="3873843" cy="352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6363730" y="2846688"/>
            <a:ext cx="2340347" cy="1507524"/>
          </a:xfrm>
          <a:custGeom>
            <a:avLst/>
            <a:gdLst>
              <a:gd name="connsiteX0" fmla="*/ 1944130 w 3120462"/>
              <a:gd name="connsiteY0" fmla="*/ 2010032 h 2010032"/>
              <a:gd name="connsiteX1" fmla="*/ 3039762 w 3120462"/>
              <a:gd name="connsiteY1" fmla="*/ 659027 h 2010032"/>
              <a:gd name="connsiteX2" fmla="*/ 0 w 3120462"/>
              <a:gd name="connsiteY2" fmla="*/ 0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0462" h="2010032">
                <a:moveTo>
                  <a:pt x="1944130" y="2010032"/>
                </a:moveTo>
                <a:cubicBezTo>
                  <a:pt x="2653957" y="1502032"/>
                  <a:pt x="3363784" y="994032"/>
                  <a:pt x="3039762" y="659027"/>
                </a:cubicBezTo>
                <a:cubicBezTo>
                  <a:pt x="2715740" y="324022"/>
                  <a:pt x="1357870" y="162011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556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09304"/>
          </a:xfrm>
        </p:spPr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14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23957" y="1117140"/>
            <a:ext cx="1284380" cy="181415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3" idx="6"/>
            <a:endCxn id="8" idx="1"/>
          </p:cNvCxnSpPr>
          <p:nvPr/>
        </p:nvCxnSpPr>
        <p:spPr>
          <a:xfrm>
            <a:off x="3208337" y="2024220"/>
            <a:ext cx="2541359" cy="9585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49696" y="2774972"/>
            <a:ext cx="14626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expressions</a:t>
            </a:r>
          </a:p>
        </p:txBody>
      </p:sp>
      <p:sp>
        <p:nvSpPr>
          <p:cNvPr id="9" name="Oval 8"/>
          <p:cNvSpPr/>
          <p:nvPr/>
        </p:nvSpPr>
        <p:spPr>
          <a:xfrm>
            <a:off x="1967017" y="4535400"/>
            <a:ext cx="1327258" cy="85933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3303824" y="2982721"/>
            <a:ext cx="2445872" cy="1839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3615" y="1415052"/>
            <a:ext cx="3886200" cy="5192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9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8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803"/>
            <a:ext cx="7886700" cy="830694"/>
          </a:xfrm>
        </p:spPr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48705" y="1012110"/>
            <a:ext cx="1883243" cy="168048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>
            <a:off x="3136401" y="2036892"/>
            <a:ext cx="2602321" cy="789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6155" y="2508361"/>
            <a:ext cx="14325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assignment</a:t>
            </a:r>
          </a:p>
          <a:p>
            <a:r>
              <a:rPr lang="en-US" sz="2100" dirty="0">
                <a:solidFill>
                  <a:srgbClr val="FF0000"/>
                </a:solidFill>
              </a:rPr>
              <a:t>statements</a:t>
            </a:r>
          </a:p>
        </p:txBody>
      </p:sp>
      <p:sp>
        <p:nvSpPr>
          <p:cNvPr id="9" name="Oval 8"/>
          <p:cNvSpPr/>
          <p:nvPr/>
        </p:nvSpPr>
        <p:spPr>
          <a:xfrm>
            <a:off x="1220059" y="4459013"/>
            <a:ext cx="1959632" cy="55379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55499" y="2845366"/>
            <a:ext cx="2573675" cy="1828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336749"/>
            <a:ext cx="3886200" cy="48402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9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02" y="229158"/>
            <a:ext cx="7886700" cy="993014"/>
          </a:xfrm>
        </p:spPr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16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938" y="2167443"/>
            <a:ext cx="1871530" cy="237750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56853" y="2988589"/>
            <a:ext cx="3228049" cy="1585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72265" y="2613390"/>
            <a:ext cx="34833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typing in an expression causes</a:t>
            </a:r>
          </a:p>
          <a:p>
            <a:r>
              <a:rPr lang="en-US" sz="2100" dirty="0">
                <a:solidFill>
                  <a:srgbClr val="FF0000"/>
                </a:solidFill>
              </a:rPr>
              <a:t>its value to be printed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241267"/>
            <a:ext cx="3886200" cy="4935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9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7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061"/>
            <a:ext cx="7886700" cy="859338"/>
          </a:xfrm>
        </p:spPr>
        <p:txBody>
          <a:bodyPr/>
          <a:lstStyle/>
          <a:p>
            <a:r>
              <a:rPr lang="en-US" dirty="0"/>
              <a:t>python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85768" y="1556357"/>
            <a:ext cx="4717020" cy="3150909"/>
          </a:xfrm>
        </p:spPr>
        <p:txBody>
          <a:bodyPr>
            <a:noAutofit/>
          </a:bodyPr>
          <a:lstStyle/>
          <a:p>
            <a:r>
              <a:rPr lang="en-US" sz="2200" dirty="0" smtClean="0"/>
              <a:t>variables: </a:t>
            </a:r>
          </a:p>
          <a:p>
            <a:pPr lvl="1"/>
            <a:r>
              <a:rPr lang="en-US" sz="2200" dirty="0" smtClean="0"/>
              <a:t>names begin with letter or '_'</a:t>
            </a:r>
          </a:p>
          <a:p>
            <a:pPr lvl="1"/>
            <a:r>
              <a:rPr lang="en-US" sz="2200" dirty="0" smtClean="0"/>
              <a:t>don't have to be declared in advance</a:t>
            </a:r>
          </a:p>
          <a:p>
            <a:pPr lvl="2"/>
            <a:r>
              <a:rPr lang="en-US" sz="2200" dirty="0" smtClean="0"/>
              <a:t>type determined at runtime</a:t>
            </a:r>
          </a:p>
          <a:p>
            <a:pPr marL="1714500" lvl="5" indent="0">
              <a:buNone/>
            </a:pPr>
            <a:endParaRPr lang="en-US" sz="2200" dirty="0" smtClean="0"/>
          </a:p>
          <a:p>
            <a:r>
              <a:rPr lang="en-US" sz="2200" dirty="0" smtClean="0"/>
              <a:t>expressions:</a:t>
            </a:r>
          </a:p>
          <a:p>
            <a:pPr lvl="1"/>
            <a:r>
              <a:rPr lang="en-US" sz="2200" dirty="0" smtClean="0"/>
              <a:t>all the usual arithmetic operators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55845"/>
            <a:ext cx="2808854" cy="48211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 = 4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5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 = x + y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5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9</a:t>
            </a:r>
            <a:endParaRPr lang="es-ES_tradnl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 = z * 2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y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0000FF"/>
                </a:solidFill>
                <a:latin typeface="Courier"/>
                <a:cs typeface="Courier"/>
              </a:rPr>
              <a:t>18</a:t>
            </a:r>
          </a:p>
          <a:p>
            <a:pPr marL="0" indent="0">
              <a:buNone/>
            </a:pPr>
            <a:r>
              <a:rPr lang="es-ES_tradnl" dirty="0">
                <a:latin typeface="Courier"/>
                <a:cs typeface="Courier"/>
              </a:rPr>
              <a:t>&gt;&gt;&gt; 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6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0207"/>
          </a:xfrm>
        </p:spPr>
        <p:txBody>
          <a:bodyPr/>
          <a:lstStyle/>
          <a:p>
            <a:r>
              <a:rPr lang="en-US" dirty="0" smtClean="0"/>
              <a:t>Multiple (aka parallel) assignment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197096" y="2226469"/>
            <a:ext cx="4299367" cy="3263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Assigns to multiple variables at the same time</a:t>
            </a:r>
          </a:p>
          <a:p>
            <a:pPr marL="0" indent="0">
              <a:buNone/>
            </a:pPr>
            <a:r>
              <a:rPr lang="en-US" sz="750" dirty="0"/>
              <a:t>   </a:t>
            </a:r>
          </a:p>
          <a:p>
            <a:pPr marL="342900" lvl="1" indent="0">
              <a:buNone/>
            </a:pP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...,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exp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exp</a:t>
            </a:r>
            <a:r>
              <a:rPr lang="en-US" baseline="-25000" dirty="0" smtClean="0"/>
              <a:t>2</a:t>
            </a:r>
            <a:r>
              <a:rPr lang="en-US" dirty="0" smtClean="0"/>
              <a:t>, ..., </a:t>
            </a:r>
            <a:r>
              <a:rPr lang="en-US" i="1" dirty="0" err="1" smtClean="0"/>
              <a:t>exp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sz="750" i="1" dirty="0"/>
              <a:t>   </a:t>
            </a:r>
          </a:p>
          <a:p>
            <a:pPr marL="0" indent="0">
              <a:buNone/>
            </a:pPr>
            <a:r>
              <a:rPr lang="en-US" dirty="0" smtClean="0"/>
              <a:t>Behavior: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i="1" dirty="0" smtClean="0"/>
              <a:t>exp</a:t>
            </a:r>
            <a:r>
              <a:rPr lang="en-US" baseline="-25000" dirty="0" smtClean="0"/>
              <a:t>1</a:t>
            </a:r>
            <a:r>
              <a:rPr lang="en-US" dirty="0" smtClean="0"/>
              <a:t>, ..., </a:t>
            </a:r>
            <a:r>
              <a:rPr lang="en-US" i="1" dirty="0" err="1" smtClean="0"/>
              <a:t>exp</a:t>
            </a:r>
            <a:r>
              <a:rPr lang="en-US" i="1" baseline="-25000" dirty="0" err="1" smtClean="0"/>
              <a:t>n</a:t>
            </a:r>
            <a:r>
              <a:rPr lang="en-US" dirty="0" smtClean="0"/>
              <a:t> evaluated (L-to-R)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...,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are assigned (L-to-R)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7768" y="1945376"/>
            <a:ext cx="2965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/>
              <a:t>&gt;&gt;&gt; </a:t>
            </a:r>
          </a:p>
          <a:p>
            <a:r>
              <a:rPr lang="cs-CZ" sz="2200" dirty="0"/>
              <a:t>&gt;&gt;&gt; </a:t>
            </a:r>
            <a:r>
              <a:rPr lang="cs-CZ" sz="2200" dirty="0" err="1"/>
              <a:t>x</a:t>
            </a:r>
            <a:r>
              <a:rPr lang="cs-CZ" sz="2200" dirty="0"/>
              <a:t>, </a:t>
            </a:r>
            <a:r>
              <a:rPr lang="cs-CZ" sz="2200" dirty="0" err="1"/>
              <a:t>y</a:t>
            </a:r>
            <a:r>
              <a:rPr lang="cs-CZ" sz="2200" dirty="0"/>
              <a:t>, z = 11, 22, 33</a:t>
            </a:r>
          </a:p>
          <a:p>
            <a:r>
              <a:rPr lang="cs-CZ" sz="2200" dirty="0"/>
              <a:t>&gt;&gt;&gt; </a:t>
            </a:r>
            <a:r>
              <a:rPr lang="cs-CZ" sz="2200" dirty="0" err="1"/>
              <a:t>x</a:t>
            </a:r>
            <a:endParaRPr lang="cs-CZ" sz="2200" dirty="0"/>
          </a:p>
          <a:p>
            <a:r>
              <a:rPr lang="cs-CZ" sz="2200" dirty="0">
                <a:solidFill>
                  <a:srgbClr val="0000FF"/>
                </a:solidFill>
              </a:rPr>
              <a:t>11</a:t>
            </a:r>
          </a:p>
          <a:p>
            <a:r>
              <a:rPr lang="cs-CZ" sz="2200" dirty="0"/>
              <a:t>&gt;&gt;&gt; </a:t>
            </a:r>
            <a:r>
              <a:rPr lang="cs-CZ" sz="2200" dirty="0" err="1"/>
              <a:t>y</a:t>
            </a:r>
            <a:endParaRPr lang="cs-CZ" sz="2200" dirty="0"/>
          </a:p>
          <a:p>
            <a:r>
              <a:rPr lang="cs-CZ" sz="2200" dirty="0">
                <a:solidFill>
                  <a:srgbClr val="0000FF"/>
                </a:solidFill>
              </a:rPr>
              <a:t>22</a:t>
            </a:r>
          </a:p>
          <a:p>
            <a:r>
              <a:rPr lang="cs-CZ" sz="2200" dirty="0"/>
              <a:t>&gt;&gt;&gt; z</a:t>
            </a:r>
          </a:p>
          <a:p>
            <a:r>
              <a:rPr lang="cs-CZ" sz="2200" dirty="0">
                <a:solidFill>
                  <a:srgbClr val="0000FF"/>
                </a:solidFill>
              </a:rPr>
              <a:t>33</a:t>
            </a:r>
          </a:p>
          <a:p>
            <a:r>
              <a:rPr lang="cs-CZ" sz="2200" dirty="0"/>
              <a:t>&gt;&gt;&gt;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851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3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y = 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z = (2*x – 1 == y+1)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z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←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what value is printed out fo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 z?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2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his class in context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3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y = 4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sum, diff, prod  =  x + y,  x – y,  x * 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</a:t>
            </a:r>
            <a:r>
              <a:rPr lang="en-US" dirty="0" err="1" smtClean="0"/>
              <a:t>prod+diff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←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what is the value printed out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9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reading user input I: input()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417"/>
            <a:ext cx="7886700" cy="735211"/>
          </a:xfrm>
        </p:spPr>
        <p:txBody>
          <a:bodyPr/>
          <a:lstStyle/>
          <a:p>
            <a:r>
              <a:rPr lang="en-US" dirty="0" smtClean="0"/>
              <a:t>Reading user input I: </a:t>
            </a:r>
            <a:r>
              <a:rPr lang="en-US" b="1" dirty="0" smtClean="0"/>
              <a:t>input()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117140"/>
            <a:ext cx="4346183" cy="5299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&gt;&gt; x = </a:t>
            </a:r>
            <a:r>
              <a:rPr lang="en-US" sz="2000" dirty="0">
                <a:solidFill>
                  <a:srgbClr val="8A00D3"/>
                </a:solidFill>
              </a:rPr>
              <a:t>input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13579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&gt;&gt; x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'13579'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&gt;&gt; y = </a:t>
            </a:r>
            <a:r>
              <a:rPr lang="en-US" sz="2000" dirty="0">
                <a:solidFill>
                  <a:srgbClr val="8A00D3"/>
                </a:solidFill>
              </a:rPr>
              <a:t>input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'Type some input: '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Type some input: </a:t>
            </a:r>
            <a:r>
              <a:rPr lang="en-US" sz="2000" dirty="0"/>
              <a:t>23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&gt;&gt; 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'23</a:t>
            </a:r>
            <a:r>
              <a:rPr lang="en-US" sz="2000" dirty="0" smtClean="0"/>
              <a:t>'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&gt;&gt; z = </a:t>
            </a:r>
            <a:r>
              <a:rPr lang="en-US" sz="2000" dirty="0">
                <a:solidFill>
                  <a:srgbClr val="8A00D3"/>
                </a:solidFill>
              </a:rPr>
              <a:t>input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'More input: '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More input: </a:t>
            </a:r>
            <a:r>
              <a:rPr lang="en-US" sz="2000" dirty="0"/>
              <a:t>567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&gt;&gt; z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'567'</a:t>
            </a:r>
          </a:p>
          <a:p>
            <a:pPr marL="0" indent="0">
              <a:buNone/>
            </a:pPr>
            <a:r>
              <a:rPr lang="en-US" sz="2000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202952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802"/>
            <a:ext cx="7886700" cy="6015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user input I: </a:t>
            </a:r>
            <a:r>
              <a:rPr lang="en-US" b="1" dirty="0" smtClean="0"/>
              <a:t>input()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4132" y="1117140"/>
            <a:ext cx="2950525" cy="175687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>
            <a:off x="3094433" y="1989712"/>
            <a:ext cx="2224150" cy="674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4093" y="2192105"/>
            <a:ext cx="36984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input statement: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reads input from the keyboard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returns the value read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0000"/>
                </a:solidFill>
              </a:rPr>
              <a:t>(a string)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80907" y="1279461"/>
            <a:ext cx="4374828" cy="51266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&gt;&gt;&gt; x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13579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'13579'</a:t>
            </a:r>
          </a:p>
          <a:p>
            <a:pPr marL="0" indent="0">
              <a:buNone/>
            </a:pPr>
            <a:r>
              <a:rPr lang="en-US" dirty="0"/>
              <a:t>&gt;&gt;&gt; y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'Type some input: 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Type some input: </a:t>
            </a:r>
            <a:r>
              <a:rPr lang="en-US" dirty="0"/>
              <a:t>23</a:t>
            </a:r>
          </a:p>
          <a:p>
            <a:pPr marL="0" indent="0">
              <a:buNone/>
            </a:pPr>
            <a:r>
              <a:rPr lang="en-US" dirty="0"/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'23</a:t>
            </a:r>
            <a:r>
              <a:rPr lang="en-US" dirty="0"/>
              <a:t>'</a:t>
            </a:r>
          </a:p>
          <a:p>
            <a:pPr marL="0" indent="0">
              <a:buNone/>
            </a:pPr>
            <a:r>
              <a:rPr lang="en-US" dirty="0"/>
              <a:t>&gt;&gt;&gt; z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'More input: 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More input: </a:t>
            </a:r>
            <a:r>
              <a:rPr lang="en-US" dirty="0"/>
              <a:t>567</a:t>
            </a:r>
          </a:p>
          <a:p>
            <a:pPr marL="0" indent="0">
              <a:buNone/>
            </a:pPr>
            <a:r>
              <a:rPr lang="en-US" dirty="0"/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'567'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49856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7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user input I: </a:t>
            </a:r>
            <a:r>
              <a:rPr lang="en-US" b="1" dirty="0" smtClean="0"/>
              <a:t>input()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7155" y="2597112"/>
            <a:ext cx="4741358" cy="117442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>
            <a:off x="4907992" y="3437355"/>
            <a:ext cx="716147" cy="859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90030" y="2201653"/>
            <a:ext cx="3387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input statement: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reads input from the keyboard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returns the value read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500" dirty="0"/>
              <a:t>(a string)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1836" y="3843126"/>
            <a:ext cx="32801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takes an optional argument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FF0000"/>
                </a:solidFill>
              </a:rPr>
              <a:t>if provided, serves as a prompt</a:t>
            </a:r>
          </a:p>
        </p:txBody>
      </p:sp>
      <p:sp>
        <p:nvSpPr>
          <p:cNvPr id="11" name="Oval 10"/>
          <p:cNvSpPr/>
          <p:nvPr/>
        </p:nvSpPr>
        <p:spPr>
          <a:xfrm>
            <a:off x="271670" y="4191663"/>
            <a:ext cx="4579030" cy="110759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>
            <a:stCxn id="11" idx="6"/>
          </p:cNvCxnSpPr>
          <p:nvPr/>
        </p:nvCxnSpPr>
        <p:spPr>
          <a:xfrm flipV="1">
            <a:off x="4850700" y="4296694"/>
            <a:ext cx="763890" cy="448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289008"/>
            <a:ext cx="4489413" cy="5337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&gt;&gt;&gt; x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13579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'13579'</a:t>
            </a:r>
          </a:p>
          <a:p>
            <a:pPr marL="0" indent="0">
              <a:buNone/>
            </a:pPr>
            <a:r>
              <a:rPr lang="en-US" dirty="0"/>
              <a:t>&gt;&gt;&gt; y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'Type some input: 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Type some input: </a:t>
            </a:r>
            <a:r>
              <a:rPr lang="en-US" dirty="0"/>
              <a:t>23</a:t>
            </a:r>
          </a:p>
          <a:p>
            <a:pPr marL="0" indent="0">
              <a:buNone/>
            </a:pPr>
            <a:r>
              <a:rPr lang="en-US" dirty="0"/>
              <a:t>&gt;&gt;&gt; 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'23</a:t>
            </a:r>
            <a:r>
              <a:rPr lang="en-US" dirty="0"/>
              <a:t>'</a:t>
            </a:r>
          </a:p>
          <a:p>
            <a:pPr marL="0" indent="0">
              <a:buNone/>
            </a:pPr>
            <a:r>
              <a:rPr lang="en-US" dirty="0"/>
              <a:t>&gt;&gt;&gt; z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'More input: 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More input: </a:t>
            </a:r>
            <a:r>
              <a:rPr lang="en-US" dirty="0"/>
              <a:t>567</a:t>
            </a:r>
          </a:p>
          <a:p>
            <a:pPr marL="0" indent="0">
              <a:buNone/>
            </a:pPr>
            <a:r>
              <a:rPr lang="en-US" dirty="0"/>
              <a:t>&gt;&gt;&gt; z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'567'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786"/>
          </a:xfrm>
        </p:spPr>
        <p:txBody>
          <a:bodyPr/>
          <a:lstStyle/>
          <a:p>
            <a:r>
              <a:rPr lang="en-US" dirty="0" smtClean="0"/>
              <a:t>Reading user input I: </a:t>
            </a:r>
            <a:r>
              <a:rPr lang="en-US" b="1" dirty="0" smtClean="0"/>
              <a:t>input()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66184" y="2749884"/>
            <a:ext cx="3498579" cy="666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2528" y="2125266"/>
            <a:ext cx="413087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value read in is represented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as a string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string ≡ sequence of characters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7812" y="1796980"/>
            <a:ext cx="7638899" cy="4562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x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12</a:t>
            </a:r>
          </a:p>
          <a:p>
            <a:pPr marL="0" indent="0">
              <a:buNone/>
            </a:pPr>
            <a:r>
              <a:rPr lang="en-US" dirty="0"/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'12'</a:t>
            </a:r>
          </a:p>
          <a:p>
            <a:pPr marL="0" indent="0">
              <a:buNone/>
            </a:pPr>
            <a:r>
              <a:rPr lang="en-US" dirty="0"/>
              <a:t>&gt;&gt;&gt; y = x / 2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"&lt;pyshell#59&gt;", line 1,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y = x / 2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>
                <a:solidFill>
                  <a:srgbClr val="FF0000"/>
                </a:solidFill>
              </a:rPr>
              <a:t>: unsupported operand type(s) for /: '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>
                <a:solidFill>
                  <a:srgbClr val="FF0000"/>
                </a:solidFill>
              </a:rPr>
              <a:t>' and '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28440" y="3055428"/>
            <a:ext cx="1112882" cy="66837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906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31"/>
            <a:ext cx="7886700" cy="744760"/>
          </a:xfrm>
        </p:spPr>
        <p:txBody>
          <a:bodyPr>
            <a:normAutofit/>
          </a:bodyPr>
          <a:lstStyle/>
          <a:p>
            <a:r>
              <a:rPr lang="en-US" dirty="0" smtClean="0"/>
              <a:t>Reading user input I: </a:t>
            </a:r>
            <a:r>
              <a:rPr lang="en-US" b="1" dirty="0" smtClean="0"/>
              <a:t>input()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2528" y="2125266"/>
            <a:ext cx="4130874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value read in is represented</a:t>
            </a:r>
          </a:p>
          <a:p>
            <a:r>
              <a:rPr lang="en-US" sz="2400" dirty="0"/>
              <a:t>as a string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string ≡ sequence of characters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3299" y="1185895"/>
            <a:ext cx="7820323" cy="4562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x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12</a:t>
            </a:r>
          </a:p>
          <a:p>
            <a:pPr marL="0" indent="0">
              <a:buNone/>
            </a:pPr>
            <a:r>
              <a:rPr lang="en-US" dirty="0"/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'12'</a:t>
            </a:r>
          </a:p>
          <a:p>
            <a:pPr marL="0" indent="0">
              <a:buNone/>
            </a:pPr>
            <a:r>
              <a:rPr lang="en-US" dirty="0"/>
              <a:t>&gt;&gt;&gt; y = x / 2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"&lt;pyshell#59&gt;", line 1,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y = x / 2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>
                <a:solidFill>
                  <a:srgbClr val="FF0000"/>
                </a:solidFill>
              </a:rPr>
              <a:t>: unsupported operand type(s) for /: '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>
                <a:solidFill>
                  <a:srgbClr val="FF0000"/>
                </a:solidFill>
              </a:rPr>
              <a:t>' and '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99" y="5539984"/>
            <a:ext cx="291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TypeError</a:t>
            </a:r>
            <a:r>
              <a:rPr lang="en-US" dirty="0" smtClean="0">
                <a:solidFill>
                  <a:srgbClr val="FF0000"/>
                </a:solidFill>
              </a:rPr>
              <a:t>: indicate an error due to wrong type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stCxn id="14" idx="4"/>
            <a:endCxn id="4" idx="1"/>
          </p:cNvCxnSpPr>
          <p:nvPr/>
        </p:nvCxnSpPr>
        <p:spPr>
          <a:xfrm>
            <a:off x="4153651" y="5413833"/>
            <a:ext cx="1180448" cy="4493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0" y="3160457"/>
            <a:ext cx="8307302" cy="225337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524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31"/>
            <a:ext cx="7886700" cy="744760"/>
          </a:xfrm>
        </p:spPr>
        <p:txBody>
          <a:bodyPr>
            <a:normAutofit/>
          </a:bodyPr>
          <a:lstStyle/>
          <a:p>
            <a:r>
              <a:rPr lang="en-US" dirty="0" smtClean="0"/>
              <a:t>Reading user input I: </a:t>
            </a:r>
            <a:r>
              <a:rPr lang="en-US" b="1" dirty="0" smtClean="0"/>
              <a:t>input()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2528" y="2125266"/>
            <a:ext cx="442941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value read in is represented</a:t>
            </a:r>
          </a:p>
          <a:p>
            <a:r>
              <a:rPr lang="en-US" sz="2400" dirty="0"/>
              <a:t>as a string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string ≡ sequence of </a:t>
            </a:r>
            <a:r>
              <a:rPr lang="en-US" sz="2100" dirty="0" smtClean="0"/>
              <a:t>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 smtClean="0"/>
              <a:t>TypeError</a:t>
            </a:r>
            <a:r>
              <a:rPr lang="en-US" sz="2100" dirty="0" smtClean="0"/>
              <a:t>: indicates an error due to </a:t>
            </a:r>
          </a:p>
          <a:p>
            <a:r>
              <a:rPr lang="en-US" sz="2100" dirty="0" smtClean="0"/>
              <a:t>      a wrong type</a:t>
            </a:r>
            <a:endParaRPr lang="en-US" sz="2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3299" y="1185895"/>
            <a:ext cx="7820323" cy="4562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&gt;&gt;&gt; </a:t>
            </a:r>
          </a:p>
          <a:p>
            <a:pPr marL="0" indent="0">
              <a:buNone/>
            </a:pPr>
            <a:r>
              <a:rPr lang="en-US" sz="2000" dirty="0"/>
              <a:t>&gt;&gt;&gt; x = </a:t>
            </a:r>
            <a:r>
              <a:rPr lang="en-US" sz="2000" dirty="0">
                <a:solidFill>
                  <a:srgbClr val="8A00D3"/>
                </a:solidFill>
              </a:rPr>
              <a:t>input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/>
              <a:t>12</a:t>
            </a:r>
          </a:p>
          <a:p>
            <a:pPr marL="0" indent="0">
              <a:buNone/>
            </a:pPr>
            <a:r>
              <a:rPr lang="en-US" sz="2000" dirty="0"/>
              <a:t>&gt;&gt;&gt; x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'12'</a:t>
            </a:r>
          </a:p>
          <a:p>
            <a:pPr marL="0" indent="0">
              <a:buNone/>
            </a:pPr>
            <a:r>
              <a:rPr lang="en-US" sz="2000" dirty="0"/>
              <a:t>&gt;&gt;&gt; y = x / 2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Traceback</a:t>
            </a:r>
            <a:r>
              <a:rPr lang="en-US" sz="2000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File "&lt;pyshell#59&gt;", line 1, in &lt;module&gt;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 y = x / 2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TypeError</a:t>
            </a:r>
            <a:r>
              <a:rPr lang="en-US" sz="2000" dirty="0">
                <a:solidFill>
                  <a:srgbClr val="FF0000"/>
                </a:solidFill>
              </a:rPr>
              <a:t>: unsupported operand type(s) for /: '</a:t>
            </a:r>
            <a:r>
              <a:rPr lang="en-US" sz="2000" dirty="0" err="1">
                <a:solidFill>
                  <a:srgbClr val="FF0000"/>
                </a:solidFill>
              </a:rPr>
              <a:t>str</a:t>
            </a:r>
            <a:r>
              <a:rPr lang="en-US" sz="2000" dirty="0">
                <a:solidFill>
                  <a:srgbClr val="FF0000"/>
                </a:solidFill>
              </a:rPr>
              <a:t>' and '</a:t>
            </a:r>
            <a:r>
              <a:rPr lang="en-US" sz="2000" dirty="0" err="1">
                <a:solidFill>
                  <a:srgbClr val="FF0000"/>
                </a:solidFill>
              </a:rPr>
              <a:t>int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000" dirty="0" smtClean="0"/>
              <a:t>&gt;</a:t>
            </a:r>
            <a:r>
              <a:rPr lang="en-US" sz="2000" dirty="0"/>
              <a:t>&gt;</a:t>
            </a:r>
            <a:r>
              <a:rPr lang="en-US" sz="2000" dirty="0" smtClean="0"/>
              <a:t>&gt; y =</a:t>
            </a:r>
            <a:r>
              <a:rPr lang="en-US" sz="2000" dirty="0" smtClean="0">
                <a:solidFill>
                  <a:srgbClr val="8A00D3"/>
                </a:solidFill>
              </a:rPr>
              <a:t> </a:t>
            </a:r>
            <a:r>
              <a:rPr lang="en-US" sz="2000" dirty="0" err="1" smtClean="0">
                <a:solidFill>
                  <a:srgbClr val="8A00D3"/>
                </a:solidFill>
              </a:rPr>
              <a:t>int</a:t>
            </a:r>
            <a:r>
              <a:rPr lang="en-US" sz="2000" dirty="0" smtClean="0">
                <a:solidFill>
                  <a:srgbClr val="8A00D3"/>
                </a:solidFill>
              </a:rPr>
              <a:t> </a:t>
            </a:r>
            <a:r>
              <a:rPr lang="en-US" sz="2000" dirty="0" smtClean="0"/>
              <a:t>(x) / 2</a:t>
            </a:r>
          </a:p>
          <a:p>
            <a:pPr marL="0" indent="0">
              <a:buNone/>
            </a:pPr>
            <a:r>
              <a:rPr lang="en-US" sz="2000" dirty="0" smtClean="0"/>
              <a:t>&gt;&gt;&gt; 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6.0</a:t>
            </a:r>
          </a:p>
          <a:p>
            <a:pPr marL="0" indent="0">
              <a:buNone/>
            </a:pPr>
            <a:r>
              <a:rPr lang="en-US" sz="2000" dirty="0" smtClean="0"/>
              <a:t>&gt;&gt;&gt;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94863" y="5625918"/>
            <a:ext cx="342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CC3300"/>
                </a:solidFill>
              </a:rPr>
              <a:t>Fix: explicit type conversion</a:t>
            </a:r>
            <a:endParaRPr lang="en-US" dirty="0">
              <a:solidFill>
                <a:srgbClr val="CC3300"/>
              </a:solidFill>
            </a:endParaRPr>
          </a:p>
        </p:txBody>
      </p:sp>
      <p:cxnSp>
        <p:nvCxnSpPr>
          <p:cNvPr id="7" name="Straight Connector 6"/>
          <p:cNvCxnSpPr>
            <a:stCxn id="14" idx="5"/>
            <a:endCxn id="4" idx="1"/>
          </p:cNvCxnSpPr>
          <p:nvPr/>
        </p:nvCxnSpPr>
        <p:spPr>
          <a:xfrm>
            <a:off x="1718670" y="5562129"/>
            <a:ext cx="3176193" cy="248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50349" y="5146483"/>
            <a:ext cx="782987" cy="48695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6308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&gt;&gt;&gt; x = </a:t>
            </a:r>
            <a:r>
              <a:rPr lang="fr-FR" sz="2400" dirty="0" smtClean="0">
                <a:solidFill>
                  <a:srgbClr val="008000"/>
                </a:solidFill>
              </a:rPr>
              <a:t>"</a:t>
            </a:r>
            <a:r>
              <a:rPr lang="fr-FR" sz="2400" dirty="0" err="1" smtClean="0">
                <a:solidFill>
                  <a:srgbClr val="008000"/>
                </a:solidFill>
              </a:rPr>
              <a:t>abcd</a:t>
            </a:r>
            <a:r>
              <a:rPr lang="fr-FR" sz="2400" dirty="0" smtClean="0">
                <a:solidFill>
                  <a:srgbClr val="008000"/>
                </a:solidFill>
              </a:rPr>
              <a:t>"</a:t>
            </a:r>
            <a:endParaRPr lang="fr-FR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FR" sz="2400" dirty="0"/>
              <a:t>&gt;&gt;&gt; y = </a:t>
            </a:r>
            <a:r>
              <a:rPr lang="fr-FR" sz="2400" dirty="0" smtClean="0">
                <a:solidFill>
                  <a:srgbClr val="008000"/>
                </a:solidFill>
              </a:rPr>
              <a:t>'</a:t>
            </a:r>
            <a:r>
              <a:rPr lang="fr-FR" sz="2400" dirty="0" err="1" smtClean="0">
                <a:solidFill>
                  <a:srgbClr val="008000"/>
                </a:solidFill>
              </a:rPr>
              <a:t>efgh</a:t>
            </a:r>
            <a:r>
              <a:rPr lang="fr-FR" sz="2400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fr-FR" sz="2400" dirty="0"/>
              <a:t>&gt;&gt;&gt; z = </a:t>
            </a:r>
            <a:r>
              <a:rPr lang="fr-FR" sz="2400" dirty="0" smtClean="0">
                <a:solidFill>
                  <a:srgbClr val="008000"/>
                </a:solidFill>
              </a:rPr>
              <a:t>"</a:t>
            </a:r>
            <a:r>
              <a:rPr lang="fr-FR" sz="2400" dirty="0" err="1" smtClean="0">
                <a:solidFill>
                  <a:srgbClr val="008000"/>
                </a:solidFill>
              </a:rPr>
              <a:t>efgh</a:t>
            </a:r>
            <a:r>
              <a:rPr lang="fr-FR" sz="2400" dirty="0" smtClean="0">
                <a:solidFill>
                  <a:srgbClr val="008000"/>
                </a:solidFill>
              </a:rPr>
              <a:t>"</a:t>
            </a:r>
            <a:endParaRPr lang="fr-FR" sz="24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FR" sz="2400" dirty="0"/>
              <a:t>&gt;&gt;&gt;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64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4" y="2935003"/>
            <a:ext cx="1180802" cy="11808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36005" y="4134006"/>
            <a:ext cx="10711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programmer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59026" y="3525402"/>
            <a:ext cx="81317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122496" y="2359727"/>
            <a:ext cx="1994678" cy="2842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6707197" y="5159985"/>
            <a:ext cx="8722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computer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2913" y="3324190"/>
            <a:ext cx="1025956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code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338829" y="3525402"/>
            <a:ext cx="170970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69706" y="3248403"/>
            <a:ext cx="733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execute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60409" y="3267238"/>
            <a:ext cx="551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42220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97572" y="1680485"/>
            <a:ext cx="2320314" cy="194783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15716" y="2434793"/>
            <a:ext cx="1291234" cy="221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12697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either single-quotes (at both ends)</a:t>
            </a:r>
          </a:p>
          <a:p>
            <a:r>
              <a:rPr lang="en-US" dirty="0">
                <a:solidFill>
                  <a:srgbClr val="FF0000"/>
                </a:solidFill>
              </a:rPr>
              <a:t>or double-quotes (at both ends)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>
                <a:solidFill>
                  <a:srgbClr val="008000"/>
                </a:solidFill>
              </a:rPr>
              <a:t>"</a:t>
            </a:r>
            <a:r>
              <a:rPr lang="fr-FR" dirty="0" err="1">
                <a:solidFill>
                  <a:srgbClr val="008000"/>
                </a:solidFill>
              </a:rPr>
              <a:t>abcd</a:t>
            </a:r>
            <a:r>
              <a:rPr lang="fr-FR" dirty="0">
                <a:solidFill>
                  <a:srgbClr val="008000"/>
                </a:solidFill>
              </a:rPr>
              <a:t>"</a:t>
            </a:r>
          </a:p>
          <a:p>
            <a:pPr marL="0" indent="0">
              <a:buNone/>
            </a:pPr>
            <a:r>
              <a:rPr lang="fr-FR" dirty="0"/>
              <a:t>&gt;&gt;&gt; y = </a:t>
            </a:r>
            <a:r>
              <a:rPr lang="fr-FR" dirty="0">
                <a:solidFill>
                  <a:srgbClr val="008000"/>
                </a:solidFill>
              </a:rPr>
              <a:t>'</a:t>
            </a:r>
            <a:r>
              <a:rPr lang="fr-FR" dirty="0" err="1">
                <a:solidFill>
                  <a:srgbClr val="008000"/>
                </a:solidFill>
              </a:rPr>
              <a:t>efgh</a:t>
            </a:r>
            <a:r>
              <a:rPr lang="fr-FR" dirty="0">
                <a:solidFill>
                  <a:srgbClr val="008000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z = </a:t>
            </a:r>
            <a:r>
              <a:rPr lang="fr-FR" dirty="0">
                <a:solidFill>
                  <a:srgbClr val="008000"/>
                </a:solidFill>
              </a:rPr>
              <a:t>"</a:t>
            </a:r>
            <a:r>
              <a:rPr lang="fr-FR" dirty="0" err="1">
                <a:solidFill>
                  <a:srgbClr val="008000"/>
                </a:solidFill>
              </a:rPr>
              <a:t>efgh</a:t>
            </a:r>
            <a:r>
              <a:rPr lang="fr-FR" dirty="0">
                <a:solidFill>
                  <a:srgbClr val="008000"/>
                </a:solidFill>
              </a:rPr>
              <a:t>"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9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416"/>
            <a:ext cx="7886700" cy="859339"/>
          </a:xfrm>
        </p:spPr>
        <p:txBody>
          <a:bodyPr>
            <a:normAutofit/>
          </a:bodyPr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6900" y="2136526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string is a sequence (array) of characters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 can index into a string to get the characters </a:t>
            </a:r>
          </a:p>
        </p:txBody>
      </p:sp>
      <p:sp>
        <p:nvSpPr>
          <p:cNvPr id="8" name="Oval 7"/>
          <p:cNvSpPr/>
          <p:nvPr/>
        </p:nvSpPr>
        <p:spPr>
          <a:xfrm>
            <a:off x="401042" y="2646007"/>
            <a:ext cx="1919273" cy="201351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0315" y="2912205"/>
            <a:ext cx="2750004" cy="658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9099" y="1164881"/>
            <a:ext cx="4814067" cy="5518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&gt;&gt;&gt; text = </a:t>
            </a:r>
            <a:r>
              <a:rPr lang="en-US" sz="2000" dirty="0" smtClean="0">
                <a:solidFill>
                  <a:srgbClr val="8A00D3"/>
                </a:solidFill>
              </a:rPr>
              <a:t>input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008000"/>
                </a:solidFill>
              </a:rPr>
              <a:t>'Enter a string: '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366FF"/>
                </a:solidFill>
              </a:rPr>
              <a:t>Enter a string: </a:t>
            </a:r>
            <a:r>
              <a:rPr lang="en-US" sz="2000" dirty="0" err="1" smtClean="0"/>
              <a:t>abcdefghi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&gt;&gt;&gt; text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366FF"/>
                </a:solidFill>
              </a:rPr>
              <a:t>'</a:t>
            </a:r>
            <a:r>
              <a:rPr lang="en-US" sz="2000" dirty="0" err="1" smtClean="0">
                <a:solidFill>
                  <a:srgbClr val="3366FF"/>
                </a:solidFill>
              </a:rPr>
              <a:t>abcdefghi</a:t>
            </a:r>
            <a:r>
              <a:rPr lang="en-US" sz="2000" dirty="0" smtClean="0">
                <a:solidFill>
                  <a:srgbClr val="3366FF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000" dirty="0" smtClean="0"/>
              <a:t>&gt;&gt;&gt; text[0]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'a'</a:t>
            </a:r>
          </a:p>
          <a:p>
            <a:pPr marL="0" indent="0">
              <a:buNone/>
            </a:pPr>
            <a:r>
              <a:rPr lang="en-US" sz="2000" dirty="0" smtClean="0"/>
              <a:t>&gt;&gt;&gt; text[1]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'b'</a:t>
            </a:r>
          </a:p>
          <a:p>
            <a:pPr marL="0" indent="0">
              <a:buNone/>
            </a:pPr>
            <a:r>
              <a:rPr lang="en-US" sz="2000" dirty="0" smtClean="0"/>
              <a:t>&gt;&gt;&gt; text[27]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Traceback</a:t>
            </a:r>
            <a:r>
              <a:rPr lang="en-US" sz="2000" dirty="0" smtClean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File "&lt;pyshell#153&gt;", line 1, in &lt;module&gt;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text[27]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IndexError</a:t>
            </a:r>
            <a:r>
              <a:rPr lang="en-US" sz="2000" dirty="0" smtClean="0">
                <a:solidFill>
                  <a:srgbClr val="FF0000"/>
                </a:solidFill>
              </a:rPr>
              <a:t>: string index out of range</a:t>
            </a:r>
          </a:p>
          <a:p>
            <a:pPr marL="0" indent="0">
              <a:buNone/>
            </a:pPr>
            <a:r>
              <a:rPr lang="en-US" sz="2000" dirty="0" smtClean="0"/>
              <a:t>&gt;&gt;&gt;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256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868"/>
            <a:ext cx="7886700" cy="868887"/>
          </a:xfrm>
        </p:spPr>
        <p:txBody>
          <a:bodyPr>
            <a:normAutofit/>
          </a:bodyPr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6900" y="2107882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string is a sequence (array) of characters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we can index into a string to get the characters </a:t>
            </a:r>
          </a:p>
        </p:txBody>
      </p:sp>
      <p:sp>
        <p:nvSpPr>
          <p:cNvPr id="8" name="Oval 7"/>
          <p:cNvSpPr/>
          <p:nvPr/>
        </p:nvSpPr>
        <p:spPr>
          <a:xfrm>
            <a:off x="145337" y="4191662"/>
            <a:ext cx="5545642" cy="242524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78825" y="3961621"/>
            <a:ext cx="543562" cy="440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1032" y="3628906"/>
            <a:ext cx="362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indexing beyond the end of the string gives an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IndexError</a:t>
            </a:r>
            <a:r>
              <a:rPr lang="en-US" dirty="0">
                <a:solidFill>
                  <a:srgbClr val="FF0000"/>
                </a:solidFill>
              </a:rPr>
              <a:t> error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49" y="1241267"/>
            <a:ext cx="5396531" cy="54997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&gt;&gt;&gt; text = </a:t>
            </a:r>
            <a:r>
              <a:rPr lang="en-US" dirty="0">
                <a:solidFill>
                  <a:srgbClr val="8A00D3"/>
                </a:solidFill>
              </a:rPr>
              <a:t>input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'Enter a string: '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Enter a string: </a:t>
            </a:r>
            <a:r>
              <a:rPr lang="en-US" dirty="0" err="1"/>
              <a:t>abcdefghi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text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'</a:t>
            </a:r>
            <a:r>
              <a:rPr lang="en-US" dirty="0" err="1">
                <a:solidFill>
                  <a:srgbClr val="3366FF"/>
                </a:solidFill>
              </a:rPr>
              <a:t>abcdefghi</a:t>
            </a:r>
            <a:r>
              <a:rPr lang="en-US" dirty="0">
                <a:solidFill>
                  <a:srgbClr val="3366FF"/>
                </a:solidFill>
              </a:rPr>
              <a:t>'</a:t>
            </a:r>
          </a:p>
          <a:p>
            <a:pPr marL="0" indent="0">
              <a:buNone/>
            </a:pPr>
            <a:r>
              <a:rPr lang="en-US" dirty="0"/>
              <a:t>&gt;&gt;&gt; text[0]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'a'</a:t>
            </a:r>
          </a:p>
          <a:p>
            <a:pPr marL="0" indent="0">
              <a:buNone/>
            </a:pPr>
            <a:r>
              <a:rPr lang="en-US" dirty="0"/>
              <a:t>&gt;&gt;&gt; text[1]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'b'</a:t>
            </a:r>
          </a:p>
          <a:p>
            <a:pPr marL="0" indent="0">
              <a:buNone/>
            </a:pPr>
            <a:r>
              <a:rPr lang="en-US" dirty="0"/>
              <a:t>&gt;&gt;&gt; text[27]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"&lt;pyshell#153&gt;", line 1,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text[27]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IndexError</a:t>
            </a:r>
            <a:r>
              <a:rPr lang="en-US" dirty="0">
                <a:solidFill>
                  <a:srgbClr val="FF0000"/>
                </a:solidFill>
              </a:rPr>
              <a:t>: string index out of range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197790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869"/>
            <a:ext cx="7886700" cy="725664"/>
          </a:xfrm>
        </p:spPr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0650" y="2107881"/>
            <a:ext cx="3860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string is a sequence (array) of characters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we can index into a string to get the characters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each character is returned as a string of length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0650" y="4002417"/>
            <a:ext cx="394335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Intuitively, a </a:t>
            </a:r>
            <a:r>
              <a:rPr lang="en-US" i="1" dirty="0">
                <a:solidFill>
                  <a:srgbClr val="FF0000"/>
                </a:solidFill>
              </a:rPr>
              <a:t>character</a:t>
            </a:r>
            <a:r>
              <a:rPr lang="en-US" dirty="0">
                <a:solidFill>
                  <a:srgbClr val="FF0000"/>
                </a:solidFill>
              </a:rPr>
              <a:t> is a single letter, digit, punctuation mark, etc.</a:t>
            </a:r>
          </a:p>
          <a:p>
            <a:r>
              <a:rPr lang="en-US" sz="750" dirty="0">
                <a:solidFill>
                  <a:srgbClr val="FF0000"/>
                </a:solidFill>
              </a:rPr>
              <a:t>    </a:t>
            </a:r>
          </a:p>
          <a:p>
            <a:r>
              <a:rPr lang="en-US" dirty="0">
                <a:solidFill>
                  <a:srgbClr val="FF0000"/>
                </a:solidFill>
              </a:rPr>
              <a:t>     E.g.: 'a'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'5'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'$'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9080" y="3359456"/>
            <a:ext cx="4175371" cy="8226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26738" y="4201996"/>
            <a:ext cx="4077130" cy="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0003" y="973917"/>
            <a:ext cx="5472921" cy="5884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&gt;&gt;&gt; text = </a:t>
            </a:r>
            <a:r>
              <a:rPr lang="en-US" sz="2200" dirty="0">
                <a:solidFill>
                  <a:srgbClr val="8A00D3"/>
                </a:solidFill>
              </a:rPr>
              <a:t>input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008000"/>
                </a:solidFill>
              </a:rPr>
              <a:t>'Enter a string: '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366FF"/>
                </a:solidFill>
              </a:rPr>
              <a:t>Enter a string: </a:t>
            </a:r>
            <a:r>
              <a:rPr lang="en-US" sz="2200" dirty="0" err="1"/>
              <a:t>abcdefghi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&gt;&gt;&gt; text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3366FF"/>
                </a:solidFill>
              </a:rPr>
              <a:t>'</a:t>
            </a:r>
            <a:r>
              <a:rPr lang="en-US" sz="2200" dirty="0" err="1">
                <a:solidFill>
                  <a:srgbClr val="3366FF"/>
                </a:solidFill>
              </a:rPr>
              <a:t>abcdefghi</a:t>
            </a:r>
            <a:r>
              <a:rPr lang="en-US" sz="2200" dirty="0">
                <a:solidFill>
                  <a:srgbClr val="3366FF"/>
                </a:solidFill>
              </a:rPr>
              <a:t>'</a:t>
            </a:r>
          </a:p>
          <a:p>
            <a:pPr marL="0" indent="0">
              <a:buNone/>
            </a:pPr>
            <a:r>
              <a:rPr lang="en-US" sz="2200" dirty="0"/>
              <a:t>&gt;&gt;&gt; text[0]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'a'</a:t>
            </a:r>
          </a:p>
          <a:p>
            <a:pPr marL="0" indent="0">
              <a:buNone/>
            </a:pPr>
            <a:r>
              <a:rPr lang="en-US" sz="2200" dirty="0"/>
              <a:t>&gt;&gt;&gt; text[1]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</a:rPr>
              <a:t>'b'</a:t>
            </a:r>
          </a:p>
          <a:p>
            <a:pPr marL="0" indent="0">
              <a:buNone/>
            </a:pPr>
            <a:r>
              <a:rPr lang="en-US" sz="2200" dirty="0"/>
              <a:t>&gt;&gt;&gt; text[27]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Traceback</a:t>
            </a:r>
            <a:r>
              <a:rPr lang="en-US" sz="2200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File "&lt;pyshell#153&gt;", line 1, in &lt;module&gt;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    text[27]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IndexError</a:t>
            </a:r>
            <a:r>
              <a:rPr lang="en-US" sz="2200" dirty="0">
                <a:solidFill>
                  <a:srgbClr val="FF0000"/>
                </a:solidFill>
              </a:rPr>
              <a:t>: string index out of range</a:t>
            </a:r>
          </a:p>
          <a:p>
            <a:pPr marL="0" indent="0">
              <a:buNone/>
            </a:pPr>
            <a:r>
              <a:rPr lang="en-US" sz="2200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137387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772"/>
            <a:ext cx="7886700" cy="792502"/>
          </a:xfrm>
        </p:spPr>
        <p:txBody>
          <a:bodyPr>
            <a:normAutofit/>
          </a:bodyPr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0650" y="2155623"/>
            <a:ext cx="3832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x[</a:t>
            </a:r>
            <a:r>
              <a:rPr lang="en-US" sz="1050" dirty="0"/>
              <a:t> </a:t>
            </a:r>
            <a:r>
              <a:rPr lang="en-US" i="1" dirty="0" err="1"/>
              <a:t>i</a:t>
            </a:r>
            <a:r>
              <a:rPr lang="en-US" sz="1050" i="1" dirty="0"/>
              <a:t> </a:t>
            </a:r>
            <a:r>
              <a:rPr lang="en-US" dirty="0"/>
              <a:t>] : if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 0 (i.e., non-negative values):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indexing is done from the beginning of the string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first letter has index 0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x[</a:t>
            </a:r>
            <a:r>
              <a:rPr lang="en-US" sz="1050" dirty="0"/>
              <a:t> </a:t>
            </a:r>
            <a:r>
              <a:rPr lang="en-US" i="1" dirty="0" err="1"/>
              <a:t>i</a:t>
            </a:r>
            <a:r>
              <a:rPr lang="en-US" sz="1050" i="1" dirty="0"/>
              <a:t> </a:t>
            </a:r>
            <a:r>
              <a:rPr lang="en-US" dirty="0"/>
              <a:t>] : if </a:t>
            </a:r>
            <a:r>
              <a:rPr lang="en-US" i="1" dirty="0" err="1"/>
              <a:t>i</a:t>
            </a:r>
            <a:r>
              <a:rPr lang="en-US" dirty="0"/>
              <a:t> &lt;</a:t>
            </a:r>
            <a:r>
              <a:rPr lang="en-US" dirty="0">
                <a:sym typeface="Symbol" panose="05050102010706020507" pitchFamily="18" charset="2"/>
              </a:rPr>
              <a:t> 0 (i.e., negative values):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indexing is done from the end of the string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last letter has index -1</a:t>
            </a:r>
          </a:p>
        </p:txBody>
      </p:sp>
      <p:sp>
        <p:nvSpPr>
          <p:cNvPr id="5" name="Oval 4"/>
          <p:cNvSpPr/>
          <p:nvPr/>
        </p:nvSpPr>
        <p:spPr>
          <a:xfrm>
            <a:off x="500838" y="1804611"/>
            <a:ext cx="1714443" cy="244434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06616" y="2606661"/>
            <a:ext cx="3016481" cy="323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439" y="1231719"/>
            <a:ext cx="4163199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&gt;&gt;&gt; x = </a:t>
            </a:r>
            <a:r>
              <a:rPr lang="fr-FR" sz="2200" dirty="0">
                <a:solidFill>
                  <a:srgbClr val="008000"/>
                </a:solidFill>
              </a:rPr>
              <a:t>'0123456789'</a:t>
            </a:r>
          </a:p>
          <a:p>
            <a:r>
              <a:rPr lang="fr-FR" sz="2200" dirty="0"/>
              <a:t>&gt;&gt;&gt; </a:t>
            </a:r>
          </a:p>
          <a:p>
            <a:r>
              <a:rPr lang="fr-FR" sz="2200" dirty="0"/>
              <a:t>&gt;&gt;&gt; x[0]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'0'</a:t>
            </a:r>
          </a:p>
          <a:p>
            <a:r>
              <a:rPr lang="fr-FR" sz="2200" dirty="0"/>
              <a:t>&gt;&gt;&gt; x[1]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'1'</a:t>
            </a:r>
          </a:p>
          <a:p>
            <a:r>
              <a:rPr lang="fr-FR" sz="2200" dirty="0"/>
              <a:t>&gt;&gt;&gt; x[2]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'2'</a:t>
            </a:r>
          </a:p>
          <a:p>
            <a:r>
              <a:rPr lang="fr-FR" sz="2200" dirty="0"/>
              <a:t>&gt;&gt;&gt; </a:t>
            </a:r>
          </a:p>
          <a:p>
            <a:r>
              <a:rPr lang="fr-FR" sz="2200" dirty="0"/>
              <a:t>&gt;&gt;&gt; x[-1]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'9'</a:t>
            </a:r>
          </a:p>
          <a:p>
            <a:r>
              <a:rPr lang="fr-FR" sz="2200" dirty="0"/>
              <a:t>&gt;&gt;&gt; x[-2]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'8'</a:t>
            </a:r>
          </a:p>
          <a:p>
            <a:r>
              <a:rPr lang="fr-FR" sz="2200" dirty="0"/>
              <a:t>&gt;&gt;&gt; </a:t>
            </a:r>
            <a:r>
              <a:rPr lang="fr-FR" sz="2200" dirty="0" smtClean="0"/>
              <a:t>x[-</a:t>
            </a:r>
            <a:r>
              <a:rPr lang="fr-FR" sz="2200" dirty="0"/>
              <a:t>3</a:t>
            </a:r>
            <a:r>
              <a:rPr lang="fr-FR" sz="2200" dirty="0" smtClean="0"/>
              <a:t>]</a:t>
            </a:r>
          </a:p>
          <a:p>
            <a:r>
              <a:rPr lang="fr-FR" sz="2200" dirty="0" smtClean="0">
                <a:solidFill>
                  <a:srgbClr val="0000FF"/>
                </a:solidFill>
              </a:rPr>
              <a:t>'7'</a:t>
            </a:r>
          </a:p>
          <a:p>
            <a:r>
              <a:rPr lang="fr-FR" sz="2200" dirty="0" smtClean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1269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772"/>
            <a:ext cx="7886700" cy="792502"/>
          </a:xfrm>
        </p:spPr>
        <p:txBody>
          <a:bodyPr>
            <a:normAutofit/>
          </a:bodyPr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0650" y="2155623"/>
            <a:ext cx="3832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x[</a:t>
            </a:r>
            <a:r>
              <a:rPr lang="en-US" sz="1050" dirty="0"/>
              <a:t> </a:t>
            </a:r>
            <a:r>
              <a:rPr lang="en-US" i="1" dirty="0" err="1"/>
              <a:t>i</a:t>
            </a:r>
            <a:r>
              <a:rPr lang="en-US" sz="1050" i="1" dirty="0"/>
              <a:t> </a:t>
            </a:r>
            <a:r>
              <a:rPr lang="en-US" dirty="0"/>
              <a:t>] : if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 0 (i.e., non-negative values):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indexing is done from the beginning of the string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first letter has index 0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x[</a:t>
            </a:r>
            <a:r>
              <a:rPr lang="en-US" sz="1050" dirty="0"/>
              <a:t> </a:t>
            </a:r>
            <a:r>
              <a:rPr lang="en-US" i="1" dirty="0" err="1"/>
              <a:t>i</a:t>
            </a:r>
            <a:r>
              <a:rPr lang="en-US" sz="1050" i="1" dirty="0"/>
              <a:t> </a:t>
            </a:r>
            <a:r>
              <a:rPr lang="en-US" dirty="0"/>
              <a:t>] : if </a:t>
            </a:r>
            <a:r>
              <a:rPr lang="en-US" i="1" dirty="0" err="1"/>
              <a:t>i</a:t>
            </a:r>
            <a:r>
              <a:rPr lang="en-US" dirty="0"/>
              <a:t> &lt;</a:t>
            </a:r>
            <a:r>
              <a:rPr lang="en-US" dirty="0">
                <a:sym typeface="Symbol" panose="05050102010706020507" pitchFamily="18" charset="2"/>
              </a:rPr>
              <a:t> 0 (i.e., negative values):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indexing is done from the end of the string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the last letter has index -1</a:t>
            </a:r>
          </a:p>
        </p:txBody>
      </p:sp>
      <p:sp>
        <p:nvSpPr>
          <p:cNvPr id="5" name="Oval 4"/>
          <p:cNvSpPr/>
          <p:nvPr/>
        </p:nvSpPr>
        <p:spPr>
          <a:xfrm>
            <a:off x="433998" y="4096181"/>
            <a:ext cx="1714443" cy="236795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39775" y="4201211"/>
            <a:ext cx="3054676" cy="991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342" y="1222171"/>
            <a:ext cx="4163199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&gt;&gt;&gt; x = </a:t>
            </a:r>
            <a:r>
              <a:rPr lang="fr-FR" sz="2200" dirty="0">
                <a:solidFill>
                  <a:srgbClr val="008000"/>
                </a:solidFill>
              </a:rPr>
              <a:t>'0123456789'</a:t>
            </a:r>
          </a:p>
          <a:p>
            <a:r>
              <a:rPr lang="fr-FR" sz="2200" dirty="0"/>
              <a:t>&gt;&gt;&gt; </a:t>
            </a:r>
          </a:p>
          <a:p>
            <a:r>
              <a:rPr lang="fr-FR" sz="2200" dirty="0"/>
              <a:t>&gt;&gt;&gt; x[0]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'0'</a:t>
            </a:r>
          </a:p>
          <a:p>
            <a:r>
              <a:rPr lang="fr-FR" sz="2200" dirty="0"/>
              <a:t>&gt;&gt;&gt; x[1]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'1'</a:t>
            </a:r>
          </a:p>
          <a:p>
            <a:r>
              <a:rPr lang="fr-FR" sz="2200" dirty="0"/>
              <a:t>&gt;&gt;&gt; x[2]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'2'</a:t>
            </a:r>
          </a:p>
          <a:p>
            <a:r>
              <a:rPr lang="fr-FR" sz="2200" dirty="0"/>
              <a:t>&gt;&gt;&gt; </a:t>
            </a:r>
          </a:p>
          <a:p>
            <a:r>
              <a:rPr lang="fr-FR" sz="2200" dirty="0"/>
              <a:t>&gt;&gt;&gt; x[-1]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'9'</a:t>
            </a:r>
          </a:p>
          <a:p>
            <a:r>
              <a:rPr lang="fr-FR" sz="2200" dirty="0"/>
              <a:t>&gt;&gt;&gt; x[-2]</a:t>
            </a:r>
          </a:p>
          <a:p>
            <a:r>
              <a:rPr lang="fr-FR" sz="2200" dirty="0">
                <a:solidFill>
                  <a:srgbClr val="0000FF"/>
                </a:solidFill>
              </a:rPr>
              <a:t>'8'</a:t>
            </a:r>
          </a:p>
          <a:p>
            <a:r>
              <a:rPr lang="fr-FR" sz="2200" dirty="0"/>
              <a:t>&gt;&gt;&gt; </a:t>
            </a:r>
            <a:r>
              <a:rPr lang="fr-FR" sz="2200" dirty="0" smtClean="0"/>
              <a:t>x[-</a:t>
            </a:r>
            <a:r>
              <a:rPr lang="fr-FR" sz="2200" dirty="0"/>
              <a:t>3</a:t>
            </a:r>
            <a:r>
              <a:rPr lang="fr-FR" sz="2200" dirty="0" smtClean="0"/>
              <a:t>]</a:t>
            </a:r>
          </a:p>
          <a:p>
            <a:r>
              <a:rPr lang="fr-FR" sz="2200" dirty="0" smtClean="0">
                <a:solidFill>
                  <a:srgbClr val="0000FF"/>
                </a:solidFill>
              </a:rPr>
              <a:t>'7'</a:t>
            </a:r>
          </a:p>
          <a:p>
            <a:r>
              <a:rPr lang="fr-FR" sz="2200" dirty="0" smtClean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89907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2226469"/>
            <a:ext cx="2513663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'a'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== x[0]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0112" y="3035214"/>
            <a:ext cx="44303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 printed here?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328651" y="3221726"/>
            <a:ext cx="1741461" cy="212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6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2226469"/>
            <a:ext cx="282354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'apple'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x[2] == x[-2]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0112" y="3035214"/>
            <a:ext cx="44303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 printed here?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328651" y="3221726"/>
            <a:ext cx="1741461" cy="2123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1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strings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5685" y="2107880"/>
            <a:ext cx="3428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Inside a computer, a character is represented as a number</a:t>
            </a:r>
          </a:p>
          <a:p>
            <a:r>
              <a:rPr lang="en-US" dirty="0">
                <a:solidFill>
                  <a:srgbClr val="FF0000"/>
                </a:solidFill>
              </a:rPr>
              <a:t>(its "ASCII value")</a:t>
            </a:r>
          </a:p>
        </p:txBody>
      </p:sp>
    </p:spTree>
    <p:extLst>
      <p:ext uri="{BB962C8B-B14F-4D97-AF65-F5344CB8AC3E}">
        <p14:creationId xmlns:p14="http://schemas.microsoft.com/office/powerpoint/2010/main" val="129785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strings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5788" y="2126977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Inside a computer, a character is represented as a number</a:t>
            </a:r>
          </a:p>
          <a:p>
            <a:r>
              <a:rPr lang="en-US" dirty="0"/>
              <a:t>(its "ASCII value")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286842"/>
            <a:ext cx="3943350" cy="1044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ASCII value of a digit is not the same as the digit itself:</a:t>
            </a:r>
          </a:p>
          <a:p>
            <a:r>
              <a:rPr lang="en-US" sz="788" dirty="0">
                <a:solidFill>
                  <a:srgbClr val="FF0000"/>
                </a:solidFill>
              </a:rPr>
              <a:t>    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'5'  ≠  5</a:t>
            </a:r>
          </a:p>
        </p:txBody>
      </p:sp>
      <p:sp>
        <p:nvSpPr>
          <p:cNvPr id="8" name="Oval 7"/>
          <p:cNvSpPr/>
          <p:nvPr/>
        </p:nvSpPr>
        <p:spPr>
          <a:xfrm>
            <a:off x="528403" y="2802223"/>
            <a:ext cx="966866" cy="63521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>
            <a:stCxn id="8" idx="6"/>
          </p:cNvCxnSpPr>
          <p:nvPr/>
        </p:nvCxnSpPr>
        <p:spPr>
          <a:xfrm>
            <a:off x="1495269" y="3119828"/>
            <a:ext cx="3020519" cy="3577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0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4" y="2935003"/>
            <a:ext cx="1180802" cy="11808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359026" y="3525402"/>
            <a:ext cx="81317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122496" y="2359727"/>
            <a:ext cx="1994678" cy="2842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222913" y="3324190"/>
            <a:ext cx="1025956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Java code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</a:rPr>
              <a:t>(</a:t>
            </a:r>
            <a:r>
              <a:rPr lang="en-US" sz="1350" b="1" dirty="0" err="1">
                <a:solidFill>
                  <a:schemeClr val="accent5"/>
                </a:solidFill>
              </a:rPr>
              <a:t>CSc</a:t>
            </a:r>
            <a:r>
              <a:rPr lang="en-US" sz="1350" b="1" dirty="0">
                <a:solidFill>
                  <a:schemeClr val="accent5"/>
                </a:solidFill>
              </a:rPr>
              <a:t> 210</a:t>
            </a:r>
            <a:r>
              <a:rPr lang="en-US" sz="135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914" y="4007536"/>
            <a:ext cx="1025955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 code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</a:rPr>
              <a:t>(</a:t>
            </a:r>
            <a:r>
              <a:rPr lang="en-US" sz="1350" b="1" dirty="0" err="1">
                <a:solidFill>
                  <a:schemeClr val="accent5"/>
                </a:solidFill>
              </a:rPr>
              <a:t>CSc</a:t>
            </a:r>
            <a:r>
              <a:rPr lang="en-US" sz="1350" b="1" dirty="0">
                <a:solidFill>
                  <a:schemeClr val="accent5"/>
                </a:solidFill>
              </a:rPr>
              <a:t> 352</a:t>
            </a:r>
            <a:r>
              <a:rPr lang="en-US" sz="135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5007" y="2629918"/>
            <a:ext cx="1063862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Python code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</a:rPr>
              <a:t>(</a:t>
            </a:r>
            <a:r>
              <a:rPr lang="en-US" sz="1350" b="1" dirty="0" err="1">
                <a:solidFill>
                  <a:schemeClr val="accent5"/>
                </a:solidFill>
              </a:rPr>
              <a:t>CSc</a:t>
            </a:r>
            <a:r>
              <a:rPr lang="en-US" sz="1350" b="1" dirty="0">
                <a:solidFill>
                  <a:schemeClr val="accent5"/>
                </a:solidFill>
              </a:rPr>
              <a:t> 120</a:t>
            </a:r>
            <a:r>
              <a:rPr lang="en-US" sz="1350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3343" y="2625178"/>
            <a:ext cx="1332983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Python interpreter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1854" y="3299734"/>
            <a:ext cx="1314471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Java compiler + JVM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1854" y="4017193"/>
            <a:ext cx="1314471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 compiler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</a:rPr>
              <a:t>(</a:t>
            </a:r>
            <a:r>
              <a:rPr lang="en-US" sz="1350" b="1" dirty="0" err="1">
                <a:solidFill>
                  <a:schemeClr val="accent5"/>
                </a:solidFill>
              </a:rPr>
              <a:t>CSc</a:t>
            </a:r>
            <a:r>
              <a:rPr lang="en-US" sz="1350" b="1" dirty="0">
                <a:solidFill>
                  <a:schemeClr val="accent5"/>
                </a:solidFill>
              </a:rPr>
              <a:t> 453</a:t>
            </a:r>
            <a:r>
              <a:rPr lang="en-US" sz="1350" dirty="0">
                <a:solidFill>
                  <a:schemeClr val="accent5"/>
                </a:solidFill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152285" y="4617908"/>
            <a:ext cx="19536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1245" y="4658973"/>
            <a:ext cx="1427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operating system 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</a:rPr>
              <a:t>(</a:t>
            </a:r>
            <a:r>
              <a:rPr lang="en-US" sz="1350" b="1" dirty="0" err="1">
                <a:solidFill>
                  <a:schemeClr val="accent5"/>
                </a:solidFill>
              </a:rPr>
              <a:t>CSc</a:t>
            </a:r>
            <a:r>
              <a:rPr lang="en-US" sz="1350" b="1" dirty="0">
                <a:solidFill>
                  <a:schemeClr val="accent5"/>
                </a:solidFill>
              </a:rPr>
              <a:t> 452</a:t>
            </a:r>
            <a:r>
              <a:rPr lang="en-US" sz="1350" dirty="0">
                <a:solidFill>
                  <a:schemeClr val="accent5"/>
                </a:solidFill>
              </a:rPr>
              <a:t>)</a:t>
            </a:r>
          </a:p>
        </p:txBody>
      </p:sp>
      <p:cxnSp>
        <p:nvCxnSpPr>
          <p:cNvPr id="29" name="Straight Arrow Connector 28"/>
          <p:cNvCxnSpPr>
            <a:stCxn id="16" idx="3"/>
            <a:endCxn id="17" idx="1"/>
          </p:cNvCxnSpPr>
          <p:nvPr/>
        </p:nvCxnSpPr>
        <p:spPr>
          <a:xfrm flipV="1">
            <a:off x="4248869" y="2845226"/>
            <a:ext cx="2204474" cy="47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36005" y="4134006"/>
            <a:ext cx="10711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programmer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7197" y="5159985"/>
            <a:ext cx="8722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computer</a:t>
            </a:r>
          </a:p>
        </p:txBody>
      </p:sp>
      <p:cxnSp>
        <p:nvCxnSpPr>
          <p:cNvPr id="26" name="Straight Arrow Connector 25"/>
          <p:cNvCxnSpPr>
            <a:stCxn id="4" idx="3"/>
            <a:endCxn id="16" idx="1"/>
          </p:cNvCxnSpPr>
          <p:nvPr/>
        </p:nvCxnSpPr>
        <p:spPr>
          <a:xfrm flipV="1">
            <a:off x="2359026" y="2849967"/>
            <a:ext cx="825982" cy="67543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14" idx="1"/>
          </p:cNvCxnSpPr>
          <p:nvPr/>
        </p:nvCxnSpPr>
        <p:spPr>
          <a:xfrm>
            <a:off x="2359026" y="3525404"/>
            <a:ext cx="863888" cy="70218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48869" y="4232229"/>
            <a:ext cx="220447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7381" y="3519782"/>
            <a:ext cx="220447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1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2226469"/>
            <a:ext cx="2513663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27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y = 'x'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== y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8410" y="2717904"/>
            <a:ext cx="296267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printed here?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Why?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146852" y="3248819"/>
            <a:ext cx="2181558" cy="530914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2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061"/>
            <a:ext cx="7886700" cy="964369"/>
          </a:xfrm>
        </p:spPr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15788" y="2126978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len</a:t>
            </a:r>
            <a:r>
              <a:rPr lang="en-US" dirty="0"/>
              <a:t>(x) : length of a string x</a:t>
            </a:r>
          </a:p>
        </p:txBody>
      </p:sp>
      <p:sp>
        <p:nvSpPr>
          <p:cNvPr id="7" name="Oval 6"/>
          <p:cNvSpPr/>
          <p:nvPr/>
        </p:nvSpPr>
        <p:spPr>
          <a:xfrm>
            <a:off x="257812" y="2788076"/>
            <a:ext cx="2301219" cy="105030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59031" y="2482534"/>
            <a:ext cx="1871530" cy="763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22171"/>
            <a:ext cx="3886200" cy="5509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&gt;&gt; x = </a:t>
            </a:r>
            <a:r>
              <a:rPr lang="fr-FR" dirty="0">
                <a:solidFill>
                  <a:srgbClr val="8A00D3"/>
                </a:solidFill>
              </a:rPr>
              <a:t>inpu</a:t>
            </a:r>
            <a:r>
              <a:rPr lang="fr-FR" dirty="0"/>
              <a:t>t()</a:t>
            </a:r>
          </a:p>
          <a:p>
            <a:pPr marL="0" indent="0">
              <a:buNone/>
            </a:pPr>
            <a:r>
              <a:rPr lang="fr-FR" dirty="0" smtClean="0"/>
              <a:t>abcDE_fgHIJ_01234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&gt;&gt;&gt;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fr-FR" dirty="0" err="1"/>
              <a:t>len</a:t>
            </a:r>
            <a:r>
              <a:rPr lang="fr-FR" dirty="0"/>
              <a:t>(x)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17</a:t>
            </a:r>
          </a:p>
          <a:p>
            <a:pPr marL="0" indent="0">
              <a:buNone/>
            </a:pPr>
            <a:r>
              <a:rPr lang="fr-FR" dirty="0"/>
              <a:t>&gt;&gt;&gt; y = </a:t>
            </a:r>
            <a:r>
              <a:rPr lang="fr-FR" dirty="0" err="1"/>
              <a:t>x.lower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/>
              <a:t>&gt;&gt;&gt; y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 err="1"/>
              <a:t>y.upper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061"/>
            <a:ext cx="7886700" cy="964369"/>
          </a:xfrm>
        </p:spPr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15788" y="2126978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len</a:t>
            </a:r>
            <a:r>
              <a:rPr lang="en-US" dirty="0"/>
              <a:t>(x) : length of a string x</a:t>
            </a:r>
          </a:p>
        </p:txBody>
      </p:sp>
      <p:sp>
        <p:nvSpPr>
          <p:cNvPr id="7" name="Oval 6"/>
          <p:cNvSpPr/>
          <p:nvPr/>
        </p:nvSpPr>
        <p:spPr>
          <a:xfrm>
            <a:off x="95486" y="3418258"/>
            <a:ext cx="3685769" cy="331322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70587" y="3418258"/>
            <a:ext cx="1307717" cy="4455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5788" y="2646351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x.lower</a:t>
            </a:r>
            <a:r>
              <a:rPr lang="en-US" dirty="0">
                <a:solidFill>
                  <a:srgbClr val="FF0000"/>
                </a:solidFill>
              </a:rPr>
              <a:t>(), </a:t>
            </a:r>
            <a:r>
              <a:rPr lang="en-US" dirty="0" err="1">
                <a:solidFill>
                  <a:srgbClr val="FF0000"/>
                </a:solidFill>
              </a:rPr>
              <a:t>x.upper</a:t>
            </a:r>
            <a:r>
              <a:rPr lang="en-US" dirty="0">
                <a:solidFill>
                  <a:srgbClr val="FF0000"/>
                </a:solidFill>
              </a:rPr>
              <a:t>() : case conversion on the letters in a string x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note that non-letter characters are not affected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22171"/>
            <a:ext cx="3886200" cy="5509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&gt;&gt; x = </a:t>
            </a:r>
            <a:r>
              <a:rPr lang="fr-FR" dirty="0">
                <a:solidFill>
                  <a:srgbClr val="8A00D3"/>
                </a:solidFill>
              </a:rPr>
              <a:t>inpu</a:t>
            </a:r>
            <a:r>
              <a:rPr lang="fr-FR" dirty="0"/>
              <a:t>t()</a:t>
            </a:r>
          </a:p>
          <a:p>
            <a:pPr marL="0" indent="0">
              <a:buNone/>
            </a:pPr>
            <a:r>
              <a:rPr lang="fr-FR" dirty="0" smtClean="0"/>
              <a:t>abcDE_fgHIJ_01234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&gt;&gt;&gt;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fr-FR" dirty="0" err="1"/>
              <a:t>len</a:t>
            </a:r>
            <a:r>
              <a:rPr lang="fr-FR" dirty="0"/>
              <a:t>(x)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17</a:t>
            </a:r>
          </a:p>
          <a:p>
            <a:pPr marL="0" indent="0">
              <a:buNone/>
            </a:pPr>
            <a:r>
              <a:rPr lang="fr-FR" dirty="0"/>
              <a:t>&gt;&gt;&gt; y = </a:t>
            </a:r>
            <a:r>
              <a:rPr lang="fr-FR" dirty="0" err="1"/>
              <a:t>x.lower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/>
              <a:t>&gt;&gt;&gt; y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 err="1"/>
              <a:t>y.upper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6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0061"/>
            <a:ext cx="7886700" cy="964369"/>
          </a:xfrm>
        </p:spPr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15788" y="2126978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len</a:t>
            </a:r>
            <a:r>
              <a:rPr lang="en-US" dirty="0"/>
              <a:t>(x) : length of a string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5788" y="2646351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x.lower</a:t>
            </a:r>
            <a:r>
              <a:rPr lang="en-US" dirty="0">
                <a:solidFill>
                  <a:srgbClr val="FF0000"/>
                </a:solidFill>
              </a:rPr>
              <a:t>(), </a:t>
            </a:r>
            <a:r>
              <a:rPr lang="en-US" dirty="0" err="1">
                <a:solidFill>
                  <a:srgbClr val="FF0000"/>
                </a:solidFill>
              </a:rPr>
              <a:t>x.upper</a:t>
            </a:r>
            <a:r>
              <a:rPr lang="en-US" dirty="0">
                <a:solidFill>
                  <a:srgbClr val="FF0000"/>
                </a:solidFill>
              </a:rPr>
              <a:t>() : case conversion on the letters in a string x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note that non-letter characters are not affected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222171"/>
            <a:ext cx="3886200" cy="5509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&gt;&gt; x = </a:t>
            </a:r>
            <a:r>
              <a:rPr lang="fr-FR" dirty="0">
                <a:solidFill>
                  <a:srgbClr val="8A00D3"/>
                </a:solidFill>
              </a:rPr>
              <a:t>inpu</a:t>
            </a:r>
            <a:r>
              <a:rPr lang="fr-FR" dirty="0"/>
              <a:t>t()</a:t>
            </a:r>
          </a:p>
          <a:p>
            <a:pPr marL="0" indent="0">
              <a:buNone/>
            </a:pPr>
            <a:r>
              <a:rPr lang="fr-FR" dirty="0" smtClean="0"/>
              <a:t>abcDE_fgHIJ_01234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&gt;&gt;&gt;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r>
              <a:rPr lang="fr-FR" dirty="0" err="1"/>
              <a:t>len</a:t>
            </a:r>
            <a:r>
              <a:rPr lang="fr-FR" dirty="0"/>
              <a:t>(x)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17</a:t>
            </a:r>
          </a:p>
          <a:p>
            <a:pPr marL="0" indent="0">
              <a:buNone/>
            </a:pPr>
            <a:r>
              <a:rPr lang="fr-FR" dirty="0"/>
              <a:t>&gt;&gt;&gt; y = </a:t>
            </a:r>
            <a:r>
              <a:rPr lang="fr-FR" dirty="0" err="1"/>
              <a:t>x.lower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/>
              <a:t>&gt;&gt;&gt; y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</a:p>
          <a:p>
            <a:pPr marL="0" indent="0">
              <a:buNone/>
            </a:pPr>
            <a:r>
              <a:rPr lang="fr-FR" dirty="0"/>
              <a:t>&gt;&gt;&gt; x = </a:t>
            </a:r>
            <a:r>
              <a:rPr lang="fr-FR" dirty="0" err="1"/>
              <a:t>y.upper</a:t>
            </a:r>
            <a:r>
              <a:rPr lang="fr-FR" dirty="0"/>
              <a:t>()</a:t>
            </a:r>
          </a:p>
          <a:p>
            <a:pPr marL="0" indent="0">
              <a:buNone/>
            </a:pPr>
            <a:r>
              <a:rPr lang="fr-FR" dirty="0" smtClean="0"/>
              <a:t>&gt;</a:t>
            </a:r>
            <a:r>
              <a:rPr lang="fr-FR" dirty="0"/>
              <a:t>&gt; x</a:t>
            </a:r>
          </a:p>
          <a:p>
            <a:pPr marL="0" indent="0">
              <a:buNone/>
            </a:pPr>
            <a:r>
              <a:rPr lang="fr-FR" dirty="0">
                <a:solidFill>
                  <a:srgbClr val="0000FF"/>
                </a:solidFill>
              </a:rPr>
              <a:t>'</a:t>
            </a:r>
            <a:r>
              <a:rPr lang="fr-FR" dirty="0" smtClean="0">
                <a:solidFill>
                  <a:srgbClr val="0000FF"/>
                </a:solidFill>
              </a:rPr>
              <a:t>ABCDE_FGHIJ_01234</a:t>
            </a:r>
            <a:r>
              <a:rPr lang="fr-FR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fr-FR" dirty="0"/>
              <a:t>&gt;&gt;&gt;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15787" y="3996721"/>
            <a:ext cx="412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Python supports a wide variety of string operations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see www.tutorialspoint.com/python3/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     python_strings.htm</a:t>
            </a:r>
          </a:p>
        </p:txBody>
      </p:sp>
    </p:spTree>
    <p:extLst>
      <p:ext uri="{BB962C8B-B14F-4D97-AF65-F5344CB8AC3E}">
        <p14:creationId xmlns:p14="http://schemas.microsoft.com/office/powerpoint/2010/main" val="320380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416"/>
            <a:ext cx="7886700" cy="897531"/>
          </a:xfrm>
        </p:spPr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48" y="1308104"/>
            <a:ext cx="7411292" cy="52133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x = input()</a:t>
            </a:r>
          </a:p>
          <a:p>
            <a:pPr marL="0" indent="0">
              <a:buNone/>
            </a:pPr>
            <a:r>
              <a:rPr lang="en-US" dirty="0" err="1"/>
              <a:t>abcdefgh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</a:t>
            </a:r>
            <a:r>
              <a:rPr lang="en-US" dirty="0" err="1">
                <a:solidFill>
                  <a:srgbClr val="0000FF"/>
                </a:solidFill>
              </a:rPr>
              <a:t>abcdefgh</a:t>
            </a:r>
            <a:r>
              <a:rPr lang="en-US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en-US" dirty="0"/>
              <a:t>&gt;&gt;&gt; x[3]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'd'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x[3] = </a:t>
            </a:r>
            <a:r>
              <a:rPr lang="en-US" dirty="0">
                <a:solidFill>
                  <a:srgbClr val="008000"/>
                </a:solidFill>
              </a:rPr>
              <a:t>'z'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"&lt;pyshell#193&gt;", line 1,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x[3] = 'z'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>
                <a:solidFill>
                  <a:srgbClr val="FF0000"/>
                </a:solidFill>
              </a:rPr>
              <a:t>: '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>
                <a:solidFill>
                  <a:srgbClr val="FF0000"/>
                </a:solidFill>
              </a:rPr>
              <a:t>' object does not support item assignment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191584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416"/>
            <a:ext cx="7886700" cy="897531"/>
          </a:xfrm>
        </p:spPr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1875" y="3189101"/>
            <a:ext cx="7992197" cy="347554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15977" y="2507436"/>
            <a:ext cx="836929" cy="672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00650" y="2136527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strings are </a:t>
            </a:r>
            <a:r>
              <a:rPr lang="en-US" i="1" u="sng" dirty="0">
                <a:solidFill>
                  <a:srgbClr val="FF0000"/>
                </a:solidFill>
              </a:rPr>
              <a:t>immutable</a:t>
            </a:r>
            <a:r>
              <a:rPr lang="en-US" dirty="0">
                <a:solidFill>
                  <a:srgbClr val="FF0000"/>
                </a:solidFill>
              </a:rPr>
              <a:t>, i.e., cannot be modified or updated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8647" y="1308104"/>
            <a:ext cx="7630911" cy="52133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/>
              <a:t>&gt;&gt; x = input()</a:t>
            </a:r>
          </a:p>
          <a:p>
            <a:pPr marL="0" indent="0">
              <a:buNone/>
            </a:pPr>
            <a:r>
              <a:rPr lang="en-US" dirty="0" err="1"/>
              <a:t>abcdefgh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&gt;&gt;&gt; x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</a:t>
            </a:r>
            <a:r>
              <a:rPr lang="en-US" dirty="0" err="1">
                <a:solidFill>
                  <a:srgbClr val="0000FF"/>
                </a:solidFill>
              </a:rPr>
              <a:t>abcdefgh</a:t>
            </a:r>
            <a:r>
              <a:rPr lang="en-US" dirty="0">
                <a:solidFill>
                  <a:srgbClr val="0000FF"/>
                </a:solidFill>
              </a:rPr>
              <a:t>'</a:t>
            </a:r>
          </a:p>
          <a:p>
            <a:pPr marL="0" indent="0">
              <a:buNone/>
            </a:pPr>
            <a:r>
              <a:rPr lang="en-US" dirty="0"/>
              <a:t>&gt;&gt;&gt; x[3]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'd'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  <a:p>
            <a:pPr marL="0" indent="0">
              <a:buNone/>
            </a:pPr>
            <a:r>
              <a:rPr lang="en-US" dirty="0"/>
              <a:t>&gt;&gt;&gt; x[3] = </a:t>
            </a:r>
            <a:r>
              <a:rPr lang="en-US" dirty="0">
                <a:solidFill>
                  <a:srgbClr val="008000"/>
                </a:solidFill>
              </a:rPr>
              <a:t>'z'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Traceback</a:t>
            </a:r>
            <a:r>
              <a:rPr lang="en-US" dirty="0">
                <a:solidFill>
                  <a:srgbClr val="FF0000"/>
                </a:solidFill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File "&lt;pyshell#193&gt;", line 1, in &lt;module&gt;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x[3] = 'z'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TypeError</a:t>
            </a:r>
            <a:r>
              <a:rPr lang="en-US" dirty="0">
                <a:solidFill>
                  <a:srgbClr val="FF0000"/>
                </a:solidFill>
              </a:rPr>
              <a:t>: '</a:t>
            </a:r>
            <a:r>
              <a:rPr lang="en-US" dirty="0" err="1">
                <a:solidFill>
                  <a:srgbClr val="FF0000"/>
                </a:solidFill>
              </a:rPr>
              <a:t>str</a:t>
            </a:r>
            <a:r>
              <a:rPr lang="en-US" dirty="0">
                <a:solidFill>
                  <a:srgbClr val="FF0000"/>
                </a:solidFill>
              </a:rPr>
              <a:t>' object does not support item assignment</a:t>
            </a:r>
          </a:p>
          <a:p>
            <a:pPr marL="0" indent="0">
              <a:buNone/>
            </a:pPr>
            <a:r>
              <a:rPr lang="en-US" dirty="0"/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237899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319" y="4168222"/>
            <a:ext cx="1729266" cy="91625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14" idx="1"/>
          </p:cNvCxnSpPr>
          <p:nvPr/>
        </p:nvCxnSpPr>
        <p:spPr>
          <a:xfrm flipV="1">
            <a:off x="2169582" y="3424023"/>
            <a:ext cx="2346206" cy="11900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12697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strings are </a:t>
            </a:r>
            <a:r>
              <a:rPr lang="en-US" i="1" u="sng" dirty="0"/>
              <a:t>immutable</a:t>
            </a:r>
            <a:r>
              <a:rPr lang="en-US" dirty="0"/>
              <a:t>, i.e., cannot be modified or updated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5788" y="2962358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"modify" a string, we have to create a copy of it with the appropriate part(s) replaced by the new values</a:t>
            </a:r>
          </a:p>
        </p:txBody>
      </p:sp>
    </p:spTree>
    <p:extLst>
      <p:ext uri="{BB962C8B-B14F-4D97-AF65-F5344CB8AC3E}">
        <p14:creationId xmlns:p14="http://schemas.microsoft.com/office/powerpoint/2010/main" val="388304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469" y="4275007"/>
            <a:ext cx="342900" cy="20798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9" idx="1"/>
          </p:cNvCxnSpPr>
          <p:nvPr/>
        </p:nvCxnSpPr>
        <p:spPr>
          <a:xfrm flipV="1">
            <a:off x="1930401" y="4336419"/>
            <a:ext cx="2585387" cy="42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12697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strings are </a:t>
            </a:r>
            <a:r>
              <a:rPr lang="en-US" i="1" u="sng" dirty="0"/>
              <a:t>immutable</a:t>
            </a:r>
            <a:r>
              <a:rPr lang="en-US" dirty="0"/>
              <a:t>, i.e., cannot be modified or updated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5788" y="2962358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"modify" a string, we have to create a copy of it with the appropriate part(s) replaced by the new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5788" y="415175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operations are called "slicing"</a:t>
            </a:r>
          </a:p>
        </p:txBody>
      </p:sp>
      <p:sp>
        <p:nvSpPr>
          <p:cNvPr id="10" name="Oval 9"/>
          <p:cNvSpPr/>
          <p:nvPr/>
        </p:nvSpPr>
        <p:spPr>
          <a:xfrm>
            <a:off x="809469" y="4584199"/>
            <a:ext cx="342900" cy="20798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>
          <a:xfrm flipV="1">
            <a:off x="2048934" y="4336419"/>
            <a:ext cx="2466854" cy="28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20858" y="4582183"/>
            <a:ext cx="342900" cy="20798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1517846" y="4279491"/>
            <a:ext cx="342900" cy="20798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4761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strings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9469" y="4275007"/>
            <a:ext cx="1044731" cy="20798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15" idx="1"/>
          </p:cNvCxnSpPr>
          <p:nvPr/>
        </p:nvCxnSpPr>
        <p:spPr>
          <a:xfrm>
            <a:off x="1854200" y="4379002"/>
            <a:ext cx="2661588" cy="6365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126978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strings are </a:t>
            </a:r>
            <a:r>
              <a:rPr lang="en-US" i="1" u="sng" dirty="0"/>
              <a:t>immutable</a:t>
            </a:r>
            <a:r>
              <a:rPr lang="en-US" dirty="0"/>
              <a:t>, i.e., cannot be modified or updated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5788" y="2962358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"modify" a string, we have to create a copy of it with the appropriate part(s) replaced by the new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5788" y="4151753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operations are called "slicing"</a:t>
            </a:r>
          </a:p>
        </p:txBody>
      </p:sp>
      <p:cxnSp>
        <p:nvCxnSpPr>
          <p:cNvPr id="12" name="Straight Connector 11"/>
          <p:cNvCxnSpPr>
            <a:endCxn id="15" idx="1"/>
          </p:cNvCxnSpPr>
          <p:nvPr/>
        </p:nvCxnSpPr>
        <p:spPr>
          <a:xfrm>
            <a:off x="2039590" y="4658857"/>
            <a:ext cx="2476198" cy="356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09469" y="4561462"/>
            <a:ext cx="1225354" cy="23561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4515788" y="4830892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applied to strings does concatenation</a:t>
            </a:r>
          </a:p>
        </p:txBody>
      </p:sp>
    </p:spTree>
    <p:extLst>
      <p:ext uri="{BB962C8B-B14F-4D97-AF65-F5344CB8AC3E}">
        <p14:creationId xmlns:p14="http://schemas.microsoft.com/office/powerpoint/2010/main" val="13351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strings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259" y="3684770"/>
            <a:ext cx="1122164" cy="50029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6" idx="7"/>
          </p:cNvCxnSpPr>
          <p:nvPr/>
        </p:nvCxnSpPr>
        <p:spPr>
          <a:xfrm flipV="1">
            <a:off x="1477086" y="2438605"/>
            <a:ext cx="3038702" cy="1319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 applied to strings does concatenation</a:t>
            </a:r>
          </a:p>
        </p:txBody>
      </p:sp>
    </p:spTree>
    <p:extLst>
      <p:ext uri="{BB962C8B-B14F-4D97-AF65-F5344CB8AC3E}">
        <p14:creationId xmlns:p14="http://schemas.microsoft.com/office/powerpoint/2010/main" val="203934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24" y="2935003"/>
            <a:ext cx="1180802" cy="11808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359026" y="3525402"/>
            <a:ext cx="813173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122496" y="2359727"/>
            <a:ext cx="1994678" cy="2842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222913" y="3324190"/>
            <a:ext cx="1025956" cy="4400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Java code</a:t>
            </a:r>
          </a:p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350" b="1" dirty="0" err="1">
                <a:solidFill>
                  <a:schemeClr val="bg1">
                    <a:lumMod val="85000"/>
                  </a:schemeClr>
                </a:solidFill>
              </a:rPr>
              <a:t>CSc</a:t>
            </a:r>
            <a:r>
              <a:rPr lang="en-US" sz="1350" b="1" dirty="0">
                <a:solidFill>
                  <a:schemeClr val="bg1">
                    <a:lumMod val="85000"/>
                  </a:schemeClr>
                </a:solidFill>
              </a:rPr>
              <a:t> 210</a:t>
            </a:r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2914" y="4007536"/>
            <a:ext cx="1025955" cy="4400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C code</a:t>
            </a:r>
          </a:p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350" b="1" dirty="0" err="1">
                <a:solidFill>
                  <a:schemeClr val="bg1">
                    <a:lumMod val="85000"/>
                  </a:schemeClr>
                </a:solidFill>
              </a:rPr>
              <a:t>CSc</a:t>
            </a:r>
            <a:r>
              <a:rPr lang="en-US" sz="1350" b="1" dirty="0">
                <a:solidFill>
                  <a:schemeClr val="bg1">
                    <a:lumMod val="85000"/>
                  </a:schemeClr>
                </a:solidFill>
              </a:rPr>
              <a:t> 352</a:t>
            </a:r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5007" y="2629918"/>
            <a:ext cx="1063862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Python code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</a:rPr>
              <a:t>(</a:t>
            </a:r>
            <a:r>
              <a:rPr lang="en-US" sz="1350" b="1" dirty="0" err="1">
                <a:solidFill>
                  <a:srgbClr val="FF0000"/>
                </a:solidFill>
              </a:rPr>
              <a:t>CSc</a:t>
            </a:r>
            <a:r>
              <a:rPr lang="en-US" sz="1350" b="1" dirty="0">
                <a:solidFill>
                  <a:srgbClr val="FF0000"/>
                </a:solidFill>
              </a:rPr>
              <a:t> 120</a:t>
            </a:r>
            <a:r>
              <a:rPr lang="en-US" sz="135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3343" y="2625178"/>
            <a:ext cx="1332983" cy="440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Python interpreter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1854" y="3299734"/>
            <a:ext cx="1314471" cy="4400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Java compiler + JVM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1854" y="4017193"/>
            <a:ext cx="1314471" cy="4400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C compiler</a:t>
            </a:r>
          </a:p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350" b="1" dirty="0" err="1">
                <a:solidFill>
                  <a:schemeClr val="bg1">
                    <a:lumMod val="85000"/>
                  </a:schemeClr>
                </a:solidFill>
              </a:rPr>
              <a:t>CSc</a:t>
            </a:r>
            <a:r>
              <a:rPr lang="en-US" sz="1350" b="1" dirty="0">
                <a:solidFill>
                  <a:schemeClr val="bg1">
                    <a:lumMod val="85000"/>
                  </a:schemeClr>
                </a:solidFill>
              </a:rPr>
              <a:t> 453</a:t>
            </a:r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152285" y="4617908"/>
            <a:ext cx="195361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81245" y="4658973"/>
            <a:ext cx="1427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operating system </a:t>
            </a:r>
          </a:p>
          <a:p>
            <a:pPr algn="ctr"/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1350" b="1" dirty="0" err="1">
                <a:solidFill>
                  <a:schemeClr val="bg1">
                    <a:lumMod val="85000"/>
                  </a:schemeClr>
                </a:solidFill>
              </a:rPr>
              <a:t>CSc</a:t>
            </a:r>
            <a:r>
              <a:rPr lang="en-US" sz="1350" b="1" dirty="0">
                <a:solidFill>
                  <a:schemeClr val="bg1">
                    <a:lumMod val="85000"/>
                  </a:schemeClr>
                </a:solidFill>
              </a:rPr>
              <a:t> 452</a:t>
            </a:r>
            <a:r>
              <a:rPr lang="en-US" sz="135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cxnSp>
        <p:nvCxnSpPr>
          <p:cNvPr id="29" name="Straight Arrow Connector 28"/>
          <p:cNvCxnSpPr>
            <a:stCxn id="16" idx="3"/>
            <a:endCxn id="17" idx="1"/>
          </p:cNvCxnSpPr>
          <p:nvPr/>
        </p:nvCxnSpPr>
        <p:spPr>
          <a:xfrm flipV="1">
            <a:off x="4248869" y="2845226"/>
            <a:ext cx="2204474" cy="47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36005" y="4134006"/>
            <a:ext cx="10711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programmer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7197" y="5159985"/>
            <a:ext cx="8722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computer</a:t>
            </a:r>
          </a:p>
        </p:txBody>
      </p:sp>
      <p:cxnSp>
        <p:nvCxnSpPr>
          <p:cNvPr id="26" name="Straight Arrow Connector 25"/>
          <p:cNvCxnSpPr>
            <a:stCxn id="4" idx="3"/>
            <a:endCxn id="16" idx="1"/>
          </p:cNvCxnSpPr>
          <p:nvPr/>
        </p:nvCxnSpPr>
        <p:spPr>
          <a:xfrm flipV="1">
            <a:off x="2359026" y="2849967"/>
            <a:ext cx="825982" cy="67543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14" idx="1"/>
          </p:cNvCxnSpPr>
          <p:nvPr/>
        </p:nvCxnSpPr>
        <p:spPr>
          <a:xfrm>
            <a:off x="2359026" y="3525404"/>
            <a:ext cx="863888" cy="70218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48869" y="4232229"/>
            <a:ext cx="2204474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7381" y="3519782"/>
            <a:ext cx="2204474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8795" y="2091488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class</a:t>
            </a:r>
          </a:p>
        </p:txBody>
      </p:sp>
    </p:spTree>
    <p:extLst>
      <p:ext uri="{BB962C8B-B14F-4D97-AF65-F5344CB8AC3E}">
        <p14:creationId xmlns:p14="http://schemas.microsoft.com/office/powerpoint/2010/main" val="226105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strings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9259" y="4123707"/>
            <a:ext cx="1324532" cy="500297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9" idx="1"/>
          </p:cNvCxnSpPr>
          <p:nvPr/>
        </p:nvCxnSpPr>
        <p:spPr>
          <a:xfrm flipV="1">
            <a:off x="1720122" y="3327801"/>
            <a:ext cx="2851878" cy="8741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applied to strings does concatenation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7636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'*' applied to strings: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does repeated concatenation </a:t>
            </a:r>
            <a:r>
              <a:rPr lang="en-US" i="1" dirty="0">
                <a:solidFill>
                  <a:srgbClr val="FF0000"/>
                </a:solidFill>
              </a:rPr>
              <a:t>if one argument is a number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generates an error otherwise</a:t>
            </a:r>
          </a:p>
        </p:txBody>
      </p:sp>
    </p:spTree>
    <p:extLst>
      <p:ext uri="{BB962C8B-B14F-4D97-AF65-F5344CB8AC3E}">
        <p14:creationId xmlns:p14="http://schemas.microsoft.com/office/powerpoint/2010/main" val="50425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strings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5589" y="4595803"/>
            <a:ext cx="2460037" cy="61234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stCxn id="6" idx="7"/>
            <a:endCxn id="11" idx="1"/>
          </p:cNvCxnSpPr>
          <p:nvPr/>
        </p:nvCxnSpPr>
        <p:spPr>
          <a:xfrm flipV="1">
            <a:off x="2495362" y="4479711"/>
            <a:ext cx="2076638" cy="2057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5788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applied to strings does concatenation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156545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all arithmetic operators carry over to strings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776009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applied to strings: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does repeated concatenation </a:t>
            </a:r>
            <a:r>
              <a:rPr lang="en-US" i="1" dirty="0"/>
              <a:t>if one argument is a number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generates an error otherwise</a:t>
            </a:r>
          </a:p>
        </p:txBody>
      </p:sp>
    </p:spTree>
    <p:extLst>
      <p:ext uri="{BB962C8B-B14F-4D97-AF65-F5344CB8AC3E}">
        <p14:creationId xmlns:p14="http://schemas.microsoft.com/office/powerpoint/2010/main" val="113603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49" y="2226469"/>
            <a:ext cx="3380133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"whoa!"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y = x[2] * </a:t>
            </a:r>
            <a:r>
              <a:rPr lang="en-US" dirty="0" err="1" smtClean="0"/>
              <a:t>len</a:t>
            </a:r>
            <a:r>
              <a:rPr lang="en-US" dirty="0" smtClean="0"/>
              <a:t>(x)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z = x[3] + x[0] + 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 </a:t>
            </a:r>
            <a:r>
              <a:rPr lang="en-US" dirty="0" smtClean="0"/>
              <a:t>z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49685" y="3398586"/>
            <a:ext cx="24858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is printed here?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35" y="4780549"/>
            <a:ext cx="1277701" cy="124520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81279" y="4090565"/>
            <a:ext cx="1751712" cy="702309"/>
          </a:xfrm>
          <a:prstGeom prst="cloudCallout">
            <a:avLst>
              <a:gd name="adj1" fmla="val 77511"/>
              <a:gd name="adj2" fmla="val 344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awooooo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1812473" y="3606335"/>
            <a:ext cx="2137212" cy="34790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5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1" y="2226469"/>
            <a:ext cx="2995819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input()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y = x + 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(x) == </a:t>
            </a:r>
            <a:r>
              <a:rPr lang="en-US" dirty="0" err="1" smtClean="0"/>
              <a:t>int</a:t>
            </a:r>
            <a:r>
              <a:rPr lang="en-US" dirty="0" smtClean="0"/>
              <a:t>(y)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True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28410" y="2717904"/>
            <a:ext cx="3465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input value(s) will cause </a:t>
            </a:r>
          </a:p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this to work as shown?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3014870" y="2491409"/>
            <a:ext cx="1313540" cy="59582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onditional statements: </a:t>
            </a:r>
            <a:r>
              <a:rPr lang="en-US" b="1" dirty="0" smtClean="0"/>
              <a:t>if</a:t>
            </a:r>
            <a:r>
              <a:rPr lang="en-US" dirty="0" smtClean="0"/>
              <a:t>/</a:t>
            </a:r>
            <a:r>
              <a:rPr lang="en-US" b="1" dirty="0" err="1" smtClean="0"/>
              <a:t>elif</a:t>
            </a:r>
            <a:r>
              <a:rPr lang="en-US" dirty="0" smtClean="0"/>
              <a:t>/</a:t>
            </a:r>
            <a:r>
              <a:rPr lang="en-US" b="1" dirty="0" smtClean="0"/>
              <a:t>else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0" y="1403216"/>
            <a:ext cx="4802231" cy="507022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899"/>
            <a:ext cx="7886700" cy="735212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onditional statements: </a:t>
            </a:r>
            <a:r>
              <a:rPr lang="en-US" b="1" dirty="0" smtClean="0"/>
              <a:t>if</a:t>
            </a:r>
            <a:r>
              <a:rPr lang="en-US" dirty="0" smtClean="0"/>
              <a:t>/</a:t>
            </a:r>
            <a:r>
              <a:rPr lang="en-US" b="1" dirty="0" err="1" smtClean="0"/>
              <a:t>elif</a:t>
            </a:r>
            <a:r>
              <a:rPr lang="en-US" dirty="0" smtClean="0"/>
              <a:t>/</a:t>
            </a:r>
            <a:r>
              <a:rPr lang="en-US" b="1" dirty="0" smtClean="0"/>
              <a:t>else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4689490" y="1500805"/>
            <a:ext cx="4343507" cy="4151734"/>
          </a:xfrm>
        </p:spPr>
        <p:txBody>
          <a:bodyPr>
            <a:noAutofit/>
          </a:bodyPr>
          <a:lstStyle/>
          <a:p>
            <a:r>
              <a:rPr lang="en-US" sz="2850" b="1" dirty="0"/>
              <a:t>if</a:t>
            </a:r>
            <a:r>
              <a:rPr lang="en-US" sz="2850" dirty="0"/>
              <a:t>-statement syntax:</a:t>
            </a:r>
          </a:p>
          <a:p>
            <a:pPr marL="0" indent="0">
              <a:buNone/>
            </a:pPr>
            <a:r>
              <a:rPr lang="en-US" sz="675" b="1" dirty="0"/>
              <a:t>  </a:t>
            </a:r>
          </a:p>
          <a:p>
            <a:pPr marL="342900" lvl="1" indent="0">
              <a:buNone/>
            </a:pPr>
            <a:r>
              <a:rPr lang="en-US" sz="1800" b="1" dirty="0"/>
              <a:t>if </a:t>
            </a:r>
            <a:r>
              <a:rPr lang="en-US" sz="1800" dirty="0"/>
              <a:t> </a:t>
            </a:r>
            <a:r>
              <a:rPr lang="en-US" sz="1800" i="1" dirty="0" err="1"/>
              <a:t>BooleanExpr</a:t>
            </a:r>
            <a:r>
              <a:rPr lang="en-US" sz="1800" i="1" dirty="0"/>
              <a:t> </a:t>
            </a:r>
            <a:r>
              <a:rPr lang="en-US" sz="1800" b="1" dirty="0"/>
              <a:t>:</a:t>
            </a:r>
            <a:endParaRPr lang="en-US" sz="1800" dirty="0"/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 err="1"/>
              <a:t>stmt</a:t>
            </a:r>
            <a:endParaRPr lang="en-US" sz="1800" i="1" dirty="0"/>
          </a:p>
          <a:p>
            <a:pPr marL="342900" lvl="1" indent="0">
              <a:buNone/>
            </a:pPr>
            <a:r>
              <a:rPr lang="en-US" sz="1800" b="1" i="1" dirty="0"/>
              <a:t>	…</a:t>
            </a:r>
          </a:p>
          <a:p>
            <a:pPr marL="342900" lvl="1" indent="0">
              <a:buNone/>
            </a:pPr>
            <a:r>
              <a:rPr lang="en-US" sz="1800" b="1" dirty="0" err="1"/>
              <a:t>elif</a:t>
            </a:r>
            <a:r>
              <a:rPr lang="en-US" sz="1800" b="1" dirty="0"/>
              <a:t> </a:t>
            </a:r>
            <a:r>
              <a:rPr lang="en-US" sz="1800" i="1" dirty="0" err="1"/>
              <a:t>BooleanExpr</a:t>
            </a:r>
            <a:r>
              <a:rPr lang="en-US" sz="1800" i="1" dirty="0"/>
              <a:t> </a:t>
            </a:r>
            <a:r>
              <a:rPr lang="en-US" sz="1800" b="1" dirty="0"/>
              <a:t>:</a:t>
            </a:r>
            <a:endParaRPr lang="en-US" sz="1800" dirty="0"/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 err="1"/>
              <a:t>stmt</a:t>
            </a:r>
            <a:endParaRPr lang="en-US" sz="1800" i="1" dirty="0"/>
          </a:p>
          <a:p>
            <a:pPr marL="342900" lvl="1" indent="0">
              <a:buNone/>
            </a:pPr>
            <a:r>
              <a:rPr lang="en-US" sz="1800" b="1" i="1" dirty="0"/>
              <a:t>	…</a:t>
            </a:r>
          </a:p>
          <a:p>
            <a:pPr marL="342900" lvl="1" indent="0">
              <a:buNone/>
            </a:pPr>
            <a:r>
              <a:rPr lang="en-US" sz="1800" b="1" dirty="0" err="1"/>
              <a:t>elif</a:t>
            </a:r>
            <a:r>
              <a:rPr lang="en-US" sz="1800" b="1" dirty="0"/>
              <a:t> …</a:t>
            </a:r>
          </a:p>
          <a:p>
            <a:pPr marL="342900" lvl="1" indent="0">
              <a:buNone/>
            </a:pPr>
            <a:r>
              <a:rPr lang="en-US" sz="1800" b="1" dirty="0"/>
              <a:t>	…</a:t>
            </a:r>
          </a:p>
          <a:p>
            <a:pPr marL="342900" lvl="1" indent="0">
              <a:buNone/>
            </a:pPr>
            <a:r>
              <a:rPr lang="en-US" sz="1800" b="1" dirty="0"/>
              <a:t>else:</a:t>
            </a:r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 err="1"/>
              <a:t>stmt</a:t>
            </a:r>
            <a:endParaRPr lang="en-US" sz="1800" i="1" dirty="0"/>
          </a:p>
          <a:p>
            <a:pPr marL="342900" lvl="1" indent="0">
              <a:buNone/>
            </a:pPr>
            <a:r>
              <a:rPr lang="en-US" sz="1800" b="1" i="1" dirty="0"/>
              <a:t>	…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56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860628" y="3267179"/>
            <a:ext cx="179882" cy="10736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115752" y="3474868"/>
            <a:ext cx="2028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elif</a:t>
            </a:r>
            <a:r>
              <a:rPr lang="en-US" sz="2100" dirty="0" err="1">
                <a:solidFill>
                  <a:srgbClr val="FF0000"/>
                </a:solidFill>
              </a:rPr>
              <a:t>s</a:t>
            </a:r>
            <a:r>
              <a:rPr lang="en-US" sz="2100" dirty="0">
                <a:solidFill>
                  <a:srgbClr val="FF0000"/>
                </a:solidFill>
              </a:rPr>
              <a:t> are optional</a:t>
            </a:r>
          </a:p>
          <a:p>
            <a:r>
              <a:rPr lang="en-US" sz="2100" dirty="0">
                <a:solidFill>
                  <a:srgbClr val="FF0000"/>
                </a:solidFill>
              </a:rPr>
              <a:t>(use as needed)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28649" y="1117140"/>
            <a:ext cx="4050175" cy="555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cs typeface="Courier"/>
              </a:rPr>
              <a:t>&gt;</a:t>
            </a:r>
            <a:r>
              <a:rPr lang="en-US" sz="1800" dirty="0">
                <a:cs typeface="Courier"/>
              </a:rPr>
              <a:t>&gt;&gt; var1 =</a:t>
            </a:r>
            <a:r>
              <a:rPr lang="en-US" sz="1800" dirty="0">
                <a:solidFill>
                  <a:srgbClr val="8A00D3"/>
                </a:solidFill>
                <a:cs typeface="Courier"/>
              </a:rPr>
              <a:t> input</a:t>
            </a:r>
            <a:r>
              <a:rPr lang="en-US" sz="1800" dirty="0">
                <a:cs typeface="Courier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100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&gt;&gt;&gt; var2 = </a:t>
            </a:r>
            <a:r>
              <a:rPr lang="en-US" sz="1800" dirty="0">
                <a:solidFill>
                  <a:srgbClr val="8A00D3"/>
                </a:solidFill>
                <a:cs typeface="Courier"/>
              </a:rPr>
              <a:t>input</a:t>
            </a:r>
            <a:r>
              <a:rPr lang="en-US" sz="1800" dirty="0">
                <a:cs typeface="Courier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200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&gt;&gt;&gt; x1 = </a:t>
            </a:r>
            <a:r>
              <a:rPr lang="en-US" sz="1800" dirty="0" err="1">
                <a:solidFill>
                  <a:srgbClr val="8A00D3"/>
                </a:solidFill>
                <a:cs typeface="Courier"/>
              </a:rPr>
              <a:t>int</a:t>
            </a:r>
            <a:r>
              <a:rPr lang="en-US" sz="1800" dirty="0">
                <a:cs typeface="Courier"/>
              </a:rPr>
              <a:t>(var1)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&gt;&gt;&gt; x2 = </a:t>
            </a:r>
            <a:r>
              <a:rPr lang="en-US" sz="1800" dirty="0" err="1">
                <a:solidFill>
                  <a:srgbClr val="8A00D3"/>
                </a:solidFill>
                <a:cs typeface="Courier"/>
              </a:rPr>
              <a:t>int</a:t>
            </a:r>
            <a:r>
              <a:rPr lang="en-US" sz="1800" dirty="0">
                <a:cs typeface="Courier"/>
              </a:rPr>
              <a:t>(var2)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&gt;&gt;&gt; 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&gt;&gt;&gt;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Courier"/>
              </a:rPr>
              <a:t> if </a:t>
            </a:r>
            <a:r>
              <a:rPr lang="en-US" sz="1800" dirty="0">
                <a:cs typeface="Courier"/>
              </a:rPr>
              <a:t>x1 &gt; x2: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	</a:t>
            </a:r>
            <a:r>
              <a:rPr lang="en-US" sz="1800" dirty="0">
                <a:solidFill>
                  <a:srgbClr val="8A00D3"/>
                </a:solidFill>
                <a:cs typeface="Courier"/>
              </a:rPr>
              <a:t>print</a:t>
            </a:r>
            <a:r>
              <a:rPr lang="en-US" sz="1800" dirty="0">
                <a:cs typeface="Courier"/>
              </a:rPr>
              <a:t>(</a:t>
            </a:r>
            <a:r>
              <a:rPr lang="en-US" sz="1800" dirty="0">
                <a:solidFill>
                  <a:srgbClr val="008000"/>
                </a:solidFill>
                <a:cs typeface="Courier"/>
              </a:rPr>
              <a:t>'x1 is bigger than x2'</a:t>
            </a:r>
            <a:r>
              <a:rPr lang="en-US" sz="1800" dirty="0"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CC3300"/>
                </a:solidFill>
                <a:cs typeface="Courier"/>
              </a:rPr>
              <a:t>elif</a:t>
            </a:r>
            <a:r>
              <a:rPr lang="en-US" sz="1800" dirty="0">
                <a:solidFill>
                  <a:srgbClr val="CC3300"/>
                </a:solidFill>
                <a:cs typeface="Courier"/>
              </a:rPr>
              <a:t> </a:t>
            </a:r>
            <a:r>
              <a:rPr lang="en-US" sz="1800" dirty="0">
                <a:cs typeface="Courier"/>
              </a:rPr>
              <a:t>x1 == x2: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	</a:t>
            </a:r>
            <a:r>
              <a:rPr lang="en-US" sz="1800" dirty="0">
                <a:solidFill>
                  <a:srgbClr val="8A00D3"/>
                </a:solidFill>
                <a:cs typeface="Courier"/>
              </a:rPr>
              <a:t>print</a:t>
            </a:r>
            <a:r>
              <a:rPr lang="en-US" sz="1800" dirty="0">
                <a:cs typeface="Courier"/>
              </a:rPr>
              <a:t>(</a:t>
            </a:r>
            <a:r>
              <a:rPr lang="en-US" sz="1800" dirty="0">
                <a:solidFill>
                  <a:srgbClr val="008000"/>
                </a:solidFill>
                <a:cs typeface="Courier"/>
              </a:rPr>
              <a:t>'x1 and x2 are equal'</a:t>
            </a:r>
            <a:r>
              <a:rPr lang="en-US" sz="1800" dirty="0"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C3300"/>
                </a:solidFill>
                <a:cs typeface="Courier"/>
              </a:rPr>
              <a:t>else</a:t>
            </a:r>
            <a:r>
              <a:rPr lang="en-US" sz="1800" dirty="0"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	</a:t>
            </a:r>
            <a:r>
              <a:rPr lang="en-US" sz="1800" dirty="0">
                <a:solidFill>
                  <a:srgbClr val="8A00D3"/>
                </a:solidFill>
                <a:cs typeface="Courier"/>
              </a:rPr>
              <a:t>print</a:t>
            </a:r>
            <a:r>
              <a:rPr lang="en-US" sz="1800" dirty="0">
                <a:cs typeface="Courier"/>
              </a:rPr>
              <a:t>(</a:t>
            </a:r>
            <a:r>
              <a:rPr lang="en-US" sz="1800" dirty="0">
                <a:solidFill>
                  <a:srgbClr val="008000"/>
                </a:solidFill>
                <a:cs typeface="Courier"/>
              </a:rPr>
              <a:t>'x1 is smaller than x2'</a:t>
            </a:r>
            <a:r>
              <a:rPr lang="en-US" sz="1800" dirty="0" smtClean="0">
                <a:cs typeface="Courier"/>
              </a:rPr>
              <a:t>)</a:t>
            </a:r>
            <a:endParaRPr lang="en-US" sz="1800" dirty="0">
              <a:cs typeface="Courier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cs typeface="Courier"/>
              </a:rPr>
              <a:t>x1 </a:t>
            </a:r>
            <a:r>
              <a:rPr lang="en-US" sz="1800" dirty="0">
                <a:solidFill>
                  <a:srgbClr val="0000FF"/>
                </a:solidFill>
                <a:cs typeface="Courier"/>
              </a:rPr>
              <a:t>is smaller than x2</a:t>
            </a:r>
          </a:p>
          <a:p>
            <a:pPr marL="0" indent="0">
              <a:buNone/>
            </a:pPr>
            <a:r>
              <a:rPr lang="en-US" sz="1800" dirty="0">
                <a:cs typeface="Courier"/>
              </a:rPr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28564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513"/>
            <a:ext cx="7886700" cy="1012110"/>
          </a:xfrm>
        </p:spPr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onditional statements: </a:t>
            </a:r>
            <a:r>
              <a:rPr lang="en-US" b="1" dirty="0" smtClean="0"/>
              <a:t>if</a:t>
            </a:r>
            <a:r>
              <a:rPr lang="en-US" dirty="0" smtClean="0"/>
              <a:t>/</a:t>
            </a:r>
            <a:r>
              <a:rPr lang="en-US" b="1" dirty="0" err="1" smtClean="0"/>
              <a:t>elif</a:t>
            </a:r>
            <a:r>
              <a:rPr lang="en-US" dirty="0" smtClean="0"/>
              <a:t>/</a:t>
            </a:r>
            <a:r>
              <a:rPr lang="en-US" b="1" dirty="0" smtClean="0"/>
              <a:t>else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4654876" y="2178728"/>
            <a:ext cx="4605266" cy="3263504"/>
          </a:xfrm>
        </p:spPr>
        <p:txBody>
          <a:bodyPr>
            <a:normAutofit fontScale="70000" lnSpcReduction="20000"/>
          </a:bodyPr>
          <a:lstStyle/>
          <a:p>
            <a:r>
              <a:rPr lang="en-US" sz="2850" b="1" dirty="0"/>
              <a:t>if</a:t>
            </a:r>
            <a:r>
              <a:rPr lang="en-US" sz="2850" dirty="0"/>
              <a:t>-statement syntax:</a:t>
            </a:r>
          </a:p>
          <a:p>
            <a:pPr marL="0" indent="0">
              <a:buNone/>
            </a:pPr>
            <a:r>
              <a:rPr lang="en-US" sz="675" b="1" dirty="0"/>
              <a:t>  </a:t>
            </a:r>
          </a:p>
          <a:p>
            <a:pPr marL="342900" lvl="1" indent="0">
              <a:buNone/>
            </a:pPr>
            <a:r>
              <a:rPr lang="en-US" sz="1800" b="1" dirty="0"/>
              <a:t>if </a:t>
            </a:r>
            <a:r>
              <a:rPr lang="en-US" sz="1800" dirty="0"/>
              <a:t> </a:t>
            </a:r>
            <a:r>
              <a:rPr lang="en-US" sz="1800" i="1" dirty="0" err="1"/>
              <a:t>BooleanExpr</a:t>
            </a:r>
            <a:r>
              <a:rPr lang="en-US" sz="1800" i="1" dirty="0"/>
              <a:t> </a:t>
            </a:r>
            <a:r>
              <a:rPr lang="en-US" sz="1800" b="1" dirty="0"/>
              <a:t>:</a:t>
            </a:r>
            <a:endParaRPr lang="en-US" sz="1800" dirty="0"/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 err="1"/>
              <a:t>stmt</a:t>
            </a:r>
            <a:endParaRPr lang="en-US" sz="1800" i="1" dirty="0"/>
          </a:p>
          <a:p>
            <a:pPr marL="342900" lvl="1" indent="0">
              <a:buNone/>
            </a:pPr>
            <a:r>
              <a:rPr lang="en-US" sz="1800" b="1" i="1" dirty="0"/>
              <a:t>	…</a:t>
            </a:r>
          </a:p>
          <a:p>
            <a:pPr marL="342900" lvl="1" indent="0">
              <a:buNone/>
            </a:pPr>
            <a:r>
              <a:rPr lang="en-US" sz="1800" b="1" dirty="0" err="1"/>
              <a:t>elif</a:t>
            </a:r>
            <a:r>
              <a:rPr lang="en-US" sz="1800" b="1" dirty="0"/>
              <a:t> </a:t>
            </a:r>
            <a:r>
              <a:rPr lang="en-US" sz="1800" i="1" dirty="0" err="1"/>
              <a:t>BooleanExpr</a:t>
            </a:r>
            <a:r>
              <a:rPr lang="en-US" sz="1800" i="1" dirty="0"/>
              <a:t> </a:t>
            </a:r>
            <a:r>
              <a:rPr lang="en-US" sz="1800" b="1" dirty="0"/>
              <a:t>:</a:t>
            </a:r>
            <a:endParaRPr lang="en-US" sz="1800" dirty="0"/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 err="1"/>
              <a:t>stmt</a:t>
            </a:r>
            <a:endParaRPr lang="en-US" sz="1800" i="1" dirty="0"/>
          </a:p>
          <a:p>
            <a:pPr marL="342900" lvl="1" indent="0">
              <a:buNone/>
            </a:pPr>
            <a:r>
              <a:rPr lang="en-US" sz="1800" b="1" i="1" dirty="0"/>
              <a:t>	…</a:t>
            </a:r>
          </a:p>
          <a:p>
            <a:pPr marL="342900" lvl="1" indent="0">
              <a:buNone/>
            </a:pPr>
            <a:r>
              <a:rPr lang="en-US" sz="1800" b="1" dirty="0" err="1"/>
              <a:t>elif</a:t>
            </a:r>
            <a:r>
              <a:rPr lang="en-US" sz="1800" b="1" dirty="0"/>
              <a:t> …</a:t>
            </a:r>
          </a:p>
          <a:p>
            <a:pPr marL="342900" lvl="1" indent="0">
              <a:buNone/>
            </a:pPr>
            <a:r>
              <a:rPr lang="en-US" sz="1800" b="1" dirty="0"/>
              <a:t>	…</a:t>
            </a:r>
          </a:p>
          <a:p>
            <a:pPr marL="342900" lvl="1" indent="0">
              <a:buNone/>
            </a:pPr>
            <a:r>
              <a:rPr lang="en-US" sz="1800" b="1" dirty="0"/>
              <a:t>else:</a:t>
            </a:r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 err="1"/>
              <a:t>stmt</a:t>
            </a:r>
            <a:endParaRPr lang="en-US" sz="1800" i="1" dirty="0"/>
          </a:p>
          <a:p>
            <a:pPr marL="342900" lvl="1" indent="0">
              <a:buNone/>
            </a:pPr>
            <a:r>
              <a:rPr lang="en-US" sz="1800" b="1" i="1" dirty="0"/>
              <a:t>	…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57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898823" y="3295823"/>
            <a:ext cx="179882" cy="10736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957510" y="3417579"/>
            <a:ext cx="2028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/>
              <a:t>elif</a:t>
            </a:r>
            <a:r>
              <a:rPr lang="en-US" sz="2100" dirty="0" err="1"/>
              <a:t>s</a:t>
            </a:r>
            <a:r>
              <a:rPr lang="en-US" sz="2100" dirty="0"/>
              <a:t> are optional</a:t>
            </a:r>
          </a:p>
          <a:p>
            <a:r>
              <a:rPr lang="en-US" sz="2100" dirty="0"/>
              <a:t>(use as needed)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879726" y="4488860"/>
            <a:ext cx="179882" cy="6007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7158031" y="4497519"/>
            <a:ext cx="18297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else </a:t>
            </a:r>
            <a:r>
              <a:rPr lang="en-US" sz="2100" dirty="0">
                <a:solidFill>
                  <a:srgbClr val="FF0000"/>
                </a:solidFill>
              </a:rPr>
              <a:t>is optional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183978"/>
            <a:ext cx="3886200" cy="5518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cs typeface="Courier"/>
              </a:rPr>
              <a:t>&gt;&gt;&gt; var1 =</a:t>
            </a:r>
            <a:r>
              <a:rPr lang="en-US" dirty="0">
                <a:solidFill>
                  <a:srgbClr val="8A00D3"/>
                </a:solidFill>
                <a:cs typeface="Courier"/>
              </a:rPr>
              <a:t> input</a:t>
            </a:r>
            <a:r>
              <a:rPr lang="en-US" dirty="0">
                <a:cs typeface="Courier"/>
              </a:rPr>
              <a:t>()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100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&gt;&gt;&gt; var2 = </a:t>
            </a:r>
            <a:r>
              <a:rPr lang="en-US" dirty="0">
                <a:solidFill>
                  <a:srgbClr val="8A00D3"/>
                </a:solidFill>
                <a:cs typeface="Courier"/>
              </a:rPr>
              <a:t>input</a:t>
            </a:r>
            <a:r>
              <a:rPr lang="en-US" dirty="0">
                <a:cs typeface="Courier"/>
              </a:rPr>
              <a:t>()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200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&gt;&gt;&gt; x1 = </a:t>
            </a:r>
            <a:r>
              <a:rPr lang="en-US" dirty="0" err="1">
                <a:solidFill>
                  <a:srgbClr val="8A00D3"/>
                </a:solidFill>
                <a:cs typeface="Courier"/>
              </a:rPr>
              <a:t>int</a:t>
            </a:r>
            <a:r>
              <a:rPr lang="en-US" dirty="0">
                <a:cs typeface="Courier"/>
              </a:rPr>
              <a:t>(var1)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&gt;&gt;&gt; x2 = </a:t>
            </a:r>
            <a:r>
              <a:rPr lang="en-US" dirty="0" err="1">
                <a:solidFill>
                  <a:srgbClr val="8A00D3"/>
                </a:solidFill>
                <a:cs typeface="Courier"/>
              </a:rPr>
              <a:t>int</a:t>
            </a:r>
            <a:r>
              <a:rPr lang="en-US" dirty="0">
                <a:cs typeface="Courier"/>
              </a:rPr>
              <a:t>(var2)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&gt;&gt;&gt; 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&gt;&gt;&gt;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Courier"/>
              </a:rPr>
              <a:t> if </a:t>
            </a:r>
            <a:r>
              <a:rPr lang="en-US" dirty="0">
                <a:cs typeface="Courier"/>
              </a:rPr>
              <a:t>x1 &gt; x2: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	</a:t>
            </a:r>
            <a:r>
              <a:rPr lang="en-US" dirty="0">
                <a:solidFill>
                  <a:srgbClr val="8A00D3"/>
                </a:solidFill>
                <a:cs typeface="Courier"/>
              </a:rPr>
              <a:t>print</a:t>
            </a:r>
            <a:r>
              <a:rPr lang="en-US" dirty="0">
                <a:cs typeface="Courier"/>
              </a:rPr>
              <a:t>(</a:t>
            </a:r>
            <a:r>
              <a:rPr lang="en-US" dirty="0">
                <a:solidFill>
                  <a:srgbClr val="008000"/>
                </a:solidFill>
                <a:cs typeface="Courier"/>
              </a:rPr>
              <a:t>'x1 is bigger than x2'</a:t>
            </a:r>
            <a:r>
              <a:rPr lang="en-US" dirty="0"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CC3300"/>
                </a:solidFill>
                <a:cs typeface="Courier"/>
              </a:rPr>
              <a:t>elif</a:t>
            </a:r>
            <a:r>
              <a:rPr lang="en-US" dirty="0">
                <a:solidFill>
                  <a:srgbClr val="CC3300"/>
                </a:solidFill>
                <a:cs typeface="Courier"/>
              </a:rPr>
              <a:t> </a:t>
            </a:r>
            <a:r>
              <a:rPr lang="en-US" dirty="0">
                <a:cs typeface="Courier"/>
              </a:rPr>
              <a:t>x1 == x2: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	</a:t>
            </a:r>
            <a:r>
              <a:rPr lang="en-US" dirty="0">
                <a:solidFill>
                  <a:srgbClr val="8A00D3"/>
                </a:solidFill>
                <a:cs typeface="Courier"/>
              </a:rPr>
              <a:t>print</a:t>
            </a:r>
            <a:r>
              <a:rPr lang="en-US" dirty="0">
                <a:cs typeface="Courier"/>
              </a:rPr>
              <a:t>(</a:t>
            </a:r>
            <a:r>
              <a:rPr lang="en-US" dirty="0">
                <a:solidFill>
                  <a:srgbClr val="008000"/>
                </a:solidFill>
                <a:cs typeface="Courier"/>
              </a:rPr>
              <a:t>'x1 and x2 are equal'</a:t>
            </a:r>
            <a:r>
              <a:rPr lang="en-US" dirty="0"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CC3300"/>
                </a:solidFill>
                <a:cs typeface="Courier"/>
              </a:rPr>
              <a:t>else</a:t>
            </a:r>
            <a:r>
              <a:rPr lang="en-US" dirty="0"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	</a:t>
            </a:r>
            <a:r>
              <a:rPr lang="en-US" dirty="0">
                <a:solidFill>
                  <a:srgbClr val="8A00D3"/>
                </a:solidFill>
                <a:cs typeface="Courier"/>
              </a:rPr>
              <a:t>print</a:t>
            </a:r>
            <a:r>
              <a:rPr lang="en-US" dirty="0">
                <a:cs typeface="Courier"/>
              </a:rPr>
              <a:t>(</a:t>
            </a:r>
            <a:r>
              <a:rPr lang="en-US" dirty="0">
                <a:solidFill>
                  <a:srgbClr val="008000"/>
                </a:solidFill>
                <a:cs typeface="Courier"/>
              </a:rPr>
              <a:t>'x1 is smaller than x2'</a:t>
            </a:r>
            <a:r>
              <a:rPr lang="en-US" dirty="0"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cs typeface="Courier"/>
              </a:rPr>
              <a:t>x1 is smaller than x2</a:t>
            </a:r>
          </a:p>
          <a:p>
            <a:pPr marL="0" indent="0">
              <a:buNone/>
            </a:pPr>
            <a:r>
              <a:rPr lang="en-US" dirty="0">
                <a:cs typeface="Courier"/>
              </a:rPr>
              <a:t>&gt;&gt;&gt;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4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while loops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9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I: </a:t>
            </a:r>
            <a:r>
              <a:rPr lang="en-US" b="1" dirty="0" smtClean="0"/>
              <a:t>while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I: </a:t>
            </a:r>
            <a:r>
              <a:rPr lang="en-US" b="1" dirty="0" smtClean="0"/>
              <a:t>while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226469"/>
            <a:ext cx="3091008" cy="3263504"/>
          </a:xfrm>
        </p:spPr>
      </p:pic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3910084" y="2226469"/>
            <a:ext cx="4605266" cy="3263504"/>
          </a:xfrm>
        </p:spPr>
        <p:txBody>
          <a:bodyPr>
            <a:normAutofit/>
          </a:bodyPr>
          <a:lstStyle/>
          <a:p>
            <a:r>
              <a:rPr lang="en-US" sz="2850" b="1" dirty="0"/>
              <a:t>while</a:t>
            </a:r>
            <a:r>
              <a:rPr lang="en-US" sz="2850" dirty="0"/>
              <a:t>-statement syntax:</a:t>
            </a:r>
          </a:p>
          <a:p>
            <a:pPr marL="0" indent="0">
              <a:buNone/>
            </a:pPr>
            <a:r>
              <a:rPr lang="en-US" sz="675" b="1" dirty="0"/>
              <a:t>  </a:t>
            </a:r>
          </a:p>
          <a:p>
            <a:pPr marL="342900" lvl="1" indent="0">
              <a:buNone/>
            </a:pPr>
            <a:r>
              <a:rPr lang="en-US" sz="1800" b="1" dirty="0"/>
              <a:t>while </a:t>
            </a:r>
            <a:r>
              <a:rPr lang="en-US" sz="1800" dirty="0"/>
              <a:t> </a:t>
            </a:r>
            <a:r>
              <a:rPr lang="en-US" sz="1800" i="1" dirty="0" err="1"/>
              <a:t>BooleanExpr</a:t>
            </a:r>
            <a:r>
              <a:rPr lang="en-US" sz="1800" i="1" dirty="0"/>
              <a:t> </a:t>
            </a:r>
            <a:r>
              <a:rPr lang="en-US" sz="1800" b="1" dirty="0"/>
              <a:t>:</a:t>
            </a:r>
            <a:endParaRPr lang="en-US" sz="1800" dirty="0"/>
          </a:p>
          <a:p>
            <a:pPr marL="342900" lvl="1" indent="0">
              <a:buNone/>
            </a:pPr>
            <a:r>
              <a:rPr lang="en-US" sz="1800" b="1" dirty="0"/>
              <a:t>	</a:t>
            </a:r>
            <a:r>
              <a:rPr lang="en-US" sz="1800" i="1" dirty="0"/>
              <a:t>stmt</a:t>
            </a:r>
            <a:r>
              <a:rPr lang="en-US" sz="1800" baseline="-25000" dirty="0"/>
              <a:t>1</a:t>
            </a:r>
          </a:p>
          <a:p>
            <a:pPr marL="342900" lvl="1" indent="0">
              <a:buNone/>
            </a:pPr>
            <a:r>
              <a:rPr lang="en-US" sz="1800" i="1" dirty="0"/>
              <a:t>	…</a:t>
            </a:r>
          </a:p>
          <a:p>
            <a:pPr marL="342900" lvl="1" indent="0"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stmt</a:t>
            </a:r>
            <a:r>
              <a:rPr lang="en-US" sz="1800" i="1" baseline="-25000" dirty="0" err="1"/>
              <a:t>n</a:t>
            </a:r>
            <a:endParaRPr lang="en-US" sz="1800" i="1" baseline="-25000" dirty="0"/>
          </a:p>
          <a:p>
            <a:pPr lvl="1"/>
            <a:endParaRPr lang="en-US" sz="1800" i="1" dirty="0"/>
          </a:p>
          <a:p>
            <a:r>
              <a:rPr lang="en-US" sz="2100" i="1" dirty="0"/>
              <a:t>stmt</a:t>
            </a:r>
            <a:r>
              <a:rPr lang="en-US" sz="2100" baseline="-25000" dirty="0"/>
              <a:t>1</a:t>
            </a:r>
            <a:r>
              <a:rPr lang="en-US" sz="2100" dirty="0"/>
              <a:t> </a:t>
            </a:r>
            <a:r>
              <a:rPr lang="en-US" sz="2100" i="1" dirty="0"/>
              <a:t>… </a:t>
            </a:r>
            <a:r>
              <a:rPr lang="en-US" sz="2100" i="1" dirty="0" err="1"/>
              <a:t>stmt</a:t>
            </a:r>
            <a:r>
              <a:rPr lang="en-US" sz="2100" i="1" baseline="-25000" dirty="0" err="1"/>
              <a:t>n</a:t>
            </a:r>
            <a:r>
              <a:rPr lang="en-US" sz="2100" i="1" dirty="0"/>
              <a:t> </a:t>
            </a:r>
            <a:r>
              <a:rPr lang="en-US" sz="2100" dirty="0"/>
              <a:t>are executed repeatedly as long as </a:t>
            </a:r>
            <a:r>
              <a:rPr lang="en-US" sz="2100" i="1" dirty="0" err="1"/>
              <a:t>BooleanExpr</a:t>
            </a:r>
            <a:r>
              <a:rPr lang="en-US" sz="2100" dirty="0"/>
              <a:t> is True</a:t>
            </a:r>
            <a:endParaRPr lang="en-US" sz="2100" i="1" baseline="-25000" dirty="0"/>
          </a:p>
          <a:p>
            <a:endParaRPr lang="en-US" sz="21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lists (aka arrays)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63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0303" y="2676593"/>
            <a:ext cx="2537039" cy="35610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endCxn id="7" idx="1"/>
          </p:cNvCxnSpPr>
          <p:nvPr/>
        </p:nvCxnSpPr>
        <p:spPr>
          <a:xfrm flipV="1">
            <a:off x="3097342" y="2411135"/>
            <a:ext cx="1474658" cy="443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list (or array) is a sequence of values</a:t>
            </a:r>
          </a:p>
        </p:txBody>
      </p:sp>
    </p:spTree>
    <p:extLst>
      <p:ext uri="{BB962C8B-B14F-4D97-AF65-F5344CB8AC3E}">
        <p14:creationId xmlns:p14="http://schemas.microsoft.com/office/powerpoint/2010/main" val="280231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64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6043" y="2948378"/>
            <a:ext cx="1053014" cy="50381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stCxn id="4" idx="6"/>
            <a:endCxn id="9" idx="1"/>
          </p:cNvCxnSpPr>
          <p:nvPr/>
        </p:nvCxnSpPr>
        <p:spPr>
          <a:xfrm>
            <a:off x="1439057" y="3200285"/>
            <a:ext cx="3132943" cy="816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list (or array) is a sequence of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4344"/>
            <a:ext cx="3943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accessing list elements (i.e., indexing), computing length: similar to strings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non-negative index values (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 0) index from the front of the list</a:t>
            </a:r>
          </a:p>
          <a:p>
            <a:pPr marL="600075" lvl="1" indent="-257175"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the first element has index 0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negative index values index from the end of the list</a:t>
            </a:r>
          </a:p>
          <a:p>
            <a:pPr marL="600075" lvl="1" indent="-257175">
              <a:buSzPct val="75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the last element has index -1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5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EXERCISE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2226469"/>
            <a:ext cx="5182428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 = [ “</a:t>
            </a:r>
            <a:r>
              <a:rPr lang="en-US" dirty="0" err="1" smtClean="0"/>
              <a:t>abc</a:t>
            </a:r>
            <a:r>
              <a:rPr lang="en-US" dirty="0" smtClean="0"/>
              <a:t>”, “</a:t>
            </a:r>
            <a:r>
              <a:rPr lang="en-US" dirty="0" err="1" smtClean="0"/>
              <a:t>def</a:t>
            </a:r>
            <a:r>
              <a:rPr lang="en-US" dirty="0" smtClean="0"/>
              <a:t>”, “</a:t>
            </a:r>
            <a:r>
              <a:rPr lang="en-US" dirty="0" err="1" smtClean="0"/>
              <a:t>ghi</a:t>
            </a:r>
            <a:r>
              <a:rPr lang="en-US" dirty="0" smtClean="0"/>
              <a:t>”, “</a:t>
            </a:r>
            <a:r>
              <a:rPr lang="en-US" dirty="0" err="1" smtClean="0"/>
              <a:t>jkl</a:t>
            </a:r>
            <a:r>
              <a:rPr lang="en-US" dirty="0" smtClean="0"/>
              <a:t>” 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&gt;&gt;&gt;</a:t>
            </a:r>
            <a:r>
              <a:rPr lang="en-US" dirty="0" smtClean="0"/>
              <a:t> x[1] + x[-1]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0112" y="3035214"/>
            <a:ext cx="44303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solidFill>
                  <a:schemeClr val="accent1">
                    <a:lumMod val="75000"/>
                  </a:schemeClr>
                </a:solidFill>
              </a:rPr>
              <a:t>what do you think will be printed here?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352261" y="3242963"/>
            <a:ext cx="1717851" cy="123089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5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66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0363" y="3681601"/>
            <a:ext cx="2374021" cy="66648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 flipV="1">
            <a:off x="2844384" y="3934383"/>
            <a:ext cx="1727616" cy="804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list (or array) is a sequence of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4344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accessing list elements (i.e., indexing), computing length: similar to strings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472718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lists are </a:t>
            </a:r>
            <a:r>
              <a:rPr lang="en-US" i="1" u="sng" dirty="0">
                <a:solidFill>
                  <a:srgbClr val="FF0000"/>
                </a:solidFill>
              </a:rPr>
              <a:t>mutable</a:t>
            </a:r>
            <a:r>
              <a:rPr lang="en-US" dirty="0">
                <a:solidFill>
                  <a:srgbClr val="FF0000"/>
                </a:solidFill>
              </a:rPr>
              <a:t>, i.e., can be modified or updated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different from strings</a:t>
            </a:r>
          </a:p>
        </p:txBody>
      </p:sp>
    </p:spTree>
    <p:extLst>
      <p:ext uri="{BB962C8B-B14F-4D97-AF65-F5344CB8AC3E}">
        <p14:creationId xmlns:p14="http://schemas.microsoft.com/office/powerpoint/2010/main" val="323380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5392" y="4210005"/>
            <a:ext cx="1963666" cy="85760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endCxn id="10" idx="1"/>
          </p:cNvCxnSpPr>
          <p:nvPr/>
        </p:nvCxnSpPr>
        <p:spPr>
          <a:xfrm>
            <a:off x="2389057" y="4638808"/>
            <a:ext cx="2182943" cy="43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list (or array) is a sequence of values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4344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accessing list elements (i.e., indexing), computing length: similar to strings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472718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lists are </a:t>
            </a:r>
            <a:r>
              <a:rPr lang="en-US" i="1" u="sng" dirty="0"/>
              <a:t>mutable</a:t>
            </a:r>
            <a:r>
              <a:rPr lang="en-US" dirty="0"/>
              <a:t>, i.e., can be modified or updated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different from strings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4498091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slicing : similar to strings</a:t>
            </a:r>
          </a:p>
        </p:txBody>
      </p:sp>
    </p:spTree>
    <p:extLst>
      <p:ext uri="{BB962C8B-B14F-4D97-AF65-F5344CB8AC3E}">
        <p14:creationId xmlns:p14="http://schemas.microsoft.com/office/powerpoint/2010/main" val="353976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2529" y="2994395"/>
            <a:ext cx="2253515" cy="99181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stCxn id="4" idx="7"/>
            <a:endCxn id="10" idx="1"/>
          </p:cNvCxnSpPr>
          <p:nvPr/>
        </p:nvCxnSpPr>
        <p:spPr>
          <a:xfrm flipV="1">
            <a:off x="2306024" y="2571373"/>
            <a:ext cx="2265976" cy="568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248207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concatenation (+ and *) : similar to strings</a:t>
            </a:r>
          </a:p>
        </p:txBody>
      </p:sp>
    </p:spTree>
    <p:extLst>
      <p:ext uri="{BB962C8B-B14F-4D97-AF65-F5344CB8AC3E}">
        <p14:creationId xmlns:p14="http://schemas.microsoft.com/office/powerpoint/2010/main" val="253781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69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2529" y="2636045"/>
            <a:ext cx="3228637" cy="1521618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stCxn id="4" idx="6"/>
            <a:endCxn id="21" idx="1"/>
          </p:cNvCxnSpPr>
          <p:nvPr/>
        </p:nvCxnSpPr>
        <p:spPr>
          <a:xfrm>
            <a:off x="3611166" y="3396854"/>
            <a:ext cx="960834" cy="13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248207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concatenation (+ and *) : similar to strings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994395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operators create “shallow” copies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due to list mutability, this can cause unexpected behavior </a:t>
            </a:r>
          </a:p>
        </p:txBody>
      </p:sp>
    </p:spTree>
    <p:extLst>
      <p:ext uri="{BB962C8B-B14F-4D97-AF65-F5344CB8AC3E}">
        <p14:creationId xmlns:p14="http://schemas.microsoft.com/office/powerpoint/2010/main" val="217845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language and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anguage: Python 3</a:t>
            </a:r>
          </a:p>
          <a:p>
            <a:pPr lvl="1"/>
            <a:r>
              <a:rPr lang="en-US" dirty="0" smtClean="0"/>
              <a:t>free download from </a:t>
            </a:r>
            <a:r>
              <a:rPr lang="en-US" dirty="0" smtClean="0">
                <a:hlinkClick r:id="rId2"/>
              </a:rPr>
              <a:t>https://www.python.org/downloads</a:t>
            </a:r>
            <a:endParaRPr lang="en-US" dirty="0" smtClean="0"/>
          </a:p>
          <a:p>
            <a:pPr lvl="1"/>
            <a:r>
              <a:rPr lang="en-US" dirty="0"/>
              <a:t>documentation available at </a:t>
            </a:r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://www.python.org/doc</a:t>
            </a:r>
            <a:endParaRPr lang="en-US" dirty="0" smtClean="0"/>
          </a:p>
          <a:p>
            <a:pPr lvl="2"/>
            <a:r>
              <a:rPr lang="en-US" dirty="0" smtClean="0"/>
              <a:t>tutorial</a:t>
            </a:r>
          </a:p>
          <a:p>
            <a:pPr lvl="2"/>
            <a:r>
              <a:rPr lang="en-US" dirty="0"/>
              <a:t>beginner's </a:t>
            </a:r>
            <a:r>
              <a:rPr lang="en-US" dirty="0" smtClean="0"/>
              <a:t>guide</a:t>
            </a:r>
          </a:p>
          <a:p>
            <a:pPr lvl="2"/>
            <a:r>
              <a:rPr lang="en-US" dirty="0" smtClean="0"/>
              <a:t>language reference</a:t>
            </a:r>
          </a:p>
          <a:p>
            <a:pPr lvl="2"/>
            <a:r>
              <a:rPr lang="en-US" dirty="0" smtClean="0"/>
              <a:t>setup and usage, HOWTOs, FAQs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7045"/>
          </a:xfrm>
        </p:spPr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1422683"/>
            <a:ext cx="3555600" cy="46786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2248207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concatenation (+ and *) : similar to strings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994395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operators create “shallow” copies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due to list mutability, this can cause unexpected behavior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03689" y="5193856"/>
          <a:ext cx="1722834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34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24627" y="4599604"/>
          <a:ext cx="1722834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○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528338" y="4786125"/>
            <a:ext cx="171974" cy="40773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45220" y="4771773"/>
            <a:ext cx="797628" cy="412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6915" y="4786125"/>
            <a:ext cx="335273" cy="41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64244" y="4389943"/>
            <a:ext cx="2632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9646" y="3947470"/>
            <a:ext cx="260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</a:t>
            </a:r>
          </a:p>
        </p:txBody>
      </p:sp>
      <p:cxnSp>
        <p:nvCxnSpPr>
          <p:cNvPr id="27" name="Straight Arrow Connector 26"/>
          <p:cNvCxnSpPr>
            <a:endCxn id="31" idx="1"/>
          </p:cNvCxnSpPr>
          <p:nvPr/>
        </p:nvCxnSpPr>
        <p:spPr>
          <a:xfrm>
            <a:off x="4362685" y="4118954"/>
            <a:ext cx="1246400" cy="96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>
            <a:off x="4434432" y="4589300"/>
            <a:ext cx="790195" cy="149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609085" y="4076528"/>
          <a:ext cx="1722834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34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Circular Arrow 37"/>
          <p:cNvSpPr/>
          <p:nvPr/>
        </p:nvSpPr>
        <p:spPr>
          <a:xfrm rot="5400000">
            <a:off x="6777775" y="4119996"/>
            <a:ext cx="1429700" cy="127428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0045" y="4600735"/>
            <a:ext cx="13054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shallow copying</a:t>
            </a:r>
          </a:p>
        </p:txBody>
      </p:sp>
    </p:spTree>
    <p:extLst>
      <p:ext uri="{BB962C8B-B14F-4D97-AF65-F5344CB8AC3E}">
        <p14:creationId xmlns:p14="http://schemas.microsoft.com/office/powerpoint/2010/main" val="231816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2248207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concatenation (+ and *) : similar to strings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994395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operators create “shallow” copies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due to list mutability, this can cause unexpected behavior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22699"/>
              </p:ext>
            </p:extLst>
          </p:nvPr>
        </p:nvGraphicFramePr>
        <p:xfrm>
          <a:off x="5703689" y="5193856"/>
          <a:ext cx="1722834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34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24071"/>
              </p:ext>
            </p:extLst>
          </p:nvPr>
        </p:nvGraphicFramePr>
        <p:xfrm>
          <a:off x="5224627" y="4599604"/>
          <a:ext cx="1722834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○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528338" y="4786125"/>
            <a:ext cx="171974" cy="40773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45220" y="4771773"/>
            <a:ext cx="797628" cy="4123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6915" y="4786125"/>
            <a:ext cx="335273" cy="411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64244" y="4389943"/>
            <a:ext cx="2632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49646" y="3947470"/>
            <a:ext cx="260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x</a:t>
            </a:r>
          </a:p>
        </p:txBody>
      </p:sp>
      <p:cxnSp>
        <p:nvCxnSpPr>
          <p:cNvPr id="27" name="Straight Arrow Connector 26"/>
          <p:cNvCxnSpPr>
            <a:endCxn id="31" idx="1"/>
          </p:cNvCxnSpPr>
          <p:nvPr/>
        </p:nvCxnSpPr>
        <p:spPr>
          <a:xfrm>
            <a:off x="4362685" y="4118954"/>
            <a:ext cx="1246400" cy="9663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>
            <a:off x="4434432" y="4589300"/>
            <a:ext cx="790195" cy="149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99739"/>
              </p:ext>
            </p:extLst>
          </p:nvPr>
        </p:nvGraphicFramePr>
        <p:xfrm>
          <a:off x="5609085" y="4076528"/>
          <a:ext cx="1722834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34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67906" y="4889670"/>
            <a:ext cx="1695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after y[0].append(78)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22235" y="5193856"/>
            <a:ext cx="579239" cy="2781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317639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sorting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6575" y="3150745"/>
            <a:ext cx="1154198" cy="53402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8" idx="1"/>
          </p:cNvCxnSpPr>
          <p:nvPr/>
        </p:nvCxnSpPr>
        <p:spPr>
          <a:xfrm flipV="1">
            <a:off x="1680772" y="2411135"/>
            <a:ext cx="2891228" cy="1003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sort() : sorts a list </a:t>
            </a:r>
          </a:p>
        </p:txBody>
      </p:sp>
    </p:spTree>
    <p:extLst>
      <p:ext uri="{BB962C8B-B14F-4D97-AF65-F5344CB8AC3E}">
        <p14:creationId xmlns:p14="http://schemas.microsoft.com/office/powerpoint/2010/main" val="129097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sorting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219" y="3689274"/>
            <a:ext cx="1635802" cy="82745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9" idx="1"/>
          </p:cNvCxnSpPr>
          <p:nvPr/>
        </p:nvCxnSpPr>
        <p:spPr>
          <a:xfrm flipV="1">
            <a:off x="2063020" y="3127382"/>
            <a:ext cx="2508980" cy="10093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sort() : sorts a list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804216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sorted() : creates a sorted copy of a list;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the original list is not changed </a:t>
            </a:r>
          </a:p>
        </p:txBody>
      </p:sp>
    </p:spTree>
    <p:extLst>
      <p:ext uri="{BB962C8B-B14F-4D97-AF65-F5344CB8AC3E}">
        <p14:creationId xmlns:p14="http://schemas.microsoft.com/office/powerpoint/2010/main" val="328995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sorting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781" y="4399624"/>
            <a:ext cx="1635802" cy="82745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>
            <a:endCxn id="10" idx="1"/>
          </p:cNvCxnSpPr>
          <p:nvPr/>
        </p:nvCxnSpPr>
        <p:spPr>
          <a:xfrm flipV="1">
            <a:off x="2169582" y="3982128"/>
            <a:ext cx="2402418" cy="831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22646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sort() : sorts a list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804216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sorted() : creates a sorted copy of a list;</a:t>
            </a:r>
          </a:p>
          <a:p>
            <a:r>
              <a:rPr lang="en-US" dirty="0"/>
              <a:t>                  the original list is not changed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658962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optional argument reverse specifies</a:t>
            </a:r>
          </a:p>
          <a:p>
            <a:r>
              <a:rPr lang="en-US" dirty="0">
                <a:solidFill>
                  <a:srgbClr val="FF0000"/>
                </a:solidFill>
              </a:rPr>
              <a:t>ascending or descending order</a:t>
            </a:r>
          </a:p>
        </p:txBody>
      </p:sp>
    </p:spTree>
    <p:extLst>
      <p:ext uri="{BB962C8B-B14F-4D97-AF65-F5344CB8AC3E}">
        <p14:creationId xmlns:p14="http://schemas.microsoft.com/office/powerpoint/2010/main" val="36340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 smtClean="0"/>
              <a:t>lists ↔ strings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→ lists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2226469"/>
            <a:ext cx="3091008" cy="326350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442" y="3072048"/>
            <a:ext cx="2542661" cy="342899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>
            <a:stCxn id="8" idx="6"/>
            <a:endCxn id="10" idx="1"/>
          </p:cNvCxnSpPr>
          <p:nvPr/>
        </p:nvCxnSpPr>
        <p:spPr>
          <a:xfrm flipV="1">
            <a:off x="2952103" y="2549635"/>
            <a:ext cx="1619897" cy="6938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split() : splits a string on whitespace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returns a list of strings </a:t>
            </a:r>
          </a:p>
        </p:txBody>
      </p:sp>
    </p:spTree>
    <p:extLst>
      <p:ext uri="{BB962C8B-B14F-4D97-AF65-F5344CB8AC3E}">
        <p14:creationId xmlns:p14="http://schemas.microsoft.com/office/powerpoint/2010/main" val="138829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→ lists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2226469"/>
            <a:ext cx="3091008" cy="326350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77</a:t>
            </a:fld>
            <a:endParaRPr lang="en-US"/>
          </a:p>
        </p:txBody>
      </p:sp>
      <p:cxnSp>
        <p:nvCxnSpPr>
          <p:cNvPr id="9" name="Straight Connector 8"/>
          <p:cNvCxnSpPr>
            <a:endCxn id="11" idx="1"/>
          </p:cNvCxnSpPr>
          <p:nvPr/>
        </p:nvCxnSpPr>
        <p:spPr>
          <a:xfrm flipV="1">
            <a:off x="3013023" y="3804691"/>
            <a:ext cx="1499017" cy="65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split() : splits a string on whitespace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returns a list of strings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2040" y="3204526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split(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dirty="0">
                <a:solidFill>
                  <a:srgbClr val="FF0000"/>
                </a:solidFill>
              </a:rPr>
              <a:t>) : given an optional argument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              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i="1" dirty="0">
                <a:solidFill>
                  <a:srgbClr val="CC33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splits the string on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endParaRPr lang="en-US" i="1" dirty="0">
              <a:solidFill>
                <a:srgbClr val="CC33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821899" y="3516150"/>
            <a:ext cx="106805" cy="70826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905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 → strings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81365" y="2976485"/>
            <a:ext cx="1890635" cy="8797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2774956"/>
            <a:ext cx="3943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dirty="0" err="1">
                <a:solidFill>
                  <a:srgbClr val="FF0000"/>
                </a:solidFill>
              </a:rPr>
              <a:t>.join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C3300"/>
                </a:solidFill>
              </a:rPr>
              <a:t>list</a:t>
            </a:r>
            <a:r>
              <a:rPr lang="en-US" dirty="0">
                <a:solidFill>
                  <a:srgbClr val="FF0000"/>
                </a:solidFill>
              </a:rPr>
              <a:t>) : joins the strings in </a:t>
            </a:r>
            <a:r>
              <a:rPr lang="en-US" i="1" dirty="0">
                <a:solidFill>
                  <a:srgbClr val="CC3300"/>
                </a:solidFill>
              </a:rPr>
              <a:t>list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using the string </a:t>
            </a:r>
            <a:r>
              <a:rPr lang="en-US" i="1" dirty="0" err="1">
                <a:solidFill>
                  <a:srgbClr val="CC3300"/>
                </a:solidFill>
              </a:rPr>
              <a:t>delim</a:t>
            </a:r>
            <a:r>
              <a:rPr lang="en-US" dirty="0">
                <a:solidFill>
                  <a:srgbClr val="FF0000"/>
                </a:solidFill>
              </a:rPr>
              <a:t> as the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delimiter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returns a string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2450892" y="3502078"/>
            <a:ext cx="106805" cy="70826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006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79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64569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28925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8297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64196" y="341042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21782" y="3440430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70878" y="350186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0" idx="1"/>
          </p:cNvCxnSpPr>
          <p:nvPr/>
        </p:nvCxnSpPr>
        <p:spPr>
          <a:xfrm flipV="1">
            <a:off x="3614503" y="2549635"/>
            <a:ext cx="957497" cy="401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if we wanted to get rid of the punctuation?</a:t>
            </a:r>
          </a:p>
        </p:txBody>
      </p:sp>
      <p:cxnSp>
        <p:nvCxnSpPr>
          <p:cNvPr id="27" name="Straight Connector 26"/>
          <p:cNvCxnSpPr>
            <a:endCxn id="20" idx="1"/>
          </p:cNvCxnSpPr>
          <p:nvPr/>
        </p:nvCxnSpPr>
        <p:spPr>
          <a:xfrm flipV="1">
            <a:off x="2953941" y="2549635"/>
            <a:ext cx="1618059" cy="952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language and environment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environment: idle  (or idle3)</a:t>
            </a:r>
          </a:p>
          <a:p>
            <a:pPr lvl="1"/>
            <a:r>
              <a:rPr lang="en-US" dirty="0" smtClean="0"/>
              <a:t>comes bundled with Python download</a:t>
            </a:r>
          </a:p>
          <a:p>
            <a:pPr lvl="1"/>
            <a:r>
              <a:rPr lang="en-US" dirty="0" smtClean="0"/>
              <a:t>provides:</a:t>
            </a:r>
          </a:p>
          <a:p>
            <a:pPr lvl="2"/>
            <a:r>
              <a:rPr lang="en-US" dirty="0" smtClean="0"/>
              <a:t>interactive Python shell</a:t>
            </a:r>
          </a:p>
          <a:p>
            <a:pPr lvl="2"/>
            <a:r>
              <a:rPr lang="en-US" dirty="0" smtClean="0"/>
              <a:t>debugger</a:t>
            </a:r>
          </a:p>
          <a:p>
            <a:pPr lvl="2"/>
            <a:r>
              <a:rPr lang="en-US" dirty="0" smtClean="0"/>
              <a:t>execution from a file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3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9552" y="2920272"/>
            <a:ext cx="2542661" cy="69142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>
            <a:stCxn id="7" idx="6"/>
            <a:endCxn id="9" idx="1"/>
          </p:cNvCxnSpPr>
          <p:nvPr/>
        </p:nvCxnSpPr>
        <p:spPr>
          <a:xfrm flipV="1">
            <a:off x="2872213" y="2826634"/>
            <a:ext cx="1699787" cy="4393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2226469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C3300"/>
                </a:solidFill>
              </a:rPr>
              <a:t>x</a:t>
            </a:r>
            <a:r>
              <a:rPr lang="en-US" dirty="0" err="1">
                <a:solidFill>
                  <a:srgbClr val="FF0000"/>
                </a:solidFill>
              </a:rPr>
              <a:t>.strip</a:t>
            </a:r>
            <a:r>
              <a:rPr lang="en-US" dirty="0">
                <a:solidFill>
                  <a:srgbClr val="FF0000"/>
                </a:solidFill>
              </a:rPr>
              <a:t>() : removes whitespace from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either end of the string </a:t>
            </a:r>
            <a:r>
              <a:rPr lang="en-US" i="1" dirty="0">
                <a:solidFill>
                  <a:srgbClr val="CC3300"/>
                </a:solidFill>
              </a:rPr>
              <a:t>x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returns a string</a:t>
            </a:r>
          </a:p>
        </p:txBody>
      </p:sp>
    </p:spTree>
    <p:extLst>
      <p:ext uri="{BB962C8B-B14F-4D97-AF65-F5344CB8AC3E}">
        <p14:creationId xmlns:p14="http://schemas.microsoft.com/office/powerpoint/2010/main" val="327824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dirty="0" err="1"/>
              <a:t>.strip</a:t>
            </a:r>
            <a:r>
              <a:rPr lang="en-US" dirty="0"/>
              <a:t>() : removes whitespace from</a:t>
            </a:r>
          </a:p>
          <a:p>
            <a:r>
              <a:rPr lang="en-US" dirty="0"/>
              <a:t>              either end of the string </a:t>
            </a:r>
            <a:r>
              <a:rPr lang="en-US" i="1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24265" y="3218651"/>
            <a:ext cx="1440329" cy="6395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4286" y="3010662"/>
            <a:ext cx="3943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C3300"/>
                </a:solidFill>
              </a:rPr>
              <a:t>x</a:t>
            </a:r>
            <a:r>
              <a:rPr lang="en-US" dirty="0" err="1">
                <a:solidFill>
                  <a:srgbClr val="FF0000"/>
                </a:solidFill>
              </a:rPr>
              <a:t>.strip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C33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) : given an optional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argument </a:t>
            </a:r>
            <a:r>
              <a:rPr lang="en-US" i="1" dirty="0">
                <a:solidFill>
                  <a:srgbClr val="CC33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, removes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any character in </a:t>
            </a:r>
            <a:r>
              <a:rPr lang="en-US" i="1" dirty="0">
                <a:solidFill>
                  <a:srgbClr val="CC33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 from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either end of </a:t>
            </a:r>
            <a:r>
              <a:rPr lang="en-US" i="1" dirty="0">
                <a:solidFill>
                  <a:srgbClr val="CC3300"/>
                </a:solidFill>
              </a:rPr>
              <a:t>x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2821899" y="3516150"/>
            <a:ext cx="106805" cy="70826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346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dirty="0" err="1"/>
              <a:t>.strip</a:t>
            </a:r>
            <a:r>
              <a:rPr lang="en-US" dirty="0"/>
              <a:t>() : removes whitespace from</a:t>
            </a:r>
          </a:p>
          <a:p>
            <a:r>
              <a:rPr lang="en-US" dirty="0"/>
              <a:t>              either end of the string </a:t>
            </a:r>
            <a:r>
              <a:rPr lang="en-US" i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285" y="3007780"/>
            <a:ext cx="405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x</a:t>
            </a:r>
            <a:r>
              <a:rPr lang="en-US" dirty="0" err="1"/>
              <a:t>.strip</a:t>
            </a:r>
            <a:r>
              <a:rPr lang="en-US" dirty="0"/>
              <a:t>(</a:t>
            </a:r>
            <a:r>
              <a:rPr lang="en-US" i="1" dirty="0"/>
              <a:t>string</a:t>
            </a:r>
            <a:r>
              <a:rPr lang="en-US" dirty="0"/>
              <a:t>) : given an optional</a:t>
            </a:r>
          </a:p>
          <a:p>
            <a:r>
              <a:rPr lang="en-US" dirty="0"/>
              <a:t>                        argument </a:t>
            </a:r>
            <a:r>
              <a:rPr lang="en-US" i="1" dirty="0"/>
              <a:t>string</a:t>
            </a:r>
            <a:r>
              <a:rPr lang="en-US" dirty="0"/>
              <a:t>, removes</a:t>
            </a:r>
          </a:p>
          <a:p>
            <a:r>
              <a:rPr lang="en-US" dirty="0"/>
              <a:t>                        any character in </a:t>
            </a:r>
            <a:r>
              <a:rPr lang="en-US" i="1" dirty="0"/>
              <a:t>string</a:t>
            </a:r>
            <a:r>
              <a:rPr lang="en-US" dirty="0"/>
              <a:t> from</a:t>
            </a:r>
          </a:p>
          <a:p>
            <a:r>
              <a:rPr lang="en-US" dirty="0"/>
              <a:t>                        either end of </a:t>
            </a:r>
            <a:r>
              <a:rPr lang="en-US" i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343088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rstrip</a:t>
            </a:r>
            <a:r>
              <a:rPr lang="en-US" dirty="0">
                <a:solidFill>
                  <a:srgbClr val="FF0000"/>
                </a:solidFill>
              </a:rPr>
              <a:t>(), </a:t>
            </a:r>
            <a:r>
              <a:rPr lang="en-US" dirty="0" err="1">
                <a:solidFill>
                  <a:srgbClr val="FF0000"/>
                </a:solidFill>
              </a:rPr>
              <a:t>lstrip</a:t>
            </a:r>
            <a:r>
              <a:rPr lang="en-US" dirty="0">
                <a:solidFill>
                  <a:srgbClr val="FF0000"/>
                </a:solidFill>
              </a:rPr>
              <a:t>() : similar to strip() but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                    </a:t>
            </a:r>
            <a:r>
              <a:rPr lang="en-US" dirty="0">
                <a:solidFill>
                  <a:srgbClr val="FF0000"/>
                </a:solidFill>
              </a:rPr>
              <a:t>trims from one end of</a:t>
            </a:r>
          </a:p>
          <a:p>
            <a:r>
              <a:rPr lang="en-US" i="1" dirty="0">
                <a:solidFill>
                  <a:srgbClr val="FF0000"/>
                </a:solidFill>
              </a:rPr>
              <a:t>                             </a:t>
            </a:r>
            <a:r>
              <a:rPr lang="en-US" dirty="0">
                <a:solidFill>
                  <a:srgbClr val="FF0000"/>
                </a:solidFill>
              </a:rPr>
              <a:t>the string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1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64569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28925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18297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4196" y="341042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21782" y="3440430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70878" y="350186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3614503" y="2549635"/>
            <a:ext cx="957497" cy="401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wanted to get rid of the punctuation?</a:t>
            </a:r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>
          <a:xfrm flipV="1">
            <a:off x="2953941" y="2549635"/>
            <a:ext cx="1618059" cy="952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01203" y="3128806"/>
            <a:ext cx="420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iterate over the 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 strip() to trim each word in the 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reassemble the trimmed words into a list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2953941" y="3661329"/>
            <a:ext cx="92635" cy="30432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136693" y="3326296"/>
            <a:ext cx="1164510" cy="4871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61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trimming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64569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28925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18297" y="290750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4196" y="341042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21782" y="3440430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70878" y="3501866"/>
            <a:ext cx="7144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3" idx="1"/>
          </p:cNvCxnSpPr>
          <p:nvPr/>
        </p:nvCxnSpPr>
        <p:spPr>
          <a:xfrm flipV="1">
            <a:off x="3614503" y="2549635"/>
            <a:ext cx="957497" cy="401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we wanted to get rid of the punctuation?</a:t>
            </a:r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>
          <a:xfrm flipV="1">
            <a:off x="2953941" y="2549635"/>
            <a:ext cx="1618059" cy="952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>
          <a:xfrm>
            <a:off x="2953941" y="3661329"/>
            <a:ext cx="92635" cy="30432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Brace 18"/>
          <p:cNvSpPr/>
          <p:nvPr/>
        </p:nvSpPr>
        <p:spPr>
          <a:xfrm>
            <a:off x="2907623" y="4663796"/>
            <a:ext cx="92635" cy="30432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90375" y="3326296"/>
            <a:ext cx="1210828" cy="14896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01203" y="3128806"/>
            <a:ext cx="420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iterate over the 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use strip() to trim each word in the 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reassemble the trimmed words into a list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136693" y="3326296"/>
            <a:ext cx="1164510" cy="4871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3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41423" y="2425222"/>
            <a:ext cx="2354479" cy="4388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68643" y="2425222"/>
            <a:ext cx="1933731" cy="12426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002373" y="2226469"/>
            <a:ext cx="4889836" cy="352132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 smtClean="0"/>
              <a:t>  </a:t>
            </a:r>
            <a:r>
              <a:rPr lang="en-US" i="1" dirty="0" err="1" smtClean="0"/>
              <a:t>fn_name</a:t>
            </a:r>
            <a:r>
              <a:rPr lang="en-US" dirty="0" smtClean="0"/>
              <a:t> ( </a:t>
            </a:r>
            <a:r>
              <a:rPr lang="en-US" i="1" dirty="0" smtClean="0"/>
              <a:t>arg</a:t>
            </a:r>
            <a:r>
              <a:rPr lang="en-US" baseline="-25000" dirty="0" smtClean="0"/>
              <a:t>1</a:t>
            </a:r>
            <a:r>
              <a:rPr lang="en-US" dirty="0" smtClean="0"/>
              <a:t> , …, </a:t>
            </a:r>
            <a:r>
              <a:rPr lang="en-US" i="1" dirty="0" err="1" smtClean="0"/>
              <a:t>arg</a:t>
            </a:r>
            <a:r>
              <a:rPr lang="en-US" i="1" baseline="-25000" dirty="0" err="1" smtClean="0"/>
              <a:t>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defines a function </a:t>
            </a:r>
            <a:r>
              <a:rPr lang="en-US" i="1" dirty="0" err="1" smtClean="0"/>
              <a:t>fn_name</a:t>
            </a:r>
            <a:r>
              <a:rPr lang="en-US" dirty="0" smtClean="0"/>
              <a:t> with n arguments </a:t>
            </a:r>
            <a:r>
              <a:rPr lang="en-US" i="1" dirty="0"/>
              <a:t>arg</a:t>
            </a:r>
            <a:r>
              <a:rPr lang="en-US" baseline="-25000" dirty="0"/>
              <a:t>1</a:t>
            </a:r>
            <a:r>
              <a:rPr lang="en-US" dirty="0"/>
              <a:t> , …, </a:t>
            </a:r>
            <a:r>
              <a:rPr lang="en-US" i="1" dirty="0" err="1" smtClean="0"/>
              <a:t>arg</a:t>
            </a:r>
            <a:r>
              <a:rPr lang="en-US" i="1" baseline="-25000" dirty="0" err="1" smtClean="0"/>
              <a:t>n</a:t>
            </a:r>
            <a:endParaRPr lang="en-US" sz="750" i="1" baseline="-25000" dirty="0"/>
          </a:p>
        </p:txBody>
      </p:sp>
    </p:spTree>
    <p:extLst>
      <p:ext uri="{BB962C8B-B14F-4D97-AF65-F5344CB8AC3E}">
        <p14:creationId xmlns:p14="http://schemas.microsoft.com/office/powerpoint/2010/main" val="385888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90831" y="2976485"/>
            <a:ext cx="2411542" cy="7208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86394" y="3697357"/>
            <a:ext cx="2315979" cy="35842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4002373" y="2226468"/>
            <a:ext cx="4863331" cy="432010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 smtClean="0"/>
              <a:t>  </a:t>
            </a:r>
            <a:r>
              <a:rPr lang="en-US" i="1" dirty="0" err="1" smtClean="0"/>
              <a:t>fn_name</a:t>
            </a:r>
            <a:r>
              <a:rPr lang="en-US" dirty="0" smtClean="0"/>
              <a:t> ( </a:t>
            </a:r>
            <a:r>
              <a:rPr lang="en-US" i="1" dirty="0" smtClean="0"/>
              <a:t>arg</a:t>
            </a:r>
            <a:r>
              <a:rPr lang="en-US" baseline="-25000" dirty="0" smtClean="0"/>
              <a:t>1</a:t>
            </a:r>
            <a:r>
              <a:rPr lang="en-US" dirty="0" smtClean="0"/>
              <a:t> , …, </a:t>
            </a:r>
            <a:r>
              <a:rPr lang="en-US" i="1" dirty="0" err="1" smtClean="0"/>
              <a:t>arg</a:t>
            </a:r>
            <a:r>
              <a:rPr lang="en-US" i="1" baseline="-25000" dirty="0" err="1" smtClean="0"/>
              <a:t>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defines a function </a:t>
            </a:r>
            <a:r>
              <a:rPr lang="en-US" i="1" dirty="0" err="1" smtClean="0"/>
              <a:t>fn_name</a:t>
            </a:r>
            <a:r>
              <a:rPr lang="en-US" dirty="0" smtClean="0"/>
              <a:t> with n arguments </a:t>
            </a:r>
            <a:r>
              <a:rPr lang="en-US" i="1" dirty="0"/>
              <a:t>arg</a:t>
            </a:r>
            <a:r>
              <a:rPr lang="en-US" baseline="-25000" dirty="0"/>
              <a:t>1</a:t>
            </a:r>
            <a:r>
              <a:rPr lang="en-US" dirty="0"/>
              <a:t> , …, </a:t>
            </a:r>
            <a:r>
              <a:rPr lang="en-US" i="1" dirty="0" err="1" smtClean="0"/>
              <a:t>arg</a:t>
            </a:r>
            <a:r>
              <a:rPr lang="en-US" i="1" baseline="-25000" dirty="0" err="1" smtClean="0"/>
              <a:t>n</a:t>
            </a:r>
            <a:endParaRPr lang="en-US" sz="750" i="1" baseline="-25000" dirty="0"/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i="1" dirty="0" smtClean="0">
                <a:solidFill>
                  <a:srgbClr val="FF0000"/>
                </a:solidFill>
              </a:rPr>
              <a:t>expr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optional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returns the value of the expression </a:t>
            </a:r>
            <a:r>
              <a:rPr lang="en-US" i="1" dirty="0" smtClean="0">
                <a:solidFill>
                  <a:srgbClr val="FF0000"/>
                </a:solidFill>
              </a:rPr>
              <a:t>expr</a:t>
            </a:r>
            <a:r>
              <a:rPr lang="en-US" dirty="0" smtClean="0">
                <a:solidFill>
                  <a:srgbClr val="FF0000"/>
                </a:solidFill>
              </a:rPr>
              <a:t> to the caller</a:t>
            </a:r>
          </a:p>
        </p:txBody>
      </p:sp>
    </p:spTree>
    <p:extLst>
      <p:ext uri="{BB962C8B-B14F-4D97-AF65-F5344CB8AC3E}">
        <p14:creationId xmlns:p14="http://schemas.microsoft.com/office/powerpoint/2010/main" val="243799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02373" y="2226468"/>
            <a:ext cx="4876584" cy="440624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 smtClean="0"/>
              <a:t>  </a:t>
            </a:r>
            <a:r>
              <a:rPr lang="en-US" i="1" dirty="0" err="1" smtClean="0"/>
              <a:t>fn_name</a:t>
            </a:r>
            <a:r>
              <a:rPr lang="en-US" dirty="0" smtClean="0"/>
              <a:t> ( </a:t>
            </a:r>
            <a:r>
              <a:rPr lang="en-US" i="1" dirty="0" smtClean="0"/>
              <a:t>arg</a:t>
            </a:r>
            <a:r>
              <a:rPr lang="en-US" baseline="-25000" dirty="0" smtClean="0"/>
              <a:t>1</a:t>
            </a:r>
            <a:r>
              <a:rPr lang="en-US" dirty="0" smtClean="0"/>
              <a:t> , …, </a:t>
            </a:r>
            <a:r>
              <a:rPr lang="en-US" i="1" dirty="0" err="1" smtClean="0"/>
              <a:t>arg</a:t>
            </a:r>
            <a:r>
              <a:rPr lang="en-US" i="1" baseline="-25000" dirty="0" err="1" smtClean="0"/>
              <a:t>n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defines a function </a:t>
            </a:r>
            <a:r>
              <a:rPr lang="en-US" i="1" dirty="0" err="1" smtClean="0"/>
              <a:t>fn_name</a:t>
            </a:r>
            <a:r>
              <a:rPr lang="en-US" dirty="0" smtClean="0"/>
              <a:t> with n arguments </a:t>
            </a:r>
            <a:r>
              <a:rPr lang="en-US" i="1" dirty="0"/>
              <a:t>arg</a:t>
            </a:r>
            <a:r>
              <a:rPr lang="en-US" baseline="-25000" dirty="0"/>
              <a:t>1</a:t>
            </a:r>
            <a:r>
              <a:rPr lang="en-US" dirty="0"/>
              <a:t> , …, </a:t>
            </a:r>
            <a:r>
              <a:rPr lang="en-US" i="1" dirty="0" err="1" smtClean="0"/>
              <a:t>arg</a:t>
            </a:r>
            <a:r>
              <a:rPr lang="en-US" i="1" baseline="-25000" dirty="0" err="1" smtClean="0"/>
              <a:t>n</a:t>
            </a:r>
            <a:endParaRPr lang="en-US" sz="750" i="1" baseline="-25000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 smtClean="0"/>
              <a:t>  </a:t>
            </a:r>
            <a:r>
              <a:rPr lang="en-US" i="1" dirty="0" smtClean="0"/>
              <a:t>expr</a:t>
            </a:r>
          </a:p>
          <a:p>
            <a:pPr lvl="1"/>
            <a:r>
              <a:rPr lang="en-US" dirty="0" smtClean="0"/>
              <a:t>optional </a:t>
            </a:r>
          </a:p>
          <a:p>
            <a:pPr lvl="1"/>
            <a:r>
              <a:rPr lang="en-US" dirty="0" smtClean="0"/>
              <a:t>returns the value of the expression </a:t>
            </a:r>
            <a:r>
              <a:rPr lang="en-US" i="1" dirty="0" smtClean="0"/>
              <a:t>expr</a:t>
            </a:r>
            <a:r>
              <a:rPr lang="en-US" dirty="0" smtClean="0"/>
              <a:t> to the caller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fn_name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expr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…, </a:t>
            </a:r>
            <a:r>
              <a:rPr lang="en-US" i="1" dirty="0" err="1" smtClean="0">
                <a:solidFill>
                  <a:srgbClr val="FF0000"/>
                </a:solidFill>
              </a:rPr>
              <a:t>expr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calls </a:t>
            </a:r>
            <a:r>
              <a:rPr lang="en-US" i="1" dirty="0" err="1" smtClean="0">
                <a:solidFill>
                  <a:srgbClr val="FF0000"/>
                </a:solidFill>
              </a:rPr>
              <a:t>fn_name</a:t>
            </a:r>
            <a:r>
              <a:rPr lang="en-US" dirty="0" smtClean="0">
                <a:solidFill>
                  <a:srgbClr val="FF0000"/>
                </a:solidFill>
              </a:rPr>
              <a:t> with arguments expr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…, </a:t>
            </a:r>
            <a:r>
              <a:rPr lang="en-US" dirty="0" err="1" smtClean="0">
                <a:solidFill>
                  <a:srgbClr val="FF0000"/>
                </a:solidFill>
              </a:rPr>
              <a:t>expr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88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94085" y="3218201"/>
            <a:ext cx="2608288" cy="20296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83140" y="4269386"/>
            <a:ext cx="2119233" cy="97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1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python review: </a:t>
            </a:r>
            <a:br>
              <a:rPr lang="en-US" dirty="0" smtClean="0"/>
            </a:br>
            <a:r>
              <a:rPr lang="en-US" dirty="0"/>
              <a:t>reading user input </a:t>
            </a:r>
            <a:r>
              <a:rPr lang="en-US" dirty="0" smtClean="0"/>
              <a:t>II: file I/O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Surprises if coming from C, C++, Java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841389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No variable declarations</a:t>
            </a:r>
          </a:p>
          <a:p>
            <a:r>
              <a:rPr lang="en-US" dirty="0" smtClean="0"/>
              <a:t>Indentation instead of </a:t>
            </a:r>
            <a:r>
              <a:rPr lang="en-US" dirty="0" smtClean="0">
                <a:latin typeface="Courier"/>
                <a:cs typeface="Courier"/>
              </a:rPr>
              <a:t>{}</a:t>
            </a:r>
          </a:p>
          <a:p>
            <a:r>
              <a:rPr lang="en-US" dirty="0" smtClean="0"/>
              <a:t>Flexible </a:t>
            </a:r>
            <a:r>
              <a:rPr lang="en-US" dirty="0" smtClean="0">
                <a:latin typeface="Courier"/>
                <a:cs typeface="Courier"/>
              </a:rPr>
              <a:t>for</a:t>
            </a:r>
            <a:r>
              <a:rPr lang="en-US" dirty="0" smtClean="0"/>
              <a:t> loop</a:t>
            </a:r>
          </a:p>
          <a:p>
            <a:r>
              <a:rPr lang="en-US" dirty="0" smtClean="0"/>
              <a:t>Built-in data structures (lists, dictionaries, tuples, sets) </a:t>
            </a:r>
          </a:p>
          <a:p>
            <a:r>
              <a:rPr lang="en-US" dirty="0" err="1" smtClean="0"/>
              <a:t>Arbitary</a:t>
            </a:r>
            <a:r>
              <a:rPr lang="en-US" dirty="0" smtClean="0"/>
              <a:t>-precision integers</a:t>
            </a:r>
            <a:endParaRPr lang="en-US" dirty="0"/>
          </a:p>
          <a:p>
            <a:r>
              <a:rPr lang="en-US" dirty="0" err="1" smtClean="0"/>
              <a:t>Devision</a:t>
            </a:r>
            <a:r>
              <a:rPr lang="en-US" dirty="0" smtClean="0"/>
              <a:t> differences</a:t>
            </a:r>
          </a:p>
          <a:p>
            <a:r>
              <a:rPr lang="en-US" dirty="0" smtClean="0"/>
              <a:t>Garbage collection (also in Java)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 explicit allocation/</a:t>
            </a:r>
            <a:r>
              <a:rPr lang="en-US" dirty="0" err="1" smtClean="0"/>
              <a:t>deallocation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12" y="1954531"/>
            <a:ext cx="2102406" cy="17295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428" y="2125266"/>
            <a:ext cx="299671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suppose we want to read </a:t>
            </a:r>
          </a:p>
          <a:p>
            <a:r>
              <a:rPr lang="en-US" sz="2100" dirty="0"/>
              <a:t>(and process) a file </a:t>
            </a:r>
          </a:p>
          <a:p>
            <a:r>
              <a:rPr lang="en-US" sz="2100" dirty="0"/>
              <a:t>"this_file.txt"</a:t>
            </a:r>
          </a:p>
        </p:txBody>
      </p:sp>
    </p:spTree>
    <p:extLst>
      <p:ext uri="{BB962C8B-B14F-4D97-AF65-F5344CB8AC3E}">
        <p14:creationId xmlns:p14="http://schemas.microsoft.com/office/powerpoint/2010/main" val="13662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12" y="1954531"/>
            <a:ext cx="2102406" cy="172950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8850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636490" y="2954009"/>
            <a:ext cx="1759376" cy="1096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48331" y="3890581"/>
            <a:ext cx="426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3300"/>
                </a:solidFill>
              </a:rPr>
              <a:t>open() the file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3300"/>
                </a:solidFill>
              </a:rPr>
              <a:t>read and process the file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C3300"/>
                </a:solidFill>
              </a:rPr>
              <a:t>close() the file</a:t>
            </a:r>
          </a:p>
        </p:txBody>
      </p:sp>
      <p:sp>
        <p:nvSpPr>
          <p:cNvPr id="9" name="Right Brace 8"/>
          <p:cNvSpPr/>
          <p:nvPr/>
        </p:nvSpPr>
        <p:spPr>
          <a:xfrm>
            <a:off x="2405922" y="2751651"/>
            <a:ext cx="135342" cy="4047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745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5072" y="2228850"/>
            <a:ext cx="4510278" cy="3263504"/>
          </a:xfrm>
        </p:spPr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fileobj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filename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filename</a:t>
            </a:r>
            <a:r>
              <a:rPr lang="en-US" dirty="0" smtClean="0">
                <a:solidFill>
                  <a:srgbClr val="FF0000"/>
                </a:solidFill>
              </a:rPr>
              <a:t>: a string </a:t>
            </a:r>
          </a:p>
          <a:p>
            <a:pPr lvl="1"/>
            <a:r>
              <a:rPr lang="en-US" i="1" dirty="0" err="1" smtClean="0">
                <a:solidFill>
                  <a:srgbClr val="C00000"/>
                </a:solidFill>
              </a:rPr>
              <a:t>fileobj</a:t>
            </a:r>
            <a:r>
              <a:rPr lang="en-US" dirty="0" smtClean="0">
                <a:solidFill>
                  <a:srgbClr val="FF0000"/>
                </a:solidFill>
              </a:rPr>
              <a:t>: a file object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8850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92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383532" y="2403111"/>
            <a:ext cx="1663813" cy="455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6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5072" y="2228850"/>
            <a:ext cx="4584292" cy="3263504"/>
          </a:xfrm>
        </p:spPr>
        <p:txBody>
          <a:bodyPr/>
          <a:lstStyle/>
          <a:p>
            <a:r>
              <a:rPr lang="en-US" i="1" dirty="0" err="1" smtClean="0"/>
              <a:t>fileobj</a:t>
            </a:r>
            <a:r>
              <a:rPr lang="en-US" dirty="0" smtClean="0"/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/>
              <a:t>(</a:t>
            </a:r>
            <a:r>
              <a:rPr lang="en-US" i="1" dirty="0" smtClean="0"/>
              <a:t>filename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filename</a:t>
            </a:r>
            <a:r>
              <a:rPr lang="en-US" dirty="0" smtClean="0"/>
              <a:t>: a string </a:t>
            </a:r>
          </a:p>
          <a:p>
            <a:pPr lvl="1"/>
            <a:r>
              <a:rPr lang="en-US" i="1" dirty="0" err="1" smtClean="0"/>
              <a:t>fileobj</a:t>
            </a:r>
            <a:r>
              <a:rPr lang="en-US" dirty="0" smtClean="0"/>
              <a:t>: a file object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fileobj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reads the file a line at a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assigns the line (a string) to </a:t>
            </a:r>
            <a:r>
              <a:rPr lang="en-US" i="1" dirty="0" err="1" smtClean="0">
                <a:solidFill>
                  <a:srgbClr val="C00000"/>
                </a:solidFill>
              </a:rPr>
              <a:t>var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8850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928205" y="2970873"/>
            <a:ext cx="2076867" cy="6933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59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user input II: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5072" y="2228850"/>
            <a:ext cx="4584292" cy="326350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fileobj</a:t>
            </a:r>
            <a:r>
              <a:rPr lang="en-US" dirty="0" smtClean="0"/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/>
              <a:t>(</a:t>
            </a:r>
            <a:r>
              <a:rPr lang="en-US" i="1" dirty="0" smtClean="0"/>
              <a:t>filename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filename</a:t>
            </a:r>
            <a:r>
              <a:rPr lang="en-US" dirty="0" smtClean="0"/>
              <a:t>: a string </a:t>
            </a:r>
          </a:p>
          <a:p>
            <a:pPr lvl="1"/>
            <a:r>
              <a:rPr lang="en-US" i="1" dirty="0" err="1" smtClean="0"/>
              <a:t>fileobj</a:t>
            </a:r>
            <a:r>
              <a:rPr lang="en-US" dirty="0" smtClean="0"/>
              <a:t>: a file object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 smtClean="0"/>
              <a:t> </a:t>
            </a:r>
            <a:r>
              <a:rPr lang="en-US" i="1" dirty="0" err="1" smtClean="0"/>
              <a:t>var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/>
              <a:t> </a:t>
            </a:r>
            <a:r>
              <a:rPr lang="en-US" i="1" dirty="0" err="1" smtClean="0"/>
              <a:t>fileobj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reads the file a line at a time</a:t>
            </a:r>
          </a:p>
          <a:p>
            <a:pPr lvl="1"/>
            <a:r>
              <a:rPr lang="en-US" dirty="0" smtClean="0"/>
              <a:t>assigns the line (a string) to </a:t>
            </a:r>
            <a:r>
              <a:rPr lang="en-US" i="1" dirty="0" err="1" smtClean="0"/>
              <a:t>var</a:t>
            </a:r>
            <a:endParaRPr lang="en-US" i="1" dirty="0" smtClean="0"/>
          </a:p>
          <a:p>
            <a:pPr marL="1371600" lvl="4" indent="0">
              <a:buNone/>
            </a:pPr>
            <a:endParaRPr lang="en-US" i="1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Note that each line read ends in a newline ('\n') character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8850"/>
            <a:ext cx="3091008" cy="3263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046158" y="3465539"/>
            <a:ext cx="2186690" cy="12985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1821400" y="3170782"/>
            <a:ext cx="106805" cy="59268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7389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user input II: file I/O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95</a:t>
            </a:fld>
            <a:endParaRPr lang="en-US"/>
          </a:p>
        </p:txBody>
      </p:sp>
      <p:cxnSp>
        <p:nvCxnSpPr>
          <p:cNvPr id="6" name="Straight Connector 5"/>
          <p:cNvCxnSpPr>
            <a:endCxn id="9" idx="1"/>
          </p:cNvCxnSpPr>
          <p:nvPr/>
        </p:nvCxnSpPr>
        <p:spPr>
          <a:xfrm flipV="1">
            <a:off x="2526178" y="2549635"/>
            <a:ext cx="2045822" cy="1485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2335053" y="3896693"/>
            <a:ext cx="95658" cy="27713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this point we've reached the end of the file so there's nothing left to read</a:t>
            </a:r>
          </a:p>
        </p:txBody>
      </p:sp>
    </p:spTree>
    <p:extLst>
      <p:ext uri="{BB962C8B-B14F-4D97-AF65-F5344CB8AC3E}">
        <p14:creationId xmlns:p14="http://schemas.microsoft.com/office/powerpoint/2010/main" val="231878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user input II: file I/O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96</a:t>
            </a:fld>
            <a:endParaRPr lang="en-US"/>
          </a:p>
        </p:txBody>
      </p:sp>
      <p:cxnSp>
        <p:nvCxnSpPr>
          <p:cNvPr id="6" name="Straight Connector 5"/>
          <p:cNvCxnSpPr>
            <a:endCxn id="10" idx="1"/>
          </p:cNvCxnSpPr>
          <p:nvPr/>
        </p:nvCxnSpPr>
        <p:spPr>
          <a:xfrm flipV="1">
            <a:off x="2939946" y="3298218"/>
            <a:ext cx="1632054" cy="1229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2703328" y="4234417"/>
            <a:ext cx="126495" cy="52710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point we've reached the end of the file so there's nothing left to read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975052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re-read the file, we have to close it</a:t>
            </a:r>
          </a:p>
          <a:p>
            <a:r>
              <a:rPr lang="en-US" dirty="0">
                <a:solidFill>
                  <a:srgbClr val="FF0000"/>
                </a:solidFill>
              </a:rPr>
              <a:t>and then re-open it</a:t>
            </a:r>
          </a:p>
        </p:txBody>
      </p:sp>
    </p:spTree>
    <p:extLst>
      <p:ext uri="{BB962C8B-B14F-4D97-AF65-F5344CB8AC3E}">
        <p14:creationId xmlns:p14="http://schemas.microsoft.com/office/powerpoint/2010/main" val="31915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user input II: file I/O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97</a:t>
            </a:fld>
            <a:endParaRPr lang="en-US"/>
          </a:p>
        </p:txBody>
      </p:sp>
      <p:cxnSp>
        <p:nvCxnSpPr>
          <p:cNvPr id="6" name="Straight Connector 5"/>
          <p:cNvCxnSpPr>
            <a:endCxn id="11" idx="1"/>
          </p:cNvCxnSpPr>
          <p:nvPr/>
        </p:nvCxnSpPr>
        <p:spPr>
          <a:xfrm flipV="1">
            <a:off x="2321602" y="4411077"/>
            <a:ext cx="2250398" cy="2124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1911246" y="4807791"/>
            <a:ext cx="64138" cy="28230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point we've reached the end of the file so there's nothing left to read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975052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re-read the file, we have to close it</a:t>
            </a:r>
          </a:p>
          <a:p>
            <a:r>
              <a:rPr lang="en-US" dirty="0"/>
              <a:t>and then re-open it</a:t>
            </a:r>
          </a:p>
        </p:txBody>
      </p:sp>
      <p:sp>
        <p:nvSpPr>
          <p:cNvPr id="8" name="Oval 7"/>
          <p:cNvSpPr/>
          <p:nvPr/>
        </p:nvSpPr>
        <p:spPr>
          <a:xfrm>
            <a:off x="1686394" y="4527985"/>
            <a:ext cx="635208" cy="27980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572000" y="3949412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we can use strip() to get rid of the newline character at the end of each line</a:t>
            </a:r>
          </a:p>
        </p:txBody>
      </p:sp>
      <p:cxnSp>
        <p:nvCxnSpPr>
          <p:cNvPr id="12" name="Straight Connector 11"/>
          <p:cNvCxnSpPr>
            <a:endCxn id="11" idx="1"/>
          </p:cNvCxnSpPr>
          <p:nvPr/>
        </p:nvCxnSpPr>
        <p:spPr>
          <a:xfrm flipV="1">
            <a:off x="2042878" y="4411077"/>
            <a:ext cx="2529122" cy="5240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6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output to a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98</a:t>
            </a:fld>
            <a:endParaRPr lang="en-US"/>
          </a:p>
        </p:txBody>
      </p:sp>
      <p:cxnSp>
        <p:nvCxnSpPr>
          <p:cNvPr id="6" name="Straight Connector 5"/>
          <p:cNvCxnSpPr>
            <a:endCxn id="7" idx="1"/>
          </p:cNvCxnSpPr>
          <p:nvPr/>
        </p:nvCxnSpPr>
        <p:spPr>
          <a:xfrm flipV="1">
            <a:off x="2743200" y="2549635"/>
            <a:ext cx="1828800" cy="300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filename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"w")</a:t>
            </a:r>
            <a:r>
              <a:rPr lang="en-US" dirty="0">
                <a:solidFill>
                  <a:srgbClr val="FF0000"/>
                </a:solidFill>
              </a:rPr>
              <a:t>: opens </a:t>
            </a:r>
            <a:r>
              <a:rPr lang="en-US" i="1" dirty="0">
                <a:solidFill>
                  <a:srgbClr val="C00000"/>
                </a:solidFill>
              </a:rPr>
              <a:t>filename</a:t>
            </a:r>
            <a:r>
              <a:rPr lang="en-US" dirty="0">
                <a:solidFill>
                  <a:srgbClr val="FF0000"/>
                </a:solidFill>
              </a:rPr>
              <a:t> in write mode, i.e., for output</a:t>
            </a:r>
          </a:p>
        </p:txBody>
      </p:sp>
    </p:spTree>
    <p:extLst>
      <p:ext uri="{BB962C8B-B14F-4D97-AF65-F5344CB8AC3E}">
        <p14:creationId xmlns:p14="http://schemas.microsoft.com/office/powerpoint/2010/main" val="288394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output to a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" y="2226469"/>
            <a:ext cx="3091008" cy="326350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A442-248E-467A-BE05-064ABD77C0B8}" type="slidenum">
              <a:rPr lang="en-US" smtClean="0"/>
              <a:t>99</a:t>
            </a:fld>
            <a:endParaRPr lang="en-US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 flipV="1">
            <a:off x="2169582" y="3456936"/>
            <a:ext cx="2402418" cy="1154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0" y="2226469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/>
              <a:t>(</a:t>
            </a:r>
            <a:r>
              <a:rPr lang="en-US" i="1" dirty="0"/>
              <a:t>filename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"w")</a:t>
            </a:r>
            <a:r>
              <a:rPr lang="en-US" dirty="0"/>
              <a:t>: opens </a:t>
            </a:r>
            <a:r>
              <a:rPr lang="en-US" i="1" dirty="0"/>
              <a:t>filename</a:t>
            </a:r>
            <a:r>
              <a:rPr lang="en-US" dirty="0"/>
              <a:t> in write mode, i.e., for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133770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C00000"/>
                </a:solidFill>
                <a:cs typeface="Courier New" panose="02070309020205020404" pitchFamily="49" charset="0"/>
              </a:rPr>
              <a:t>fileobj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.write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C00000"/>
                </a:solidFill>
              </a:rPr>
              <a:t>string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: writes </a:t>
            </a:r>
            <a:r>
              <a:rPr lang="en-US" i="1" dirty="0">
                <a:solidFill>
                  <a:srgbClr val="C00000"/>
                </a:solidFill>
              </a:rPr>
              <a:t>string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 err="1">
                <a:solidFill>
                  <a:srgbClr val="C00000"/>
                </a:solidFill>
              </a:rPr>
              <a:t>fileobj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7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3575</TotalTime>
  <Words>5777</Words>
  <Application>Microsoft Macintosh PowerPoint</Application>
  <PresentationFormat>On-screen Show (4:3)</PresentationFormat>
  <Paragraphs>1179</Paragraphs>
  <Slides>130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Office Theme</vt:lpstr>
      <vt:lpstr>PowerPoint Presentation</vt:lpstr>
      <vt:lpstr>this class in context</vt:lpstr>
      <vt:lpstr>Computer programming</vt:lpstr>
      <vt:lpstr>Computer programming</vt:lpstr>
      <vt:lpstr>Computer programming</vt:lpstr>
      <vt:lpstr>getting started</vt:lpstr>
      <vt:lpstr>Python language and environment</vt:lpstr>
      <vt:lpstr>Python language and environment</vt:lpstr>
      <vt:lpstr>Surprises if coming from C, C++, Java</vt:lpstr>
      <vt:lpstr>python review:  variables, expressions, assignment</vt:lpstr>
      <vt:lpstr>python basics</vt:lpstr>
      <vt:lpstr>python basics</vt:lpstr>
      <vt:lpstr>python basics</vt:lpstr>
      <vt:lpstr>python basics</vt:lpstr>
      <vt:lpstr>python basics</vt:lpstr>
      <vt:lpstr>python basics</vt:lpstr>
      <vt:lpstr>python basics</vt:lpstr>
      <vt:lpstr>Multiple (aka parallel) assignment</vt:lpstr>
      <vt:lpstr>EXERCISE</vt:lpstr>
      <vt:lpstr>EXERCISE</vt:lpstr>
      <vt:lpstr>python review:  reading user input I: input()</vt:lpstr>
      <vt:lpstr>Reading user input I: input()</vt:lpstr>
      <vt:lpstr>Reading user input I: input()</vt:lpstr>
      <vt:lpstr>Reading user input I: input()</vt:lpstr>
      <vt:lpstr>Reading user input I: input()</vt:lpstr>
      <vt:lpstr>Reading user input I: input()</vt:lpstr>
      <vt:lpstr>Reading user input I: input()</vt:lpstr>
      <vt:lpstr>python review:  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EXERCISE</vt:lpstr>
      <vt:lpstr>EXERCISE</vt:lpstr>
      <vt:lpstr>Basics of strings</vt:lpstr>
      <vt:lpstr>Basics of strings</vt:lpstr>
      <vt:lpstr>EXERCISE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Basics of strings</vt:lpstr>
      <vt:lpstr>EXERCISE</vt:lpstr>
      <vt:lpstr>EXERCISE</vt:lpstr>
      <vt:lpstr>python review:  conditionals</vt:lpstr>
      <vt:lpstr>Conditional statements: if/elif/else</vt:lpstr>
      <vt:lpstr>Conditional statements: if/elif/else</vt:lpstr>
      <vt:lpstr>Conditional statements: if/elif/else</vt:lpstr>
      <vt:lpstr>python review:  while loops</vt:lpstr>
      <vt:lpstr>Loops I: while</vt:lpstr>
      <vt:lpstr>Loops I: while</vt:lpstr>
      <vt:lpstr>python review:  lists (aka arrays)</vt:lpstr>
      <vt:lpstr>Lists</vt:lpstr>
      <vt:lpstr>Lists</vt:lpstr>
      <vt:lpstr>Lists</vt:lpstr>
      <vt:lpstr>EXERCISE</vt:lpstr>
      <vt:lpstr>Lists</vt:lpstr>
      <vt:lpstr>Lists</vt:lpstr>
      <vt:lpstr>Lists</vt:lpstr>
      <vt:lpstr>Lists</vt:lpstr>
      <vt:lpstr>Lists</vt:lpstr>
      <vt:lpstr>Lists</vt:lpstr>
      <vt:lpstr>Lists: sorting</vt:lpstr>
      <vt:lpstr>Lists: sorting</vt:lpstr>
      <vt:lpstr>Lists: sorting</vt:lpstr>
      <vt:lpstr>python review:  lists ↔ strings</vt:lpstr>
      <vt:lpstr>Strings → lists</vt:lpstr>
      <vt:lpstr>Strings → lists</vt:lpstr>
      <vt:lpstr>Lists → strings</vt:lpstr>
      <vt:lpstr>String trimming</vt:lpstr>
      <vt:lpstr>String trimming</vt:lpstr>
      <vt:lpstr>String trimming</vt:lpstr>
      <vt:lpstr>String trimming</vt:lpstr>
      <vt:lpstr>String trimming</vt:lpstr>
      <vt:lpstr>String trimming</vt:lpstr>
      <vt:lpstr>python review:  functions</vt:lpstr>
      <vt:lpstr>Functions</vt:lpstr>
      <vt:lpstr>Functions</vt:lpstr>
      <vt:lpstr>Functions</vt:lpstr>
      <vt:lpstr>python review:  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Reading user input II: file I/O</vt:lpstr>
      <vt:lpstr>Writing output to a file</vt:lpstr>
      <vt:lpstr>Writing output to a file</vt:lpstr>
      <vt:lpstr>Writing output to a file</vt:lpstr>
      <vt:lpstr>python review:  tuples</vt:lpstr>
      <vt:lpstr>Tuples</vt:lpstr>
      <vt:lpstr>Tuples</vt:lpstr>
      <vt:lpstr>Tuples</vt:lpstr>
      <vt:lpstr>Tuples</vt:lpstr>
      <vt:lpstr>Tuples</vt:lpstr>
      <vt:lpstr>Tuples</vt:lpstr>
      <vt:lpstr>Tuples</vt:lpstr>
      <vt:lpstr>Tuples</vt:lpstr>
      <vt:lpstr>Tuples</vt:lpstr>
      <vt:lpstr>Sequence types: mutability</vt:lpstr>
      <vt:lpstr>Sequence types: mutability</vt:lpstr>
      <vt:lpstr>Sequence types: mutability</vt:lpstr>
      <vt:lpstr>Sequence types: mutability</vt:lpstr>
      <vt:lpstr>Sequence types: mutability</vt:lpstr>
      <vt:lpstr>Why use tuples?</vt:lpstr>
      <vt:lpstr>Summary: sequence types</vt:lpstr>
      <vt:lpstr>EXERCISE</vt:lpstr>
      <vt:lpstr>python review:  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Dictionaries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120 Introduction to Computer Programing II</dc:title>
  <dc:creator>Saumya Debray</dc:creator>
  <cp:lastModifiedBy>Janalee O'Bagy</cp:lastModifiedBy>
  <cp:revision>413</cp:revision>
  <dcterms:created xsi:type="dcterms:W3CDTF">2016-12-07T21:03:03Z</dcterms:created>
  <dcterms:modified xsi:type="dcterms:W3CDTF">2017-08-16T17:34:49Z</dcterms:modified>
</cp:coreProperties>
</file>