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9"/>
  </p:notesMasterIdLst>
  <p:sldIdLst>
    <p:sldId id="256" r:id="rId2"/>
    <p:sldId id="277" r:id="rId3"/>
    <p:sldId id="263" r:id="rId4"/>
    <p:sldId id="275" r:id="rId5"/>
    <p:sldId id="272" r:id="rId6"/>
    <p:sldId id="409" r:id="rId7"/>
    <p:sldId id="273" r:id="rId8"/>
    <p:sldId id="274" r:id="rId9"/>
    <p:sldId id="270" r:id="rId10"/>
    <p:sldId id="342" r:id="rId11"/>
    <p:sldId id="417" r:id="rId12"/>
    <p:sldId id="343" r:id="rId13"/>
    <p:sldId id="369" r:id="rId14"/>
    <p:sldId id="284" r:id="rId15"/>
    <p:sldId id="280" r:id="rId16"/>
    <p:sldId id="282" r:id="rId17"/>
    <p:sldId id="283" r:id="rId18"/>
    <p:sldId id="286" r:id="rId19"/>
    <p:sldId id="410" r:id="rId20"/>
    <p:sldId id="412" r:id="rId21"/>
    <p:sldId id="344" r:id="rId22"/>
    <p:sldId id="345" r:id="rId23"/>
    <p:sldId id="346" r:id="rId24"/>
    <p:sldId id="348" r:id="rId25"/>
    <p:sldId id="349" r:id="rId26"/>
    <p:sldId id="359" r:id="rId27"/>
    <p:sldId id="370" r:id="rId28"/>
    <p:sldId id="413" r:id="rId29"/>
    <p:sldId id="366" r:id="rId30"/>
    <p:sldId id="371" r:id="rId31"/>
    <p:sldId id="358" r:id="rId32"/>
    <p:sldId id="360" r:id="rId33"/>
    <p:sldId id="365" r:id="rId34"/>
    <p:sldId id="351" r:id="rId35"/>
    <p:sldId id="414" r:id="rId36"/>
    <p:sldId id="415" r:id="rId37"/>
    <p:sldId id="354" r:id="rId38"/>
    <p:sldId id="416" r:id="rId39"/>
    <p:sldId id="361" r:id="rId40"/>
    <p:sldId id="362" r:id="rId41"/>
    <p:sldId id="363" r:id="rId42"/>
    <p:sldId id="418" r:id="rId43"/>
    <p:sldId id="364" r:id="rId44"/>
    <p:sldId id="367" r:id="rId45"/>
    <p:sldId id="289" r:id="rId46"/>
    <p:sldId id="291" r:id="rId47"/>
    <p:sldId id="285" r:id="rId48"/>
    <p:sldId id="290" r:id="rId49"/>
    <p:sldId id="292" r:id="rId50"/>
    <p:sldId id="266" r:id="rId51"/>
    <p:sldId id="421" r:id="rId52"/>
    <p:sldId id="425" r:id="rId53"/>
    <p:sldId id="310" r:id="rId54"/>
    <p:sldId id="307" r:id="rId55"/>
    <p:sldId id="311" r:id="rId56"/>
    <p:sldId id="372" r:id="rId57"/>
    <p:sldId id="313" r:id="rId58"/>
    <p:sldId id="314" r:id="rId59"/>
    <p:sldId id="386" r:id="rId60"/>
    <p:sldId id="328" r:id="rId61"/>
    <p:sldId id="330" r:id="rId62"/>
    <p:sldId id="329" r:id="rId63"/>
    <p:sldId id="388" r:id="rId64"/>
    <p:sldId id="422" r:id="rId65"/>
    <p:sldId id="423" r:id="rId66"/>
    <p:sldId id="424" r:id="rId67"/>
    <p:sldId id="426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D3"/>
    <a:srgbClr val="0000FF"/>
    <a:srgbClr val="FEFAF8"/>
    <a:srgbClr val="FFFCF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96" y="-9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6F64B-182F-49B1-8246-4782C4F0CC73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D86D-0EAA-4AA0-806F-4D16E68B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1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BE4F-E78F-4E40-B7A3-35E02D5BB364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F525-F6EE-491D-84C3-E1917C8A1FC3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C56F-FE54-4381-BCCA-5EE4154CB52C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25C7-BF83-49D1-9637-E8645F620CA1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24A1A-0807-40B3-9322-A0247FB3476C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BBD7-12A5-4511-9BD6-B8E8E3AC45A4}" type="datetime1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2261-5689-4535-B897-5139754DAC79}" type="datetime1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9B88-2407-4C34-8A29-3BBD58CBD992}" type="datetime1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8278-0162-43AD-86F9-0CBE01E0EF60}" type="datetime1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50E-B433-4B7B-878B-445054B5B0B3}" type="datetime1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EB80-A1E5-44BF-809F-A9C3CE1094EC}" type="datetime1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0E51-A0DC-4BEA-AD67-8E489C7A5FEF}" type="datetime1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22363"/>
            <a:ext cx="9144000" cy="30299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CSc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120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Introduction to Computer Programing II</a:t>
            </a:r>
            <a:b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i="1" dirty="0" smtClean="0">
                <a:solidFill>
                  <a:schemeClr val="bg1">
                    <a:lumMod val="50000"/>
                  </a:schemeClr>
                </a:solidFill>
              </a:rPr>
              <a:t>Adapted from slides by </a:t>
            </a:r>
          </a:p>
          <a:p>
            <a:r>
              <a:rPr lang="en-US" sz="3600" b="1" i="1" dirty="0" smtClean="0">
                <a:solidFill>
                  <a:schemeClr val="bg1">
                    <a:lumMod val="50000"/>
                  </a:schemeClr>
                </a:solidFill>
              </a:rPr>
              <a:t>Dr. </a:t>
            </a:r>
            <a:r>
              <a:rPr lang="en-US" sz="3600" b="1" i="1" dirty="0" err="1" smtClean="0">
                <a:solidFill>
                  <a:schemeClr val="bg1">
                    <a:lumMod val="50000"/>
                  </a:schemeClr>
                </a:solidFill>
              </a:rPr>
              <a:t>Saumya</a:t>
            </a:r>
            <a:r>
              <a:rPr lang="en-US" sz="3600" b="1" i="1" dirty="0" smtClean="0">
                <a:solidFill>
                  <a:schemeClr val="bg1">
                    <a:lumMod val="50000"/>
                  </a:schemeClr>
                </a:solidFill>
              </a:rPr>
              <a:t>  Debray</a:t>
            </a:r>
            <a:endParaRPr lang="en-US" sz="3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4297680"/>
            <a:ext cx="9144000" cy="832104"/>
          </a:xfrm>
        </p:spPr>
        <p:txBody>
          <a:bodyPr anchor="ctr" anchorCtr="0">
            <a:normAutofit/>
          </a:bodyPr>
          <a:lstStyle/>
          <a:p>
            <a:r>
              <a:rPr lang="en-US" sz="3200" dirty="0" smtClean="0"/>
              <a:t>01-a: </a:t>
            </a:r>
            <a:r>
              <a:rPr lang="en-US" sz="3200" dirty="0" smtClean="0"/>
              <a:t>Python review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4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0207"/>
          </a:xfrm>
        </p:spPr>
        <p:txBody>
          <a:bodyPr/>
          <a:lstStyle/>
          <a:p>
            <a:r>
              <a:rPr lang="en-US" dirty="0" smtClean="0"/>
              <a:t>Multiple (aka parallel) assignment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4197096" y="2226469"/>
            <a:ext cx="4299367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Assigns to multiple variables at the same time</a:t>
            </a:r>
          </a:p>
          <a:p>
            <a:pPr marL="0" indent="0">
              <a:buNone/>
            </a:pPr>
            <a:r>
              <a:rPr lang="en-US" sz="750" dirty="0"/>
              <a:t>   </a:t>
            </a:r>
          </a:p>
          <a:p>
            <a:pPr marL="342900" lvl="1" indent="0">
              <a:buNone/>
            </a:pP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exp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exp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exp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marL="0" indent="0">
              <a:buNone/>
            </a:pPr>
            <a:r>
              <a:rPr lang="en-US" sz="750" i="1" dirty="0"/>
              <a:t>   </a:t>
            </a:r>
          </a:p>
          <a:p>
            <a:pPr marL="0" indent="0">
              <a:buNone/>
            </a:pPr>
            <a:r>
              <a:rPr lang="en-US" dirty="0" smtClean="0"/>
              <a:t>Behavior: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i="1" dirty="0" smtClean="0"/>
              <a:t>exp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err="1" smtClean="0"/>
              <a:t>exp</a:t>
            </a:r>
            <a:r>
              <a:rPr lang="en-US" i="1" baseline="-25000" dirty="0" err="1" smtClean="0"/>
              <a:t>n</a:t>
            </a:r>
            <a:r>
              <a:rPr lang="en-US" dirty="0" smtClean="0"/>
              <a:t> evaluated (L-to-R)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i="1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assigned (L-to-R)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7768" y="1945376"/>
            <a:ext cx="29657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&gt;&gt;&gt; </a:t>
            </a:r>
          </a:p>
          <a:p>
            <a:r>
              <a:rPr lang="cs-CZ" sz="2200" dirty="0"/>
              <a:t>&gt;&gt;&gt; </a:t>
            </a:r>
            <a:r>
              <a:rPr lang="cs-CZ" sz="2200" dirty="0" err="1"/>
              <a:t>x</a:t>
            </a:r>
            <a:r>
              <a:rPr lang="cs-CZ" sz="2200" dirty="0"/>
              <a:t>, </a:t>
            </a:r>
            <a:r>
              <a:rPr lang="cs-CZ" sz="2200" dirty="0" err="1"/>
              <a:t>y</a:t>
            </a:r>
            <a:r>
              <a:rPr lang="cs-CZ" sz="2200" dirty="0"/>
              <a:t>, z = 11, 22, 33</a:t>
            </a:r>
          </a:p>
          <a:p>
            <a:r>
              <a:rPr lang="cs-CZ" sz="2200" dirty="0"/>
              <a:t>&gt;&gt;&gt; </a:t>
            </a:r>
            <a:r>
              <a:rPr lang="cs-CZ" sz="2200" dirty="0" err="1"/>
              <a:t>x</a:t>
            </a:r>
            <a:endParaRPr lang="cs-CZ" sz="2200" dirty="0"/>
          </a:p>
          <a:p>
            <a:r>
              <a:rPr lang="cs-CZ" sz="2200" dirty="0">
                <a:solidFill>
                  <a:srgbClr val="0000FF"/>
                </a:solidFill>
              </a:rPr>
              <a:t>11</a:t>
            </a:r>
          </a:p>
          <a:p>
            <a:r>
              <a:rPr lang="cs-CZ" sz="2200" dirty="0"/>
              <a:t>&gt;&gt;&gt; </a:t>
            </a:r>
            <a:r>
              <a:rPr lang="cs-CZ" sz="2200" dirty="0" err="1"/>
              <a:t>y</a:t>
            </a:r>
            <a:endParaRPr lang="cs-CZ" sz="2200" dirty="0"/>
          </a:p>
          <a:p>
            <a:r>
              <a:rPr lang="cs-CZ" sz="2200" dirty="0">
                <a:solidFill>
                  <a:srgbClr val="0000FF"/>
                </a:solidFill>
              </a:rPr>
              <a:t>22</a:t>
            </a:r>
          </a:p>
          <a:p>
            <a:r>
              <a:rPr lang="cs-CZ" sz="2200" dirty="0"/>
              <a:t>&gt;&gt;&gt; z</a:t>
            </a:r>
          </a:p>
          <a:p>
            <a:r>
              <a:rPr lang="cs-CZ" sz="2200" dirty="0">
                <a:solidFill>
                  <a:srgbClr val="0000FF"/>
                </a:solidFill>
              </a:rPr>
              <a:t>33</a:t>
            </a:r>
          </a:p>
          <a:p>
            <a:r>
              <a:rPr lang="cs-CZ" sz="2200" dirty="0"/>
              <a:t>&gt;&gt;&gt;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851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0207"/>
          </a:xfrm>
        </p:spPr>
        <p:txBody>
          <a:bodyPr/>
          <a:lstStyle/>
          <a:p>
            <a:r>
              <a:rPr lang="en-US" dirty="0" smtClean="0"/>
              <a:t>Comparison and Booleans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4197096" y="2045143"/>
            <a:ext cx="4299367" cy="34448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Comparision</a:t>
            </a:r>
            <a:r>
              <a:rPr lang="en-US" dirty="0" smtClean="0"/>
              <a:t> operations:</a:t>
            </a:r>
            <a:endParaRPr lang="en-US" sz="750" dirty="0"/>
          </a:p>
          <a:p>
            <a:pPr marL="342900" lvl="1" indent="0">
              <a:buNone/>
            </a:pPr>
            <a:r>
              <a:rPr lang="en-US" dirty="0" smtClean="0"/>
              <a:t>&lt;, &gt;, ==, &gt;=, &lt;=, !=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sz="750" i="1" dirty="0"/>
              <a:t>   </a:t>
            </a:r>
          </a:p>
          <a:p>
            <a:pPr marL="0" indent="0">
              <a:buNone/>
            </a:pPr>
            <a:r>
              <a:rPr lang="en-US" dirty="0" smtClean="0"/>
              <a:t>Lower precedence than arithmetic operations.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Yield </a:t>
            </a:r>
            <a:r>
              <a:rPr lang="en-US" dirty="0" err="1" smtClean="0"/>
              <a:t>boolean</a:t>
            </a:r>
            <a:r>
              <a:rPr lang="en-US" dirty="0" smtClean="0"/>
              <a:t> values:</a:t>
            </a:r>
          </a:p>
          <a:p>
            <a:pPr marL="0" indent="0">
              <a:buNone/>
            </a:pPr>
            <a:r>
              <a:rPr lang="en-US" dirty="0" smtClean="0"/>
              <a:t>       True</a:t>
            </a:r>
          </a:p>
          <a:p>
            <a:pPr marL="0" indent="0">
              <a:buNone/>
            </a:pPr>
            <a:r>
              <a:rPr lang="en-US" dirty="0" smtClean="0"/>
              <a:t>      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7768" y="1945376"/>
            <a:ext cx="296574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&gt;</a:t>
            </a:r>
            <a:r>
              <a:rPr lang="cs-CZ" sz="2200" dirty="0"/>
              <a:t>&gt;&gt; </a:t>
            </a:r>
            <a:r>
              <a:rPr lang="cs-CZ" sz="2200" dirty="0" err="1"/>
              <a:t>x</a:t>
            </a:r>
            <a:r>
              <a:rPr lang="cs-CZ" sz="2200" dirty="0"/>
              <a:t>, </a:t>
            </a:r>
            <a:r>
              <a:rPr lang="cs-CZ" sz="2200" dirty="0" err="1"/>
              <a:t>y</a:t>
            </a:r>
            <a:r>
              <a:rPr lang="cs-CZ" sz="2200" dirty="0"/>
              <a:t>, z = 11, 22, 33</a:t>
            </a:r>
          </a:p>
          <a:p>
            <a:r>
              <a:rPr lang="cs-CZ" sz="2200" dirty="0"/>
              <a:t>&gt;&gt;&gt; </a:t>
            </a:r>
            <a:r>
              <a:rPr lang="cs-CZ" sz="2200" dirty="0" err="1" smtClean="0"/>
              <a:t>x</a:t>
            </a:r>
            <a:endParaRPr lang="cs-CZ" sz="2200" dirty="0"/>
          </a:p>
          <a:p>
            <a:r>
              <a:rPr lang="cs-CZ" sz="2200" dirty="0">
                <a:solidFill>
                  <a:srgbClr val="0000FF"/>
                </a:solidFill>
              </a:rPr>
              <a:t>11</a:t>
            </a:r>
          </a:p>
          <a:p>
            <a:r>
              <a:rPr lang="cs-CZ" sz="2200" dirty="0"/>
              <a:t>&gt;&gt;&gt; </a:t>
            </a:r>
            <a:r>
              <a:rPr lang="cs-CZ" sz="2200" dirty="0" err="1"/>
              <a:t>y</a:t>
            </a:r>
            <a:endParaRPr lang="cs-CZ" sz="2200" dirty="0"/>
          </a:p>
          <a:p>
            <a:r>
              <a:rPr lang="cs-CZ" sz="2200" dirty="0">
                <a:solidFill>
                  <a:srgbClr val="0000FF"/>
                </a:solidFill>
              </a:rPr>
              <a:t>22</a:t>
            </a:r>
          </a:p>
          <a:p>
            <a:r>
              <a:rPr lang="cs-CZ" sz="2200" dirty="0"/>
              <a:t>&gt;&gt;&gt; z</a:t>
            </a:r>
          </a:p>
          <a:p>
            <a:r>
              <a:rPr lang="cs-CZ" sz="2200" dirty="0">
                <a:solidFill>
                  <a:srgbClr val="0000FF"/>
                </a:solidFill>
              </a:rPr>
              <a:t>33</a:t>
            </a:r>
          </a:p>
          <a:p>
            <a:r>
              <a:rPr lang="cs-CZ" sz="2200" dirty="0"/>
              <a:t>&gt;&gt;&gt; </a:t>
            </a:r>
            <a:r>
              <a:rPr lang="cs-CZ" sz="2200" dirty="0" err="1" smtClean="0"/>
              <a:t>x</a:t>
            </a:r>
            <a:r>
              <a:rPr lang="cs-CZ" sz="2200" dirty="0" smtClean="0"/>
              <a:t> &lt; </a:t>
            </a:r>
            <a:r>
              <a:rPr lang="cs-CZ" sz="2200" dirty="0" err="1" smtClean="0"/>
              <a:t>y</a:t>
            </a:r>
            <a:endParaRPr lang="cs-CZ" sz="2200" dirty="0" smtClean="0"/>
          </a:p>
          <a:p>
            <a:r>
              <a:rPr lang="cs-CZ" sz="2200" dirty="0" err="1" smtClean="0">
                <a:solidFill>
                  <a:srgbClr val="0000FF"/>
                </a:solidFill>
              </a:rPr>
              <a:t>True</a:t>
            </a:r>
            <a:endParaRPr lang="cs-CZ" sz="2200" dirty="0" smtClean="0">
              <a:solidFill>
                <a:srgbClr val="0000FF"/>
              </a:solidFill>
            </a:endParaRPr>
          </a:p>
          <a:p>
            <a:r>
              <a:rPr lang="cs-CZ" sz="2200" dirty="0" smtClean="0"/>
              <a:t>&gt;&gt;&gt; </a:t>
            </a:r>
            <a:r>
              <a:rPr lang="cs-CZ" sz="2200" dirty="0" err="1" smtClean="0"/>
              <a:t>y</a:t>
            </a:r>
            <a:r>
              <a:rPr lang="cs-CZ" sz="2200" dirty="0" smtClean="0"/>
              <a:t> == z</a:t>
            </a:r>
          </a:p>
          <a:p>
            <a:r>
              <a:rPr lang="cs-CZ" sz="2200" dirty="0" err="1" smtClean="0">
                <a:solidFill>
                  <a:srgbClr val="0000FF"/>
                </a:solidFill>
              </a:rPr>
              <a:t>False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33248" y="4249043"/>
            <a:ext cx="1540730" cy="672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7577" y="4249042"/>
            <a:ext cx="2374345" cy="173072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971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y = 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z = (2*x – 1 == y+1)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z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what value is printed out fo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 z?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y = 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sum, diff, prod  =  x + y,  x – y,  x * 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</a:t>
            </a:r>
            <a:r>
              <a:rPr lang="en-US" dirty="0" err="1" smtClean="0"/>
              <a:t>prod+diff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←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what is the value printed out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reading user input I: input()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7"/>
            <a:ext cx="7886700" cy="735211"/>
          </a:xfrm>
        </p:spPr>
        <p:txBody>
          <a:bodyPr/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1117140"/>
            <a:ext cx="4346183" cy="5299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x = </a:t>
            </a:r>
            <a:r>
              <a:rPr lang="en-US" sz="2000" dirty="0">
                <a:solidFill>
                  <a:srgbClr val="8A00D3"/>
                </a:solidFill>
              </a:rPr>
              <a:t>input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13579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x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'13579'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y = </a:t>
            </a:r>
            <a:r>
              <a:rPr lang="en-US" sz="2000" dirty="0">
                <a:solidFill>
                  <a:srgbClr val="8A00D3"/>
                </a:solidFill>
              </a:rPr>
              <a:t>input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'Type some input: '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Type some input: </a:t>
            </a:r>
            <a:r>
              <a:rPr lang="en-US" sz="2000" dirty="0"/>
              <a:t>23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'23</a:t>
            </a:r>
            <a:r>
              <a:rPr lang="en-US" sz="2000" dirty="0" smtClean="0"/>
              <a:t>'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z = </a:t>
            </a:r>
            <a:r>
              <a:rPr lang="en-US" sz="2000" dirty="0">
                <a:solidFill>
                  <a:srgbClr val="8A00D3"/>
                </a:solidFill>
              </a:rPr>
              <a:t>input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'More input: '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More input: </a:t>
            </a:r>
            <a:r>
              <a:rPr lang="en-US" sz="2000" dirty="0"/>
              <a:t>567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z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'567'</a:t>
            </a:r>
          </a:p>
          <a:p>
            <a:pPr marL="0" indent="0">
              <a:buNone/>
            </a:pPr>
            <a:r>
              <a:rPr lang="en-US" sz="2000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202952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802"/>
            <a:ext cx="7886700" cy="6015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4132" y="1117140"/>
            <a:ext cx="2950525" cy="175687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/>
        </p:nvCxnSpPr>
        <p:spPr>
          <a:xfrm>
            <a:off x="3094433" y="1989712"/>
            <a:ext cx="2224150" cy="674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04093" y="2192105"/>
            <a:ext cx="36984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input statement: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reads input from the keyboard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returns the value read</a:t>
            </a:r>
          </a:p>
          <a:p>
            <a:pPr marL="6858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F0000"/>
                </a:solidFill>
              </a:rPr>
              <a:t>(a string)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80907" y="1279461"/>
            <a:ext cx="4374828" cy="5126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&gt;&gt;&gt; x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13579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'13579'</a:t>
            </a:r>
          </a:p>
          <a:p>
            <a:pPr marL="0" indent="0">
              <a:buNone/>
            </a:pPr>
            <a:r>
              <a:rPr lang="en-US" dirty="0"/>
              <a:t>&gt;&gt;&gt; y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'Type some input: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Type some input: </a:t>
            </a:r>
            <a:r>
              <a:rPr lang="en-US" dirty="0"/>
              <a:t>23</a:t>
            </a:r>
          </a:p>
          <a:p>
            <a:pPr marL="0" indent="0">
              <a:buNone/>
            </a:pPr>
            <a:r>
              <a:rPr lang="en-US" dirty="0"/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'23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&gt;&gt;&gt; z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'More input: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More input: </a:t>
            </a:r>
            <a:r>
              <a:rPr lang="en-US" dirty="0"/>
              <a:t>567</a:t>
            </a:r>
          </a:p>
          <a:p>
            <a:pPr marL="0" indent="0">
              <a:buNone/>
            </a:pPr>
            <a:r>
              <a:rPr lang="en-US" dirty="0"/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'567'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498565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178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155" y="2597112"/>
            <a:ext cx="4741358" cy="117442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/>
        </p:nvCxnSpPr>
        <p:spPr>
          <a:xfrm>
            <a:off x="4907992" y="3437355"/>
            <a:ext cx="716147" cy="8593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90030" y="2201653"/>
            <a:ext cx="33879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input statement: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reads input from the keyboard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returns the value read</a:t>
            </a:r>
          </a:p>
          <a:p>
            <a:pPr marL="685800" lvl="1" indent="-342900">
              <a:buFont typeface="Courier New" panose="02070309020205020404" pitchFamily="49" charset="0"/>
              <a:buChar char="o"/>
            </a:pPr>
            <a:r>
              <a:rPr lang="en-US" sz="1500" dirty="0"/>
              <a:t>(a string)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1836" y="3843126"/>
            <a:ext cx="328019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takes an optional argument</a:t>
            </a:r>
          </a:p>
          <a:p>
            <a:pPr marL="685800" lvl="1" indent="-342900"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rgbClr val="FF0000"/>
                </a:solidFill>
              </a:rPr>
              <a:t>if provided, serves as a prompt</a:t>
            </a:r>
          </a:p>
        </p:txBody>
      </p:sp>
      <p:sp>
        <p:nvSpPr>
          <p:cNvPr id="11" name="Oval 10"/>
          <p:cNvSpPr/>
          <p:nvPr/>
        </p:nvSpPr>
        <p:spPr>
          <a:xfrm>
            <a:off x="271670" y="4191663"/>
            <a:ext cx="4579030" cy="1107592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>
            <a:stCxn id="11" idx="6"/>
          </p:cNvCxnSpPr>
          <p:nvPr/>
        </p:nvCxnSpPr>
        <p:spPr>
          <a:xfrm flipV="1">
            <a:off x="4850700" y="4296694"/>
            <a:ext cx="763890" cy="4487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1289008"/>
            <a:ext cx="4489413" cy="533744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&gt;&gt;&gt; x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13579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'13579'</a:t>
            </a:r>
          </a:p>
          <a:p>
            <a:pPr marL="0" indent="0">
              <a:buNone/>
            </a:pPr>
            <a:r>
              <a:rPr lang="en-US" dirty="0"/>
              <a:t>&gt;&gt;&gt; y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'Type some input: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Type some input: </a:t>
            </a:r>
            <a:r>
              <a:rPr lang="en-US" dirty="0"/>
              <a:t>23</a:t>
            </a:r>
          </a:p>
          <a:p>
            <a:pPr marL="0" indent="0">
              <a:buNone/>
            </a:pPr>
            <a:r>
              <a:rPr lang="en-US" dirty="0"/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'23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&gt;&gt;&gt; z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'More input: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More input: </a:t>
            </a:r>
            <a:r>
              <a:rPr lang="en-US" dirty="0"/>
              <a:t>567</a:t>
            </a:r>
          </a:p>
          <a:p>
            <a:pPr marL="0" indent="0">
              <a:buNone/>
            </a:pPr>
            <a:r>
              <a:rPr lang="en-US" dirty="0"/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'567'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4786"/>
          </a:xfrm>
        </p:spPr>
        <p:txBody>
          <a:bodyPr/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66184" y="2749884"/>
            <a:ext cx="3498579" cy="6663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2528" y="2125266"/>
            <a:ext cx="413087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value read in is represented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as a 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0000"/>
                </a:solidFill>
              </a:rPr>
              <a:t>string ≡ sequence of characters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7812" y="1796980"/>
            <a:ext cx="7638899" cy="45621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r>
              <a:rPr lang="en-US" dirty="0"/>
              <a:t>&gt;&gt;&gt; x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'12'</a:t>
            </a:r>
          </a:p>
          <a:p>
            <a:pPr marL="0" indent="0">
              <a:buNone/>
            </a:pPr>
            <a:r>
              <a:rPr lang="en-US" dirty="0"/>
              <a:t>&gt;&gt;&gt; y = x /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Traceback</a:t>
            </a:r>
            <a:r>
              <a:rPr lang="en-US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File "&lt;pyshell#59&gt;",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y = x /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TypeError</a:t>
            </a:r>
            <a:r>
              <a:rPr lang="en-US" dirty="0">
                <a:solidFill>
                  <a:srgbClr val="FF0000"/>
                </a:solidFill>
              </a:rPr>
              <a:t>: unsupported operand type(s) for /: '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' and '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0" indent="0">
              <a:buNone/>
            </a:pPr>
            <a:r>
              <a:rPr lang="en-US" dirty="0" smtClean="0"/>
              <a:t>&gt;</a:t>
            </a:r>
            <a:r>
              <a:rPr lang="en-US" dirty="0"/>
              <a:t>&gt;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8440" y="3055428"/>
            <a:ext cx="1112882" cy="66837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906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031"/>
            <a:ext cx="7886700" cy="744760"/>
          </a:xfrm>
        </p:spPr>
        <p:txBody>
          <a:bodyPr>
            <a:normAutofit/>
          </a:bodyPr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2528" y="2125266"/>
            <a:ext cx="4130874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value read in is represented</a:t>
            </a:r>
          </a:p>
          <a:p>
            <a:r>
              <a:rPr lang="en-US" sz="2400" dirty="0"/>
              <a:t>as a 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string ≡ sequence of characters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3299" y="1185895"/>
            <a:ext cx="7820323" cy="45621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r>
              <a:rPr lang="en-US" dirty="0"/>
              <a:t>&gt;&gt;&gt; x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'12'</a:t>
            </a:r>
          </a:p>
          <a:p>
            <a:pPr marL="0" indent="0">
              <a:buNone/>
            </a:pPr>
            <a:r>
              <a:rPr lang="en-US" dirty="0"/>
              <a:t>&gt;&gt;&gt; y = x /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Traceback</a:t>
            </a:r>
            <a:r>
              <a:rPr lang="en-US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File "&lt;pyshell#59&gt;",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y = x / 2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TypeError</a:t>
            </a:r>
            <a:r>
              <a:rPr lang="en-US" dirty="0">
                <a:solidFill>
                  <a:srgbClr val="FF0000"/>
                </a:solidFill>
              </a:rPr>
              <a:t>: unsupported operand type(s) for /: '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' and '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  <a:p>
            <a:pPr marL="0" indent="0">
              <a:buNone/>
            </a:pPr>
            <a:r>
              <a:rPr lang="en-US" dirty="0" smtClean="0"/>
              <a:t>&gt;</a:t>
            </a:r>
            <a:r>
              <a:rPr lang="en-US" dirty="0"/>
              <a:t>&gt;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99" y="5539984"/>
            <a:ext cx="291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TypeError</a:t>
            </a:r>
            <a:r>
              <a:rPr lang="en-US" dirty="0" smtClean="0">
                <a:solidFill>
                  <a:srgbClr val="FF0000"/>
                </a:solidFill>
              </a:rPr>
              <a:t>: indicate an error due to wrong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14" idx="4"/>
            <a:endCxn id="4" idx="1"/>
          </p:cNvCxnSpPr>
          <p:nvPr/>
        </p:nvCxnSpPr>
        <p:spPr>
          <a:xfrm>
            <a:off x="4153651" y="5413833"/>
            <a:ext cx="1180448" cy="4493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0" y="3160457"/>
            <a:ext cx="8307302" cy="225337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524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variables, expressions, assignment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4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031"/>
            <a:ext cx="7886700" cy="744760"/>
          </a:xfrm>
        </p:spPr>
        <p:txBody>
          <a:bodyPr>
            <a:normAutofit/>
          </a:bodyPr>
          <a:lstStyle/>
          <a:p>
            <a:r>
              <a:rPr lang="en-US" dirty="0" smtClean="0"/>
              <a:t>Reading user input I: </a:t>
            </a:r>
            <a:r>
              <a:rPr lang="en-US" b="1" dirty="0" smtClean="0"/>
              <a:t>input()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2528" y="2125266"/>
            <a:ext cx="4429418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value read in is represented</a:t>
            </a:r>
          </a:p>
          <a:p>
            <a:r>
              <a:rPr lang="en-US" sz="2400" dirty="0"/>
              <a:t>as a 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string ≡ sequence of </a:t>
            </a:r>
            <a:r>
              <a:rPr lang="en-US" sz="2100" dirty="0" smtClean="0"/>
              <a:t>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err="1" smtClean="0"/>
              <a:t>TypeError</a:t>
            </a:r>
            <a:r>
              <a:rPr lang="en-US" sz="2100" dirty="0" smtClean="0"/>
              <a:t>: indicates an error due to </a:t>
            </a:r>
          </a:p>
          <a:p>
            <a:r>
              <a:rPr lang="en-US" sz="2100" dirty="0" smtClean="0"/>
              <a:t>      a wrong type</a:t>
            </a:r>
            <a:endParaRPr lang="en-US" sz="2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3299" y="1185895"/>
            <a:ext cx="7820323" cy="4562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&gt;&gt;&gt; </a:t>
            </a:r>
          </a:p>
          <a:p>
            <a:pPr marL="0" indent="0">
              <a:buNone/>
            </a:pPr>
            <a:r>
              <a:rPr lang="en-US" sz="2000" dirty="0"/>
              <a:t>&gt;&gt;&gt; x = </a:t>
            </a:r>
            <a:r>
              <a:rPr lang="en-US" sz="2000" dirty="0">
                <a:solidFill>
                  <a:srgbClr val="8A00D3"/>
                </a:solidFill>
              </a:rPr>
              <a:t>input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/>
              <a:t>12</a:t>
            </a:r>
          </a:p>
          <a:p>
            <a:pPr marL="0" indent="0">
              <a:buNone/>
            </a:pPr>
            <a:r>
              <a:rPr lang="en-US" sz="2000" dirty="0"/>
              <a:t>&gt;&gt;&gt; x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'12'</a:t>
            </a:r>
          </a:p>
          <a:p>
            <a:pPr marL="0" indent="0">
              <a:buNone/>
            </a:pPr>
            <a:r>
              <a:rPr lang="en-US" sz="2000" dirty="0"/>
              <a:t>&gt;&gt;&gt; y = x / 2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Traceback</a:t>
            </a:r>
            <a:r>
              <a:rPr lang="en-US" sz="2000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File "&lt;pyshell#59&gt;", line 1, in &lt;module&gt;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y = x / 2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TypeError</a:t>
            </a:r>
            <a:r>
              <a:rPr lang="en-US" sz="2000" dirty="0">
                <a:solidFill>
                  <a:srgbClr val="FF0000"/>
                </a:solidFill>
              </a:rPr>
              <a:t>: unsupported operand type(s) for /: '</a:t>
            </a:r>
            <a:r>
              <a:rPr lang="en-US" sz="2000" dirty="0" err="1">
                <a:solidFill>
                  <a:srgbClr val="FF0000"/>
                </a:solidFill>
              </a:rPr>
              <a:t>str</a:t>
            </a:r>
            <a:r>
              <a:rPr lang="en-US" sz="2000" dirty="0">
                <a:solidFill>
                  <a:srgbClr val="FF0000"/>
                </a:solidFill>
              </a:rPr>
              <a:t>' and '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</a:t>
            </a:r>
            <a:r>
              <a:rPr lang="en-US" sz="2000" dirty="0" smtClean="0"/>
              <a:t>&gt; y =</a:t>
            </a:r>
            <a:r>
              <a:rPr lang="en-US" sz="2000" dirty="0" smtClean="0">
                <a:solidFill>
                  <a:srgbClr val="8A00D3"/>
                </a:solidFill>
              </a:rPr>
              <a:t> </a:t>
            </a:r>
            <a:r>
              <a:rPr lang="en-US" sz="2000" dirty="0" err="1" smtClean="0">
                <a:solidFill>
                  <a:srgbClr val="8A00D3"/>
                </a:solidFill>
              </a:rPr>
              <a:t>int</a:t>
            </a:r>
            <a:r>
              <a:rPr lang="en-US" sz="2000" dirty="0" smtClean="0">
                <a:solidFill>
                  <a:srgbClr val="8A00D3"/>
                </a:solidFill>
              </a:rPr>
              <a:t> </a:t>
            </a:r>
            <a:r>
              <a:rPr lang="en-US" sz="2000" dirty="0" smtClean="0"/>
              <a:t>(x) / 2</a:t>
            </a:r>
          </a:p>
          <a:p>
            <a:pPr marL="0" indent="0">
              <a:buNone/>
            </a:pPr>
            <a:r>
              <a:rPr lang="en-US" sz="2000" dirty="0" smtClean="0"/>
              <a:t>&gt;&gt;&gt; y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6.0</a:t>
            </a:r>
          </a:p>
          <a:p>
            <a:pPr marL="0" indent="0">
              <a:buNone/>
            </a:pPr>
            <a:r>
              <a:rPr lang="en-US" sz="2000" dirty="0" smtClean="0"/>
              <a:t>&gt;&gt;&gt;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94863" y="5625918"/>
            <a:ext cx="342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CC3300"/>
                </a:solidFill>
              </a:rPr>
              <a:t>Fix: explicit type conversion</a:t>
            </a:r>
            <a:endParaRPr lang="en-US" dirty="0">
              <a:solidFill>
                <a:srgbClr val="CC3300"/>
              </a:solidFill>
            </a:endParaRPr>
          </a:p>
        </p:txBody>
      </p:sp>
      <p:cxnSp>
        <p:nvCxnSpPr>
          <p:cNvPr id="7" name="Straight Connector 6"/>
          <p:cNvCxnSpPr>
            <a:stCxn id="14" idx="5"/>
            <a:endCxn id="4" idx="1"/>
          </p:cNvCxnSpPr>
          <p:nvPr/>
        </p:nvCxnSpPr>
        <p:spPr>
          <a:xfrm>
            <a:off x="1718670" y="5562129"/>
            <a:ext cx="3176193" cy="2484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50349" y="5146483"/>
            <a:ext cx="782987" cy="48695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6308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&gt;&gt;&gt; x = </a:t>
            </a:r>
            <a:r>
              <a:rPr lang="fr-FR" sz="2400" dirty="0" smtClean="0">
                <a:solidFill>
                  <a:srgbClr val="008000"/>
                </a:solidFill>
              </a:rPr>
              <a:t>"</a:t>
            </a:r>
            <a:r>
              <a:rPr lang="fr-FR" sz="2400" dirty="0" err="1" smtClean="0">
                <a:solidFill>
                  <a:srgbClr val="008000"/>
                </a:solidFill>
              </a:rPr>
              <a:t>abcd</a:t>
            </a:r>
            <a:r>
              <a:rPr lang="fr-FR" sz="2400" dirty="0" smtClean="0">
                <a:solidFill>
                  <a:srgbClr val="008000"/>
                </a:solidFill>
              </a:rPr>
              <a:t>"</a:t>
            </a:r>
            <a:endParaRPr lang="fr-FR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FR" sz="2400" dirty="0"/>
              <a:t>&gt;&gt;&gt; y = </a:t>
            </a:r>
            <a:r>
              <a:rPr lang="fr-FR" sz="2400" dirty="0" smtClean="0">
                <a:solidFill>
                  <a:srgbClr val="008000"/>
                </a:solidFill>
              </a:rPr>
              <a:t>'</a:t>
            </a:r>
            <a:r>
              <a:rPr lang="fr-FR" sz="2400" dirty="0" err="1" smtClean="0">
                <a:solidFill>
                  <a:srgbClr val="008000"/>
                </a:solidFill>
              </a:rPr>
              <a:t>efgh</a:t>
            </a:r>
            <a:r>
              <a:rPr lang="fr-FR" sz="2400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fr-FR" sz="2400" dirty="0"/>
              <a:t>&gt;&gt;&gt; z = </a:t>
            </a:r>
            <a:r>
              <a:rPr lang="fr-FR" sz="2400" dirty="0" smtClean="0">
                <a:solidFill>
                  <a:srgbClr val="008000"/>
                </a:solidFill>
              </a:rPr>
              <a:t>"</a:t>
            </a:r>
            <a:r>
              <a:rPr lang="fr-FR" sz="2400" dirty="0" err="1" smtClean="0">
                <a:solidFill>
                  <a:srgbClr val="008000"/>
                </a:solidFill>
              </a:rPr>
              <a:t>efgh</a:t>
            </a:r>
            <a:r>
              <a:rPr lang="fr-FR" sz="2400" dirty="0" smtClean="0">
                <a:solidFill>
                  <a:srgbClr val="008000"/>
                </a:solidFill>
              </a:rPr>
              <a:t>"</a:t>
            </a:r>
            <a:endParaRPr lang="fr-FR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FR" sz="2400" dirty="0"/>
              <a:t>&gt;&gt;&gt;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64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97572" y="1680485"/>
            <a:ext cx="2320314" cy="194783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215716" y="2434793"/>
            <a:ext cx="1291234" cy="221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5788" y="2126978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either single-quotes (at both ends)</a:t>
            </a:r>
          </a:p>
          <a:p>
            <a:r>
              <a:rPr lang="en-US" dirty="0">
                <a:solidFill>
                  <a:srgbClr val="FF0000"/>
                </a:solidFill>
              </a:rPr>
              <a:t>or double-quotes (at both ends)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&gt;&gt;&gt; x = </a:t>
            </a:r>
            <a:r>
              <a:rPr lang="fr-FR" dirty="0">
                <a:solidFill>
                  <a:srgbClr val="008000"/>
                </a:solidFill>
              </a:rPr>
              <a:t>"</a:t>
            </a:r>
            <a:r>
              <a:rPr lang="fr-FR" dirty="0" err="1">
                <a:solidFill>
                  <a:srgbClr val="008000"/>
                </a:solidFill>
              </a:rPr>
              <a:t>abcd</a:t>
            </a:r>
            <a:r>
              <a:rPr lang="fr-FR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fr-FR" dirty="0"/>
              <a:t>&gt;&gt;&gt; y = </a:t>
            </a:r>
            <a:r>
              <a:rPr lang="fr-FR" dirty="0">
                <a:solidFill>
                  <a:srgbClr val="008000"/>
                </a:solidFill>
              </a:rPr>
              <a:t>'</a:t>
            </a:r>
            <a:r>
              <a:rPr lang="fr-FR" dirty="0" err="1">
                <a:solidFill>
                  <a:srgbClr val="008000"/>
                </a:solidFill>
              </a:rPr>
              <a:t>efgh</a:t>
            </a:r>
            <a:r>
              <a:rPr lang="fr-FR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z = </a:t>
            </a:r>
            <a:r>
              <a:rPr lang="fr-FR" dirty="0">
                <a:solidFill>
                  <a:srgbClr val="008000"/>
                </a:solidFill>
              </a:rPr>
              <a:t>"</a:t>
            </a:r>
            <a:r>
              <a:rPr lang="fr-FR" dirty="0" err="1">
                <a:solidFill>
                  <a:srgbClr val="008000"/>
                </a:solidFill>
              </a:rPr>
              <a:t>efgh</a:t>
            </a:r>
            <a:r>
              <a:rPr lang="fr-FR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9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6"/>
            <a:ext cx="7886700" cy="859339"/>
          </a:xfrm>
        </p:spPr>
        <p:txBody>
          <a:bodyPr>
            <a:normAutofit/>
          </a:bodyPr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6900" y="2136526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string is a sequence (array) of characters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we can index into a string to get the characters </a:t>
            </a:r>
          </a:p>
        </p:txBody>
      </p:sp>
      <p:sp>
        <p:nvSpPr>
          <p:cNvPr id="8" name="Oval 7"/>
          <p:cNvSpPr/>
          <p:nvPr/>
        </p:nvSpPr>
        <p:spPr>
          <a:xfrm>
            <a:off x="401042" y="2646007"/>
            <a:ext cx="1919273" cy="201351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320315" y="2912205"/>
            <a:ext cx="2750004" cy="6588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9099" y="1164881"/>
            <a:ext cx="4814067" cy="5518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&gt;&gt;&gt; text = </a:t>
            </a:r>
            <a:r>
              <a:rPr lang="en-US" sz="2000" dirty="0" smtClean="0">
                <a:solidFill>
                  <a:srgbClr val="8A00D3"/>
                </a:solidFill>
              </a:rPr>
              <a:t>input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8000"/>
                </a:solidFill>
              </a:rPr>
              <a:t>'Enter a string: '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Enter a string: </a:t>
            </a:r>
            <a:r>
              <a:rPr lang="en-US" sz="2000" dirty="0" err="1" smtClean="0"/>
              <a:t>abcdefghi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&gt;&gt;&gt; text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'</a:t>
            </a:r>
            <a:r>
              <a:rPr lang="en-US" sz="2000" dirty="0" err="1" smtClean="0">
                <a:solidFill>
                  <a:srgbClr val="3366FF"/>
                </a:solidFill>
              </a:rPr>
              <a:t>abcdefghi</a:t>
            </a:r>
            <a:r>
              <a:rPr lang="en-US" sz="2000" dirty="0" smtClean="0">
                <a:solidFill>
                  <a:srgbClr val="3366FF"/>
                </a:solidFill>
              </a:rPr>
              <a:t>'</a:t>
            </a:r>
          </a:p>
          <a:p>
            <a:pPr marL="0" indent="0">
              <a:buNone/>
            </a:pPr>
            <a:r>
              <a:rPr lang="en-US" sz="2000" dirty="0" smtClean="0"/>
              <a:t>&gt;&gt;&gt; text[0]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'a'</a:t>
            </a:r>
          </a:p>
          <a:p>
            <a:pPr marL="0" indent="0">
              <a:buNone/>
            </a:pPr>
            <a:r>
              <a:rPr lang="en-US" sz="2000" dirty="0" smtClean="0"/>
              <a:t>&gt;&gt;&gt; text[1]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'b'</a:t>
            </a:r>
          </a:p>
          <a:p>
            <a:pPr marL="0" indent="0">
              <a:buNone/>
            </a:pPr>
            <a:r>
              <a:rPr lang="en-US" sz="2000" dirty="0" smtClean="0"/>
              <a:t>&gt;&gt;&gt; text[27]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Traceback</a:t>
            </a:r>
            <a:r>
              <a:rPr lang="en-US" sz="2000" dirty="0" smtClean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File "&lt;pyshell#153&gt;", line 1, in &lt;module&gt;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text[27]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string index out of range</a:t>
            </a:r>
          </a:p>
          <a:p>
            <a:pPr marL="0" indent="0">
              <a:buNone/>
            </a:pPr>
            <a:r>
              <a:rPr lang="en-US" sz="2000" dirty="0" smtClean="0"/>
              <a:t>&gt;&gt;&gt;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2569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868"/>
            <a:ext cx="7886700" cy="868887"/>
          </a:xfrm>
        </p:spPr>
        <p:txBody>
          <a:bodyPr>
            <a:normAutofit/>
          </a:bodyPr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6900" y="2107882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string is a sequence (array) of characters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we can index into a string to get the characters </a:t>
            </a:r>
          </a:p>
        </p:txBody>
      </p:sp>
      <p:sp>
        <p:nvSpPr>
          <p:cNvPr id="8" name="Oval 7"/>
          <p:cNvSpPr/>
          <p:nvPr/>
        </p:nvSpPr>
        <p:spPr>
          <a:xfrm>
            <a:off x="145337" y="4191662"/>
            <a:ext cx="5545642" cy="24252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678825" y="3961621"/>
            <a:ext cx="543562" cy="4401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51032" y="3628906"/>
            <a:ext cx="362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indexing beyond the end of the string gives an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dirty="0">
                <a:solidFill>
                  <a:srgbClr val="FF0000"/>
                </a:solidFill>
              </a:rPr>
              <a:t> error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28649" y="1241267"/>
            <a:ext cx="5396531" cy="54997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&gt;&gt;&gt; text = </a:t>
            </a:r>
            <a:r>
              <a:rPr lang="en-US" dirty="0">
                <a:solidFill>
                  <a:srgbClr val="8A00D3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'Enter a string: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Enter a string: </a:t>
            </a:r>
            <a:r>
              <a:rPr lang="en-US" dirty="0" err="1"/>
              <a:t>abcdefghi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text</a:t>
            </a: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'</a:t>
            </a:r>
            <a:r>
              <a:rPr lang="en-US" dirty="0" err="1">
                <a:solidFill>
                  <a:srgbClr val="3366FF"/>
                </a:solidFill>
              </a:rPr>
              <a:t>abcdefghi</a:t>
            </a:r>
            <a:r>
              <a:rPr lang="en-US" dirty="0">
                <a:solidFill>
                  <a:srgbClr val="3366FF"/>
                </a:solidFill>
              </a:rPr>
              <a:t>'</a:t>
            </a:r>
          </a:p>
          <a:p>
            <a:pPr marL="0" indent="0">
              <a:buNone/>
            </a:pPr>
            <a:r>
              <a:rPr lang="en-US" dirty="0"/>
              <a:t>&gt;&gt;&gt; text[0]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'a'</a:t>
            </a:r>
          </a:p>
          <a:p>
            <a:pPr marL="0" indent="0">
              <a:buNone/>
            </a:pPr>
            <a:r>
              <a:rPr lang="en-US" dirty="0"/>
              <a:t>&gt;&gt;&gt; text[1]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'b'</a:t>
            </a:r>
          </a:p>
          <a:p>
            <a:pPr marL="0" indent="0">
              <a:buNone/>
            </a:pPr>
            <a:r>
              <a:rPr lang="en-US" dirty="0"/>
              <a:t>&gt;&gt;&gt; text[27]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Traceback</a:t>
            </a:r>
            <a:r>
              <a:rPr lang="en-US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File "&lt;pyshell#153&gt;",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text[27]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IndexError</a:t>
            </a:r>
            <a:r>
              <a:rPr lang="en-US" dirty="0">
                <a:solidFill>
                  <a:srgbClr val="FF0000"/>
                </a:solidFill>
              </a:rPr>
              <a:t>: string index out of range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197790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869"/>
            <a:ext cx="7886700" cy="725664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00650" y="2107881"/>
            <a:ext cx="38609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string is a sequence (array) of characters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we can index into a string to get the characters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each character is returned as a string of length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0650" y="4002417"/>
            <a:ext cx="394335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Intuitively, a </a:t>
            </a:r>
            <a:r>
              <a:rPr lang="en-US" i="1" dirty="0">
                <a:solidFill>
                  <a:srgbClr val="FF0000"/>
                </a:solidFill>
              </a:rPr>
              <a:t>character</a:t>
            </a:r>
            <a:r>
              <a:rPr lang="en-US" dirty="0">
                <a:solidFill>
                  <a:srgbClr val="FF0000"/>
                </a:solidFill>
              </a:rPr>
              <a:t> is a single letter, digit, punctuation mark, etc.</a:t>
            </a:r>
          </a:p>
          <a:p>
            <a:r>
              <a:rPr lang="en-US" sz="750" dirty="0">
                <a:solidFill>
                  <a:srgbClr val="FF0000"/>
                </a:solidFill>
              </a:rPr>
              <a:t>    </a:t>
            </a:r>
          </a:p>
          <a:p>
            <a:r>
              <a:rPr lang="en-US" dirty="0">
                <a:solidFill>
                  <a:srgbClr val="FF0000"/>
                </a:solidFill>
              </a:rPr>
              <a:t>     E.g.: 'a'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'5'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'$'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9080" y="3359456"/>
            <a:ext cx="4175371" cy="8226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26738" y="4201996"/>
            <a:ext cx="4077130" cy="8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0003" y="973917"/>
            <a:ext cx="5472921" cy="5884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&gt;&gt;&gt; text = </a:t>
            </a:r>
            <a:r>
              <a:rPr lang="en-US" sz="2200" dirty="0">
                <a:solidFill>
                  <a:srgbClr val="8A00D3"/>
                </a:solidFill>
              </a:rPr>
              <a:t>input</a:t>
            </a:r>
            <a:r>
              <a:rPr lang="en-US" sz="2200" dirty="0"/>
              <a:t>(</a:t>
            </a:r>
            <a:r>
              <a:rPr lang="en-US" sz="2200" dirty="0">
                <a:solidFill>
                  <a:srgbClr val="008000"/>
                </a:solidFill>
              </a:rPr>
              <a:t>'Enter a string: '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</a:rPr>
              <a:t>Enter a string: </a:t>
            </a:r>
            <a:r>
              <a:rPr lang="en-US" sz="2200" dirty="0" err="1"/>
              <a:t>abcdefghi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&gt;&gt;&gt; text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3366FF"/>
                </a:solidFill>
              </a:rPr>
              <a:t>'</a:t>
            </a:r>
            <a:r>
              <a:rPr lang="en-US" sz="2200" dirty="0" err="1">
                <a:solidFill>
                  <a:srgbClr val="3366FF"/>
                </a:solidFill>
              </a:rPr>
              <a:t>abcdefghi</a:t>
            </a:r>
            <a:r>
              <a:rPr lang="en-US" sz="2200" dirty="0">
                <a:solidFill>
                  <a:srgbClr val="3366FF"/>
                </a:solidFill>
              </a:rPr>
              <a:t>'</a:t>
            </a:r>
          </a:p>
          <a:p>
            <a:pPr marL="0" indent="0">
              <a:buNone/>
            </a:pPr>
            <a:r>
              <a:rPr lang="en-US" sz="2200" dirty="0"/>
              <a:t>&gt;&gt;&gt; text[0]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</a:rPr>
              <a:t>'a'</a:t>
            </a:r>
          </a:p>
          <a:p>
            <a:pPr marL="0" indent="0">
              <a:buNone/>
            </a:pPr>
            <a:r>
              <a:rPr lang="en-US" sz="2200" dirty="0"/>
              <a:t>&gt;&gt;&gt; text[1]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</a:rPr>
              <a:t>'b'</a:t>
            </a:r>
          </a:p>
          <a:p>
            <a:pPr marL="0" indent="0">
              <a:buNone/>
            </a:pPr>
            <a:r>
              <a:rPr lang="en-US" sz="2200" dirty="0"/>
              <a:t>&gt;&gt;&gt; text[27]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Traceback</a:t>
            </a:r>
            <a:r>
              <a:rPr lang="en-US" sz="2200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File "&lt;pyshell#153&gt;", line 1, in &lt;module&gt;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 text[27]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</a:rPr>
              <a:t>IndexError</a:t>
            </a:r>
            <a:r>
              <a:rPr lang="en-US" sz="2200" dirty="0">
                <a:solidFill>
                  <a:srgbClr val="FF0000"/>
                </a:solidFill>
              </a:rPr>
              <a:t>: string index out of range</a:t>
            </a:r>
          </a:p>
          <a:p>
            <a:pPr marL="0" indent="0">
              <a:buNone/>
            </a:pPr>
            <a:r>
              <a:rPr lang="en-US" sz="2200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137387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772"/>
            <a:ext cx="7886700" cy="792502"/>
          </a:xfrm>
        </p:spPr>
        <p:txBody>
          <a:bodyPr>
            <a:normAutofit/>
          </a:bodyPr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00650" y="2155623"/>
            <a:ext cx="38323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x[</a:t>
            </a:r>
            <a:r>
              <a:rPr lang="en-US" sz="1050" dirty="0"/>
              <a:t> </a:t>
            </a:r>
            <a:r>
              <a:rPr lang="en-US" i="1" dirty="0" err="1"/>
              <a:t>i</a:t>
            </a:r>
            <a:r>
              <a:rPr lang="en-US" sz="1050" i="1" dirty="0"/>
              <a:t> </a:t>
            </a:r>
            <a:r>
              <a:rPr lang="en-US" dirty="0"/>
              <a:t>] : if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 0 (i.e., non-negative values):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indexing is done from the beginning of the string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 first letter has index 0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x[</a:t>
            </a:r>
            <a:r>
              <a:rPr lang="en-US" sz="1050" dirty="0"/>
              <a:t> </a:t>
            </a:r>
            <a:r>
              <a:rPr lang="en-US" i="1" dirty="0" err="1"/>
              <a:t>i</a:t>
            </a:r>
            <a:r>
              <a:rPr lang="en-US" sz="1050" i="1" dirty="0"/>
              <a:t> </a:t>
            </a:r>
            <a:r>
              <a:rPr lang="en-US" dirty="0"/>
              <a:t>] : if </a:t>
            </a:r>
            <a:r>
              <a:rPr lang="en-US" i="1" dirty="0" err="1"/>
              <a:t>i</a:t>
            </a:r>
            <a:r>
              <a:rPr lang="en-US" dirty="0"/>
              <a:t> &lt;</a:t>
            </a:r>
            <a:r>
              <a:rPr lang="en-US" dirty="0">
                <a:sym typeface="Symbol" panose="05050102010706020507" pitchFamily="18" charset="2"/>
              </a:rPr>
              <a:t> 0 (i.e., negative values):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indexing is done from the end of the string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 last letter has index -1</a:t>
            </a:r>
          </a:p>
        </p:txBody>
      </p:sp>
      <p:sp>
        <p:nvSpPr>
          <p:cNvPr id="5" name="Oval 4"/>
          <p:cNvSpPr/>
          <p:nvPr/>
        </p:nvSpPr>
        <p:spPr>
          <a:xfrm>
            <a:off x="500838" y="1804611"/>
            <a:ext cx="1714443" cy="244434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6616" y="2606661"/>
            <a:ext cx="3016481" cy="323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3439" y="1231719"/>
            <a:ext cx="4163199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&gt;&gt;&gt; x = </a:t>
            </a:r>
            <a:r>
              <a:rPr lang="fr-FR" sz="2200" dirty="0">
                <a:solidFill>
                  <a:srgbClr val="008000"/>
                </a:solidFill>
              </a:rPr>
              <a:t>'0123456789'</a:t>
            </a:r>
          </a:p>
          <a:p>
            <a:r>
              <a:rPr lang="fr-FR" sz="2200" dirty="0"/>
              <a:t>&gt;&gt;&gt; </a:t>
            </a:r>
          </a:p>
          <a:p>
            <a:r>
              <a:rPr lang="fr-FR" sz="2200" dirty="0"/>
              <a:t>&gt;&gt;&gt; x[0]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'0'</a:t>
            </a:r>
          </a:p>
          <a:p>
            <a:r>
              <a:rPr lang="fr-FR" sz="2200" dirty="0"/>
              <a:t>&gt;&gt;&gt; x[1]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'1'</a:t>
            </a:r>
          </a:p>
          <a:p>
            <a:r>
              <a:rPr lang="fr-FR" sz="2200" dirty="0"/>
              <a:t>&gt;&gt;&gt; x[2]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'2'</a:t>
            </a:r>
          </a:p>
          <a:p>
            <a:r>
              <a:rPr lang="fr-FR" sz="2200" dirty="0"/>
              <a:t>&gt;&gt;&gt; </a:t>
            </a:r>
          </a:p>
          <a:p>
            <a:r>
              <a:rPr lang="fr-FR" sz="2200" dirty="0"/>
              <a:t>&gt;&gt;&gt; x[-1]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'9'</a:t>
            </a:r>
          </a:p>
          <a:p>
            <a:r>
              <a:rPr lang="fr-FR" sz="2200" dirty="0"/>
              <a:t>&gt;&gt;&gt; x[-2]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'8'</a:t>
            </a:r>
          </a:p>
          <a:p>
            <a:r>
              <a:rPr lang="fr-FR" sz="2200" dirty="0"/>
              <a:t>&gt;&gt;&gt; </a:t>
            </a:r>
            <a:r>
              <a:rPr lang="fr-FR" sz="2200" dirty="0" smtClean="0"/>
              <a:t>x[-</a:t>
            </a:r>
            <a:r>
              <a:rPr lang="fr-FR" sz="2200" dirty="0"/>
              <a:t>3</a:t>
            </a:r>
            <a:r>
              <a:rPr lang="fr-FR" sz="2200" dirty="0" smtClean="0"/>
              <a:t>]</a:t>
            </a:r>
          </a:p>
          <a:p>
            <a:r>
              <a:rPr lang="fr-FR" sz="2200" dirty="0" smtClean="0">
                <a:solidFill>
                  <a:srgbClr val="0000FF"/>
                </a:solidFill>
              </a:rPr>
              <a:t>'7'</a:t>
            </a:r>
          </a:p>
          <a:p>
            <a:r>
              <a:rPr lang="fr-FR" sz="2200" dirty="0" smtClean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271269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772"/>
            <a:ext cx="7886700" cy="792502"/>
          </a:xfrm>
        </p:spPr>
        <p:txBody>
          <a:bodyPr>
            <a:normAutofit/>
          </a:bodyPr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00650" y="2155623"/>
            <a:ext cx="38323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x[</a:t>
            </a:r>
            <a:r>
              <a:rPr lang="en-US" sz="1050" dirty="0"/>
              <a:t> </a:t>
            </a:r>
            <a:r>
              <a:rPr lang="en-US" i="1" dirty="0" err="1"/>
              <a:t>i</a:t>
            </a:r>
            <a:r>
              <a:rPr lang="en-US" sz="1050" i="1" dirty="0"/>
              <a:t> </a:t>
            </a:r>
            <a:r>
              <a:rPr lang="en-US" dirty="0"/>
              <a:t>] : if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 0 (i.e., non-negative values):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indexing is done from the beginning of the string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 first letter has index 0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x[</a:t>
            </a:r>
            <a:r>
              <a:rPr lang="en-US" sz="1050" dirty="0"/>
              <a:t> </a:t>
            </a:r>
            <a:r>
              <a:rPr lang="en-US" i="1" dirty="0" err="1"/>
              <a:t>i</a:t>
            </a:r>
            <a:r>
              <a:rPr lang="en-US" sz="1050" i="1" dirty="0"/>
              <a:t> </a:t>
            </a:r>
            <a:r>
              <a:rPr lang="en-US" dirty="0"/>
              <a:t>] : if </a:t>
            </a:r>
            <a:r>
              <a:rPr lang="en-US" i="1" dirty="0" err="1"/>
              <a:t>i</a:t>
            </a:r>
            <a:r>
              <a:rPr lang="en-US" dirty="0"/>
              <a:t> &lt;</a:t>
            </a:r>
            <a:r>
              <a:rPr lang="en-US" dirty="0">
                <a:sym typeface="Symbol" panose="05050102010706020507" pitchFamily="18" charset="2"/>
              </a:rPr>
              <a:t> 0 (i.e., negative values):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indexing is done from the end of the string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ym typeface="Symbol" panose="05050102010706020507" pitchFamily="18" charset="2"/>
              </a:rPr>
              <a:t>the last letter has index -1</a:t>
            </a:r>
          </a:p>
        </p:txBody>
      </p:sp>
      <p:sp>
        <p:nvSpPr>
          <p:cNvPr id="5" name="Oval 4"/>
          <p:cNvSpPr/>
          <p:nvPr/>
        </p:nvSpPr>
        <p:spPr>
          <a:xfrm>
            <a:off x="433998" y="4096181"/>
            <a:ext cx="1714443" cy="236795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39775" y="4201211"/>
            <a:ext cx="3054676" cy="991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42" y="1222171"/>
            <a:ext cx="4163199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&gt;&gt;&gt; x = </a:t>
            </a:r>
            <a:r>
              <a:rPr lang="fr-FR" sz="2200" dirty="0">
                <a:solidFill>
                  <a:srgbClr val="008000"/>
                </a:solidFill>
              </a:rPr>
              <a:t>'0123456789'</a:t>
            </a:r>
          </a:p>
          <a:p>
            <a:r>
              <a:rPr lang="fr-FR" sz="2200" dirty="0"/>
              <a:t>&gt;&gt;&gt; </a:t>
            </a:r>
          </a:p>
          <a:p>
            <a:r>
              <a:rPr lang="fr-FR" sz="2200" dirty="0"/>
              <a:t>&gt;&gt;&gt; x[0]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'0'</a:t>
            </a:r>
          </a:p>
          <a:p>
            <a:r>
              <a:rPr lang="fr-FR" sz="2200" dirty="0"/>
              <a:t>&gt;&gt;&gt; x[1]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'1'</a:t>
            </a:r>
          </a:p>
          <a:p>
            <a:r>
              <a:rPr lang="fr-FR" sz="2200" dirty="0"/>
              <a:t>&gt;&gt;&gt; x[2]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'2'</a:t>
            </a:r>
          </a:p>
          <a:p>
            <a:r>
              <a:rPr lang="fr-FR" sz="2200" dirty="0"/>
              <a:t>&gt;&gt;&gt; </a:t>
            </a:r>
          </a:p>
          <a:p>
            <a:r>
              <a:rPr lang="fr-FR" sz="2200" dirty="0"/>
              <a:t>&gt;&gt;&gt; x[-1]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'9'</a:t>
            </a:r>
          </a:p>
          <a:p>
            <a:r>
              <a:rPr lang="fr-FR" sz="2200" dirty="0"/>
              <a:t>&gt;&gt;&gt; x[-2]</a:t>
            </a:r>
          </a:p>
          <a:p>
            <a:r>
              <a:rPr lang="fr-FR" sz="2200" dirty="0">
                <a:solidFill>
                  <a:srgbClr val="0000FF"/>
                </a:solidFill>
              </a:rPr>
              <a:t>'8'</a:t>
            </a:r>
          </a:p>
          <a:p>
            <a:r>
              <a:rPr lang="fr-FR" sz="2200" dirty="0"/>
              <a:t>&gt;&gt;&gt; </a:t>
            </a:r>
            <a:r>
              <a:rPr lang="fr-FR" sz="2200" dirty="0" smtClean="0"/>
              <a:t>x[-</a:t>
            </a:r>
            <a:r>
              <a:rPr lang="fr-FR" sz="2200" dirty="0"/>
              <a:t>3</a:t>
            </a:r>
            <a:r>
              <a:rPr lang="fr-FR" sz="2200" dirty="0" smtClean="0"/>
              <a:t>]</a:t>
            </a:r>
          </a:p>
          <a:p>
            <a:r>
              <a:rPr lang="fr-FR" sz="2200" dirty="0" smtClean="0">
                <a:solidFill>
                  <a:srgbClr val="0000FF"/>
                </a:solidFill>
              </a:rPr>
              <a:t>'7'</a:t>
            </a:r>
          </a:p>
          <a:p>
            <a:r>
              <a:rPr lang="fr-FR" sz="2200" dirty="0" smtClean="0"/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89907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2226469"/>
            <a:ext cx="2513663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'a'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== x[0]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0112" y="3035214"/>
            <a:ext cx="44303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do you think will be printed here?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2328651" y="3221726"/>
            <a:ext cx="1741461" cy="21237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56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7"/>
            <a:ext cx="7886700" cy="1021658"/>
          </a:xfrm>
        </p:spPr>
        <p:txBody>
          <a:bodyPr/>
          <a:lstStyle/>
          <a:p>
            <a:r>
              <a:rPr lang="en-US" dirty="0" smtClean="0"/>
              <a:t>python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203074"/>
            <a:ext cx="3886200" cy="49929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2226469"/>
            <a:ext cx="2823540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'apple'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x[2] == x[-2]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0112" y="3035214"/>
            <a:ext cx="44303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do you think will be printed here?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2328651" y="3221726"/>
            <a:ext cx="1741461" cy="21237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11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75685" y="2107880"/>
            <a:ext cx="3428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Inside a computer, a character is represented as a number</a:t>
            </a:r>
          </a:p>
          <a:p>
            <a:r>
              <a:rPr lang="en-US" dirty="0">
                <a:solidFill>
                  <a:srgbClr val="FF0000"/>
                </a:solidFill>
              </a:rPr>
              <a:t>(its "ASCII value")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x = </a:t>
            </a:r>
            <a:r>
              <a:rPr lang="fr-FR" dirty="0">
                <a:solidFill>
                  <a:srgbClr val="008000"/>
                </a:solidFill>
              </a:rPr>
              <a:t>"5"</a:t>
            </a:r>
          </a:p>
          <a:p>
            <a:pPr marL="0" indent="0">
              <a:buNone/>
            </a:pPr>
            <a:r>
              <a:rPr lang="fr-FR" dirty="0"/>
              <a:t>&gt;&gt;&gt;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'5'</a:t>
            </a:r>
          </a:p>
          <a:p>
            <a:pPr marL="0" indent="0">
              <a:buNone/>
            </a:pPr>
            <a:r>
              <a:rPr lang="fr-FR" dirty="0"/>
              <a:t>&gt;&gt;&gt; x == 5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False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5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15788" y="2126977"/>
            <a:ext cx="394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Inside a computer, a character is represented as a number</a:t>
            </a:r>
          </a:p>
          <a:p>
            <a:r>
              <a:rPr lang="en-US" dirty="0"/>
              <a:t>(its "ASCII value")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286842"/>
            <a:ext cx="3943350" cy="104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ASCII value of a digit is not the same as the digit itself:</a:t>
            </a:r>
          </a:p>
          <a:p>
            <a:r>
              <a:rPr lang="en-US" sz="788" dirty="0">
                <a:solidFill>
                  <a:srgbClr val="FF0000"/>
                </a:solidFill>
              </a:rPr>
              <a:t>    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'5'  ≠  5</a:t>
            </a:r>
          </a:p>
        </p:txBody>
      </p:sp>
      <p:sp>
        <p:nvSpPr>
          <p:cNvPr id="8" name="Oval 7"/>
          <p:cNvSpPr/>
          <p:nvPr/>
        </p:nvSpPr>
        <p:spPr>
          <a:xfrm>
            <a:off x="383760" y="3152052"/>
            <a:ext cx="1891389" cy="144354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>
            <a:stCxn id="8" idx="6"/>
          </p:cNvCxnSpPr>
          <p:nvPr/>
        </p:nvCxnSpPr>
        <p:spPr>
          <a:xfrm flipV="1">
            <a:off x="2275149" y="3526645"/>
            <a:ext cx="2275150" cy="3471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&gt;&gt;&gt; </a:t>
            </a:r>
          </a:p>
          <a:p>
            <a:pPr marL="0" indent="0">
              <a:buNone/>
            </a:pPr>
            <a:r>
              <a:rPr lang="fr-FR" sz="2400" dirty="0"/>
              <a:t>&gt;&gt;&gt; x = </a:t>
            </a:r>
            <a:r>
              <a:rPr lang="fr-FR" sz="2400" dirty="0">
                <a:solidFill>
                  <a:srgbClr val="008000"/>
                </a:solidFill>
              </a:rPr>
              <a:t>"5"</a:t>
            </a:r>
          </a:p>
          <a:p>
            <a:pPr marL="0" indent="0">
              <a:buNone/>
            </a:pPr>
            <a:r>
              <a:rPr lang="fr-FR" sz="2400" dirty="0"/>
              <a:t>&gt;&gt;&gt; x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FF"/>
                </a:solidFill>
              </a:rPr>
              <a:t>'5'</a:t>
            </a:r>
          </a:p>
          <a:p>
            <a:pPr marL="0" indent="0">
              <a:buNone/>
            </a:pPr>
            <a:r>
              <a:rPr lang="fr-FR" sz="2400" dirty="0"/>
              <a:t>&gt;&gt;&gt; x == 5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FF"/>
                </a:solidFill>
              </a:rPr>
              <a:t>False</a:t>
            </a:r>
          </a:p>
          <a:p>
            <a:pPr marL="0" indent="0">
              <a:buNone/>
            </a:pPr>
            <a:r>
              <a:rPr lang="fr-FR" sz="2400" dirty="0"/>
              <a:t>&gt;&gt;&gt;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70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2226469"/>
            <a:ext cx="2513663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y = 'x'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== y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8410" y="2717904"/>
            <a:ext cx="296267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do you think will be</a:t>
            </a:r>
          </a:p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printed here?</a:t>
            </a:r>
          </a:p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Why?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2146852" y="3248819"/>
            <a:ext cx="2181558" cy="530914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82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61"/>
            <a:ext cx="7886700" cy="964369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5788" y="2126978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len</a:t>
            </a:r>
            <a:r>
              <a:rPr lang="en-US" dirty="0"/>
              <a:t>(x) : length of a string x</a:t>
            </a:r>
          </a:p>
        </p:txBody>
      </p:sp>
      <p:sp>
        <p:nvSpPr>
          <p:cNvPr id="7" name="Oval 6"/>
          <p:cNvSpPr/>
          <p:nvPr/>
        </p:nvSpPr>
        <p:spPr>
          <a:xfrm>
            <a:off x="257812" y="2788076"/>
            <a:ext cx="2301219" cy="105030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59031" y="2482534"/>
            <a:ext cx="1871530" cy="763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222171"/>
            <a:ext cx="3886200" cy="5509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&gt;&gt; x = </a:t>
            </a:r>
            <a:r>
              <a:rPr lang="fr-FR" dirty="0">
                <a:solidFill>
                  <a:srgbClr val="8A00D3"/>
                </a:solidFill>
              </a:rPr>
              <a:t>inpu</a:t>
            </a:r>
            <a:r>
              <a:rPr lang="fr-FR" dirty="0"/>
              <a:t>t()</a:t>
            </a:r>
          </a:p>
          <a:p>
            <a:pPr marL="0" indent="0">
              <a:buNone/>
            </a:pPr>
            <a:r>
              <a:rPr lang="fr-FR" dirty="0" smtClean="0"/>
              <a:t>abcDE_fgHIJ_01234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&gt;&gt;&gt;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r>
              <a:rPr lang="fr-FR" dirty="0" err="1"/>
              <a:t>len</a:t>
            </a:r>
            <a:r>
              <a:rPr lang="fr-FR" dirty="0"/>
              <a:t>(x)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17</a:t>
            </a:r>
          </a:p>
          <a:p>
            <a:pPr marL="0" indent="0">
              <a:buNone/>
            </a:pPr>
            <a:r>
              <a:rPr lang="fr-FR" dirty="0"/>
              <a:t>&gt;&gt;&gt; y = </a:t>
            </a:r>
            <a:r>
              <a:rPr lang="fr-FR" dirty="0" err="1"/>
              <a:t>x.lower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/>
              <a:t>&gt;&gt;&gt; y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x = </a:t>
            </a:r>
            <a:r>
              <a:rPr lang="fr-FR" dirty="0" err="1"/>
              <a:t>y.upper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8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61"/>
            <a:ext cx="7886700" cy="964369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5788" y="2126978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len</a:t>
            </a:r>
            <a:r>
              <a:rPr lang="en-US" dirty="0"/>
              <a:t>(x) : length of a string x</a:t>
            </a:r>
          </a:p>
        </p:txBody>
      </p:sp>
      <p:sp>
        <p:nvSpPr>
          <p:cNvPr id="7" name="Oval 6"/>
          <p:cNvSpPr/>
          <p:nvPr/>
        </p:nvSpPr>
        <p:spPr>
          <a:xfrm>
            <a:off x="95486" y="3418258"/>
            <a:ext cx="3685769" cy="331322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170587" y="3418258"/>
            <a:ext cx="1307717" cy="4455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15788" y="2646351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x.lower</a:t>
            </a:r>
            <a:r>
              <a:rPr lang="en-US" dirty="0">
                <a:solidFill>
                  <a:srgbClr val="FF0000"/>
                </a:solidFill>
              </a:rPr>
              <a:t>(), </a:t>
            </a:r>
            <a:r>
              <a:rPr lang="en-US" dirty="0" err="1">
                <a:solidFill>
                  <a:srgbClr val="FF0000"/>
                </a:solidFill>
              </a:rPr>
              <a:t>x.upper</a:t>
            </a:r>
            <a:r>
              <a:rPr lang="en-US" dirty="0">
                <a:solidFill>
                  <a:srgbClr val="FF0000"/>
                </a:solidFill>
              </a:rPr>
              <a:t>() : case conversion on the letters in a string x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note that non-letter characters are not affected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222171"/>
            <a:ext cx="3886200" cy="5509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&gt;&gt; x = </a:t>
            </a:r>
            <a:r>
              <a:rPr lang="fr-FR" dirty="0">
                <a:solidFill>
                  <a:srgbClr val="8A00D3"/>
                </a:solidFill>
              </a:rPr>
              <a:t>inpu</a:t>
            </a:r>
            <a:r>
              <a:rPr lang="fr-FR" dirty="0"/>
              <a:t>t()</a:t>
            </a:r>
          </a:p>
          <a:p>
            <a:pPr marL="0" indent="0">
              <a:buNone/>
            </a:pPr>
            <a:r>
              <a:rPr lang="fr-FR" dirty="0" smtClean="0"/>
              <a:t>abcDE_fgHIJ_01234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&gt;&gt;&gt;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r>
              <a:rPr lang="fr-FR" dirty="0" err="1"/>
              <a:t>len</a:t>
            </a:r>
            <a:r>
              <a:rPr lang="fr-FR" dirty="0"/>
              <a:t>(x)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17</a:t>
            </a:r>
          </a:p>
          <a:p>
            <a:pPr marL="0" indent="0">
              <a:buNone/>
            </a:pPr>
            <a:r>
              <a:rPr lang="fr-FR" dirty="0"/>
              <a:t>&gt;&gt;&gt; y = </a:t>
            </a:r>
            <a:r>
              <a:rPr lang="fr-FR" dirty="0" err="1"/>
              <a:t>x.lower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/>
              <a:t>&gt;&gt;&gt; y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x = </a:t>
            </a:r>
            <a:r>
              <a:rPr lang="fr-FR" dirty="0" err="1"/>
              <a:t>y.upper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6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61"/>
            <a:ext cx="7886700" cy="964369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5788" y="2126978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len</a:t>
            </a:r>
            <a:r>
              <a:rPr lang="en-US" dirty="0"/>
              <a:t>(x) : length of a string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5788" y="2646351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x.lower</a:t>
            </a:r>
            <a:r>
              <a:rPr lang="en-US" dirty="0">
                <a:solidFill>
                  <a:srgbClr val="FF0000"/>
                </a:solidFill>
              </a:rPr>
              <a:t>(), </a:t>
            </a:r>
            <a:r>
              <a:rPr lang="en-US" dirty="0" err="1">
                <a:solidFill>
                  <a:srgbClr val="FF0000"/>
                </a:solidFill>
              </a:rPr>
              <a:t>x.upper</a:t>
            </a:r>
            <a:r>
              <a:rPr lang="en-US" dirty="0">
                <a:solidFill>
                  <a:srgbClr val="FF0000"/>
                </a:solidFill>
              </a:rPr>
              <a:t>() : case conversion on the letters in a string x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note that non-letter characters are not affected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222171"/>
            <a:ext cx="3886200" cy="55093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&gt;&gt; x = </a:t>
            </a:r>
            <a:r>
              <a:rPr lang="fr-FR" dirty="0">
                <a:solidFill>
                  <a:srgbClr val="8A00D3"/>
                </a:solidFill>
              </a:rPr>
              <a:t>inpu</a:t>
            </a:r>
            <a:r>
              <a:rPr lang="fr-FR" dirty="0"/>
              <a:t>t()</a:t>
            </a:r>
          </a:p>
          <a:p>
            <a:pPr marL="0" indent="0">
              <a:buNone/>
            </a:pPr>
            <a:r>
              <a:rPr lang="fr-FR" dirty="0" smtClean="0"/>
              <a:t>abcDE_fgHIJ_01234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&gt;&gt;&gt;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r>
              <a:rPr lang="fr-FR" dirty="0" err="1"/>
              <a:t>len</a:t>
            </a:r>
            <a:r>
              <a:rPr lang="fr-FR" dirty="0"/>
              <a:t>(x)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17</a:t>
            </a:r>
          </a:p>
          <a:p>
            <a:pPr marL="0" indent="0">
              <a:buNone/>
            </a:pPr>
            <a:r>
              <a:rPr lang="fr-FR" dirty="0"/>
              <a:t>&gt;&gt;&gt; y = </a:t>
            </a:r>
            <a:r>
              <a:rPr lang="fr-FR" dirty="0" err="1"/>
              <a:t>x.lower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/>
              <a:t>&gt;&gt;&gt; y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</a:p>
          <a:p>
            <a:pPr marL="0" indent="0">
              <a:buNone/>
            </a:pPr>
            <a:r>
              <a:rPr lang="fr-FR" dirty="0"/>
              <a:t>&gt;&gt;&gt; x = </a:t>
            </a:r>
            <a:r>
              <a:rPr lang="fr-FR" dirty="0" err="1"/>
              <a:t>y.upper</a:t>
            </a:r>
            <a:r>
              <a:rPr lang="fr-FR" dirty="0"/>
              <a:t>()</a:t>
            </a:r>
          </a:p>
          <a:p>
            <a:pPr marL="0" indent="0">
              <a:buNone/>
            </a:pPr>
            <a:r>
              <a:rPr lang="fr-FR" dirty="0" smtClean="0"/>
              <a:t>&gt;</a:t>
            </a:r>
            <a:r>
              <a:rPr lang="fr-FR" dirty="0"/>
              <a:t>&gt; x</a:t>
            </a:r>
          </a:p>
          <a:p>
            <a:pPr marL="0" indent="0">
              <a:buNone/>
            </a:pPr>
            <a:r>
              <a:rPr lang="fr-FR" dirty="0">
                <a:solidFill>
                  <a:srgbClr val="0000FF"/>
                </a:solidFill>
              </a:rPr>
              <a:t>'</a:t>
            </a:r>
            <a:r>
              <a:rPr lang="fr-FR" dirty="0" smtClean="0">
                <a:solidFill>
                  <a:srgbClr val="0000FF"/>
                </a:solidFill>
              </a:rPr>
              <a:t>ABCDE_FGHIJ_01234</a:t>
            </a:r>
            <a:r>
              <a:rPr lang="fr-FR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dirty="0"/>
              <a:t>&gt;&gt;&gt;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15787" y="3996721"/>
            <a:ext cx="4124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Python supports a wide variety of string operations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see www.tutorialspoint.com/python3/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     python_strings.htm</a:t>
            </a:r>
          </a:p>
        </p:txBody>
      </p:sp>
    </p:spTree>
    <p:extLst>
      <p:ext uri="{BB962C8B-B14F-4D97-AF65-F5344CB8AC3E}">
        <p14:creationId xmlns:p14="http://schemas.microsoft.com/office/powerpoint/2010/main" val="320380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6"/>
            <a:ext cx="7886700" cy="897531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48" y="1308104"/>
            <a:ext cx="7411292" cy="5213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&gt;</a:t>
            </a:r>
            <a:r>
              <a:rPr lang="en-US" dirty="0"/>
              <a:t>&gt;&gt; x = input()</a:t>
            </a:r>
          </a:p>
          <a:p>
            <a:pPr marL="0" indent="0">
              <a:buNone/>
            </a:pPr>
            <a:r>
              <a:rPr lang="en-US" dirty="0" err="1"/>
              <a:t>abcdefgh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</a:t>
            </a:r>
            <a:r>
              <a:rPr lang="en-US" dirty="0" err="1">
                <a:solidFill>
                  <a:srgbClr val="0000FF"/>
                </a:solidFill>
              </a:rPr>
              <a:t>abcdefgh</a:t>
            </a:r>
            <a:r>
              <a:rPr lang="en-US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en-US" dirty="0"/>
              <a:t>&gt;&gt;&gt; x[3]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'd'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r>
              <a:rPr lang="en-US" dirty="0"/>
              <a:t>&gt;&gt;&gt; x[3] = </a:t>
            </a:r>
            <a:r>
              <a:rPr lang="en-US" dirty="0">
                <a:solidFill>
                  <a:srgbClr val="008000"/>
                </a:solidFill>
              </a:rPr>
              <a:t>'z'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Traceback</a:t>
            </a:r>
            <a:r>
              <a:rPr lang="en-US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File "&lt;pyshell#193&gt;",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x[3] = 'z'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TypeError</a:t>
            </a:r>
            <a:r>
              <a:rPr lang="en-US" dirty="0">
                <a:solidFill>
                  <a:srgbClr val="FF0000"/>
                </a:solidFill>
              </a:rPr>
              <a:t>: '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' object does not support item assignment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191584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6"/>
            <a:ext cx="7886700" cy="897531"/>
          </a:xfrm>
        </p:spPr>
        <p:txBody>
          <a:bodyPr/>
          <a:lstStyle/>
          <a:p>
            <a:r>
              <a:rPr lang="en-US" dirty="0" smtClean="0"/>
              <a:t>Basics of strings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875" y="3189101"/>
            <a:ext cx="7992197" cy="347554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315977" y="2507436"/>
            <a:ext cx="836929" cy="672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0650" y="2136527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strings are </a:t>
            </a:r>
            <a:r>
              <a:rPr lang="en-US" i="1" u="sng" dirty="0">
                <a:solidFill>
                  <a:srgbClr val="FF0000"/>
                </a:solidFill>
              </a:rPr>
              <a:t>immutable</a:t>
            </a:r>
            <a:r>
              <a:rPr lang="en-US" dirty="0">
                <a:solidFill>
                  <a:srgbClr val="FF0000"/>
                </a:solidFill>
              </a:rPr>
              <a:t>, i.e., cannot be modified or updated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47" y="1308104"/>
            <a:ext cx="7630911" cy="5213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&gt;</a:t>
            </a:r>
            <a:r>
              <a:rPr lang="en-US" dirty="0"/>
              <a:t>&gt;&gt; x = input()</a:t>
            </a:r>
          </a:p>
          <a:p>
            <a:pPr marL="0" indent="0">
              <a:buNone/>
            </a:pPr>
            <a:r>
              <a:rPr lang="en-US" dirty="0" err="1"/>
              <a:t>abcdefgh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</a:t>
            </a:r>
            <a:r>
              <a:rPr lang="en-US" dirty="0" err="1">
                <a:solidFill>
                  <a:srgbClr val="0000FF"/>
                </a:solidFill>
              </a:rPr>
              <a:t>abcdefgh</a:t>
            </a:r>
            <a:r>
              <a:rPr lang="en-US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en-US" dirty="0"/>
              <a:t>&gt;&gt;&gt; x[3]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'd'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r>
              <a:rPr lang="en-US" dirty="0"/>
              <a:t>&gt;&gt;&gt; x[3] = </a:t>
            </a:r>
            <a:r>
              <a:rPr lang="en-US" dirty="0">
                <a:solidFill>
                  <a:srgbClr val="008000"/>
                </a:solidFill>
              </a:rPr>
              <a:t>'z'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Traceback</a:t>
            </a:r>
            <a:r>
              <a:rPr lang="en-US" dirty="0">
                <a:solidFill>
                  <a:srgbClr val="FF0000"/>
                </a:solidFill>
              </a:rPr>
              <a:t> (most recent call last):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File "&lt;pyshell#193&gt;", line 1, in &lt;module&gt;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x[3] = 'z'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TypeError</a:t>
            </a:r>
            <a:r>
              <a:rPr lang="en-US" dirty="0">
                <a:solidFill>
                  <a:srgbClr val="FF0000"/>
                </a:solidFill>
              </a:rPr>
              <a:t>: '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' object does not support item assignment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237899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128"/>
            <a:ext cx="7886700" cy="668374"/>
          </a:xfrm>
        </p:spPr>
        <p:txBody>
          <a:bodyPr>
            <a:normAutofit fontScale="90000"/>
          </a:bodyPr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88704" y="3885283"/>
            <a:ext cx="1122164" cy="50029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18407" y="2578016"/>
            <a:ext cx="2380558" cy="1533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98254" y="2207372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+ applied to strings does concatenation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849790"/>
            <a:ext cx="3886200" cy="57766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&gt;&gt;&gt; x = </a:t>
            </a:r>
            <a:r>
              <a:rPr lang="pl-PL" dirty="0">
                <a:solidFill>
                  <a:srgbClr val="008000"/>
                </a:solidFill>
              </a:rPr>
              <a:t>"</a:t>
            </a:r>
            <a:r>
              <a:rPr lang="pl-PL" dirty="0" err="1">
                <a:solidFill>
                  <a:srgbClr val="008000"/>
                </a:solidFill>
              </a:rPr>
              <a:t>abcd</a:t>
            </a:r>
            <a:r>
              <a:rPr lang="pl-PL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pl-PL" dirty="0"/>
              <a:t>&gt;&gt;&gt; y = </a:t>
            </a:r>
            <a:r>
              <a:rPr lang="pl-PL" dirty="0">
                <a:solidFill>
                  <a:srgbClr val="008000"/>
                </a:solidFill>
              </a:rPr>
              <a:t>'</a:t>
            </a:r>
            <a:r>
              <a:rPr lang="pl-PL" dirty="0" err="1">
                <a:solidFill>
                  <a:srgbClr val="008000"/>
                </a:solidFill>
              </a:rPr>
              <a:t>efgh</a:t>
            </a:r>
            <a:r>
              <a:rPr lang="pl-PL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z = </a:t>
            </a:r>
            <a:r>
              <a:rPr lang="pl-PL" dirty="0">
                <a:solidFill>
                  <a:srgbClr val="008000"/>
                </a:solidFill>
              </a:rPr>
              <a:t>'</a:t>
            </a:r>
            <a:r>
              <a:rPr lang="pl-PL" dirty="0" err="1">
                <a:solidFill>
                  <a:srgbClr val="008000"/>
                </a:solidFill>
              </a:rPr>
              <a:t>efgh</a:t>
            </a:r>
            <a:r>
              <a:rPr lang="pl-PL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y == z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True</a:t>
            </a:r>
          </a:p>
          <a:p>
            <a:pPr marL="0" indent="0">
              <a:buNone/>
            </a:pPr>
            <a:r>
              <a:rPr lang="pl-PL" dirty="0"/>
              <a:t>&gt;&gt;&gt; x == y</a:t>
            </a:r>
          </a:p>
          <a:p>
            <a:pPr marL="0" indent="0">
              <a:buNone/>
            </a:pPr>
            <a:r>
              <a:rPr lang="pl-PL" dirty="0" err="1">
                <a:solidFill>
                  <a:srgbClr val="0000FF"/>
                </a:solidFill>
              </a:rPr>
              <a:t>False</a:t>
            </a:r>
            <a:endParaRPr lang="pl-P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l-PL" dirty="0"/>
              <a:t>&gt;&gt;&gt; </a:t>
            </a:r>
          </a:p>
          <a:p>
            <a:pPr marL="0" indent="0">
              <a:buNone/>
            </a:pPr>
            <a:r>
              <a:rPr lang="pl-PL" dirty="0"/>
              <a:t>&gt;&gt;&gt; w = x + y</a:t>
            </a:r>
          </a:p>
          <a:p>
            <a:pPr marL="0" indent="0">
              <a:buNone/>
            </a:pPr>
            <a:r>
              <a:rPr lang="pl-PL" dirty="0"/>
              <a:t>&gt;&gt;&gt; w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'</a:t>
            </a:r>
            <a:r>
              <a:rPr lang="pl-PL" dirty="0" err="1">
                <a:solidFill>
                  <a:srgbClr val="0000FF"/>
                </a:solidFill>
              </a:rPr>
              <a:t>abcdefgh</a:t>
            </a:r>
            <a:r>
              <a:rPr lang="pl-PL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</a:t>
            </a:r>
          </a:p>
          <a:p>
            <a:pPr marL="0" indent="0">
              <a:buNone/>
            </a:pPr>
            <a:r>
              <a:rPr lang="pl-PL" dirty="0"/>
              <a:t>&gt;&gt;&gt; u = x * </a:t>
            </a:r>
            <a:r>
              <a:rPr lang="pl-PL" dirty="0" smtClean="0"/>
              <a:t>5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&gt;&gt;&gt; u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'</a:t>
            </a:r>
            <a:r>
              <a:rPr lang="pl-PL" dirty="0" err="1">
                <a:solidFill>
                  <a:srgbClr val="0000FF"/>
                </a:solidFill>
              </a:rPr>
              <a:t>abcdabcdabcdabcdabcd</a:t>
            </a:r>
            <a:r>
              <a:rPr lang="pl-PL" dirty="0">
                <a:solidFill>
                  <a:srgbClr val="0000FF"/>
                </a:solidFill>
              </a:rPr>
              <a:t>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4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771"/>
            <a:ext cx="7886700" cy="897532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64" y="1631836"/>
            <a:ext cx="2559032" cy="223518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>
            <a:stCxn id="4" idx="6"/>
            <a:endCxn id="7" idx="1"/>
          </p:cNvCxnSpPr>
          <p:nvPr/>
        </p:nvCxnSpPr>
        <p:spPr>
          <a:xfrm>
            <a:off x="2807296" y="2749430"/>
            <a:ext cx="2178509" cy="9288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85805" y="3147354"/>
            <a:ext cx="392492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CC3300"/>
                </a:solidFill>
              </a:rPr>
              <a:t>&gt;&gt;&gt;</a:t>
            </a:r>
            <a:r>
              <a:rPr lang="en-US" sz="2100" dirty="0">
                <a:solidFill>
                  <a:srgbClr val="FF0000"/>
                </a:solidFill>
              </a:rPr>
              <a:t>  : python interpreter's prompt</a:t>
            </a:r>
          </a:p>
          <a:p>
            <a:r>
              <a:rPr lang="en-US" sz="2100" dirty="0"/>
              <a:t>black</a:t>
            </a:r>
            <a:r>
              <a:rPr lang="en-US" sz="2100" dirty="0">
                <a:solidFill>
                  <a:srgbClr val="FF0000"/>
                </a:solidFill>
              </a:rPr>
              <a:t>: user input (keyboard)</a:t>
            </a:r>
          </a:p>
          <a:p>
            <a:r>
              <a:rPr lang="en-US" sz="2100" dirty="0">
                <a:solidFill>
                  <a:srgbClr val="0000FF"/>
                </a:solidFill>
              </a:rPr>
              <a:t>blue</a:t>
            </a:r>
            <a:r>
              <a:rPr lang="en-US" sz="2100" dirty="0">
                <a:solidFill>
                  <a:srgbClr val="FF0000"/>
                </a:solidFill>
              </a:rPr>
              <a:t>: python interpreter output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28650" y="1336749"/>
            <a:ext cx="3886200" cy="5156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4</a:t>
            </a:r>
            <a:endParaRPr lang="es-ES_tradnl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5</a:t>
            </a:r>
            <a:endParaRPr lang="es-ES_tradnl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9</a:t>
            </a:r>
            <a:endParaRPr lang="es-ES_tradnl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sz="2000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sz="2000" dirty="0">
                <a:latin typeface="Courier"/>
                <a:cs typeface="Courier"/>
              </a:rPr>
              <a:t>&gt;&gt;&gt; 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9751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0965"/>
            <a:ext cx="7886700" cy="744760"/>
          </a:xfrm>
        </p:spPr>
        <p:txBody>
          <a:bodyPr/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4675" y="5262331"/>
            <a:ext cx="3347933" cy="159566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78649" y="2969495"/>
            <a:ext cx="2215281" cy="23775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64573" y="2130986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applied to strings does concatenation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92140" y="2689444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'*' applied to strings: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does repeated concatenation </a:t>
            </a:r>
            <a:r>
              <a:rPr lang="en-US" i="1" dirty="0">
                <a:solidFill>
                  <a:srgbClr val="FF0000"/>
                </a:solidFill>
              </a:rPr>
              <a:t>if one argument is a number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generates an error otherwise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28650" y="993014"/>
            <a:ext cx="3886200" cy="54902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&gt;&gt;&gt; x = </a:t>
            </a:r>
            <a:r>
              <a:rPr lang="pl-PL" dirty="0">
                <a:solidFill>
                  <a:srgbClr val="008000"/>
                </a:solidFill>
              </a:rPr>
              <a:t>"</a:t>
            </a:r>
            <a:r>
              <a:rPr lang="pl-PL" dirty="0" err="1">
                <a:solidFill>
                  <a:srgbClr val="008000"/>
                </a:solidFill>
              </a:rPr>
              <a:t>abcd</a:t>
            </a:r>
            <a:r>
              <a:rPr lang="pl-PL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pl-PL" dirty="0"/>
              <a:t>&gt;&gt;&gt; y = </a:t>
            </a:r>
            <a:r>
              <a:rPr lang="pl-PL" dirty="0">
                <a:solidFill>
                  <a:srgbClr val="008000"/>
                </a:solidFill>
              </a:rPr>
              <a:t>'</a:t>
            </a:r>
            <a:r>
              <a:rPr lang="pl-PL" dirty="0" err="1">
                <a:solidFill>
                  <a:srgbClr val="008000"/>
                </a:solidFill>
              </a:rPr>
              <a:t>efgh</a:t>
            </a:r>
            <a:r>
              <a:rPr lang="pl-PL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z = </a:t>
            </a:r>
            <a:r>
              <a:rPr lang="pl-PL" dirty="0">
                <a:solidFill>
                  <a:srgbClr val="008000"/>
                </a:solidFill>
              </a:rPr>
              <a:t>'</a:t>
            </a:r>
            <a:r>
              <a:rPr lang="pl-PL" dirty="0" err="1">
                <a:solidFill>
                  <a:srgbClr val="008000"/>
                </a:solidFill>
              </a:rPr>
              <a:t>efgh</a:t>
            </a:r>
            <a:r>
              <a:rPr lang="pl-PL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y == z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True</a:t>
            </a:r>
          </a:p>
          <a:p>
            <a:pPr marL="0" indent="0">
              <a:buNone/>
            </a:pPr>
            <a:r>
              <a:rPr lang="pl-PL" dirty="0"/>
              <a:t>&gt;&gt;&gt; x == y</a:t>
            </a:r>
          </a:p>
          <a:p>
            <a:pPr marL="0" indent="0">
              <a:buNone/>
            </a:pPr>
            <a:r>
              <a:rPr lang="pl-PL" dirty="0" err="1">
                <a:solidFill>
                  <a:srgbClr val="0000FF"/>
                </a:solidFill>
              </a:rPr>
              <a:t>False</a:t>
            </a:r>
            <a:endParaRPr lang="pl-P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l-PL" dirty="0"/>
              <a:t>&gt;&gt;&gt; </a:t>
            </a:r>
          </a:p>
          <a:p>
            <a:pPr marL="0" indent="0">
              <a:buNone/>
            </a:pPr>
            <a:r>
              <a:rPr lang="pl-PL" dirty="0"/>
              <a:t>&gt;&gt;&gt; w = x + y</a:t>
            </a:r>
          </a:p>
          <a:p>
            <a:pPr marL="0" indent="0">
              <a:buNone/>
            </a:pPr>
            <a:r>
              <a:rPr lang="pl-PL" dirty="0"/>
              <a:t>&gt;&gt;&gt; w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'</a:t>
            </a:r>
            <a:r>
              <a:rPr lang="pl-PL" dirty="0" err="1">
                <a:solidFill>
                  <a:srgbClr val="0000FF"/>
                </a:solidFill>
              </a:rPr>
              <a:t>abcdefgh</a:t>
            </a:r>
            <a:r>
              <a:rPr lang="pl-PL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pl-PL" dirty="0"/>
              <a:t>&gt;&gt;&gt; </a:t>
            </a:r>
          </a:p>
          <a:p>
            <a:pPr marL="0" indent="0">
              <a:buNone/>
            </a:pPr>
            <a:r>
              <a:rPr lang="pl-PL" dirty="0"/>
              <a:t>&gt;&gt;&gt; u = x * 5 </a:t>
            </a:r>
          </a:p>
          <a:p>
            <a:pPr marL="0" indent="0">
              <a:buNone/>
            </a:pPr>
            <a:r>
              <a:rPr lang="pl-PL" dirty="0"/>
              <a:t>&gt;&gt;&gt; u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</a:rPr>
              <a:t>'</a:t>
            </a:r>
            <a:r>
              <a:rPr lang="pl-PL" dirty="0" err="1">
                <a:solidFill>
                  <a:srgbClr val="0000FF"/>
                </a:solidFill>
              </a:rPr>
              <a:t>abcdabcdabcdabcdabcd</a:t>
            </a:r>
            <a:r>
              <a:rPr lang="pl-PL" dirty="0">
                <a:solidFill>
                  <a:srgbClr val="0000FF"/>
                </a:solidFill>
              </a:rPr>
              <a:t>'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5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578"/>
            <a:ext cx="7886700" cy="677923"/>
          </a:xfrm>
        </p:spPr>
        <p:txBody>
          <a:bodyPr>
            <a:normAutofit fontScale="90000"/>
          </a:bodyPr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4686" y="4423935"/>
            <a:ext cx="2460037" cy="45519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30906" y="4048443"/>
            <a:ext cx="2243926" cy="4774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59539" y="1424420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applied to strings does concatenation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0786" y="3688683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all arithmetic operators carry over to strings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5299" y="2088538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applied to strings: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does repeated concatenation </a:t>
            </a:r>
            <a:r>
              <a:rPr lang="en-US" i="1" dirty="0"/>
              <a:t>if one argument is a number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generates an error otherwise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8" y="916628"/>
            <a:ext cx="6389589" cy="5700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000" dirty="0"/>
              <a:t>&gt;&gt;&gt; x = </a:t>
            </a:r>
            <a:r>
              <a:rPr lang="pl-PL" sz="2000" dirty="0">
                <a:solidFill>
                  <a:srgbClr val="008000"/>
                </a:solidFill>
              </a:rPr>
              <a:t>"</a:t>
            </a:r>
            <a:r>
              <a:rPr lang="pl-PL" sz="2000" dirty="0" err="1">
                <a:solidFill>
                  <a:srgbClr val="008000"/>
                </a:solidFill>
              </a:rPr>
              <a:t>abcd</a:t>
            </a:r>
            <a:r>
              <a:rPr lang="pl-PL" sz="2000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pl-PL" sz="2000" dirty="0"/>
              <a:t>&gt;&gt;&gt; y = </a:t>
            </a:r>
            <a:r>
              <a:rPr lang="pl-PL" sz="2000" dirty="0">
                <a:solidFill>
                  <a:srgbClr val="008000"/>
                </a:solidFill>
              </a:rPr>
              <a:t>'</a:t>
            </a:r>
            <a:r>
              <a:rPr lang="pl-PL" sz="2000" dirty="0" err="1">
                <a:solidFill>
                  <a:srgbClr val="008000"/>
                </a:solidFill>
              </a:rPr>
              <a:t>efgh</a:t>
            </a:r>
            <a:r>
              <a:rPr lang="pl-PL" sz="2000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sz="2000" dirty="0"/>
              <a:t>&gt;&gt;&gt; z = </a:t>
            </a:r>
            <a:r>
              <a:rPr lang="pl-PL" sz="2000" dirty="0">
                <a:solidFill>
                  <a:srgbClr val="008000"/>
                </a:solidFill>
              </a:rPr>
              <a:t>'</a:t>
            </a:r>
            <a:r>
              <a:rPr lang="pl-PL" sz="2000" dirty="0" err="1">
                <a:solidFill>
                  <a:srgbClr val="008000"/>
                </a:solidFill>
              </a:rPr>
              <a:t>efgh</a:t>
            </a:r>
            <a:r>
              <a:rPr lang="pl-PL" sz="2000" dirty="0">
                <a:solidFill>
                  <a:srgbClr val="008000"/>
                </a:solidFill>
              </a:rPr>
              <a:t>'</a:t>
            </a:r>
          </a:p>
          <a:p>
            <a:pPr marL="0" indent="0">
              <a:buNone/>
            </a:pPr>
            <a:r>
              <a:rPr lang="pl-PL" sz="2000" dirty="0" smtClean="0"/>
              <a:t>&gt;</a:t>
            </a:r>
            <a:r>
              <a:rPr lang="pl-PL" sz="2000" dirty="0"/>
              <a:t>&gt;&gt; </a:t>
            </a:r>
          </a:p>
          <a:p>
            <a:pPr marL="0" indent="0">
              <a:buNone/>
            </a:pPr>
            <a:r>
              <a:rPr lang="pl-PL" sz="2000" dirty="0"/>
              <a:t>&gt;&gt;&gt; w = x + y</a:t>
            </a:r>
          </a:p>
          <a:p>
            <a:pPr marL="0" indent="0">
              <a:buNone/>
            </a:pPr>
            <a:r>
              <a:rPr lang="pl-PL" sz="2000" dirty="0"/>
              <a:t>&gt;&gt;&gt; w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</a:rPr>
              <a:t>'</a:t>
            </a:r>
            <a:r>
              <a:rPr lang="pl-PL" sz="2000" dirty="0" err="1">
                <a:solidFill>
                  <a:srgbClr val="0000FF"/>
                </a:solidFill>
              </a:rPr>
              <a:t>abcdefgh</a:t>
            </a:r>
            <a:r>
              <a:rPr lang="pl-PL" sz="2000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pl-PL" sz="2000" dirty="0"/>
              <a:t>&gt;&gt;&gt; </a:t>
            </a:r>
          </a:p>
          <a:p>
            <a:pPr marL="0" indent="0">
              <a:buNone/>
            </a:pPr>
            <a:r>
              <a:rPr lang="pl-PL" sz="2000" dirty="0"/>
              <a:t>&gt;&gt;&gt; u = x * 5 </a:t>
            </a:r>
          </a:p>
          <a:p>
            <a:pPr marL="0" indent="0">
              <a:buNone/>
            </a:pPr>
            <a:r>
              <a:rPr lang="pl-PL" sz="2000" dirty="0"/>
              <a:t>&gt;&gt;&gt; u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</a:rPr>
              <a:t>'</a:t>
            </a:r>
            <a:r>
              <a:rPr lang="pl-PL" sz="2000" dirty="0" err="1">
                <a:solidFill>
                  <a:srgbClr val="0000FF"/>
                </a:solidFill>
              </a:rPr>
              <a:t>abcdabcdabcdabcdabcd</a:t>
            </a:r>
            <a:r>
              <a:rPr lang="pl-PL" sz="2000" dirty="0" smtClean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</a:rPr>
              <a:t>&gt;&gt;&gt; x - y</a:t>
            </a:r>
          </a:p>
          <a:p>
            <a:pPr marL="0" indent="0">
              <a:buNone/>
            </a:pPr>
            <a:r>
              <a:rPr lang="pl-PL" sz="2000" dirty="0" err="1">
                <a:solidFill>
                  <a:srgbClr val="CC3300"/>
                </a:solidFill>
              </a:rPr>
              <a:t>Traceback</a:t>
            </a:r>
            <a:r>
              <a:rPr lang="pl-PL" sz="2000" dirty="0">
                <a:solidFill>
                  <a:srgbClr val="CC3300"/>
                </a:solidFill>
              </a:rPr>
              <a:t> (most </a:t>
            </a:r>
            <a:r>
              <a:rPr lang="pl-PL" sz="2000" dirty="0" err="1">
                <a:solidFill>
                  <a:srgbClr val="CC3300"/>
                </a:solidFill>
              </a:rPr>
              <a:t>recent</a:t>
            </a:r>
            <a:r>
              <a:rPr lang="pl-PL" sz="2000" dirty="0">
                <a:solidFill>
                  <a:srgbClr val="CC3300"/>
                </a:solidFill>
              </a:rPr>
              <a:t> </a:t>
            </a:r>
            <a:r>
              <a:rPr lang="pl-PL" sz="2000" dirty="0" err="1">
                <a:solidFill>
                  <a:srgbClr val="CC3300"/>
                </a:solidFill>
              </a:rPr>
              <a:t>call</a:t>
            </a:r>
            <a:r>
              <a:rPr lang="pl-PL" sz="2000" dirty="0">
                <a:solidFill>
                  <a:srgbClr val="CC3300"/>
                </a:solidFill>
              </a:rPr>
              <a:t> </a:t>
            </a:r>
            <a:r>
              <a:rPr lang="pl-PL" sz="2000" dirty="0" err="1">
                <a:solidFill>
                  <a:srgbClr val="CC3300"/>
                </a:solidFill>
              </a:rPr>
              <a:t>last</a:t>
            </a:r>
            <a:r>
              <a:rPr lang="pl-PL" sz="2000" dirty="0">
                <a:solidFill>
                  <a:srgbClr val="CC3300"/>
                </a:solidFill>
              </a:rPr>
              <a:t>):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C3300"/>
                </a:solidFill>
              </a:rPr>
              <a:t>  File "&lt;pyshell#39&gt;", </a:t>
            </a:r>
            <a:r>
              <a:rPr lang="pl-PL" sz="2000" dirty="0" err="1">
                <a:solidFill>
                  <a:srgbClr val="CC3300"/>
                </a:solidFill>
              </a:rPr>
              <a:t>line</a:t>
            </a:r>
            <a:r>
              <a:rPr lang="pl-PL" sz="2000" dirty="0">
                <a:solidFill>
                  <a:srgbClr val="CC3300"/>
                </a:solidFill>
              </a:rPr>
              <a:t> 1, in &lt;module&gt;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CC3300"/>
                </a:solidFill>
              </a:rPr>
              <a:t>    x - y</a:t>
            </a:r>
          </a:p>
          <a:p>
            <a:pPr marL="0" indent="0">
              <a:buNone/>
            </a:pPr>
            <a:r>
              <a:rPr lang="pl-PL" sz="2000" dirty="0" err="1">
                <a:solidFill>
                  <a:srgbClr val="CC3300"/>
                </a:solidFill>
              </a:rPr>
              <a:t>TypeError</a:t>
            </a:r>
            <a:r>
              <a:rPr lang="pl-PL" sz="2000" dirty="0">
                <a:solidFill>
                  <a:srgbClr val="CC3300"/>
                </a:solidFill>
              </a:rPr>
              <a:t>: </a:t>
            </a:r>
            <a:r>
              <a:rPr lang="pl-PL" sz="2000" dirty="0" err="1">
                <a:solidFill>
                  <a:srgbClr val="CC3300"/>
                </a:solidFill>
              </a:rPr>
              <a:t>unsupported</a:t>
            </a:r>
            <a:r>
              <a:rPr lang="pl-PL" sz="2000" dirty="0">
                <a:solidFill>
                  <a:srgbClr val="CC3300"/>
                </a:solidFill>
              </a:rPr>
              <a:t> operand </a:t>
            </a:r>
            <a:r>
              <a:rPr lang="pl-PL" sz="2000" dirty="0" err="1">
                <a:solidFill>
                  <a:srgbClr val="CC3300"/>
                </a:solidFill>
              </a:rPr>
              <a:t>type</a:t>
            </a:r>
            <a:r>
              <a:rPr lang="pl-PL" sz="2000" dirty="0">
                <a:solidFill>
                  <a:srgbClr val="CC3300"/>
                </a:solidFill>
              </a:rPr>
              <a:t>(s) for -: '</a:t>
            </a:r>
            <a:r>
              <a:rPr lang="pl-PL" sz="2000" dirty="0" err="1">
                <a:solidFill>
                  <a:srgbClr val="CC3300"/>
                </a:solidFill>
              </a:rPr>
              <a:t>str</a:t>
            </a:r>
            <a:r>
              <a:rPr lang="pl-PL" sz="2000" dirty="0">
                <a:solidFill>
                  <a:srgbClr val="CC3300"/>
                </a:solidFill>
              </a:rPr>
              <a:t>' and '</a:t>
            </a:r>
            <a:r>
              <a:rPr lang="pl-PL" sz="2000" dirty="0" err="1">
                <a:solidFill>
                  <a:srgbClr val="CC3300"/>
                </a:solidFill>
              </a:rPr>
              <a:t>str</a:t>
            </a:r>
            <a:r>
              <a:rPr lang="pl-PL" sz="2000" dirty="0">
                <a:solidFill>
                  <a:srgbClr val="CC3300"/>
                </a:solidFill>
              </a:rPr>
              <a:t>'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FF"/>
                </a:solidFill>
              </a:rPr>
              <a:t>&gt;&gt;&gt; </a:t>
            </a:r>
            <a:endParaRPr lang="pl-PL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3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578"/>
            <a:ext cx="7886700" cy="677923"/>
          </a:xfrm>
        </p:spPr>
        <p:txBody>
          <a:bodyPr>
            <a:normAutofit fontScale="90000"/>
          </a:bodyPr>
          <a:lstStyle/>
          <a:p>
            <a:r>
              <a:rPr lang="en-US" dirty="0"/>
              <a:t>Basics of strings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5521" y="2043317"/>
            <a:ext cx="1771947" cy="83069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>
            <a:off x="2024308" y="4373079"/>
            <a:ext cx="2043405" cy="95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56373" y="2069441"/>
            <a:ext cx="473790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slicing: produces substrings</a:t>
            </a:r>
          </a:p>
          <a:p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characters from 3 (included) to 6 (excluded)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characters from 2 (included) to 5 (excluded)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characters from the beginning to 2 (excluded)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characters from 4 (included) to the 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907080"/>
            <a:ext cx="3104864" cy="570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&gt;&gt;&gt; x = </a:t>
            </a:r>
            <a:r>
              <a:rPr lang="pl-PL" sz="2000" dirty="0">
                <a:solidFill>
                  <a:srgbClr val="008000"/>
                </a:solidFill>
              </a:rPr>
              <a:t>"</a:t>
            </a:r>
            <a:r>
              <a:rPr lang="pl-PL" sz="2000" dirty="0" err="1" smtClean="0">
                <a:solidFill>
                  <a:srgbClr val="008000"/>
                </a:solidFill>
              </a:rPr>
              <a:t>abcdefg</a:t>
            </a:r>
            <a:r>
              <a:rPr lang="pl-PL" sz="2000" dirty="0" smtClean="0">
                <a:solidFill>
                  <a:srgbClr val="008000"/>
                </a:solidFill>
              </a:rPr>
              <a:t>"</a:t>
            </a:r>
            <a:endParaRPr lang="pl-PL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pl-PL" sz="2000" dirty="0"/>
              <a:t>&gt;&gt;&gt; y = </a:t>
            </a:r>
            <a:r>
              <a:rPr lang="pl-PL" sz="2000" dirty="0" smtClean="0">
                <a:solidFill>
                  <a:srgbClr val="008000"/>
                </a:solidFill>
              </a:rPr>
              <a:t>'</a:t>
            </a:r>
            <a:r>
              <a:rPr lang="pl-PL" sz="2000" dirty="0" err="1" smtClean="0">
                <a:solidFill>
                  <a:srgbClr val="008000"/>
                </a:solidFill>
              </a:rPr>
              <a:t>hijk</a:t>
            </a:r>
            <a:r>
              <a:rPr lang="pl-PL" sz="2000" dirty="0" smtClean="0">
                <a:solidFill>
                  <a:srgbClr val="008000"/>
                </a:solidFill>
              </a:rPr>
              <a:t>'</a:t>
            </a:r>
            <a:endParaRPr lang="pl-PL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pl-PL" sz="2000" dirty="0" smtClean="0"/>
              <a:t>&gt;</a:t>
            </a:r>
            <a:r>
              <a:rPr lang="pl-PL" sz="2000" dirty="0"/>
              <a:t>&gt;&gt; </a:t>
            </a:r>
            <a:endParaRPr lang="pl-PL" sz="2000" dirty="0" smtClean="0"/>
          </a:p>
          <a:p>
            <a:pPr marL="0" indent="0">
              <a:buNone/>
            </a:pPr>
            <a:r>
              <a:rPr lang="it-IT" sz="2000" dirty="0"/>
              <a:t>&gt;&gt;&gt; x</a:t>
            </a:r>
            <a:r>
              <a:rPr lang="it-IT" sz="2000" dirty="0" smtClean="0"/>
              <a:t>[3:6]</a:t>
            </a:r>
            <a:endParaRPr lang="it-IT" sz="2000" dirty="0"/>
          </a:p>
          <a:p>
            <a:pPr marL="0" indent="0">
              <a:buNone/>
            </a:pPr>
            <a:r>
              <a:rPr lang="it-IT" sz="2000" dirty="0" smtClean="0">
                <a:solidFill>
                  <a:srgbClr val="0000FF"/>
                </a:solidFill>
              </a:rPr>
              <a:t>'</a:t>
            </a:r>
            <a:r>
              <a:rPr lang="it-IT" sz="2000" dirty="0" err="1" smtClean="0">
                <a:solidFill>
                  <a:srgbClr val="0000FF"/>
                </a:solidFill>
              </a:rPr>
              <a:t>def</a:t>
            </a:r>
            <a:r>
              <a:rPr lang="it-IT" sz="2000" dirty="0" smtClean="0">
                <a:solidFill>
                  <a:srgbClr val="0000FF"/>
                </a:solidFill>
              </a:rPr>
              <a:t>'</a:t>
            </a:r>
            <a:endParaRPr lang="it-IT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it-IT" sz="2000" dirty="0"/>
              <a:t>&gt;&gt;&gt; x[2:5]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00FF"/>
                </a:solidFill>
              </a:rPr>
              <a:t>'</a:t>
            </a:r>
            <a:r>
              <a:rPr lang="it-IT" sz="2000" dirty="0" err="1">
                <a:solidFill>
                  <a:srgbClr val="0000FF"/>
                </a:solidFill>
              </a:rPr>
              <a:t>cde</a:t>
            </a:r>
            <a:r>
              <a:rPr lang="it-IT" sz="2000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it-IT" sz="2000" dirty="0" smtClean="0"/>
              <a:t>&gt;&gt;&gt;</a:t>
            </a:r>
          </a:p>
          <a:p>
            <a:pPr marL="0" indent="0">
              <a:buNone/>
            </a:pPr>
            <a:r>
              <a:rPr lang="fr-FR" sz="2000" dirty="0" smtClean="0"/>
              <a:t>&gt;</a:t>
            </a:r>
            <a:r>
              <a:rPr lang="fr-FR" sz="2000" dirty="0"/>
              <a:t>&gt;&gt; x[:2]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00FF"/>
                </a:solidFill>
              </a:rPr>
              <a:t>'ab'</a:t>
            </a:r>
          </a:p>
          <a:p>
            <a:pPr marL="0" indent="0">
              <a:buNone/>
            </a:pPr>
            <a:r>
              <a:rPr lang="fr-FR" sz="2000" dirty="0"/>
              <a:t>&gt;&gt;&gt; x[4:]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00FF"/>
                </a:solidFill>
              </a:rPr>
              <a:t>'</a:t>
            </a:r>
            <a:r>
              <a:rPr lang="fr-FR" sz="2000" dirty="0" err="1">
                <a:solidFill>
                  <a:srgbClr val="0000FF"/>
                </a:solidFill>
              </a:rPr>
              <a:t>efg</a:t>
            </a:r>
            <a:r>
              <a:rPr lang="fr-FR" sz="2000" dirty="0">
                <a:solidFill>
                  <a:srgbClr val="0000FF"/>
                </a:solidFill>
              </a:rPr>
              <a:t>'</a:t>
            </a:r>
          </a:p>
          <a:p>
            <a:pPr marL="0" indent="0">
              <a:buNone/>
            </a:pPr>
            <a:r>
              <a:rPr lang="fr-FR" sz="2000" dirty="0"/>
              <a:t>&gt;&gt;</a:t>
            </a:r>
            <a:r>
              <a:rPr lang="fr-FR" sz="2000" dirty="0" smtClean="0"/>
              <a:t>&gt;</a:t>
            </a:r>
            <a:r>
              <a:rPr lang="tr-TR" sz="2000" dirty="0" smtClean="0"/>
              <a:t> </a:t>
            </a:r>
            <a:r>
              <a:rPr lang="tr-TR" sz="2000" dirty="0"/>
              <a:t>x[4:] + y[:2</a:t>
            </a:r>
            <a:r>
              <a:rPr lang="tr-TR" sz="2000" dirty="0" smtClean="0"/>
              <a:t>]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rgbClr val="0000FF"/>
                </a:solidFill>
              </a:rPr>
              <a:t>'</a:t>
            </a:r>
            <a:r>
              <a:rPr lang="tr-TR" sz="2000" dirty="0" err="1" smtClean="0">
                <a:solidFill>
                  <a:srgbClr val="0000FF"/>
                </a:solidFill>
              </a:rPr>
              <a:t>efghi</a:t>
            </a:r>
            <a:r>
              <a:rPr lang="tr-TR" sz="2000" dirty="0" smtClean="0">
                <a:solidFill>
                  <a:srgbClr val="0000FF"/>
                </a:solidFill>
              </a:rPr>
              <a:t>'</a:t>
            </a:r>
            <a:endParaRPr lang="tr-T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/>
          <p:cNvCxnSpPr>
            <a:stCxn id="13" idx="6"/>
          </p:cNvCxnSpPr>
          <p:nvPr/>
        </p:nvCxnSpPr>
        <p:spPr>
          <a:xfrm flipV="1">
            <a:off x="1928821" y="3093619"/>
            <a:ext cx="2157990" cy="2530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42432" y="2912203"/>
            <a:ext cx="1686389" cy="86888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347090" y="4077086"/>
            <a:ext cx="1686389" cy="83069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309274" y="4965068"/>
            <a:ext cx="1686389" cy="76385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33479" y="2472614"/>
            <a:ext cx="2024686" cy="3632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005211" y="4783653"/>
            <a:ext cx="2024308" cy="611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33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49" y="2226469"/>
            <a:ext cx="3380133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"whoa!"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y = x[2] * </a:t>
            </a:r>
            <a:r>
              <a:rPr lang="en-US" dirty="0" err="1" smtClean="0"/>
              <a:t>len</a:t>
            </a:r>
            <a:r>
              <a:rPr lang="en-US" dirty="0" smtClean="0"/>
              <a:t>(x)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z = x[3] + x[0] + 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 </a:t>
            </a:r>
            <a:r>
              <a:rPr lang="en-US" dirty="0" smtClean="0"/>
              <a:t>z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49685" y="3398586"/>
            <a:ext cx="24858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is printed here?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35" y="4780549"/>
            <a:ext cx="1277701" cy="1245204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>
          <a:xfrm>
            <a:off x="481279" y="4090565"/>
            <a:ext cx="1751712" cy="702309"/>
          </a:xfrm>
          <a:prstGeom prst="cloudCallout">
            <a:avLst>
              <a:gd name="adj1" fmla="val 77511"/>
              <a:gd name="adj2" fmla="val 344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awooooo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1812473" y="3606335"/>
            <a:ext cx="2137212" cy="34790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75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2226469"/>
            <a:ext cx="2995819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input()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y = x + x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(x) == </a:t>
            </a:r>
            <a:r>
              <a:rPr lang="en-US" dirty="0" err="1" smtClean="0"/>
              <a:t>int</a:t>
            </a:r>
            <a:r>
              <a:rPr lang="en-US" dirty="0" smtClean="0"/>
              <a:t>(y)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True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8410" y="2717904"/>
            <a:ext cx="34658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input value(s) will cause </a:t>
            </a:r>
          </a:p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this to work as shown?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3014870" y="2491409"/>
            <a:ext cx="1313540" cy="595827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9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5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05448"/>
            <a:ext cx="8214207" cy="82179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onditional statements: </a:t>
            </a:r>
            <a:r>
              <a:rPr lang="en-US" b="1" dirty="0" smtClean="0"/>
              <a:t>if</a:t>
            </a:r>
            <a:r>
              <a:rPr lang="en-US" dirty="0" smtClean="0"/>
              <a:t>/</a:t>
            </a:r>
            <a:r>
              <a:rPr lang="en-US" b="1" dirty="0" err="1" smtClean="0"/>
              <a:t>elif</a:t>
            </a:r>
            <a:r>
              <a:rPr lang="en-US" dirty="0" smtClean="0"/>
              <a:t>/</a:t>
            </a:r>
            <a:r>
              <a:rPr lang="en-US" b="1" dirty="0" smtClean="0"/>
              <a:t>else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49" y="1148642"/>
            <a:ext cx="5524933" cy="53883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cs typeface="Courier"/>
              </a:rPr>
              <a:t>&gt;&gt;&gt; var1 =</a:t>
            </a:r>
            <a:r>
              <a:rPr lang="en-US" dirty="0">
                <a:solidFill>
                  <a:srgbClr val="8A00D3"/>
                </a:solidFill>
                <a:cs typeface="Courier"/>
              </a:rPr>
              <a:t> input</a:t>
            </a:r>
            <a:r>
              <a:rPr lang="en-US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100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var2 = </a:t>
            </a:r>
            <a:r>
              <a:rPr lang="en-US" dirty="0">
                <a:solidFill>
                  <a:srgbClr val="8A00D3"/>
                </a:solidFill>
                <a:cs typeface="Courier"/>
              </a:rPr>
              <a:t>input</a:t>
            </a:r>
            <a:r>
              <a:rPr lang="en-US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200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x1 = </a:t>
            </a:r>
            <a:r>
              <a:rPr lang="en-US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dirty="0">
                <a:cs typeface="Courier"/>
              </a:rPr>
              <a:t>(var1)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x2 = </a:t>
            </a:r>
            <a:r>
              <a:rPr lang="en-US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dirty="0">
                <a:cs typeface="Courier"/>
              </a:rPr>
              <a:t>(var2)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 if </a:t>
            </a:r>
            <a:r>
              <a:rPr lang="en-US" dirty="0">
                <a:cs typeface="Courier"/>
              </a:rPr>
              <a:t>x1 &gt; x2: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is bigger than x2'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C3300"/>
                </a:solidFill>
                <a:cs typeface="Courier"/>
              </a:rPr>
              <a:t>elif</a:t>
            </a:r>
            <a:r>
              <a:rPr lang="en-US" dirty="0">
                <a:solidFill>
                  <a:srgbClr val="CC3300"/>
                </a:solidFill>
                <a:cs typeface="Courier"/>
              </a:rPr>
              <a:t> </a:t>
            </a:r>
            <a:r>
              <a:rPr lang="en-US" dirty="0">
                <a:cs typeface="Courier"/>
              </a:rPr>
              <a:t>x1 == x2: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and x2 are equal'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cs typeface="Courier"/>
              </a:rPr>
              <a:t>else</a:t>
            </a:r>
            <a:r>
              <a:rPr lang="en-US" dirty="0"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is smaller than x2'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cs typeface="Courier"/>
              </a:rPr>
              <a:t>x1 is smaller than x2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8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899"/>
            <a:ext cx="7886700" cy="735212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onditional statements: </a:t>
            </a:r>
            <a:r>
              <a:rPr lang="en-US" b="1" dirty="0" smtClean="0"/>
              <a:t>if</a:t>
            </a:r>
            <a:r>
              <a:rPr lang="en-US" dirty="0" smtClean="0"/>
              <a:t>/</a:t>
            </a:r>
            <a:r>
              <a:rPr lang="en-US" b="1" dirty="0" err="1" smtClean="0"/>
              <a:t>elif</a:t>
            </a:r>
            <a:r>
              <a:rPr lang="en-US" dirty="0" smtClean="0"/>
              <a:t>/</a:t>
            </a:r>
            <a:r>
              <a:rPr lang="en-US" b="1" dirty="0" smtClean="0"/>
              <a:t>else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89490" y="1500805"/>
            <a:ext cx="4343507" cy="4151734"/>
          </a:xfrm>
        </p:spPr>
        <p:txBody>
          <a:bodyPr>
            <a:noAutofit/>
          </a:bodyPr>
          <a:lstStyle/>
          <a:p>
            <a:r>
              <a:rPr lang="en-US" sz="2850" b="1" dirty="0"/>
              <a:t>if</a:t>
            </a:r>
            <a:r>
              <a:rPr lang="en-US" sz="2850" dirty="0"/>
              <a:t>-statement syntax:</a:t>
            </a:r>
          </a:p>
          <a:p>
            <a:pPr marL="0" indent="0">
              <a:buNone/>
            </a:pPr>
            <a:r>
              <a:rPr lang="en-US" sz="675" b="1" dirty="0"/>
              <a:t>  </a:t>
            </a:r>
          </a:p>
          <a:p>
            <a:pPr marL="342900" lvl="1" indent="0">
              <a:buNone/>
            </a:pPr>
            <a:r>
              <a:rPr lang="en-US" sz="1800" b="1" dirty="0"/>
              <a:t>if </a:t>
            </a:r>
            <a:r>
              <a:rPr lang="en-US" sz="1800" dirty="0"/>
              <a:t> </a:t>
            </a:r>
            <a:r>
              <a:rPr lang="en-US" sz="1800" i="1" dirty="0" err="1"/>
              <a:t>BooleanExpr</a:t>
            </a:r>
            <a:r>
              <a:rPr lang="en-US" sz="1800" i="1" dirty="0"/>
              <a:t> </a:t>
            </a:r>
            <a:r>
              <a:rPr lang="en-US" sz="1800" b="1" dirty="0"/>
              <a:t>:</a:t>
            </a:r>
            <a:endParaRPr lang="en-US" sz="1800" dirty="0"/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</a:p>
          <a:p>
            <a:pPr marL="342900" lvl="1" indent="0">
              <a:buNone/>
            </a:pPr>
            <a:r>
              <a:rPr lang="en-US" sz="1800" b="1" dirty="0" err="1"/>
              <a:t>elif</a:t>
            </a:r>
            <a:r>
              <a:rPr lang="en-US" sz="1800" b="1" dirty="0"/>
              <a:t> </a:t>
            </a:r>
            <a:r>
              <a:rPr lang="en-US" sz="1800" i="1" dirty="0" err="1"/>
              <a:t>BooleanExpr</a:t>
            </a:r>
            <a:r>
              <a:rPr lang="en-US" sz="1800" i="1" dirty="0"/>
              <a:t> </a:t>
            </a:r>
            <a:r>
              <a:rPr lang="en-US" sz="1800" b="1" dirty="0"/>
              <a:t>:</a:t>
            </a:r>
            <a:endParaRPr lang="en-US" sz="1800" dirty="0"/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</a:p>
          <a:p>
            <a:pPr marL="342900" lvl="1" indent="0">
              <a:buNone/>
            </a:pPr>
            <a:r>
              <a:rPr lang="en-US" sz="1800" b="1" dirty="0" err="1"/>
              <a:t>elif</a:t>
            </a:r>
            <a:r>
              <a:rPr lang="en-US" sz="1800" b="1" dirty="0"/>
              <a:t> …</a:t>
            </a:r>
          </a:p>
          <a:p>
            <a:pPr marL="342900" lvl="1" indent="0">
              <a:buNone/>
            </a:pPr>
            <a:r>
              <a:rPr lang="en-US" sz="1800" b="1" dirty="0"/>
              <a:t>	…</a:t>
            </a:r>
          </a:p>
          <a:p>
            <a:pPr marL="342900" lvl="1" indent="0">
              <a:buNone/>
            </a:pPr>
            <a:r>
              <a:rPr lang="en-US" sz="1800" b="1" dirty="0"/>
              <a:t>else:</a:t>
            </a:r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47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6860628" y="3267179"/>
            <a:ext cx="179882" cy="107367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7115752" y="3474868"/>
            <a:ext cx="20282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err="1">
                <a:solidFill>
                  <a:srgbClr val="FF0000"/>
                </a:solidFill>
              </a:rPr>
              <a:t>elif</a:t>
            </a:r>
            <a:r>
              <a:rPr lang="en-US" sz="2100" dirty="0" err="1">
                <a:solidFill>
                  <a:srgbClr val="FF0000"/>
                </a:solidFill>
              </a:rPr>
              <a:t>s</a:t>
            </a:r>
            <a:r>
              <a:rPr lang="en-US" sz="2100" dirty="0">
                <a:solidFill>
                  <a:srgbClr val="FF0000"/>
                </a:solidFill>
              </a:rPr>
              <a:t> are optional</a:t>
            </a:r>
          </a:p>
          <a:p>
            <a:r>
              <a:rPr lang="en-US" sz="2100" dirty="0">
                <a:solidFill>
                  <a:srgbClr val="FF0000"/>
                </a:solidFill>
              </a:rPr>
              <a:t>(use as needed)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28649" y="1117140"/>
            <a:ext cx="4050175" cy="5557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cs typeface="Courier"/>
              </a:rPr>
              <a:t>&gt;</a:t>
            </a:r>
            <a:r>
              <a:rPr lang="en-US" sz="1800" dirty="0">
                <a:cs typeface="Courier"/>
              </a:rPr>
              <a:t>&gt;&gt; var1 =</a:t>
            </a:r>
            <a:r>
              <a:rPr lang="en-US" sz="1800" dirty="0">
                <a:solidFill>
                  <a:srgbClr val="8A00D3"/>
                </a:solidFill>
                <a:cs typeface="Courier"/>
              </a:rPr>
              <a:t> input</a:t>
            </a:r>
            <a:r>
              <a:rPr lang="en-US" sz="1800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100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 var2 = </a:t>
            </a:r>
            <a:r>
              <a:rPr lang="en-US" sz="1800" dirty="0">
                <a:solidFill>
                  <a:srgbClr val="8A00D3"/>
                </a:solidFill>
                <a:cs typeface="Courier"/>
              </a:rPr>
              <a:t>input</a:t>
            </a:r>
            <a:r>
              <a:rPr lang="en-US" sz="1800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200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 x1 = </a:t>
            </a:r>
            <a:r>
              <a:rPr lang="en-US" sz="1800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sz="1800" dirty="0">
                <a:cs typeface="Courier"/>
              </a:rPr>
              <a:t>(var1)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 x2 = </a:t>
            </a:r>
            <a:r>
              <a:rPr lang="en-US" sz="1800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sz="1800" dirty="0">
                <a:cs typeface="Courier"/>
              </a:rPr>
              <a:t>(var2)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 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 if </a:t>
            </a:r>
            <a:r>
              <a:rPr lang="en-US" sz="1800" dirty="0">
                <a:cs typeface="Courier"/>
              </a:rPr>
              <a:t>x1 &gt; x2: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	</a:t>
            </a:r>
            <a:r>
              <a:rPr lang="en-US" sz="1800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sz="1800" dirty="0">
                <a:cs typeface="Courier"/>
              </a:rPr>
              <a:t>(</a:t>
            </a:r>
            <a:r>
              <a:rPr lang="en-US" sz="1800" dirty="0">
                <a:solidFill>
                  <a:srgbClr val="008000"/>
                </a:solidFill>
                <a:cs typeface="Courier"/>
              </a:rPr>
              <a:t>'x1 is bigger than x2'</a:t>
            </a:r>
            <a:r>
              <a:rPr lang="en-US" sz="1800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CC3300"/>
                </a:solidFill>
                <a:cs typeface="Courier"/>
              </a:rPr>
              <a:t>elif</a:t>
            </a:r>
            <a:r>
              <a:rPr lang="en-US" sz="1800" dirty="0">
                <a:solidFill>
                  <a:srgbClr val="CC3300"/>
                </a:solidFill>
                <a:cs typeface="Courier"/>
              </a:rPr>
              <a:t> </a:t>
            </a:r>
            <a:r>
              <a:rPr lang="en-US" sz="1800" dirty="0">
                <a:cs typeface="Courier"/>
              </a:rPr>
              <a:t>x1 == x2: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	</a:t>
            </a:r>
            <a:r>
              <a:rPr lang="en-US" sz="1800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sz="1800" dirty="0">
                <a:cs typeface="Courier"/>
              </a:rPr>
              <a:t>(</a:t>
            </a:r>
            <a:r>
              <a:rPr lang="en-US" sz="1800" dirty="0">
                <a:solidFill>
                  <a:srgbClr val="008000"/>
                </a:solidFill>
                <a:cs typeface="Courier"/>
              </a:rPr>
              <a:t>'x1 and x2 are equal'</a:t>
            </a:r>
            <a:r>
              <a:rPr lang="en-US" sz="1800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C3300"/>
                </a:solidFill>
                <a:cs typeface="Courier"/>
              </a:rPr>
              <a:t>else</a:t>
            </a:r>
            <a:r>
              <a:rPr lang="en-US" sz="1800" dirty="0"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	</a:t>
            </a:r>
            <a:r>
              <a:rPr lang="en-US" sz="1800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sz="1800" dirty="0">
                <a:cs typeface="Courier"/>
              </a:rPr>
              <a:t>(</a:t>
            </a:r>
            <a:r>
              <a:rPr lang="en-US" sz="1800" dirty="0">
                <a:solidFill>
                  <a:srgbClr val="008000"/>
                </a:solidFill>
                <a:cs typeface="Courier"/>
              </a:rPr>
              <a:t>'x1 is smaller than x2'</a:t>
            </a:r>
            <a:r>
              <a:rPr lang="en-US" sz="1800" dirty="0" smtClean="0">
                <a:cs typeface="Courier"/>
              </a:rPr>
              <a:t>)</a:t>
            </a:r>
            <a:endParaRPr lang="en-US" sz="1800" dirty="0"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cs typeface="Courier"/>
              </a:rPr>
              <a:t>x1 </a:t>
            </a:r>
            <a:r>
              <a:rPr lang="en-US" sz="1800" dirty="0">
                <a:solidFill>
                  <a:srgbClr val="0000FF"/>
                </a:solidFill>
                <a:cs typeface="Courier"/>
              </a:rPr>
              <a:t>is smaller than x2</a:t>
            </a:r>
          </a:p>
          <a:p>
            <a:pPr marL="0" indent="0">
              <a:buNone/>
            </a:pPr>
            <a:r>
              <a:rPr lang="en-US" sz="1800" dirty="0">
                <a:cs typeface="Courier"/>
              </a:rPr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285642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513"/>
            <a:ext cx="7886700" cy="101211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onditional statements: </a:t>
            </a:r>
            <a:r>
              <a:rPr lang="en-US" b="1" dirty="0" smtClean="0"/>
              <a:t>if</a:t>
            </a:r>
            <a:r>
              <a:rPr lang="en-US" dirty="0" smtClean="0"/>
              <a:t>/</a:t>
            </a:r>
            <a:r>
              <a:rPr lang="en-US" b="1" dirty="0" err="1" smtClean="0"/>
              <a:t>elif</a:t>
            </a:r>
            <a:r>
              <a:rPr lang="en-US" dirty="0" smtClean="0"/>
              <a:t>/</a:t>
            </a:r>
            <a:r>
              <a:rPr lang="en-US" b="1" dirty="0" smtClean="0"/>
              <a:t>else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54876" y="2178728"/>
            <a:ext cx="4605266" cy="3263504"/>
          </a:xfrm>
        </p:spPr>
        <p:txBody>
          <a:bodyPr>
            <a:normAutofit fontScale="70000" lnSpcReduction="20000"/>
          </a:bodyPr>
          <a:lstStyle/>
          <a:p>
            <a:r>
              <a:rPr lang="en-US" sz="2850" b="1" dirty="0"/>
              <a:t>if</a:t>
            </a:r>
            <a:r>
              <a:rPr lang="en-US" sz="2850" dirty="0"/>
              <a:t>-statement syntax:</a:t>
            </a:r>
          </a:p>
          <a:p>
            <a:pPr marL="0" indent="0">
              <a:buNone/>
            </a:pPr>
            <a:r>
              <a:rPr lang="en-US" sz="675" b="1" dirty="0"/>
              <a:t>  </a:t>
            </a:r>
          </a:p>
          <a:p>
            <a:pPr marL="342900" lvl="1" indent="0">
              <a:buNone/>
            </a:pPr>
            <a:r>
              <a:rPr lang="en-US" sz="1800" b="1" dirty="0"/>
              <a:t>if </a:t>
            </a:r>
            <a:r>
              <a:rPr lang="en-US" sz="1800" dirty="0"/>
              <a:t> </a:t>
            </a:r>
            <a:r>
              <a:rPr lang="en-US" sz="1800" i="1" dirty="0" err="1"/>
              <a:t>BooleanExpr</a:t>
            </a:r>
            <a:r>
              <a:rPr lang="en-US" sz="1800" i="1" dirty="0"/>
              <a:t> </a:t>
            </a:r>
            <a:r>
              <a:rPr lang="en-US" sz="1800" b="1" dirty="0"/>
              <a:t>:</a:t>
            </a:r>
            <a:endParaRPr lang="en-US" sz="1800" dirty="0"/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</a:p>
          <a:p>
            <a:pPr marL="342900" lvl="1" indent="0">
              <a:buNone/>
            </a:pPr>
            <a:r>
              <a:rPr lang="en-US" sz="1800" b="1" dirty="0" err="1"/>
              <a:t>elif</a:t>
            </a:r>
            <a:r>
              <a:rPr lang="en-US" sz="1800" b="1" dirty="0"/>
              <a:t> </a:t>
            </a:r>
            <a:r>
              <a:rPr lang="en-US" sz="1800" i="1" dirty="0" err="1"/>
              <a:t>BooleanExpr</a:t>
            </a:r>
            <a:r>
              <a:rPr lang="en-US" sz="1800" i="1" dirty="0"/>
              <a:t> </a:t>
            </a:r>
            <a:r>
              <a:rPr lang="en-US" sz="1800" b="1" dirty="0"/>
              <a:t>:</a:t>
            </a:r>
            <a:endParaRPr lang="en-US" sz="1800" dirty="0"/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</a:p>
          <a:p>
            <a:pPr marL="342900" lvl="1" indent="0">
              <a:buNone/>
            </a:pPr>
            <a:r>
              <a:rPr lang="en-US" sz="1800" b="1" dirty="0" err="1"/>
              <a:t>elif</a:t>
            </a:r>
            <a:r>
              <a:rPr lang="en-US" sz="1800" b="1" dirty="0"/>
              <a:t> …</a:t>
            </a:r>
          </a:p>
          <a:p>
            <a:pPr marL="342900" lvl="1" indent="0">
              <a:buNone/>
            </a:pPr>
            <a:r>
              <a:rPr lang="en-US" sz="1800" b="1" dirty="0"/>
              <a:t>	…</a:t>
            </a:r>
          </a:p>
          <a:p>
            <a:pPr marL="342900" lvl="1" indent="0">
              <a:buNone/>
            </a:pPr>
            <a:r>
              <a:rPr lang="en-US" sz="1800" b="1" dirty="0"/>
              <a:t>else:</a:t>
            </a:r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 err="1"/>
              <a:t>stmt</a:t>
            </a:r>
            <a:endParaRPr lang="en-US" sz="1800" i="1" dirty="0"/>
          </a:p>
          <a:p>
            <a:pPr marL="342900" lvl="1" indent="0">
              <a:buNone/>
            </a:pPr>
            <a:r>
              <a:rPr lang="en-US" sz="1800" b="1" i="1" dirty="0"/>
              <a:t>	…</a:t>
            </a: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48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6898823" y="3295823"/>
            <a:ext cx="179882" cy="107367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957510" y="3417579"/>
            <a:ext cx="20282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err="1"/>
              <a:t>elif</a:t>
            </a:r>
            <a:r>
              <a:rPr lang="en-US" sz="2100" dirty="0" err="1"/>
              <a:t>s</a:t>
            </a:r>
            <a:r>
              <a:rPr lang="en-US" sz="2100" dirty="0"/>
              <a:t> are optional</a:t>
            </a:r>
          </a:p>
          <a:p>
            <a:r>
              <a:rPr lang="en-US" sz="2100" dirty="0"/>
              <a:t>(use as needed)</a:t>
            </a:r>
          </a:p>
        </p:txBody>
      </p:sp>
      <p:sp>
        <p:nvSpPr>
          <p:cNvPr id="9" name="Right Brace 8"/>
          <p:cNvSpPr/>
          <p:nvPr/>
        </p:nvSpPr>
        <p:spPr>
          <a:xfrm>
            <a:off x="6879726" y="4488860"/>
            <a:ext cx="179882" cy="6007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/>
          <p:cNvSpPr txBox="1"/>
          <p:nvPr/>
        </p:nvSpPr>
        <p:spPr>
          <a:xfrm>
            <a:off x="7158031" y="4497519"/>
            <a:ext cx="18297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else </a:t>
            </a:r>
            <a:r>
              <a:rPr lang="en-US" sz="2100" dirty="0">
                <a:solidFill>
                  <a:srgbClr val="FF0000"/>
                </a:solidFill>
              </a:rPr>
              <a:t>is optional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183978"/>
            <a:ext cx="3886200" cy="55188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cs typeface="Courier"/>
              </a:rPr>
              <a:t>&gt;&gt;&gt; var1 =</a:t>
            </a:r>
            <a:r>
              <a:rPr lang="en-US" dirty="0">
                <a:solidFill>
                  <a:srgbClr val="8A00D3"/>
                </a:solidFill>
                <a:cs typeface="Courier"/>
              </a:rPr>
              <a:t> input</a:t>
            </a:r>
            <a:r>
              <a:rPr lang="en-US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100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var2 = </a:t>
            </a:r>
            <a:r>
              <a:rPr lang="en-US" dirty="0">
                <a:solidFill>
                  <a:srgbClr val="8A00D3"/>
                </a:solidFill>
                <a:cs typeface="Courier"/>
              </a:rPr>
              <a:t>input</a:t>
            </a:r>
            <a:r>
              <a:rPr lang="en-US" dirty="0"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200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x1 = </a:t>
            </a:r>
            <a:r>
              <a:rPr lang="en-US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dirty="0">
                <a:cs typeface="Courier"/>
              </a:rPr>
              <a:t>(var1)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x2 = </a:t>
            </a:r>
            <a:r>
              <a:rPr lang="en-US" dirty="0" err="1">
                <a:solidFill>
                  <a:srgbClr val="8A00D3"/>
                </a:solidFill>
                <a:cs typeface="Courier"/>
              </a:rPr>
              <a:t>int</a:t>
            </a:r>
            <a:r>
              <a:rPr lang="en-US" dirty="0">
                <a:cs typeface="Courier"/>
              </a:rPr>
              <a:t>(var2)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 if </a:t>
            </a:r>
            <a:r>
              <a:rPr lang="en-US" dirty="0">
                <a:cs typeface="Courier"/>
              </a:rPr>
              <a:t>x1 &gt; x2: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is bigger than x2'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C3300"/>
                </a:solidFill>
                <a:cs typeface="Courier"/>
              </a:rPr>
              <a:t>elif</a:t>
            </a:r>
            <a:r>
              <a:rPr lang="en-US" dirty="0">
                <a:solidFill>
                  <a:srgbClr val="CC3300"/>
                </a:solidFill>
                <a:cs typeface="Courier"/>
              </a:rPr>
              <a:t> </a:t>
            </a:r>
            <a:r>
              <a:rPr lang="en-US" dirty="0">
                <a:cs typeface="Courier"/>
              </a:rPr>
              <a:t>x1 == x2: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and x2 are equal'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cs typeface="Courier"/>
              </a:rPr>
              <a:t>else</a:t>
            </a:r>
            <a:r>
              <a:rPr lang="en-US" dirty="0"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dirty="0">
                <a:solidFill>
                  <a:srgbClr val="8A00D3"/>
                </a:solidFill>
                <a:cs typeface="Courier"/>
              </a:rPr>
              <a:t>print</a:t>
            </a:r>
            <a:r>
              <a:rPr lang="en-US" dirty="0">
                <a:cs typeface="Courier"/>
              </a:rPr>
              <a:t>(</a:t>
            </a:r>
            <a:r>
              <a:rPr lang="en-US" dirty="0">
                <a:solidFill>
                  <a:srgbClr val="008000"/>
                </a:solidFill>
                <a:cs typeface="Courier"/>
              </a:rPr>
              <a:t>'x1 is smaller than x2'</a:t>
            </a:r>
            <a:r>
              <a:rPr lang="en-US" dirty="0"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cs typeface="Courier"/>
              </a:rPr>
              <a:t>x1 is smaller than x2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&gt;&gt;&gt;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9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9" y="317386"/>
            <a:ext cx="7886700" cy="809304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55383" y="1269912"/>
            <a:ext cx="534723" cy="181415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>
            <a:stCxn id="3" idx="6"/>
            <a:endCxn id="8" idx="1"/>
          </p:cNvCxnSpPr>
          <p:nvPr/>
        </p:nvCxnSpPr>
        <p:spPr>
          <a:xfrm>
            <a:off x="1690106" y="2176992"/>
            <a:ext cx="4059590" cy="8057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9696" y="2774972"/>
            <a:ext cx="116260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variables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23615" y="1415052"/>
            <a:ext cx="3886200" cy="51923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8095"/>
            <a:ext cx="7886700" cy="1008564"/>
          </a:xfrm>
        </p:spPr>
        <p:txBody>
          <a:bodyPr/>
          <a:lstStyle/>
          <a:p>
            <a:r>
              <a:rPr lang="en-US" dirty="0" smtClean="0"/>
              <a:t>Loops I: </a:t>
            </a:r>
            <a:r>
              <a:rPr lang="en-US" b="1" dirty="0" smtClean="0"/>
              <a:t>while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&gt;&gt;&gt; n =</a:t>
            </a:r>
            <a:r>
              <a:rPr lang="en-US" dirty="0" smtClean="0">
                <a:solidFill>
                  <a:srgbClr val="8A00D3"/>
                </a:solidFill>
              </a:rPr>
              <a:t> input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'Enter a number: 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Enter a number: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&gt;&gt;&gt; limit = </a:t>
            </a:r>
            <a:r>
              <a:rPr lang="en-US" dirty="0" err="1" smtClean="0"/>
              <a:t>int</a:t>
            </a:r>
            <a:r>
              <a:rPr lang="en-US" dirty="0" smtClean="0"/>
              <a:t>(n)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i</a:t>
            </a:r>
            <a:r>
              <a:rPr lang="en-US" dirty="0" smtClean="0"/>
              <a:t> = 0</a:t>
            </a:r>
          </a:p>
          <a:p>
            <a:pPr marL="0" indent="0">
              <a:buNone/>
            </a:pPr>
            <a:r>
              <a:rPr lang="en-US" dirty="0" smtClean="0"/>
              <a:t>&gt;&gt;&gt; sum = 0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smtClean="0">
                <a:solidFill>
                  <a:srgbClr val="FF660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&lt;= limit:</a:t>
            </a:r>
          </a:p>
          <a:p>
            <a:pPr marL="0" indent="0">
              <a:buNone/>
            </a:pPr>
            <a:r>
              <a:rPr lang="en-US" dirty="0" smtClean="0"/>
              <a:t>	sum +=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+= 1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&gt;&gt;&gt; sum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15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3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610"/>
          </a:xfrm>
        </p:spPr>
        <p:txBody>
          <a:bodyPr/>
          <a:lstStyle/>
          <a:p>
            <a:r>
              <a:rPr lang="en-US" dirty="0" smtClean="0"/>
              <a:t>Loops I: </a:t>
            </a:r>
            <a:r>
              <a:rPr lang="en-US" b="1" dirty="0" smtClean="0"/>
              <a:t>while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5095979" y="2198454"/>
            <a:ext cx="3802905" cy="3263504"/>
          </a:xfrm>
        </p:spPr>
        <p:txBody>
          <a:bodyPr>
            <a:normAutofit fontScale="77500" lnSpcReduction="20000"/>
          </a:bodyPr>
          <a:lstStyle/>
          <a:p>
            <a:r>
              <a:rPr lang="en-US" sz="2850" b="1" dirty="0"/>
              <a:t>while</a:t>
            </a:r>
            <a:r>
              <a:rPr lang="en-US" sz="2850" dirty="0"/>
              <a:t>-statement syntax:</a:t>
            </a:r>
          </a:p>
          <a:p>
            <a:pPr marL="0" indent="0">
              <a:buNone/>
            </a:pPr>
            <a:r>
              <a:rPr lang="en-US" sz="675" b="1" dirty="0"/>
              <a:t>  </a:t>
            </a:r>
          </a:p>
          <a:p>
            <a:pPr marL="342900" lvl="1" indent="0">
              <a:buNone/>
            </a:pPr>
            <a:r>
              <a:rPr lang="en-US" sz="1800" b="1" dirty="0"/>
              <a:t>while </a:t>
            </a:r>
            <a:r>
              <a:rPr lang="en-US" sz="1800" dirty="0"/>
              <a:t> </a:t>
            </a:r>
            <a:r>
              <a:rPr lang="en-US" sz="1800" i="1" dirty="0" err="1"/>
              <a:t>BooleanExpr</a:t>
            </a:r>
            <a:r>
              <a:rPr lang="en-US" sz="1800" i="1" dirty="0"/>
              <a:t> </a:t>
            </a:r>
            <a:r>
              <a:rPr lang="en-US" sz="1800" b="1" dirty="0"/>
              <a:t>:</a:t>
            </a:r>
            <a:endParaRPr lang="en-US" sz="1800" dirty="0"/>
          </a:p>
          <a:p>
            <a:pPr marL="342900" lvl="1" indent="0">
              <a:buNone/>
            </a:pPr>
            <a:r>
              <a:rPr lang="en-US" sz="1800" b="1" dirty="0"/>
              <a:t>	</a:t>
            </a:r>
            <a:r>
              <a:rPr lang="en-US" sz="1800" i="1" dirty="0"/>
              <a:t>stmt</a:t>
            </a:r>
            <a:r>
              <a:rPr lang="en-US" sz="1800" baseline="-25000" dirty="0"/>
              <a:t>1</a:t>
            </a:r>
          </a:p>
          <a:p>
            <a:pPr marL="342900" lvl="1" indent="0">
              <a:buNone/>
            </a:pPr>
            <a:r>
              <a:rPr lang="en-US" sz="1800" i="1" dirty="0"/>
              <a:t>	…</a:t>
            </a:r>
          </a:p>
          <a:p>
            <a:pPr marL="342900" lvl="1" indent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stmt</a:t>
            </a:r>
            <a:r>
              <a:rPr lang="en-US" sz="1800" i="1" baseline="-25000" dirty="0" err="1"/>
              <a:t>n</a:t>
            </a:r>
            <a:endParaRPr lang="en-US" sz="1800" i="1" baseline="-25000" dirty="0"/>
          </a:p>
          <a:p>
            <a:pPr lvl="1"/>
            <a:endParaRPr lang="en-US" sz="1800" i="1" dirty="0"/>
          </a:p>
          <a:p>
            <a:r>
              <a:rPr lang="en-US" sz="2100" i="1" dirty="0"/>
              <a:t>stmt</a:t>
            </a:r>
            <a:r>
              <a:rPr lang="en-US" sz="2100" baseline="-25000" dirty="0"/>
              <a:t>1</a:t>
            </a:r>
            <a:r>
              <a:rPr lang="en-US" sz="2100" dirty="0"/>
              <a:t> </a:t>
            </a:r>
            <a:r>
              <a:rPr lang="en-US" sz="2100" i="1" dirty="0"/>
              <a:t>… </a:t>
            </a:r>
            <a:r>
              <a:rPr lang="en-US" sz="2100" i="1" dirty="0" err="1"/>
              <a:t>stmt</a:t>
            </a:r>
            <a:r>
              <a:rPr lang="en-US" sz="2100" i="1" baseline="-25000" dirty="0" err="1"/>
              <a:t>n</a:t>
            </a:r>
            <a:r>
              <a:rPr lang="en-US" sz="2100" i="1" dirty="0"/>
              <a:t> </a:t>
            </a:r>
            <a:r>
              <a:rPr lang="en-US" sz="2100" dirty="0"/>
              <a:t>are executed </a:t>
            </a:r>
            <a:r>
              <a:rPr lang="en-US" sz="2100" dirty="0" smtClean="0"/>
              <a:t>repeatedly </a:t>
            </a:r>
            <a:r>
              <a:rPr lang="en-US" sz="2100" dirty="0"/>
              <a:t>as long as </a:t>
            </a:r>
            <a:r>
              <a:rPr lang="en-US" sz="2100" i="1" dirty="0" err="1"/>
              <a:t>BooleanExpr</a:t>
            </a:r>
            <a:r>
              <a:rPr lang="en-US" sz="2100" dirty="0"/>
              <a:t> is True</a:t>
            </a:r>
            <a:endParaRPr lang="en-US" sz="2100" i="1" baseline="-25000" dirty="0"/>
          </a:p>
          <a:p>
            <a:endParaRPr lang="en-US" sz="21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1643585"/>
            <a:ext cx="3886200" cy="45333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&gt;&gt;&gt; n =</a:t>
            </a:r>
            <a:r>
              <a:rPr lang="en-US" dirty="0">
                <a:solidFill>
                  <a:srgbClr val="8A00D3"/>
                </a:solidFill>
              </a:rPr>
              <a:t> input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'Enter a number: 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Enter a number: </a:t>
            </a:r>
            <a:r>
              <a:rPr lang="en-US" dirty="0"/>
              <a:t>5</a:t>
            </a:r>
          </a:p>
          <a:p>
            <a:pPr marL="0" indent="0">
              <a:buNone/>
            </a:pPr>
            <a:r>
              <a:rPr lang="en-US" dirty="0"/>
              <a:t>&gt;&gt;&gt; limit = </a:t>
            </a:r>
            <a:r>
              <a:rPr lang="en-US" dirty="0" err="1"/>
              <a:t>int</a:t>
            </a:r>
            <a:r>
              <a:rPr lang="en-US" dirty="0"/>
              <a:t>(n)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i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&gt;&gt;&gt; sum = 0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>
                <a:solidFill>
                  <a:srgbClr val="FF6600"/>
                </a:solidFill>
              </a:rPr>
              <a:t>while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&lt;= limit:</a:t>
            </a:r>
          </a:p>
          <a:p>
            <a:pPr marL="0" indent="0">
              <a:buNone/>
            </a:pPr>
            <a:r>
              <a:rPr lang="en-US" dirty="0"/>
              <a:t>	sum +=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 += 1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&gt;&gt;&gt; sum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15</a:t>
            </a:r>
          </a:p>
          <a:p>
            <a:pPr marL="0" indent="0">
              <a:buNone/>
            </a:pPr>
            <a:r>
              <a:rPr lang="en-US" dirty="0"/>
              <a:t>&gt;&gt;&gt;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7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0776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22708" y="1840345"/>
            <a:ext cx="7780613" cy="9998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&gt;&gt;&gt; text </a:t>
            </a:r>
            <a:r>
              <a:rPr lang="en-US" dirty="0"/>
              <a:t>= "To be or not </a:t>
            </a:r>
            <a:r>
              <a:rPr lang="en-US" dirty="0" smtClean="0"/>
              <a:t>to be</a:t>
            </a:r>
            <a:r>
              <a:rPr lang="en-US" dirty="0"/>
              <a:t>, that is the question.</a:t>
            </a:r>
            <a:r>
              <a:rPr lang="en-US" dirty="0" smtClean="0"/>
              <a:t>"</a:t>
            </a:r>
          </a:p>
          <a:p>
            <a:pPr marL="0" indent="0">
              <a:buNone/>
            </a:pPr>
            <a:r>
              <a:rPr lang="en-US" dirty="0" smtClean="0"/>
              <a:t>&gt;&gt;&gt; c = "o"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49520" y="2794958"/>
            <a:ext cx="28831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Write the code to count the number of times </a:t>
            </a:r>
            <a:r>
              <a:rPr lang="en-US" sz="2100" dirty="0" smtClean="0"/>
              <a:t>c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 occurs in </a:t>
            </a:r>
            <a:r>
              <a:rPr lang="en-US" sz="2100" dirty="0" smtClean="0"/>
              <a:t>text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9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 smtClean="0"/>
              <a:t>lists (aka arrays)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0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675"/>
            <a:ext cx="7886700" cy="6492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90976" y="964369"/>
            <a:ext cx="5749830" cy="58244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2600" dirty="0"/>
              <a:t>&gt;&gt;&gt; x = [ </a:t>
            </a:r>
            <a:r>
              <a:rPr lang="tr-TR" sz="2600" dirty="0">
                <a:solidFill>
                  <a:srgbClr val="008000"/>
                </a:solidFill>
              </a:rPr>
              <a:t>'item1'</a:t>
            </a:r>
            <a:r>
              <a:rPr lang="tr-TR" sz="2600" dirty="0"/>
              <a:t>, </a:t>
            </a:r>
            <a:r>
              <a:rPr lang="tr-TR" sz="2600" dirty="0">
                <a:solidFill>
                  <a:srgbClr val="008000"/>
                </a:solidFill>
              </a:rPr>
              <a:t>'item2'</a:t>
            </a:r>
            <a:r>
              <a:rPr lang="tr-TR" sz="2600" dirty="0"/>
              <a:t>, </a:t>
            </a:r>
            <a:r>
              <a:rPr lang="tr-TR" sz="2600" dirty="0">
                <a:solidFill>
                  <a:srgbClr val="008000"/>
                </a:solidFill>
              </a:rPr>
              <a:t>'item3'</a:t>
            </a:r>
            <a:r>
              <a:rPr lang="tr-TR" sz="2600" dirty="0"/>
              <a:t>, </a:t>
            </a:r>
            <a:r>
              <a:rPr lang="tr-TR" sz="2600" dirty="0">
                <a:solidFill>
                  <a:srgbClr val="008000"/>
                </a:solidFill>
              </a:rPr>
              <a:t>'item4' </a:t>
            </a:r>
            <a:r>
              <a:rPr lang="tr-TR" sz="2600" dirty="0"/>
              <a:t>]</a:t>
            </a:r>
          </a:p>
          <a:p>
            <a:pPr marL="0" indent="0">
              <a:buNone/>
            </a:pPr>
            <a:r>
              <a:rPr lang="tr-TR" sz="2600" dirty="0"/>
              <a:t>&gt;&gt;&gt; </a:t>
            </a:r>
          </a:p>
          <a:p>
            <a:pPr marL="0" indent="0">
              <a:buNone/>
            </a:pPr>
            <a:r>
              <a:rPr lang="tr-TR" sz="2600" dirty="0"/>
              <a:t>&gt;&gt;&gt; x[0]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'item1'</a:t>
            </a:r>
          </a:p>
          <a:p>
            <a:pPr marL="0" indent="0">
              <a:buNone/>
            </a:pPr>
            <a:r>
              <a:rPr lang="tr-TR" sz="2600" dirty="0"/>
              <a:t>&gt;&gt;&gt; x[2]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'item3'</a:t>
            </a:r>
          </a:p>
          <a:p>
            <a:pPr marL="0" indent="0">
              <a:buNone/>
            </a:pPr>
            <a:r>
              <a:rPr lang="tr-TR" sz="2600" dirty="0"/>
              <a:t>&gt;&gt;&gt; </a:t>
            </a:r>
            <a:r>
              <a:rPr lang="tr-TR" sz="2600" dirty="0" err="1"/>
              <a:t>len</a:t>
            </a:r>
            <a:r>
              <a:rPr lang="tr-TR" sz="2600" dirty="0"/>
              <a:t>(x)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4</a:t>
            </a:r>
          </a:p>
          <a:p>
            <a:pPr marL="0" indent="0">
              <a:buNone/>
            </a:pPr>
            <a:r>
              <a:rPr lang="tr-TR" sz="2600" dirty="0"/>
              <a:t>&gt;&gt;&gt; x[2] = </a:t>
            </a:r>
            <a:r>
              <a:rPr lang="tr-TR" sz="2600" dirty="0">
                <a:solidFill>
                  <a:srgbClr val="008000"/>
                </a:solidFill>
              </a:rPr>
              <a:t>'newitem3'</a:t>
            </a:r>
          </a:p>
          <a:p>
            <a:pPr marL="0" indent="0">
              <a:buNone/>
            </a:pPr>
            <a:r>
              <a:rPr lang="tr-TR" sz="2600" dirty="0"/>
              <a:t>&gt;&gt;&gt; x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['item1', 'item2', 'newitem3', 'item4']</a:t>
            </a:r>
          </a:p>
          <a:p>
            <a:pPr marL="0" indent="0">
              <a:buNone/>
            </a:pPr>
            <a:r>
              <a:rPr lang="tr-TR" sz="2600" dirty="0"/>
              <a:t>&gt;&gt;&gt; x[1:]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['item2', 'newitem3', 'item4']</a:t>
            </a:r>
          </a:p>
          <a:p>
            <a:pPr marL="0" indent="0">
              <a:buNone/>
            </a:pPr>
            <a:r>
              <a:rPr lang="tr-TR" sz="2600" dirty="0"/>
              <a:t>&gt;&gt;&gt; x[:3]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</a:rPr>
              <a:t>['item1', 'item2', 'newitem3']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3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416"/>
            <a:ext cx="7886700" cy="5156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80443" y="591989"/>
            <a:ext cx="4720085" cy="105030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>
            <a:off x="3704865" y="1642291"/>
            <a:ext cx="1203127" cy="9834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34847" y="2388789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list (or array) is a sequence of values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28649" y="840242"/>
            <a:ext cx="4909551" cy="57766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&gt;&gt;&gt; x = [ </a:t>
            </a:r>
            <a:r>
              <a:rPr lang="tr-TR" dirty="0">
                <a:solidFill>
                  <a:srgbClr val="008000"/>
                </a:solidFill>
              </a:rPr>
              <a:t>'item1'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'item2'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'item3'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'item4' </a:t>
            </a:r>
            <a:r>
              <a:rPr lang="tr-TR" dirty="0"/>
              <a:t>]</a:t>
            </a:r>
          </a:p>
          <a:p>
            <a:pPr marL="0" indent="0">
              <a:buNone/>
            </a:pPr>
            <a:r>
              <a:rPr lang="tr-TR" dirty="0"/>
              <a:t>&gt;&gt;&gt; </a:t>
            </a:r>
          </a:p>
          <a:p>
            <a:pPr marL="0" indent="0">
              <a:buNone/>
            </a:pPr>
            <a:r>
              <a:rPr lang="tr-TR" dirty="0"/>
              <a:t>&gt;&gt;&gt; x[0]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'item1'</a:t>
            </a:r>
          </a:p>
          <a:p>
            <a:pPr marL="0" indent="0">
              <a:buNone/>
            </a:pPr>
            <a:r>
              <a:rPr lang="tr-TR" dirty="0"/>
              <a:t>&gt;&gt;&gt; x[2]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'item3'</a:t>
            </a:r>
          </a:p>
          <a:p>
            <a:pPr marL="0" indent="0">
              <a:buNone/>
            </a:pPr>
            <a:r>
              <a:rPr lang="tr-TR" dirty="0"/>
              <a:t>&gt;&gt;&gt; </a:t>
            </a:r>
            <a:r>
              <a:rPr lang="tr-TR" dirty="0" err="1"/>
              <a:t>len</a:t>
            </a:r>
            <a:r>
              <a:rPr lang="tr-TR" dirty="0"/>
              <a:t>(x)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4</a:t>
            </a:r>
          </a:p>
          <a:p>
            <a:pPr marL="0" indent="0">
              <a:buNone/>
            </a:pPr>
            <a:r>
              <a:rPr lang="tr-TR" dirty="0"/>
              <a:t>&gt;&gt;&gt; x[2] = </a:t>
            </a:r>
            <a:r>
              <a:rPr lang="tr-TR" dirty="0">
                <a:solidFill>
                  <a:srgbClr val="008000"/>
                </a:solidFill>
              </a:rPr>
              <a:t>'newitem3'</a:t>
            </a:r>
          </a:p>
          <a:p>
            <a:pPr marL="0" indent="0">
              <a:buNone/>
            </a:pPr>
            <a:r>
              <a:rPr lang="tr-TR" dirty="0"/>
              <a:t>&gt;&gt;&gt; x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['item1', 'item2', 'newitem3', 'item4']</a:t>
            </a:r>
          </a:p>
          <a:p>
            <a:pPr marL="0" indent="0">
              <a:buNone/>
            </a:pPr>
            <a:r>
              <a:rPr lang="tr-TR" dirty="0"/>
              <a:t>&gt;&gt;&gt; x[1:]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['item2', 'newitem3', 'item4']</a:t>
            </a:r>
          </a:p>
          <a:p>
            <a:pPr marL="0" indent="0">
              <a:buNone/>
            </a:pPr>
            <a:r>
              <a:rPr lang="tr-TR" dirty="0"/>
              <a:t>&gt;&gt;&gt; x[:3]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['item1', 'item2', 'newitem3']</a:t>
            </a:r>
          </a:p>
        </p:txBody>
      </p:sp>
    </p:spTree>
    <p:extLst>
      <p:ext uri="{BB962C8B-B14F-4D97-AF65-F5344CB8AC3E}">
        <p14:creationId xmlns:p14="http://schemas.microsoft.com/office/powerpoint/2010/main" val="280231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2226469"/>
            <a:ext cx="5182428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 = [ “</a:t>
            </a:r>
            <a:r>
              <a:rPr lang="en-US" dirty="0" err="1" smtClean="0"/>
              <a:t>abc</a:t>
            </a:r>
            <a:r>
              <a:rPr lang="en-US" dirty="0" smtClean="0"/>
              <a:t>”, “</a:t>
            </a:r>
            <a:r>
              <a:rPr lang="en-US" dirty="0" err="1" smtClean="0"/>
              <a:t>def</a:t>
            </a:r>
            <a:r>
              <a:rPr lang="en-US" dirty="0" smtClean="0"/>
              <a:t>”, “</a:t>
            </a:r>
            <a:r>
              <a:rPr lang="en-US" dirty="0" err="1" smtClean="0"/>
              <a:t>ghi</a:t>
            </a:r>
            <a:r>
              <a:rPr lang="en-US" dirty="0" smtClean="0"/>
              <a:t>”, “</a:t>
            </a:r>
            <a:r>
              <a:rPr lang="en-US" dirty="0" err="1" smtClean="0"/>
              <a:t>jkl</a:t>
            </a:r>
            <a:r>
              <a:rPr lang="en-US" dirty="0" smtClean="0"/>
              <a:t>” 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&gt;&gt;&gt;</a:t>
            </a:r>
            <a:r>
              <a:rPr lang="en-US" dirty="0" smtClean="0"/>
              <a:t> x[1] + x[-1]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0112" y="3035214"/>
            <a:ext cx="44303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>
                <a:solidFill>
                  <a:schemeClr val="accent1">
                    <a:lumMod val="75000"/>
                  </a:schemeClr>
                </a:solidFill>
              </a:rPr>
              <a:t>what do you think will be printed here?</a:t>
            </a: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2352261" y="3242963"/>
            <a:ext cx="1717851" cy="123089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5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063"/>
            <a:ext cx="7886700" cy="565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74271" y="1568877"/>
            <a:ext cx="1960108" cy="1763447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>
            <a:off x="2215281" y="2482534"/>
            <a:ext cx="3029038" cy="5833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66901" y="2151761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 (or array) is a sequence of 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0650" y="2696328"/>
            <a:ext cx="3943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accessing list elements (i.e., indexing), computing length: similar to strings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non-negative index values (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 0) index from the front of the list</a:t>
            </a:r>
          </a:p>
          <a:p>
            <a:pPr marL="600075" lvl="1" indent="-257175">
              <a:buSzPct val="75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the first element has index 0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negative index values index from the end of the list</a:t>
            </a:r>
          </a:p>
          <a:p>
            <a:pPr marL="600075" lvl="1" indent="-257175">
              <a:buSzPct val="75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the last element has index 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28650" y="840470"/>
            <a:ext cx="4469766" cy="6017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/>
              <a:t>&gt;&gt;&gt; x = [ </a:t>
            </a:r>
            <a:r>
              <a:rPr lang="tr-TR" sz="2000" dirty="0">
                <a:solidFill>
                  <a:srgbClr val="008000"/>
                </a:solidFill>
              </a:rPr>
              <a:t>'item1'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008000"/>
                </a:solidFill>
              </a:rPr>
              <a:t>'item2'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008000"/>
                </a:solidFill>
              </a:rPr>
              <a:t>'item3'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008000"/>
                </a:solidFill>
              </a:rPr>
              <a:t>'item4' </a:t>
            </a:r>
            <a:r>
              <a:rPr lang="tr-TR" sz="2000" dirty="0"/>
              <a:t>]</a:t>
            </a:r>
          </a:p>
          <a:p>
            <a:pPr marL="0" indent="0">
              <a:buNone/>
            </a:pPr>
            <a:r>
              <a:rPr lang="tr-TR" sz="2000" dirty="0"/>
              <a:t>&gt;&gt;&gt; </a:t>
            </a:r>
          </a:p>
          <a:p>
            <a:pPr marL="0" indent="0">
              <a:buNone/>
            </a:pPr>
            <a:r>
              <a:rPr lang="tr-TR" sz="2000" dirty="0"/>
              <a:t>&gt;&gt;&gt; x[0]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'item1'</a:t>
            </a:r>
          </a:p>
          <a:p>
            <a:pPr marL="0" indent="0">
              <a:buNone/>
            </a:pPr>
            <a:r>
              <a:rPr lang="tr-TR" sz="2000" dirty="0"/>
              <a:t>&gt;&gt;&gt; x[2]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'item3</a:t>
            </a:r>
            <a:r>
              <a:rPr lang="tr-TR" sz="2000" dirty="0" smtClean="0">
                <a:solidFill>
                  <a:srgbClr val="0000FF"/>
                </a:solidFill>
              </a:rPr>
              <a:t>'</a:t>
            </a:r>
            <a:endParaRPr lang="tr-TR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tr-TR" sz="2000" dirty="0"/>
              <a:t>&gt;&gt;&gt; </a:t>
            </a:r>
            <a:r>
              <a:rPr lang="tr-TR" sz="2000" dirty="0" err="1"/>
              <a:t>len</a:t>
            </a:r>
            <a:r>
              <a:rPr lang="tr-TR" sz="2000" dirty="0"/>
              <a:t>(x)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4</a:t>
            </a:r>
          </a:p>
          <a:p>
            <a:pPr marL="0" indent="0">
              <a:buNone/>
            </a:pPr>
            <a:r>
              <a:rPr lang="tr-TR" sz="2000" dirty="0"/>
              <a:t>&gt;&gt;&gt; x[2] = </a:t>
            </a:r>
            <a:r>
              <a:rPr lang="tr-TR" sz="2000" dirty="0" smtClean="0">
                <a:solidFill>
                  <a:srgbClr val="008000"/>
                </a:solidFill>
              </a:rPr>
              <a:t>'newitem3'</a:t>
            </a:r>
            <a:endParaRPr lang="tr-TR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tr-TR" sz="2000" dirty="0"/>
              <a:t>&gt;&gt;&gt; x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['item1', 'item2', 'newitem3', 'item4']</a:t>
            </a:r>
          </a:p>
          <a:p>
            <a:pPr marL="0" indent="0">
              <a:buNone/>
            </a:pPr>
            <a:r>
              <a:rPr lang="tr-TR" sz="2000" dirty="0"/>
              <a:t>&gt;&gt;&gt; x[1:]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['item2', 'newitem3', 'item4']</a:t>
            </a:r>
          </a:p>
          <a:p>
            <a:pPr marL="0" indent="0">
              <a:buNone/>
            </a:pPr>
            <a:r>
              <a:rPr lang="tr-TR" sz="2000" dirty="0"/>
              <a:t>&gt;&gt;&gt; x[:3]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FF"/>
                </a:solidFill>
              </a:rPr>
              <a:t>['item1', 'item2', 'newitem3'</a:t>
            </a:r>
            <a:r>
              <a:rPr lang="tr-TR" sz="2000" dirty="0" smtClean="0">
                <a:solidFill>
                  <a:srgbClr val="0000FF"/>
                </a:solidFill>
              </a:rPr>
              <a:t>]</a:t>
            </a:r>
            <a:endParaRPr lang="tr-TR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0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837"/>
            <a:ext cx="7886700" cy="6874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3516" y="4658770"/>
            <a:ext cx="4196142" cy="2044071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endCxn id="10" idx="1"/>
          </p:cNvCxnSpPr>
          <p:nvPr/>
        </p:nvCxnSpPr>
        <p:spPr>
          <a:xfrm flipV="1">
            <a:off x="4440110" y="4918946"/>
            <a:ext cx="1490022" cy="7144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48225" y="2217130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 (or array) is a sequence of 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0650" y="2789714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accessing list elements (i.e., indexing), computing length: similar to strings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0650" y="3547427"/>
            <a:ext cx="3754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lists are </a:t>
            </a:r>
            <a:r>
              <a:rPr lang="en-US" i="1" u="sng" dirty="0"/>
              <a:t>mutable</a:t>
            </a:r>
            <a:r>
              <a:rPr lang="en-US" dirty="0"/>
              <a:t>, i.e., can be modified or updated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different from strings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30132" y="4734280"/>
            <a:ext cx="293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slicing : similar to strings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28649" y="811597"/>
            <a:ext cx="4966843" cy="58721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&gt;&gt;&gt; x = [ </a:t>
            </a:r>
            <a:r>
              <a:rPr lang="tr-TR" dirty="0">
                <a:solidFill>
                  <a:srgbClr val="008000"/>
                </a:solidFill>
              </a:rPr>
              <a:t>'item1'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'item2'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'item3'</a:t>
            </a:r>
            <a:r>
              <a:rPr lang="tr-TR" dirty="0"/>
              <a:t>, </a:t>
            </a:r>
            <a:r>
              <a:rPr lang="tr-TR" dirty="0">
                <a:solidFill>
                  <a:srgbClr val="008000"/>
                </a:solidFill>
              </a:rPr>
              <a:t>'item4' </a:t>
            </a:r>
            <a:r>
              <a:rPr lang="tr-TR" dirty="0"/>
              <a:t>]</a:t>
            </a:r>
          </a:p>
          <a:p>
            <a:pPr marL="0" indent="0">
              <a:buNone/>
            </a:pPr>
            <a:r>
              <a:rPr lang="tr-TR" dirty="0"/>
              <a:t>&gt;&gt;&gt; </a:t>
            </a:r>
          </a:p>
          <a:p>
            <a:pPr marL="0" indent="0">
              <a:buNone/>
            </a:pPr>
            <a:r>
              <a:rPr lang="tr-TR" dirty="0"/>
              <a:t>&gt;&gt;&gt; x[0]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'item1'</a:t>
            </a:r>
          </a:p>
          <a:p>
            <a:pPr marL="0" indent="0">
              <a:buNone/>
            </a:pPr>
            <a:r>
              <a:rPr lang="tr-TR" dirty="0"/>
              <a:t>&gt;&gt;&gt; x[2]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'item3'</a:t>
            </a:r>
          </a:p>
          <a:p>
            <a:pPr marL="0" indent="0">
              <a:buNone/>
            </a:pPr>
            <a:r>
              <a:rPr lang="tr-TR" dirty="0"/>
              <a:t>&gt;&gt;&gt; </a:t>
            </a:r>
            <a:r>
              <a:rPr lang="tr-TR" dirty="0" err="1"/>
              <a:t>len</a:t>
            </a:r>
            <a:r>
              <a:rPr lang="tr-TR" dirty="0"/>
              <a:t>(x)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4</a:t>
            </a:r>
          </a:p>
          <a:p>
            <a:pPr marL="0" indent="0">
              <a:buNone/>
            </a:pPr>
            <a:r>
              <a:rPr lang="tr-TR" dirty="0"/>
              <a:t>&gt;&gt;&gt; x[2] = </a:t>
            </a:r>
            <a:r>
              <a:rPr lang="tr-TR" dirty="0">
                <a:solidFill>
                  <a:srgbClr val="008000"/>
                </a:solidFill>
              </a:rPr>
              <a:t>'newitem3'</a:t>
            </a:r>
          </a:p>
          <a:p>
            <a:pPr marL="0" indent="0">
              <a:buNone/>
            </a:pPr>
            <a:r>
              <a:rPr lang="tr-TR" dirty="0"/>
              <a:t>&gt;&gt;&gt; x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['item1', 'item2', 'newitem3', 'item4']</a:t>
            </a:r>
          </a:p>
          <a:p>
            <a:pPr marL="0" indent="0">
              <a:buNone/>
            </a:pPr>
            <a:r>
              <a:rPr lang="tr-TR" dirty="0"/>
              <a:t>&gt;&gt;&gt; x[1:]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['item2', 'newitem3', 'item4']</a:t>
            </a:r>
          </a:p>
          <a:p>
            <a:pPr marL="0" indent="0">
              <a:buNone/>
            </a:pPr>
            <a:r>
              <a:rPr lang="tr-TR" dirty="0"/>
              <a:t>&gt;&gt;&gt; x[:3]</a:t>
            </a: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</a:rPr>
              <a:t>['item1', 'item2', 'newitem3']</a:t>
            </a:r>
          </a:p>
        </p:txBody>
      </p:sp>
    </p:spTree>
    <p:extLst>
      <p:ext uri="{BB962C8B-B14F-4D97-AF65-F5344CB8AC3E}">
        <p14:creationId xmlns:p14="http://schemas.microsoft.com/office/powerpoint/2010/main" val="353976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5448"/>
            <a:ext cx="7886700" cy="681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64573" y="6216273"/>
            <a:ext cx="2057400" cy="365125"/>
          </a:xfrm>
        </p:spPr>
        <p:txBody>
          <a:bodyPr/>
          <a:lstStyle/>
          <a:p>
            <a:fld id="{3616A442-248E-467A-BE05-064ABD77C0B8}" type="slidenum">
              <a:rPr lang="en-US" smtClean="0"/>
              <a:t>59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4449" y="2602176"/>
            <a:ext cx="3754098" cy="1282662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753779" y="2898223"/>
            <a:ext cx="1453188" cy="434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00650" y="2631087"/>
            <a:ext cx="3679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concatenation (</a:t>
            </a:r>
            <a:r>
              <a:rPr lang="en-US" dirty="0" smtClean="0">
                <a:solidFill>
                  <a:srgbClr val="FF0000"/>
                </a:solidFill>
              </a:rPr>
              <a:t>+) </a:t>
            </a:r>
            <a:r>
              <a:rPr lang="en-US" dirty="0">
                <a:solidFill>
                  <a:srgbClr val="FF0000"/>
                </a:solidFill>
              </a:rPr>
              <a:t>: similar to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multipilication</a:t>
            </a:r>
            <a:r>
              <a:rPr lang="en-US" dirty="0" smtClean="0">
                <a:solidFill>
                  <a:srgbClr val="FF0000"/>
                </a:solidFill>
              </a:rPr>
              <a:t> (*)  similar to strings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456813"/>
            <a:ext cx="4609833" cy="4720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200" dirty="0"/>
              <a:t>&gt;&gt;&gt; x = [11, 22, 33]</a:t>
            </a:r>
          </a:p>
          <a:p>
            <a:pPr marL="0" indent="0">
              <a:buNone/>
            </a:pPr>
            <a:r>
              <a:rPr lang="es-ES_tradnl" sz="2200" dirty="0"/>
              <a:t>&gt;&gt;&gt; y = [44, 55, 66, 77]</a:t>
            </a:r>
          </a:p>
          <a:p>
            <a:pPr marL="0" indent="0">
              <a:buNone/>
            </a:pPr>
            <a:r>
              <a:rPr lang="es-ES_tradnl" sz="2200" dirty="0"/>
              <a:t>&gt;&gt;&gt; </a:t>
            </a:r>
          </a:p>
          <a:p>
            <a:pPr marL="0" indent="0">
              <a:buNone/>
            </a:pPr>
            <a:r>
              <a:rPr lang="es-ES_tradnl" sz="2200" dirty="0"/>
              <a:t>&gt;&gt;&gt; x + y</a:t>
            </a:r>
          </a:p>
          <a:p>
            <a:pPr marL="0" indent="0">
              <a:buNone/>
            </a:pPr>
            <a:r>
              <a:rPr lang="es-ES_tradnl" sz="2200" dirty="0">
                <a:solidFill>
                  <a:srgbClr val="0000FF"/>
                </a:solidFill>
              </a:rPr>
              <a:t>[11, 22, 33, 44, 55, 66, 77]</a:t>
            </a:r>
          </a:p>
          <a:p>
            <a:pPr marL="0" indent="0">
              <a:buNone/>
            </a:pPr>
            <a:r>
              <a:rPr lang="es-ES_tradnl" sz="2200" dirty="0"/>
              <a:t>&gt;&gt;&gt; </a:t>
            </a:r>
            <a:endParaRPr lang="es-ES_tradnl" sz="2200" dirty="0" smtClean="0"/>
          </a:p>
          <a:p>
            <a:pPr marL="0" indent="0">
              <a:buNone/>
            </a:pPr>
            <a:r>
              <a:rPr lang="es-ES_tradnl" sz="2200" dirty="0" smtClean="0"/>
              <a:t>&gt;&gt;&gt;</a:t>
            </a:r>
            <a:endParaRPr lang="es-ES_tradnl" sz="2200" dirty="0"/>
          </a:p>
          <a:p>
            <a:pPr marL="0" indent="0">
              <a:buNone/>
            </a:pPr>
            <a:r>
              <a:rPr lang="es-ES_tradnl" sz="2200" dirty="0"/>
              <a:t>&gt;&gt;&gt; x * 3</a:t>
            </a:r>
          </a:p>
          <a:p>
            <a:pPr marL="0" indent="0">
              <a:buNone/>
            </a:pPr>
            <a:r>
              <a:rPr lang="es-ES_tradnl" sz="2200" dirty="0">
                <a:solidFill>
                  <a:srgbClr val="0000FF"/>
                </a:solidFill>
              </a:rPr>
              <a:t>[11, 22, 33, 11, 22, 33, 11, 22, 33]</a:t>
            </a:r>
          </a:p>
          <a:p>
            <a:pPr marL="0" indent="0">
              <a:buNone/>
            </a:pPr>
            <a:r>
              <a:rPr lang="es-ES_tradnl" sz="2200" dirty="0"/>
              <a:t>&gt;&gt;&gt; </a:t>
            </a:r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41726" y="4003156"/>
            <a:ext cx="1577575" cy="4513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54794" y="4360806"/>
            <a:ext cx="4479449" cy="127967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3781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09304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23957" y="1117140"/>
            <a:ext cx="1284380" cy="1814159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>
            <a:stCxn id="3" idx="6"/>
            <a:endCxn id="8" idx="1"/>
          </p:cNvCxnSpPr>
          <p:nvPr/>
        </p:nvCxnSpPr>
        <p:spPr>
          <a:xfrm>
            <a:off x="3208337" y="2024220"/>
            <a:ext cx="2541359" cy="9585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9696" y="2774972"/>
            <a:ext cx="14626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expressions</a:t>
            </a:r>
          </a:p>
        </p:txBody>
      </p:sp>
      <p:sp>
        <p:nvSpPr>
          <p:cNvPr id="9" name="Oval 8"/>
          <p:cNvSpPr/>
          <p:nvPr/>
        </p:nvSpPr>
        <p:spPr>
          <a:xfrm>
            <a:off x="1967017" y="4535400"/>
            <a:ext cx="1327258" cy="85933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>
          <a:xfrm flipV="1">
            <a:off x="3303824" y="2982721"/>
            <a:ext cx="2445872" cy="18391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23615" y="1415052"/>
            <a:ext cx="3886200" cy="51923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8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review: </a:t>
            </a:r>
            <a:br>
              <a:rPr lang="en-US" dirty="0" smtClean="0"/>
            </a:br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7447" y="1840344"/>
            <a:ext cx="4876584" cy="440624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/>
              <a:t>  </a:t>
            </a:r>
            <a:r>
              <a:rPr lang="en-US" i="1" dirty="0" err="1" smtClean="0"/>
              <a:t>fn_name</a:t>
            </a:r>
            <a:r>
              <a:rPr lang="en-US" dirty="0" smtClean="0"/>
              <a:t> ( </a:t>
            </a:r>
            <a:r>
              <a:rPr lang="en-US" i="1" dirty="0" smtClean="0"/>
              <a:t>arg</a:t>
            </a:r>
            <a:r>
              <a:rPr lang="en-US" baseline="-25000" dirty="0" smtClean="0"/>
              <a:t>1</a:t>
            </a:r>
            <a:r>
              <a:rPr lang="en-US" dirty="0" smtClean="0"/>
              <a:t> , …, </a:t>
            </a:r>
            <a:r>
              <a:rPr lang="en-US" i="1" dirty="0" err="1" smtClean="0"/>
              <a:t>arg</a:t>
            </a:r>
            <a:r>
              <a:rPr lang="en-US" i="1" baseline="-25000" dirty="0" err="1" smtClean="0"/>
              <a:t>n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defines a function </a:t>
            </a:r>
            <a:r>
              <a:rPr lang="en-US" i="1" dirty="0" err="1" smtClean="0"/>
              <a:t>fn_name</a:t>
            </a:r>
            <a:r>
              <a:rPr lang="en-US" dirty="0" smtClean="0"/>
              <a:t> with n arguments </a:t>
            </a:r>
            <a:r>
              <a:rPr lang="en-US" i="1" dirty="0"/>
              <a:t>arg</a:t>
            </a:r>
            <a:r>
              <a:rPr lang="en-US" baseline="-25000" dirty="0"/>
              <a:t>1</a:t>
            </a:r>
            <a:r>
              <a:rPr lang="en-US" dirty="0"/>
              <a:t> , …, </a:t>
            </a:r>
            <a:r>
              <a:rPr lang="en-US" i="1" dirty="0" err="1" smtClean="0"/>
              <a:t>arg</a:t>
            </a:r>
            <a:r>
              <a:rPr lang="en-US" i="1" baseline="-25000" dirty="0" err="1" smtClean="0"/>
              <a:t>n</a:t>
            </a:r>
            <a:endParaRPr lang="en-US" sz="750" i="1" baseline="-250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 </a:t>
            </a:r>
            <a:r>
              <a:rPr lang="en-US" i="1" dirty="0" smtClean="0"/>
              <a:t>expr</a:t>
            </a:r>
          </a:p>
          <a:p>
            <a:pPr lvl="1"/>
            <a:r>
              <a:rPr lang="en-US" dirty="0" smtClean="0"/>
              <a:t>optional </a:t>
            </a:r>
          </a:p>
          <a:p>
            <a:pPr lvl="1"/>
            <a:r>
              <a:rPr lang="en-US" dirty="0" smtClean="0"/>
              <a:t>returns the value of the expression </a:t>
            </a:r>
            <a:r>
              <a:rPr lang="en-US" i="1" dirty="0" smtClean="0"/>
              <a:t>expr</a:t>
            </a:r>
            <a:r>
              <a:rPr lang="en-US" dirty="0" smtClean="0"/>
              <a:t> to the caller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fn_name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expr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…, </a:t>
            </a:r>
            <a:r>
              <a:rPr lang="en-US" i="1" dirty="0" err="1" smtClean="0">
                <a:solidFill>
                  <a:srgbClr val="FF0000"/>
                </a:solidFill>
              </a:rPr>
              <a:t>expr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calls </a:t>
            </a:r>
            <a:r>
              <a:rPr lang="en-US" i="1" dirty="0" err="1" smtClean="0">
                <a:solidFill>
                  <a:srgbClr val="FF0000"/>
                </a:solidFill>
              </a:rPr>
              <a:t>fn_name</a:t>
            </a:r>
            <a:r>
              <a:rPr lang="en-US" dirty="0" smtClean="0">
                <a:solidFill>
                  <a:srgbClr val="FF0000"/>
                </a:solidFill>
              </a:rPr>
              <a:t> with arguments expr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…, </a:t>
            </a:r>
            <a:r>
              <a:rPr lang="en-US" dirty="0" err="1" smtClean="0">
                <a:solidFill>
                  <a:srgbClr val="FF0000"/>
                </a:solidFill>
              </a:rPr>
              <a:t>expr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endParaRPr lang="en-US" i="1" baseline="-25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1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772"/>
            <a:ext cx="7886700" cy="617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4663100" y="1617249"/>
            <a:ext cx="4389727" cy="4320106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fn_name</a:t>
            </a:r>
            <a:r>
              <a:rPr lang="en-US" sz="2000" dirty="0" smtClean="0"/>
              <a:t> ( </a:t>
            </a:r>
            <a:r>
              <a:rPr lang="en-US" sz="2000" i="1" dirty="0" smtClean="0"/>
              <a:t>arg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 …, </a:t>
            </a:r>
            <a:r>
              <a:rPr lang="en-US" sz="2000" i="1" dirty="0" err="1" smtClean="0"/>
              <a:t>arg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)</a:t>
            </a:r>
          </a:p>
          <a:p>
            <a:pPr lvl="1"/>
            <a:r>
              <a:rPr lang="en-US" sz="2000" dirty="0" smtClean="0"/>
              <a:t>defines a function </a:t>
            </a:r>
            <a:r>
              <a:rPr lang="en-US" sz="2000" i="1" dirty="0" err="1" smtClean="0"/>
              <a:t>fn_name</a:t>
            </a:r>
            <a:r>
              <a:rPr lang="en-US" sz="2000" dirty="0" smtClean="0"/>
              <a:t> with n arguments </a:t>
            </a:r>
            <a:r>
              <a:rPr lang="en-US" sz="2000" i="1" dirty="0"/>
              <a:t>arg</a:t>
            </a:r>
            <a:r>
              <a:rPr lang="en-US" sz="2000" baseline="-25000" dirty="0"/>
              <a:t>1</a:t>
            </a:r>
            <a:r>
              <a:rPr lang="en-US" sz="2000" dirty="0"/>
              <a:t> , …, </a:t>
            </a:r>
            <a:r>
              <a:rPr lang="en-US" sz="2000" i="1" dirty="0" err="1" smtClean="0"/>
              <a:t>arg</a:t>
            </a:r>
            <a:r>
              <a:rPr lang="en-US" sz="2000" i="1" baseline="-25000" dirty="0" err="1" smtClean="0"/>
              <a:t>n</a:t>
            </a:r>
            <a:endParaRPr lang="en-US" sz="2000" i="1" baseline="-25000" dirty="0" smtClean="0"/>
          </a:p>
          <a:p>
            <a:pPr lvl="1"/>
            <a:endParaRPr lang="en-US" sz="2000" i="1" baseline="-25000" dirty="0"/>
          </a:p>
          <a:p>
            <a:pPr lvl="1"/>
            <a:endParaRPr lang="en-US" sz="2000" i="1" baseline="-25000" dirty="0" smtClean="0"/>
          </a:p>
          <a:p>
            <a:pPr lvl="1"/>
            <a:endParaRPr lang="en-US" sz="2000" i="1" baseline="-25000" dirty="0"/>
          </a:p>
          <a:p>
            <a:pPr marL="457200" lvl="1" indent="0">
              <a:buNone/>
            </a:pPr>
            <a:endParaRPr lang="en-US" sz="2000" i="1" baseline="-25000" dirty="0"/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i="1" dirty="0" smtClean="0">
                <a:solidFill>
                  <a:srgbClr val="FF0000"/>
                </a:solidFill>
              </a:rPr>
              <a:t>expr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optional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returns the value of the expression </a:t>
            </a:r>
            <a:r>
              <a:rPr lang="en-US" sz="2000" i="1" dirty="0" smtClean="0">
                <a:solidFill>
                  <a:srgbClr val="FF0000"/>
                </a:solidFill>
              </a:rPr>
              <a:t>expr</a:t>
            </a:r>
            <a:r>
              <a:rPr lang="en-US" sz="2000" dirty="0" smtClean="0">
                <a:solidFill>
                  <a:srgbClr val="FF0000"/>
                </a:solidFill>
              </a:rPr>
              <a:t> to the caller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0002" y="1141211"/>
            <a:ext cx="7909326" cy="5577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>
                <a:solidFill>
                  <a:srgbClr val="FF6600"/>
                </a:solidFill>
              </a:rPr>
              <a:t>def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double</a:t>
            </a:r>
            <a:r>
              <a:rPr lang="en-US" sz="2000" dirty="0"/>
              <a:t>(x):</a:t>
            </a:r>
          </a:p>
          <a:p>
            <a:pPr marL="0" indent="0">
              <a:buNone/>
            </a:pPr>
            <a:r>
              <a:rPr lang="en-US" sz="2000" dirty="0"/>
              <a:t>	return x + </a:t>
            </a:r>
            <a:r>
              <a:rPr lang="en-US" sz="2000" dirty="0" smtClean="0"/>
              <a:t>x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&gt;&gt;&gt; double(7)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14</a:t>
            </a:r>
          </a:p>
          <a:p>
            <a:pPr marL="0" indent="0">
              <a:buNone/>
            </a:pPr>
            <a:r>
              <a:rPr lang="en-US" sz="2000" dirty="0" smtClean="0"/>
              <a:t>&gt;</a:t>
            </a:r>
            <a:r>
              <a:rPr lang="en-US" sz="2000" dirty="0"/>
              <a:t>&gt;&gt; </a:t>
            </a:r>
          </a:p>
          <a:p>
            <a:pPr marL="0" indent="0">
              <a:buNone/>
            </a:pPr>
            <a:r>
              <a:rPr lang="en-US" sz="2000" dirty="0"/>
              <a:t>&gt;&gt;&gt;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err="1">
                <a:solidFill>
                  <a:srgbClr val="FF6600"/>
                </a:solidFill>
              </a:rPr>
              <a:t>def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num_occurences</a:t>
            </a:r>
            <a:r>
              <a:rPr lang="en-US" sz="2000" dirty="0"/>
              <a:t>(text, c):</a:t>
            </a:r>
          </a:p>
          <a:p>
            <a:pPr marL="0" indent="0">
              <a:buNone/>
            </a:pPr>
            <a:r>
              <a:rPr lang="en-US" sz="2000" dirty="0" smtClean="0"/>
              <a:t>               n,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0, 0</a:t>
            </a:r>
          </a:p>
          <a:p>
            <a:pPr marL="0" indent="0">
              <a:buNone/>
            </a:pPr>
            <a:r>
              <a:rPr lang="en-US" sz="2000" dirty="0" smtClean="0"/>
              <a:t>               </a:t>
            </a:r>
            <a:r>
              <a:rPr lang="en-US" sz="2000" dirty="0" smtClean="0">
                <a:solidFill>
                  <a:srgbClr val="FF6600"/>
                </a:solidFill>
              </a:rPr>
              <a:t>while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&lt; </a:t>
            </a:r>
            <a:r>
              <a:rPr lang="en-US" sz="2000" dirty="0" err="1"/>
              <a:t>len</a:t>
            </a:r>
            <a:r>
              <a:rPr lang="en-US" sz="2000" dirty="0"/>
              <a:t>(text):</a:t>
            </a:r>
          </a:p>
          <a:p>
            <a:pPr marL="0" indent="0">
              <a:buNone/>
            </a:pPr>
            <a:r>
              <a:rPr lang="en-US" sz="2000" dirty="0" smtClean="0"/>
              <a:t>                    if </a:t>
            </a:r>
            <a:r>
              <a:rPr lang="en-US" sz="2000" dirty="0"/>
              <a:t>text[</a:t>
            </a:r>
            <a:r>
              <a:rPr lang="en-US" sz="2000" dirty="0" err="1"/>
              <a:t>i</a:t>
            </a:r>
            <a:r>
              <a:rPr lang="en-US" sz="2000" dirty="0"/>
              <a:t>] == c:</a:t>
            </a:r>
          </a:p>
          <a:p>
            <a:pPr marL="0" indent="0">
              <a:buNone/>
            </a:pPr>
            <a:r>
              <a:rPr lang="en-US" sz="2000" dirty="0" smtClean="0"/>
              <a:t>                        n </a:t>
            </a:r>
            <a:r>
              <a:rPr lang="en-US" sz="2000" dirty="0"/>
              <a:t>+= 1</a:t>
            </a:r>
          </a:p>
          <a:p>
            <a:pPr marL="0" indent="0">
              <a:buNone/>
            </a:pPr>
            <a:r>
              <a:rPr lang="en-US" sz="2000" dirty="0" smtClean="0"/>
              <a:t>              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+= 1</a:t>
            </a:r>
          </a:p>
          <a:p>
            <a:pPr marL="0" indent="0">
              <a:buNone/>
            </a:pPr>
            <a:r>
              <a:rPr lang="en-US" sz="2000" dirty="0" smtClean="0"/>
              <a:t>              </a:t>
            </a:r>
            <a:r>
              <a:rPr lang="en-US" sz="2000" dirty="0" smtClean="0">
                <a:solidFill>
                  <a:srgbClr val="FF6600"/>
                </a:solidFill>
              </a:rPr>
              <a:t>  return </a:t>
            </a:r>
            <a:r>
              <a:rPr lang="en-US" sz="2000" dirty="0" smtClean="0"/>
              <a:t>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&gt;&gt;&gt; </a:t>
            </a:r>
            <a:r>
              <a:rPr lang="en-US" sz="2000" dirty="0" err="1"/>
              <a:t>num_occurences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008000"/>
                </a:solidFill>
              </a:rPr>
              <a:t>"To be or not to be, that is the question."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"o"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5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17168" y="1424370"/>
            <a:ext cx="2067992" cy="36038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161727" y="1876067"/>
            <a:ext cx="595764" cy="134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99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442"/>
          </a:xfrm>
        </p:spPr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3669" y="1664539"/>
            <a:ext cx="4140962" cy="1819162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>
            <a:stCxn id="4" idx="6"/>
            <a:endCxn id="21" idx="1"/>
          </p:cNvCxnSpPr>
          <p:nvPr/>
        </p:nvCxnSpPr>
        <p:spPr>
          <a:xfrm>
            <a:off x="4204631" y="2574120"/>
            <a:ext cx="1508626" cy="6970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27447" y="1467378"/>
            <a:ext cx="326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can consist of elements of many types, including lists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13257" y="2694078"/>
            <a:ext cx="292768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list of lists is called a 2-d list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1500" dirty="0" smtClean="0">
                <a:solidFill>
                  <a:srgbClr val="FF0000"/>
                </a:solidFill>
              </a:rPr>
              <a:t> 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031" y="1861979"/>
            <a:ext cx="5549586" cy="4599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/>
              <a:t>&gt;&gt;&gt; x = [ [1,2,3], [4], [5, 6]</a:t>
            </a:r>
            <a:r>
              <a:rPr lang="fr-FR" sz="2200" dirty="0" smtClean="0"/>
              <a:t>]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&gt;&gt;&gt; x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FF"/>
                </a:solidFill>
              </a:rPr>
              <a:t>[[1, 2, 3], [4], [5, 6]</a:t>
            </a:r>
            <a:r>
              <a:rPr lang="fr-FR" sz="2200" dirty="0" smtClean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fr-FR" sz="2200" dirty="0" smtClean="0"/>
              <a:t>&gt;&gt;&gt;</a:t>
            </a:r>
          </a:p>
          <a:p>
            <a:pPr marL="0" indent="0">
              <a:buNone/>
            </a:pPr>
            <a:r>
              <a:rPr lang="fr-FR" sz="2200" dirty="0" smtClean="0"/>
              <a:t>&gt;&gt;&gt;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&gt;&gt;&gt; </a:t>
            </a:r>
            <a:r>
              <a:rPr lang="tr-TR" sz="2200" dirty="0"/>
              <a:t>&gt;&gt;&gt; y = [ ['</a:t>
            </a:r>
            <a:r>
              <a:rPr lang="tr-TR" sz="2200" dirty="0" err="1"/>
              <a:t>aa</a:t>
            </a:r>
            <a:r>
              <a:rPr lang="tr-TR" sz="2200" dirty="0"/>
              <a:t>', '</a:t>
            </a:r>
            <a:r>
              <a:rPr lang="tr-TR" sz="2200" dirty="0" err="1"/>
              <a:t>bb</a:t>
            </a:r>
            <a:r>
              <a:rPr lang="tr-TR" sz="2200" dirty="0"/>
              <a:t>', 'cc'], ['</a:t>
            </a:r>
            <a:r>
              <a:rPr lang="tr-TR" sz="2200" dirty="0" err="1"/>
              <a:t>dd</a:t>
            </a:r>
            <a:r>
              <a:rPr lang="tr-TR" sz="2200" dirty="0"/>
              <a:t>', '</a:t>
            </a:r>
            <a:r>
              <a:rPr lang="tr-TR" sz="2200" dirty="0" err="1"/>
              <a:t>ee</a:t>
            </a:r>
            <a:r>
              <a:rPr lang="tr-TR" sz="2200" dirty="0"/>
              <a:t>', '</a:t>
            </a:r>
            <a:r>
              <a:rPr lang="tr-TR" sz="2200" dirty="0" err="1"/>
              <a:t>ff</a:t>
            </a:r>
            <a:r>
              <a:rPr lang="tr-TR" sz="2200" dirty="0"/>
              <a:t>'], ['</a:t>
            </a:r>
            <a:r>
              <a:rPr lang="tr-TR" sz="2200" dirty="0" err="1"/>
              <a:t>hh</a:t>
            </a:r>
            <a:r>
              <a:rPr lang="tr-TR" sz="2200" dirty="0"/>
              <a:t>', 'ii', '</a:t>
            </a:r>
            <a:r>
              <a:rPr lang="tr-TR" sz="2200" dirty="0" err="1"/>
              <a:t>jj</a:t>
            </a:r>
            <a:r>
              <a:rPr lang="tr-TR" sz="2200" dirty="0"/>
              <a:t>']]</a:t>
            </a:r>
          </a:p>
          <a:p>
            <a:pPr marL="0" indent="0">
              <a:buNone/>
            </a:pPr>
            <a:r>
              <a:rPr lang="tr-TR" sz="2200" dirty="0"/>
              <a:t>&gt;&gt;&gt; &gt;&gt;&gt; y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00FF"/>
                </a:solidFill>
              </a:rPr>
              <a:t>[['</a:t>
            </a:r>
            <a:r>
              <a:rPr lang="tr-TR" sz="2200" dirty="0" err="1">
                <a:solidFill>
                  <a:srgbClr val="0000FF"/>
                </a:solidFill>
              </a:rPr>
              <a:t>aa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bb</a:t>
            </a:r>
            <a:r>
              <a:rPr lang="tr-TR" sz="2200" dirty="0">
                <a:solidFill>
                  <a:srgbClr val="0000FF"/>
                </a:solidFill>
              </a:rPr>
              <a:t>', 'cc'], ['</a:t>
            </a:r>
            <a:r>
              <a:rPr lang="tr-TR" sz="2200" dirty="0" err="1">
                <a:solidFill>
                  <a:srgbClr val="0000FF"/>
                </a:solidFill>
              </a:rPr>
              <a:t>dd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ee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ff</a:t>
            </a:r>
            <a:r>
              <a:rPr lang="tr-TR" sz="2200" dirty="0">
                <a:solidFill>
                  <a:srgbClr val="0000FF"/>
                </a:solidFill>
              </a:rPr>
              <a:t>'], ['</a:t>
            </a:r>
            <a:r>
              <a:rPr lang="tr-TR" sz="2200" dirty="0" err="1">
                <a:solidFill>
                  <a:srgbClr val="0000FF"/>
                </a:solidFill>
              </a:rPr>
              <a:t>hh</a:t>
            </a:r>
            <a:r>
              <a:rPr lang="tr-TR" sz="2200" dirty="0">
                <a:solidFill>
                  <a:srgbClr val="0000FF"/>
                </a:solidFill>
              </a:rPr>
              <a:t>', 'ii', '</a:t>
            </a:r>
            <a:r>
              <a:rPr lang="tr-TR" sz="2200" dirty="0" err="1">
                <a:solidFill>
                  <a:srgbClr val="0000FF"/>
                </a:solidFill>
              </a:rPr>
              <a:t>jj</a:t>
            </a:r>
            <a:r>
              <a:rPr lang="tr-TR" sz="2200" dirty="0">
                <a:solidFill>
                  <a:srgbClr val="0000FF"/>
                </a:solidFill>
              </a:rPr>
              <a:t>']</a:t>
            </a:r>
            <a:r>
              <a:rPr lang="tr-TR" sz="2200" dirty="0" smtClean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tr-TR" sz="2200" dirty="0" smtClean="0"/>
              <a:t>&gt;&gt;&gt;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845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442"/>
          </a:xfrm>
        </p:spPr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7426" y="4393240"/>
            <a:ext cx="5380212" cy="166462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38624" y="3286348"/>
            <a:ext cx="1741918" cy="13643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30418" y="1467378"/>
            <a:ext cx="326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can consist of elements of many types, including lists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30418" y="2453823"/>
            <a:ext cx="292768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of lists is called a 2-d list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the number of rows and columns are equal, it is a grid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1500" dirty="0" smtClean="0">
                <a:solidFill>
                  <a:srgbClr val="FF0000"/>
                </a:solidFill>
              </a:rPr>
              <a:t> 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031" y="1861979"/>
            <a:ext cx="6553548" cy="4599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/>
              <a:t>&gt;&gt;&gt; x = [ [1,2,3], [4], [5, 6]</a:t>
            </a:r>
            <a:r>
              <a:rPr lang="fr-FR" sz="2200" dirty="0" smtClean="0"/>
              <a:t>]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&gt;&gt;&gt; x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0000FF"/>
                </a:solidFill>
              </a:rPr>
              <a:t>[[1, 2, 3], [4], [5, 6]</a:t>
            </a:r>
            <a:r>
              <a:rPr lang="fr-FR" sz="2200" dirty="0" smtClean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fr-FR" sz="2200" dirty="0" smtClean="0"/>
              <a:t>&gt;&gt;&gt;</a:t>
            </a:r>
          </a:p>
          <a:p>
            <a:pPr marL="0" indent="0">
              <a:buNone/>
            </a:pPr>
            <a:r>
              <a:rPr lang="fr-FR" sz="2200" dirty="0" smtClean="0"/>
              <a:t>&gt;&gt;&gt;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&gt;&gt;&gt; </a:t>
            </a:r>
            <a:r>
              <a:rPr lang="tr-TR" sz="2200" dirty="0"/>
              <a:t>&gt;&gt;&gt; y = [ ['</a:t>
            </a:r>
            <a:r>
              <a:rPr lang="tr-TR" sz="2200" dirty="0" err="1"/>
              <a:t>aa</a:t>
            </a:r>
            <a:r>
              <a:rPr lang="tr-TR" sz="2200" dirty="0"/>
              <a:t>', '</a:t>
            </a:r>
            <a:r>
              <a:rPr lang="tr-TR" sz="2200" dirty="0" err="1"/>
              <a:t>bb</a:t>
            </a:r>
            <a:r>
              <a:rPr lang="tr-TR" sz="2200" dirty="0"/>
              <a:t>', 'cc'], ['</a:t>
            </a:r>
            <a:r>
              <a:rPr lang="tr-TR" sz="2200" dirty="0" err="1"/>
              <a:t>dd</a:t>
            </a:r>
            <a:r>
              <a:rPr lang="tr-TR" sz="2200" dirty="0"/>
              <a:t>', '</a:t>
            </a:r>
            <a:r>
              <a:rPr lang="tr-TR" sz="2200" dirty="0" err="1"/>
              <a:t>ee</a:t>
            </a:r>
            <a:r>
              <a:rPr lang="tr-TR" sz="2200" dirty="0"/>
              <a:t>', '</a:t>
            </a:r>
            <a:r>
              <a:rPr lang="tr-TR" sz="2200" dirty="0" err="1"/>
              <a:t>ff</a:t>
            </a:r>
            <a:r>
              <a:rPr lang="tr-TR" sz="2200" dirty="0"/>
              <a:t>'], ['</a:t>
            </a:r>
            <a:r>
              <a:rPr lang="tr-TR" sz="2200" dirty="0" err="1"/>
              <a:t>hh</a:t>
            </a:r>
            <a:r>
              <a:rPr lang="tr-TR" sz="2200" dirty="0"/>
              <a:t>', 'ii', '</a:t>
            </a:r>
            <a:r>
              <a:rPr lang="tr-TR" sz="2200" dirty="0" err="1"/>
              <a:t>jj</a:t>
            </a:r>
            <a:r>
              <a:rPr lang="tr-TR" sz="2200" dirty="0"/>
              <a:t>']]</a:t>
            </a:r>
          </a:p>
          <a:p>
            <a:pPr marL="0" indent="0">
              <a:buNone/>
            </a:pPr>
            <a:r>
              <a:rPr lang="tr-TR" sz="2200" dirty="0"/>
              <a:t>&gt;&gt;&gt; &gt;&gt;&gt; y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00FF"/>
                </a:solidFill>
              </a:rPr>
              <a:t>[['</a:t>
            </a:r>
            <a:r>
              <a:rPr lang="tr-TR" sz="2200" dirty="0" err="1">
                <a:solidFill>
                  <a:srgbClr val="0000FF"/>
                </a:solidFill>
              </a:rPr>
              <a:t>aa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bb</a:t>
            </a:r>
            <a:r>
              <a:rPr lang="tr-TR" sz="2200" dirty="0">
                <a:solidFill>
                  <a:srgbClr val="0000FF"/>
                </a:solidFill>
              </a:rPr>
              <a:t>', 'cc'], ['</a:t>
            </a:r>
            <a:r>
              <a:rPr lang="tr-TR" sz="2200" dirty="0" err="1">
                <a:solidFill>
                  <a:srgbClr val="0000FF"/>
                </a:solidFill>
              </a:rPr>
              <a:t>dd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ee</a:t>
            </a:r>
            <a:r>
              <a:rPr lang="tr-TR" sz="2200" dirty="0">
                <a:solidFill>
                  <a:srgbClr val="0000FF"/>
                </a:solidFill>
              </a:rPr>
              <a:t>', '</a:t>
            </a:r>
            <a:r>
              <a:rPr lang="tr-TR" sz="2200" dirty="0" err="1">
                <a:solidFill>
                  <a:srgbClr val="0000FF"/>
                </a:solidFill>
              </a:rPr>
              <a:t>ff</a:t>
            </a:r>
            <a:r>
              <a:rPr lang="tr-TR" sz="2200" dirty="0">
                <a:solidFill>
                  <a:srgbClr val="0000FF"/>
                </a:solidFill>
              </a:rPr>
              <a:t>'], ['</a:t>
            </a:r>
            <a:r>
              <a:rPr lang="tr-TR" sz="2200" dirty="0" err="1">
                <a:solidFill>
                  <a:srgbClr val="0000FF"/>
                </a:solidFill>
              </a:rPr>
              <a:t>hh</a:t>
            </a:r>
            <a:r>
              <a:rPr lang="tr-TR" sz="2200" dirty="0">
                <a:solidFill>
                  <a:srgbClr val="0000FF"/>
                </a:solidFill>
              </a:rPr>
              <a:t>', 'ii', '</a:t>
            </a:r>
            <a:r>
              <a:rPr lang="tr-TR" sz="2200" dirty="0" err="1">
                <a:solidFill>
                  <a:srgbClr val="0000FF"/>
                </a:solidFill>
              </a:rPr>
              <a:t>jj</a:t>
            </a:r>
            <a:r>
              <a:rPr lang="tr-TR" sz="2200" dirty="0">
                <a:solidFill>
                  <a:srgbClr val="0000FF"/>
                </a:solidFill>
              </a:rPr>
              <a:t>']</a:t>
            </a:r>
            <a:r>
              <a:rPr lang="tr-TR" sz="2200" dirty="0" smtClean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tr-TR" sz="2200" dirty="0" smtClean="0"/>
              <a:t>&gt;&gt;&gt;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0775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7442"/>
          </a:xfrm>
        </p:spPr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5422904"/>
            <a:ext cx="2702977" cy="85805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85815" y="3998534"/>
            <a:ext cx="2917499" cy="18104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30418" y="1467378"/>
            <a:ext cx="326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can consist of elements of many types, including lists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30418" y="2453823"/>
            <a:ext cx="292768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list of lists is called a 2-d list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the number of rows and columns are equal, it is a grid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*must check the length of each row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1500" dirty="0" smtClean="0">
                <a:solidFill>
                  <a:srgbClr val="FF0000"/>
                </a:solidFill>
              </a:rPr>
              <a:t> 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031" y="1861979"/>
            <a:ext cx="5094798" cy="45991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2200" dirty="0" smtClean="0"/>
              <a:t> &gt;&gt;&gt; y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00FF"/>
                </a:solidFill>
              </a:rPr>
              <a:t>[['</a:t>
            </a:r>
            <a:r>
              <a:rPr lang="tr-TR" sz="2200" dirty="0" err="1" smtClean="0">
                <a:solidFill>
                  <a:srgbClr val="0000FF"/>
                </a:solidFill>
              </a:rPr>
              <a:t>aa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bb</a:t>
            </a:r>
            <a:r>
              <a:rPr lang="tr-TR" sz="2200" dirty="0" smtClean="0">
                <a:solidFill>
                  <a:srgbClr val="0000FF"/>
                </a:solidFill>
              </a:rPr>
              <a:t>', 'cc'], ['</a:t>
            </a:r>
            <a:r>
              <a:rPr lang="tr-TR" sz="2200" dirty="0" err="1" smtClean="0">
                <a:solidFill>
                  <a:srgbClr val="0000FF"/>
                </a:solidFill>
              </a:rPr>
              <a:t>dd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ee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ff</a:t>
            </a:r>
            <a:r>
              <a:rPr lang="tr-TR" sz="2200" dirty="0" smtClean="0">
                <a:solidFill>
                  <a:srgbClr val="0000FF"/>
                </a:solidFill>
              </a:rPr>
              <a:t>'], ['</a:t>
            </a:r>
            <a:r>
              <a:rPr lang="tr-TR" sz="2200" dirty="0" err="1" smtClean="0">
                <a:solidFill>
                  <a:srgbClr val="0000FF"/>
                </a:solidFill>
              </a:rPr>
              <a:t>hh</a:t>
            </a:r>
            <a:r>
              <a:rPr lang="tr-TR" sz="2200" dirty="0" smtClean="0">
                <a:solidFill>
                  <a:srgbClr val="0000FF"/>
                </a:solidFill>
              </a:rPr>
              <a:t>', 'ii', '</a:t>
            </a:r>
            <a:r>
              <a:rPr lang="tr-TR" sz="2200" dirty="0" err="1" smtClean="0">
                <a:solidFill>
                  <a:srgbClr val="0000FF"/>
                </a:solidFill>
              </a:rPr>
              <a:t>jj</a:t>
            </a:r>
            <a:r>
              <a:rPr lang="tr-TR" sz="2200" dirty="0" smtClean="0">
                <a:solidFill>
                  <a:srgbClr val="0000FF"/>
                </a:solidFill>
              </a:rPr>
              <a:t>']]</a:t>
            </a:r>
          </a:p>
          <a:p>
            <a:pPr marL="0" indent="0">
              <a:buNone/>
            </a:pPr>
            <a:r>
              <a:rPr lang="tr-TR" sz="2200" dirty="0" smtClean="0"/>
              <a:t>&gt;&gt;&gt; </a:t>
            </a:r>
          </a:p>
          <a:p>
            <a:pPr marL="0" indent="0">
              <a:buNone/>
            </a:pPr>
            <a:r>
              <a:rPr lang="tr-TR" sz="2200" dirty="0" smtClean="0"/>
              <a:t>&gt;&gt;&gt; y[0]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00FF"/>
                </a:solidFill>
              </a:rPr>
              <a:t>['</a:t>
            </a:r>
            <a:r>
              <a:rPr lang="tr-TR" sz="2200" dirty="0" err="1" smtClean="0">
                <a:solidFill>
                  <a:srgbClr val="0000FF"/>
                </a:solidFill>
              </a:rPr>
              <a:t>aa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bb</a:t>
            </a:r>
            <a:r>
              <a:rPr lang="tr-TR" sz="2200" dirty="0" smtClean="0">
                <a:solidFill>
                  <a:srgbClr val="0000FF"/>
                </a:solidFill>
              </a:rPr>
              <a:t>', 'cc']</a:t>
            </a:r>
          </a:p>
          <a:p>
            <a:pPr marL="0" indent="0">
              <a:buNone/>
            </a:pPr>
            <a:r>
              <a:rPr lang="tr-TR" sz="2200" dirty="0" smtClean="0"/>
              <a:t>&gt;&gt;&gt; y[1]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00FF"/>
                </a:solidFill>
              </a:rPr>
              <a:t>['</a:t>
            </a:r>
            <a:r>
              <a:rPr lang="tr-TR" sz="2200" dirty="0" err="1" smtClean="0">
                <a:solidFill>
                  <a:srgbClr val="0000FF"/>
                </a:solidFill>
              </a:rPr>
              <a:t>dd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ee</a:t>
            </a:r>
            <a:r>
              <a:rPr lang="tr-TR" sz="2200" dirty="0" smtClean="0">
                <a:solidFill>
                  <a:srgbClr val="0000FF"/>
                </a:solidFill>
              </a:rPr>
              <a:t>', '</a:t>
            </a:r>
            <a:r>
              <a:rPr lang="tr-TR" sz="2200" dirty="0" err="1" smtClean="0">
                <a:solidFill>
                  <a:srgbClr val="0000FF"/>
                </a:solidFill>
              </a:rPr>
              <a:t>ff</a:t>
            </a:r>
            <a:r>
              <a:rPr lang="tr-TR" sz="2200" dirty="0" smtClean="0">
                <a:solidFill>
                  <a:srgbClr val="0000FF"/>
                </a:solidFill>
              </a:rPr>
              <a:t>']</a:t>
            </a:r>
          </a:p>
          <a:p>
            <a:pPr marL="0" indent="0">
              <a:buNone/>
            </a:pPr>
            <a:r>
              <a:rPr lang="tr-TR" sz="2200" dirty="0" smtClean="0"/>
              <a:t>&gt;&gt;&gt; y[2]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rgbClr val="0000FF"/>
                </a:solidFill>
              </a:rPr>
              <a:t>['</a:t>
            </a:r>
            <a:r>
              <a:rPr lang="tr-TR" sz="2200" dirty="0" err="1" smtClean="0">
                <a:solidFill>
                  <a:srgbClr val="0000FF"/>
                </a:solidFill>
              </a:rPr>
              <a:t>hh</a:t>
            </a:r>
            <a:r>
              <a:rPr lang="tr-TR" sz="2200" dirty="0" smtClean="0">
                <a:solidFill>
                  <a:srgbClr val="0000FF"/>
                </a:solidFill>
              </a:rPr>
              <a:t>', 'ii', '</a:t>
            </a:r>
            <a:r>
              <a:rPr lang="tr-TR" sz="2200" dirty="0" err="1" smtClean="0">
                <a:solidFill>
                  <a:srgbClr val="0000FF"/>
                </a:solidFill>
              </a:rPr>
              <a:t>jj</a:t>
            </a:r>
            <a:r>
              <a:rPr lang="tr-TR" sz="2200" dirty="0" smtClean="0">
                <a:solidFill>
                  <a:srgbClr val="0000FF"/>
                </a:solidFill>
              </a:rPr>
              <a:t>']</a:t>
            </a:r>
          </a:p>
          <a:p>
            <a:pPr marL="0" indent="0">
              <a:buNone/>
            </a:pPr>
            <a:r>
              <a:rPr lang="tr-TR" sz="2200" dirty="0" smtClean="0"/>
              <a:t>&gt;</a:t>
            </a:r>
            <a:r>
              <a:rPr lang="tr-TR" sz="2200" dirty="0"/>
              <a:t>&gt;&gt; </a:t>
            </a:r>
          </a:p>
          <a:p>
            <a:pPr marL="0" indent="0">
              <a:buNone/>
            </a:pPr>
            <a:r>
              <a:rPr lang="tr-TR" sz="2200" dirty="0"/>
              <a:t>&gt;&gt;&gt; </a:t>
            </a:r>
            <a:r>
              <a:rPr lang="tr-TR" sz="2200" dirty="0" err="1"/>
              <a:t>len</a:t>
            </a:r>
            <a:r>
              <a:rPr lang="tr-TR" sz="2200" dirty="0"/>
              <a:t>(y)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00FF"/>
                </a:solidFill>
              </a:rPr>
              <a:t>3</a:t>
            </a:r>
          </a:p>
          <a:p>
            <a:pPr marL="0" indent="0">
              <a:buNone/>
            </a:pPr>
            <a:r>
              <a:rPr lang="tr-TR" sz="2200" dirty="0"/>
              <a:t>&gt;&gt;&gt; </a:t>
            </a:r>
            <a:r>
              <a:rPr lang="tr-TR" sz="2200" dirty="0" err="1"/>
              <a:t>len</a:t>
            </a:r>
            <a:r>
              <a:rPr lang="tr-TR" sz="2200" dirty="0"/>
              <a:t>(y[0])</a:t>
            </a:r>
          </a:p>
          <a:p>
            <a:pPr marL="0" indent="0">
              <a:buNone/>
            </a:pPr>
            <a:r>
              <a:rPr lang="tr-TR" sz="2200" dirty="0">
                <a:solidFill>
                  <a:srgbClr val="0000FF"/>
                </a:solidFill>
              </a:rPr>
              <a:t>3</a:t>
            </a:r>
          </a:p>
          <a:p>
            <a:pPr marL="0" indent="0">
              <a:buNone/>
            </a:pPr>
            <a:r>
              <a:rPr lang="tr-TR" sz="2200" dirty="0"/>
              <a:t>&gt;&gt;&gt;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5043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1458693"/>
            <a:ext cx="6536384" cy="4736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 &gt;&gt;&gt; y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00FF"/>
                </a:solidFill>
              </a:rPr>
              <a:t>[['</a:t>
            </a:r>
            <a:r>
              <a:rPr lang="tr-TR" sz="2400" dirty="0" err="1">
                <a:solidFill>
                  <a:srgbClr val="0000FF"/>
                </a:solidFill>
              </a:rPr>
              <a:t>aa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bb</a:t>
            </a:r>
            <a:r>
              <a:rPr lang="tr-TR" sz="2400" dirty="0">
                <a:solidFill>
                  <a:srgbClr val="0000FF"/>
                </a:solidFill>
              </a:rPr>
              <a:t>', 'cc'], ['</a:t>
            </a:r>
            <a:r>
              <a:rPr lang="tr-TR" sz="2400" dirty="0" err="1">
                <a:solidFill>
                  <a:srgbClr val="0000FF"/>
                </a:solidFill>
              </a:rPr>
              <a:t>dd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ee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ff</a:t>
            </a:r>
            <a:r>
              <a:rPr lang="tr-TR" sz="2400" dirty="0">
                <a:solidFill>
                  <a:srgbClr val="0000FF"/>
                </a:solidFill>
              </a:rPr>
              <a:t>'], ['</a:t>
            </a:r>
            <a:r>
              <a:rPr lang="tr-TR" sz="2400" dirty="0" err="1">
                <a:solidFill>
                  <a:srgbClr val="0000FF"/>
                </a:solidFill>
              </a:rPr>
              <a:t>hh</a:t>
            </a:r>
            <a:r>
              <a:rPr lang="tr-TR" sz="2400" dirty="0">
                <a:solidFill>
                  <a:srgbClr val="0000FF"/>
                </a:solidFill>
              </a:rPr>
              <a:t>', 'ii', '</a:t>
            </a:r>
            <a:r>
              <a:rPr lang="tr-TR" sz="2400" dirty="0" err="1">
                <a:solidFill>
                  <a:srgbClr val="0000FF"/>
                </a:solidFill>
              </a:rPr>
              <a:t>jj</a:t>
            </a:r>
            <a:r>
              <a:rPr lang="tr-TR" sz="2400" dirty="0">
                <a:solidFill>
                  <a:srgbClr val="0000FF"/>
                </a:solidFill>
              </a:rPr>
              <a:t>']]</a:t>
            </a:r>
          </a:p>
          <a:p>
            <a:pPr marL="0" indent="0">
              <a:buNone/>
            </a:pPr>
            <a:r>
              <a:rPr lang="tr-TR" sz="2400" dirty="0"/>
              <a:t>&gt;&gt;&gt; </a:t>
            </a:r>
          </a:p>
          <a:p>
            <a:pPr marL="0" indent="0">
              <a:buNone/>
            </a:pPr>
            <a:r>
              <a:rPr lang="tr-TR" sz="2400" dirty="0"/>
              <a:t>&gt;&gt;&gt; y[0]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00FF"/>
                </a:solidFill>
              </a:rPr>
              <a:t>['</a:t>
            </a:r>
            <a:r>
              <a:rPr lang="tr-TR" sz="2400" dirty="0" err="1">
                <a:solidFill>
                  <a:srgbClr val="0000FF"/>
                </a:solidFill>
              </a:rPr>
              <a:t>aa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bb</a:t>
            </a:r>
            <a:r>
              <a:rPr lang="tr-TR" sz="2400" dirty="0">
                <a:solidFill>
                  <a:srgbClr val="0000FF"/>
                </a:solidFill>
              </a:rPr>
              <a:t>', 'cc']</a:t>
            </a:r>
          </a:p>
          <a:p>
            <a:pPr marL="0" indent="0">
              <a:buNone/>
            </a:pPr>
            <a:r>
              <a:rPr lang="tr-TR" sz="2400" dirty="0"/>
              <a:t>&gt;&gt;&gt; y[1]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00FF"/>
                </a:solidFill>
              </a:rPr>
              <a:t>['</a:t>
            </a:r>
            <a:r>
              <a:rPr lang="tr-TR" sz="2400" dirty="0" err="1">
                <a:solidFill>
                  <a:srgbClr val="0000FF"/>
                </a:solidFill>
              </a:rPr>
              <a:t>dd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ee</a:t>
            </a:r>
            <a:r>
              <a:rPr lang="tr-TR" sz="2400" dirty="0">
                <a:solidFill>
                  <a:srgbClr val="0000FF"/>
                </a:solidFill>
              </a:rPr>
              <a:t>', '</a:t>
            </a:r>
            <a:r>
              <a:rPr lang="tr-TR" sz="2400" dirty="0" err="1">
                <a:solidFill>
                  <a:srgbClr val="0000FF"/>
                </a:solidFill>
              </a:rPr>
              <a:t>ff</a:t>
            </a:r>
            <a:r>
              <a:rPr lang="tr-TR" sz="2400" dirty="0">
                <a:solidFill>
                  <a:srgbClr val="0000FF"/>
                </a:solidFill>
              </a:rPr>
              <a:t>']</a:t>
            </a:r>
          </a:p>
          <a:p>
            <a:pPr marL="0" indent="0">
              <a:buNone/>
            </a:pPr>
            <a:r>
              <a:rPr lang="tr-TR" sz="2400" dirty="0"/>
              <a:t>&gt;&gt;&gt; y[2]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00FF"/>
                </a:solidFill>
              </a:rPr>
              <a:t>['</a:t>
            </a:r>
            <a:r>
              <a:rPr lang="tr-TR" sz="2400" dirty="0" err="1">
                <a:solidFill>
                  <a:srgbClr val="0000FF"/>
                </a:solidFill>
              </a:rPr>
              <a:t>hh</a:t>
            </a:r>
            <a:r>
              <a:rPr lang="tr-TR" sz="2400" dirty="0">
                <a:solidFill>
                  <a:srgbClr val="0000FF"/>
                </a:solidFill>
              </a:rPr>
              <a:t>', 'ii', '</a:t>
            </a:r>
            <a:r>
              <a:rPr lang="tr-TR" sz="2400" dirty="0" err="1">
                <a:solidFill>
                  <a:srgbClr val="0000FF"/>
                </a:solidFill>
              </a:rPr>
              <a:t>jj</a:t>
            </a:r>
            <a:r>
              <a:rPr lang="tr-TR" sz="2400" dirty="0">
                <a:solidFill>
                  <a:srgbClr val="0000FF"/>
                </a:solidFill>
              </a:rPr>
              <a:t>'</a:t>
            </a:r>
            <a:r>
              <a:rPr lang="tr-TR" sz="2400" dirty="0" smtClean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tr-TR" sz="2400" dirty="0" smtClean="0"/>
              <a:t>&gt;&gt;&gt;</a:t>
            </a:r>
            <a:endParaRPr lang="tr-TR" sz="24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26762" y="2657840"/>
            <a:ext cx="27832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how do we access 'bb'?</a:t>
            </a:r>
            <a:endParaRPr lang="en-US" sz="21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07596" y="2865902"/>
            <a:ext cx="3672616" cy="48909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5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EXERCISE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1" y="1458693"/>
            <a:ext cx="6536384" cy="4736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 </a:t>
            </a:r>
            <a:r>
              <a:rPr lang="fr-FR" sz="2400" dirty="0"/>
              <a:t>&gt;&gt;&gt; x = [ [1,2,3], </a:t>
            </a:r>
            <a:r>
              <a:rPr lang="fr-FR" sz="2400" dirty="0" smtClean="0"/>
              <a:t>[10,20,30]</a:t>
            </a:r>
            <a:r>
              <a:rPr lang="fr-FR" sz="2400" dirty="0"/>
              <a:t>, </a:t>
            </a:r>
            <a:r>
              <a:rPr lang="fr-FR" sz="2400" dirty="0" smtClean="0"/>
              <a:t>[100,200, 300]</a:t>
            </a:r>
            <a:r>
              <a:rPr lang="fr-FR" sz="2400" dirty="0"/>
              <a:t>]</a:t>
            </a:r>
          </a:p>
          <a:p>
            <a:pPr marL="0" indent="0">
              <a:buNone/>
            </a:pPr>
            <a:r>
              <a:rPr lang="fr-FR" sz="2400" dirty="0"/>
              <a:t>&gt;&gt;&gt; x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FF"/>
                </a:solidFill>
              </a:rPr>
              <a:t>[[1, 2, 3], </a:t>
            </a:r>
            <a:r>
              <a:rPr lang="fr-FR" sz="2400" dirty="0" smtClean="0">
                <a:solidFill>
                  <a:srgbClr val="0000FF"/>
                </a:solidFill>
              </a:rPr>
              <a:t>[10,20,30]</a:t>
            </a:r>
            <a:r>
              <a:rPr lang="fr-FR" sz="2400" dirty="0">
                <a:solidFill>
                  <a:srgbClr val="0000FF"/>
                </a:solidFill>
              </a:rPr>
              <a:t>, </a:t>
            </a:r>
            <a:r>
              <a:rPr lang="fr-FR" sz="2400" dirty="0" smtClean="0">
                <a:solidFill>
                  <a:srgbClr val="0000FF"/>
                </a:solidFill>
              </a:rPr>
              <a:t>[100,200,300]</a:t>
            </a:r>
            <a:r>
              <a:rPr lang="fr-FR" sz="2400" dirty="0">
                <a:solidFill>
                  <a:srgbClr val="0000FF"/>
                </a:solidFill>
              </a:rPr>
              <a:t>]</a:t>
            </a:r>
          </a:p>
          <a:p>
            <a:pPr marL="0" indent="0">
              <a:buNone/>
            </a:pPr>
            <a:r>
              <a:rPr lang="fr-FR" sz="2400" dirty="0"/>
              <a:t>&gt;&gt;&gt;</a:t>
            </a:r>
          </a:p>
          <a:p>
            <a:pPr marL="0" indent="0">
              <a:buNone/>
            </a:pPr>
            <a:r>
              <a:rPr lang="fr-FR" sz="2400" dirty="0"/>
              <a:t>&gt;&gt;&gt;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75360" y="2100105"/>
            <a:ext cx="31315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chemeClr val="accent1">
                    <a:lumMod val="75000"/>
                  </a:schemeClr>
                </a:solidFill>
              </a:rPr>
              <a:t>write the code to sum the first column of </a:t>
            </a:r>
            <a:r>
              <a:rPr lang="en-US" sz="2100" i="1" dirty="0" smtClean="0"/>
              <a:t>x</a:t>
            </a:r>
            <a:endParaRPr lang="en-US" sz="2100" i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07596" y="2865902"/>
            <a:ext cx="3672616" cy="489091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48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803"/>
            <a:ext cx="7886700" cy="830694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7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48705" y="1012110"/>
            <a:ext cx="1883243" cy="168048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>
            <a:off x="3136401" y="2036892"/>
            <a:ext cx="2602321" cy="7893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36155" y="2508361"/>
            <a:ext cx="14325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assignment</a:t>
            </a:r>
          </a:p>
          <a:p>
            <a:r>
              <a:rPr lang="en-US" sz="2100" dirty="0">
                <a:solidFill>
                  <a:srgbClr val="FF0000"/>
                </a:solidFill>
              </a:rPr>
              <a:t>statements</a:t>
            </a:r>
          </a:p>
        </p:txBody>
      </p:sp>
      <p:sp>
        <p:nvSpPr>
          <p:cNvPr id="9" name="Oval 8"/>
          <p:cNvSpPr/>
          <p:nvPr/>
        </p:nvSpPr>
        <p:spPr>
          <a:xfrm>
            <a:off x="1220059" y="4459013"/>
            <a:ext cx="1959632" cy="55379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155499" y="2845366"/>
            <a:ext cx="2573675" cy="18282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1336749"/>
            <a:ext cx="3886200" cy="48402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02" y="229158"/>
            <a:ext cx="7886700" cy="993014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8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5938" y="2167443"/>
            <a:ext cx="1871530" cy="237750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56853" y="2988589"/>
            <a:ext cx="3228049" cy="1585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72265" y="2613390"/>
            <a:ext cx="34833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typing in an expression causes</a:t>
            </a:r>
          </a:p>
          <a:p>
            <a:r>
              <a:rPr lang="en-US" sz="2100" dirty="0">
                <a:solidFill>
                  <a:srgbClr val="FF0000"/>
                </a:solidFill>
              </a:rPr>
              <a:t>its value to be printed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1241267"/>
            <a:ext cx="3886200" cy="4935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61"/>
            <a:ext cx="7886700" cy="859338"/>
          </a:xfrm>
        </p:spPr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685768" y="1556357"/>
            <a:ext cx="4717020" cy="3150909"/>
          </a:xfrm>
        </p:spPr>
        <p:txBody>
          <a:bodyPr>
            <a:noAutofit/>
          </a:bodyPr>
          <a:lstStyle/>
          <a:p>
            <a:r>
              <a:rPr lang="en-US" sz="2200" dirty="0" smtClean="0"/>
              <a:t>variables: </a:t>
            </a:r>
          </a:p>
          <a:p>
            <a:pPr lvl="1"/>
            <a:r>
              <a:rPr lang="en-US" sz="2200" dirty="0" smtClean="0"/>
              <a:t>names begin with letter or '_'</a:t>
            </a:r>
          </a:p>
          <a:p>
            <a:pPr lvl="1"/>
            <a:r>
              <a:rPr lang="en-US" sz="2200" dirty="0" smtClean="0"/>
              <a:t>don't have to be declared in advance</a:t>
            </a:r>
          </a:p>
          <a:p>
            <a:pPr lvl="2"/>
            <a:r>
              <a:rPr lang="en-US" sz="2200" dirty="0" smtClean="0"/>
              <a:t>type determined at runtime</a:t>
            </a:r>
          </a:p>
          <a:p>
            <a:pPr marL="1714500" lvl="5" indent="0">
              <a:buNone/>
            </a:pPr>
            <a:endParaRPr lang="en-US" sz="2200" dirty="0" smtClean="0"/>
          </a:p>
          <a:p>
            <a:r>
              <a:rPr lang="en-US" sz="2200" dirty="0" smtClean="0"/>
              <a:t>expressions:</a:t>
            </a:r>
          </a:p>
          <a:p>
            <a:pPr lvl="1"/>
            <a:r>
              <a:rPr lang="en-US" sz="2200" dirty="0" smtClean="0"/>
              <a:t>all the usual arithmetic operators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1355845"/>
            <a:ext cx="2808854" cy="48211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 = 4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5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 = x + y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x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4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5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z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9</a:t>
            </a:r>
            <a:endParaRPr lang="es-ES_tradnl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 = z * 2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y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FF"/>
                </a:solidFill>
                <a:latin typeface="Courier"/>
                <a:cs typeface="Courier"/>
              </a:rPr>
              <a:t>18</a:t>
            </a:r>
          </a:p>
          <a:p>
            <a:pPr marL="0" indent="0">
              <a:buNone/>
            </a:pPr>
            <a:r>
              <a:rPr lang="es-ES_tradnl" dirty="0">
                <a:latin typeface="Courier"/>
                <a:cs typeface="Courier"/>
              </a:rPr>
              <a:t>&gt;&gt;&gt;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6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4923</TotalTime>
  <Words>5446</Words>
  <Application>Microsoft Macintosh PowerPoint</Application>
  <PresentationFormat>On-screen Show (4:3)</PresentationFormat>
  <Paragraphs>1007</Paragraphs>
  <Slides>67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PowerPoint Presentation</vt:lpstr>
      <vt:lpstr>python review:  variables, expressions, assignment</vt:lpstr>
      <vt:lpstr>python basics</vt:lpstr>
      <vt:lpstr>python basics</vt:lpstr>
      <vt:lpstr>python basics</vt:lpstr>
      <vt:lpstr>python basics</vt:lpstr>
      <vt:lpstr>python basics</vt:lpstr>
      <vt:lpstr>python basics</vt:lpstr>
      <vt:lpstr>python basics</vt:lpstr>
      <vt:lpstr>Multiple (aka parallel) assignment</vt:lpstr>
      <vt:lpstr>Comparison and Booleans</vt:lpstr>
      <vt:lpstr>EXERCISE</vt:lpstr>
      <vt:lpstr>EXERCISE</vt:lpstr>
      <vt:lpstr>python review:  reading user input I: input()</vt:lpstr>
      <vt:lpstr>Reading user input I: input()</vt:lpstr>
      <vt:lpstr>Reading user input I: input()</vt:lpstr>
      <vt:lpstr>Reading user input I: input()</vt:lpstr>
      <vt:lpstr>Reading user input I: input()</vt:lpstr>
      <vt:lpstr>Reading user input I: input()</vt:lpstr>
      <vt:lpstr>Reading user input I: input()</vt:lpstr>
      <vt:lpstr>python review:  basics of strings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EXERCISE</vt:lpstr>
      <vt:lpstr>EXERCISE</vt:lpstr>
      <vt:lpstr>Basics of strings</vt:lpstr>
      <vt:lpstr>Basics of strings</vt:lpstr>
      <vt:lpstr>EXERCISE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Basics of strings</vt:lpstr>
      <vt:lpstr>EXERCISE</vt:lpstr>
      <vt:lpstr>EXERCISE</vt:lpstr>
      <vt:lpstr>python review:  conditionals</vt:lpstr>
      <vt:lpstr>Conditional statements: if/elif/else</vt:lpstr>
      <vt:lpstr>Conditional statements: if/elif/else</vt:lpstr>
      <vt:lpstr>Conditional statements: if/elif/else</vt:lpstr>
      <vt:lpstr>python review:  while loops</vt:lpstr>
      <vt:lpstr>Loops I: while</vt:lpstr>
      <vt:lpstr>Loops I: while</vt:lpstr>
      <vt:lpstr>EXERCISE</vt:lpstr>
      <vt:lpstr>python review:  lists (aka arrays)</vt:lpstr>
      <vt:lpstr>Lists</vt:lpstr>
      <vt:lpstr>Lists</vt:lpstr>
      <vt:lpstr>EXERCISE</vt:lpstr>
      <vt:lpstr>Lists</vt:lpstr>
      <vt:lpstr>Lists</vt:lpstr>
      <vt:lpstr>Lists</vt:lpstr>
      <vt:lpstr>python review:  functions</vt:lpstr>
      <vt:lpstr>Functions</vt:lpstr>
      <vt:lpstr>Functions</vt:lpstr>
      <vt:lpstr>Lists of Lists</vt:lpstr>
      <vt:lpstr>Lists of Lists</vt:lpstr>
      <vt:lpstr>Lists of Lists</vt:lpstr>
      <vt:lpstr>EXERCISE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120 Introduction to Computer Programing II</dc:title>
  <dc:creator>Saumya Debray</dc:creator>
  <cp:lastModifiedBy>Janalee O'Bagy</cp:lastModifiedBy>
  <cp:revision>445</cp:revision>
  <dcterms:created xsi:type="dcterms:W3CDTF">2016-12-07T21:03:03Z</dcterms:created>
  <dcterms:modified xsi:type="dcterms:W3CDTF">2017-08-23T04:00:28Z</dcterms:modified>
</cp:coreProperties>
</file>