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4"/>
  </p:notesMasterIdLst>
  <p:sldIdLst>
    <p:sldId id="256" r:id="rId2"/>
    <p:sldId id="318" r:id="rId3"/>
    <p:sldId id="450" r:id="rId4"/>
    <p:sldId id="319" r:id="rId5"/>
    <p:sldId id="320" r:id="rId6"/>
    <p:sldId id="321" r:id="rId7"/>
    <p:sldId id="324" r:id="rId8"/>
    <p:sldId id="432" r:id="rId9"/>
    <p:sldId id="326" r:id="rId10"/>
    <p:sldId id="433" r:id="rId11"/>
    <p:sldId id="331" r:id="rId12"/>
    <p:sldId id="269" r:id="rId13"/>
    <p:sldId id="332" r:id="rId14"/>
    <p:sldId id="333" r:id="rId15"/>
    <p:sldId id="435" r:id="rId16"/>
    <p:sldId id="436" r:id="rId17"/>
    <p:sldId id="437" r:id="rId18"/>
    <p:sldId id="438" r:id="rId19"/>
    <p:sldId id="439" r:id="rId20"/>
    <p:sldId id="339" r:id="rId21"/>
    <p:sldId id="441" r:id="rId22"/>
    <p:sldId id="341" r:id="rId23"/>
    <p:sldId id="374" r:id="rId24"/>
    <p:sldId id="375" r:id="rId25"/>
    <p:sldId id="376" r:id="rId26"/>
    <p:sldId id="442" r:id="rId27"/>
    <p:sldId id="378" r:id="rId28"/>
    <p:sldId id="443" r:id="rId29"/>
    <p:sldId id="380" r:id="rId30"/>
    <p:sldId id="381" r:id="rId31"/>
    <p:sldId id="444" r:id="rId32"/>
    <p:sldId id="384" r:id="rId33"/>
    <p:sldId id="390" r:id="rId34"/>
    <p:sldId id="446" r:id="rId35"/>
    <p:sldId id="456" r:id="rId36"/>
    <p:sldId id="393" r:id="rId37"/>
    <p:sldId id="394" r:id="rId38"/>
    <p:sldId id="395" r:id="rId39"/>
    <p:sldId id="383" r:id="rId40"/>
    <p:sldId id="385" r:id="rId41"/>
    <p:sldId id="396" r:id="rId42"/>
    <p:sldId id="397" r:id="rId43"/>
    <p:sldId id="398" r:id="rId44"/>
    <p:sldId id="451" r:id="rId45"/>
    <p:sldId id="453" r:id="rId46"/>
    <p:sldId id="452" r:id="rId47"/>
    <p:sldId id="402" r:id="rId48"/>
    <p:sldId id="403" r:id="rId49"/>
    <p:sldId id="404" r:id="rId50"/>
    <p:sldId id="405" r:id="rId51"/>
    <p:sldId id="406" r:id="rId52"/>
    <p:sldId id="4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D3"/>
    <a:srgbClr val="0000FF"/>
    <a:srgbClr val="FEFAF8"/>
    <a:srgbClr val="FFFCF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F64B-182F-49B1-8246-4782C4F0CC73}" type="datetimeFigureOut">
              <a:rPr lang="en-US" smtClean="0"/>
              <a:t>27/08/17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D86D-0EAA-4AA0-806F-4D16E68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D86D-0EAA-4AA0-806F-4D16E68BC8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E4F-E78F-4E40-B7A3-35E02D5BB364}" type="datetime1">
              <a:rPr lang="en-US" smtClean="0"/>
              <a:t>27/08/17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F525-F6EE-491D-84C3-E1917C8A1FC3}" type="datetime1">
              <a:rPr lang="en-US" smtClean="0"/>
              <a:t>27/08/17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C56F-FE54-4381-BCCA-5EE4154CB52C}" type="datetime1">
              <a:rPr lang="en-US" smtClean="0"/>
              <a:t>27/08/17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25C7-BF83-49D1-9637-E8645F620CA1}" type="datetime1">
              <a:rPr lang="en-US" smtClean="0"/>
              <a:t>27/08/17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A1A-0807-40B3-9322-A0247FB3476C}" type="datetime1">
              <a:rPr lang="en-US" smtClean="0"/>
              <a:t>27/08/17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8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BD7-12A5-4511-9BD6-B8E8E3AC45A4}" type="datetime1">
              <a:rPr lang="en-US" smtClean="0"/>
              <a:t>27/08/17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2261-5689-4535-B897-5139754DAC79}" type="datetime1">
              <a:rPr lang="en-US" smtClean="0"/>
              <a:t>27/08/17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8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9B88-2407-4C34-8A29-3BBD58CBD992}" type="datetime1">
              <a:rPr lang="en-US" smtClean="0"/>
              <a:t>27/08/17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278-0162-43AD-86F9-0CBE01E0EF60}" type="datetime1">
              <a:rPr lang="en-US" smtClean="0"/>
              <a:t>27/08/17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C50E-B433-4B7B-878B-445054B5B0B3}" type="datetime1">
              <a:rPr lang="en-US" smtClean="0"/>
              <a:t>27/08/17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EB80-A1E5-44BF-809F-A9C3CE1094EC}" type="datetime1">
              <a:rPr lang="en-US" smtClean="0"/>
              <a:t>27/08/17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0E51-A0DC-4BEA-AD67-8E489C7A5FEF}" type="datetime1">
              <a:rPr lang="en-US" smtClean="0"/>
              <a:t>27/08/17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22363"/>
            <a:ext cx="9144000" cy="3029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CSc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120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Introduction to Computer Programing II</a:t>
            </a:r>
            <a:b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b="1" i="1" dirty="0" smtClean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from slides by </a:t>
            </a:r>
          </a:p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en-US" sz="3200" b="1" i="1" dirty="0" err="1">
                <a:solidFill>
                  <a:schemeClr val="bg1">
                    <a:lumMod val="50000"/>
                  </a:schemeClr>
                </a:solidFill>
              </a:rPr>
              <a:t>Saumya</a:t>
            </a:r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3200" b="1" i="1" dirty="0" err="1">
                <a:solidFill>
                  <a:schemeClr val="bg1">
                    <a:lumMod val="50000"/>
                  </a:schemeClr>
                </a:solidFill>
              </a:rPr>
              <a:t>Debray</a:t>
            </a:r>
            <a:endParaRPr lang="en-US" sz="32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4297680"/>
            <a:ext cx="9144000" cy="832104"/>
          </a:xfrm>
        </p:spPr>
        <p:txBody>
          <a:bodyPr anchor="ctr" anchorCtr="0">
            <a:normAutofit/>
          </a:bodyPr>
          <a:lstStyle/>
          <a:p>
            <a:r>
              <a:rPr lang="en-US" sz="3200" dirty="0" smtClean="0"/>
              <a:t>01-c: Python review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40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028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0637" y="1746309"/>
            <a:ext cx="7878047" cy="485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/>
              <a:t> </a:t>
            </a:r>
            <a:r>
              <a:rPr lang="fr-FR" sz="2400" dirty="0"/>
              <a:t>&gt;&gt;&gt; </a:t>
            </a:r>
            <a:r>
              <a:rPr lang="fr-FR" sz="2400" dirty="0" err="1" smtClean="0"/>
              <a:t>text</a:t>
            </a:r>
            <a:r>
              <a:rPr lang="fr-FR" sz="2400" dirty="0" smtClean="0"/>
              <a:t> </a:t>
            </a:r>
            <a:r>
              <a:rPr lang="fr-FR" sz="2400" dirty="0"/>
              <a:t>= "</a:t>
            </a:r>
            <a:r>
              <a:rPr lang="fr-FR" sz="2400" dirty="0" err="1"/>
              <a:t>Bear</a:t>
            </a:r>
            <a:r>
              <a:rPr lang="fr-FR" sz="2400" dirty="0"/>
              <a:t> Down, Arizona. </a:t>
            </a:r>
            <a:r>
              <a:rPr lang="fr-FR" sz="2400" dirty="0" err="1"/>
              <a:t>Bear</a:t>
            </a:r>
            <a:r>
              <a:rPr lang="fr-FR" sz="2400" dirty="0"/>
              <a:t> Down, </a:t>
            </a:r>
            <a:r>
              <a:rPr lang="fr-FR" sz="2400" dirty="0" err="1"/>
              <a:t>Red</a:t>
            </a:r>
            <a:r>
              <a:rPr lang="fr-FR" sz="2400" dirty="0"/>
              <a:t> and Blue.</a:t>
            </a:r>
            <a:r>
              <a:rPr lang="fr-FR" sz="2400" dirty="0" smtClean="0"/>
              <a:t>"</a:t>
            </a:r>
          </a:p>
          <a:p>
            <a:pPr marL="0" indent="0">
              <a:buNone/>
            </a:pPr>
            <a:r>
              <a:rPr lang="fr-FR" sz="2400" dirty="0"/>
              <a:t>&gt;&gt;&gt; </a:t>
            </a:r>
            <a:r>
              <a:rPr lang="fr-FR" sz="2400" dirty="0" err="1" smtClean="0"/>
              <a:t>words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 err="1"/>
              <a:t>text.split</a:t>
            </a:r>
            <a:r>
              <a:rPr lang="fr-FR" sz="2400" dirty="0"/>
              <a:t>()</a:t>
            </a:r>
          </a:p>
          <a:p>
            <a:pPr marL="0" indent="0">
              <a:buNone/>
            </a:pPr>
            <a:r>
              <a:rPr lang="fr-FR" sz="2400" dirty="0"/>
              <a:t>&gt;&gt;&gt; </a:t>
            </a:r>
            <a:r>
              <a:rPr lang="fr-FR" sz="2400" dirty="0" err="1" smtClean="0"/>
              <a:t>words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['</a:t>
            </a:r>
            <a:r>
              <a:rPr lang="fr-FR" sz="2400" dirty="0" err="1"/>
              <a:t>Bear</a:t>
            </a:r>
            <a:r>
              <a:rPr lang="fr-FR" sz="2400" dirty="0"/>
              <a:t>', 'Down,', 'Arizona.', '</a:t>
            </a:r>
            <a:r>
              <a:rPr lang="fr-FR" sz="2400" dirty="0" err="1"/>
              <a:t>Bear</a:t>
            </a:r>
            <a:r>
              <a:rPr lang="fr-FR" sz="2400" dirty="0"/>
              <a:t>', 'Down,', '</a:t>
            </a:r>
            <a:r>
              <a:rPr lang="fr-FR" sz="2400" dirty="0" err="1"/>
              <a:t>Red</a:t>
            </a:r>
            <a:r>
              <a:rPr lang="fr-FR" sz="2400" dirty="0"/>
              <a:t>', 'and', 'Blue.'</a:t>
            </a:r>
            <a:r>
              <a:rPr lang="fr-FR" sz="2400" dirty="0" smtClean="0"/>
              <a:t>]</a:t>
            </a:r>
          </a:p>
          <a:p>
            <a:pPr marL="0" indent="0">
              <a:buNone/>
            </a:pPr>
            <a:r>
              <a:rPr lang="en-US" sz="2400" dirty="0"/>
              <a:t>&gt;&gt;&gt; </a:t>
            </a:r>
            <a:r>
              <a:rPr lang="en-US" sz="2400" dirty="0" err="1"/>
              <a:t>words_lst</a:t>
            </a:r>
            <a:r>
              <a:rPr lang="en-US" sz="2400" dirty="0"/>
              <a:t> = []</a:t>
            </a:r>
          </a:p>
          <a:p>
            <a:pPr marL="0" indent="0">
              <a:buNone/>
            </a:pPr>
            <a:r>
              <a:rPr lang="en-US" sz="2400" dirty="0"/>
              <a:t>&gt;&gt;&gt; for w in words: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words_lst.append</a:t>
            </a:r>
            <a:r>
              <a:rPr lang="en-US" sz="2400" dirty="0"/>
              <a:t>(</a:t>
            </a:r>
            <a:r>
              <a:rPr lang="en-US" sz="2400" dirty="0" err="1"/>
              <a:t>w.strip</a:t>
            </a:r>
            <a:r>
              <a:rPr lang="en-US" sz="2400" dirty="0"/>
              <a:t>(".,"))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&gt;&gt;&gt; </a:t>
            </a:r>
            <a:r>
              <a:rPr lang="en-US" sz="2400" dirty="0" err="1"/>
              <a:t>words_lst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['Bear', 'Down', 'Arizona', 'Bear', 'Down', 'Red', 'and', 'Blue']</a:t>
            </a:r>
          </a:p>
          <a:p>
            <a:pPr marL="0" indent="0">
              <a:buNone/>
            </a:pPr>
            <a:r>
              <a:rPr lang="en-US" sz="2400" dirty="0"/>
              <a:t>&gt;&gt;&gt;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48272" y="2171246"/>
            <a:ext cx="3195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>
                <a:solidFill>
                  <a:schemeClr val="accent1">
                    <a:lumMod val="75000"/>
                  </a:schemeClr>
                </a:solidFill>
              </a:rPr>
              <a:t>create a list of words with no punctuation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341515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/>
              <a:t>reading user input </a:t>
            </a:r>
            <a:r>
              <a:rPr lang="en-US" dirty="0" smtClean="0"/>
              <a:t>II: file I/O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04" y="1982547"/>
            <a:ext cx="2102406" cy="17295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3428" y="2125266"/>
            <a:ext cx="3047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suppose we want to read </a:t>
            </a:r>
          </a:p>
          <a:p>
            <a:r>
              <a:rPr lang="en-US" sz="2200" dirty="0"/>
              <a:t>(and process) a file </a:t>
            </a:r>
          </a:p>
          <a:p>
            <a:r>
              <a:rPr lang="en-US" sz="2200" dirty="0"/>
              <a:t>"this_file.txt"</a:t>
            </a:r>
          </a:p>
        </p:txBody>
      </p:sp>
    </p:spTree>
    <p:extLst>
      <p:ext uri="{BB962C8B-B14F-4D97-AF65-F5344CB8AC3E}">
        <p14:creationId xmlns:p14="http://schemas.microsoft.com/office/powerpoint/2010/main" val="136627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755"/>
            <a:ext cx="7886700" cy="961872"/>
          </a:xfrm>
        </p:spPr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60" y="1842468"/>
            <a:ext cx="2102406" cy="17295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818283" y="2456039"/>
            <a:ext cx="884869" cy="1687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78200" y="4068014"/>
            <a:ext cx="308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3300"/>
                </a:solidFill>
              </a:rPr>
              <a:t>open() the file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3300"/>
                </a:solidFill>
              </a:rPr>
              <a:t>read and process the </a:t>
            </a:r>
            <a:r>
              <a:rPr lang="en-US" dirty="0" smtClean="0">
                <a:solidFill>
                  <a:srgbClr val="CC3300"/>
                </a:solidFill>
              </a:rPr>
              <a:t>file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338838" y="1736971"/>
            <a:ext cx="386068" cy="135409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83" y="1512847"/>
            <a:ext cx="3886886" cy="50241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infile</a:t>
            </a:r>
            <a:r>
              <a:rPr lang="en-US" sz="2200" dirty="0"/>
              <a:t> =</a:t>
            </a:r>
            <a:r>
              <a:rPr lang="en-US" sz="2200" dirty="0">
                <a:solidFill>
                  <a:srgbClr val="8A00D3"/>
                </a:solidFill>
              </a:rPr>
              <a:t> open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8000"/>
                </a:solidFill>
              </a:rPr>
              <a:t>"</a:t>
            </a:r>
            <a:r>
              <a:rPr lang="en-US" sz="2200" dirty="0" err="1">
                <a:solidFill>
                  <a:srgbClr val="008000"/>
                </a:solidFill>
              </a:rPr>
              <a:t>this_file.txt</a:t>
            </a:r>
            <a:r>
              <a:rPr lang="en-US" sz="2200" dirty="0">
                <a:solidFill>
                  <a:srgbClr val="008000"/>
                </a:solidFill>
              </a:rPr>
              <a:t>"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>
                <a:solidFill>
                  <a:srgbClr val="FF6600"/>
                </a:solidFill>
              </a:rPr>
              <a:t>for</a:t>
            </a:r>
            <a:r>
              <a:rPr lang="en-US" sz="2200" dirty="0"/>
              <a:t> line </a:t>
            </a:r>
            <a:r>
              <a:rPr lang="en-US" sz="2200" dirty="0">
                <a:solidFill>
                  <a:srgbClr val="FF6600"/>
                </a:solidFill>
              </a:rPr>
              <a:t>in</a:t>
            </a:r>
            <a:r>
              <a:rPr lang="en-US" sz="2200" dirty="0"/>
              <a:t> </a:t>
            </a:r>
            <a:r>
              <a:rPr lang="en-US" sz="2200" dirty="0" err="1"/>
              <a:t>infile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8A00D3"/>
                </a:solidFill>
              </a:rPr>
              <a:t>print</a:t>
            </a:r>
            <a:r>
              <a:rPr lang="en-US" sz="2200" dirty="0"/>
              <a:t>(line)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line 1 line 1 line 1</a:t>
            </a:r>
          </a:p>
          <a:p>
            <a:pPr marL="0" indent="0">
              <a:buNone/>
            </a:pPr>
            <a:endParaRPr lang="en-US" sz="2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line 2 line 2</a:t>
            </a:r>
          </a:p>
          <a:p>
            <a:pPr marL="0" indent="0">
              <a:buNone/>
            </a:pPr>
            <a:endParaRPr lang="en-US" sz="2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line 3 line 3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361745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126"/>
            <a:ext cx="7886700" cy="859146"/>
          </a:xfrm>
        </p:spPr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0305" y="1817954"/>
            <a:ext cx="3353082" cy="1665327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fileobj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filename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filename</a:t>
            </a:r>
            <a:r>
              <a:rPr lang="en-US" dirty="0" smtClean="0">
                <a:solidFill>
                  <a:srgbClr val="FF0000"/>
                </a:solidFill>
              </a:rPr>
              <a:t>: a string </a:t>
            </a:r>
          </a:p>
          <a:p>
            <a:pPr lvl="1"/>
            <a:r>
              <a:rPr lang="en-US" i="1" dirty="0" err="1" smtClean="0">
                <a:solidFill>
                  <a:srgbClr val="C00000"/>
                </a:solidFill>
              </a:rPr>
              <a:t>fileobj</a:t>
            </a:r>
            <a:r>
              <a:rPr lang="en-US" dirty="0" smtClean="0">
                <a:solidFill>
                  <a:srgbClr val="FF0000"/>
                </a:solidFill>
              </a:rPr>
              <a:t>: a file object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444773" y="1736971"/>
            <a:ext cx="775034" cy="2334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9278" y="1410122"/>
            <a:ext cx="3886200" cy="4949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infile</a:t>
            </a:r>
            <a:r>
              <a:rPr lang="en-US" dirty="0"/>
              <a:t> =</a:t>
            </a:r>
            <a:r>
              <a:rPr lang="en-US" dirty="0">
                <a:solidFill>
                  <a:srgbClr val="8A00D3"/>
                </a:solidFill>
              </a:rPr>
              <a:t> open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"</a:t>
            </a:r>
            <a:r>
              <a:rPr lang="en-US" dirty="0" err="1">
                <a:solidFill>
                  <a:srgbClr val="008000"/>
                </a:solidFill>
              </a:rPr>
              <a:t>this_file.txt</a:t>
            </a:r>
            <a:r>
              <a:rPr lang="en-US" dirty="0">
                <a:solidFill>
                  <a:srgbClr val="008000"/>
                </a:solidFill>
              </a:rPr>
              <a:t>"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line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infile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A00D3"/>
                </a:solidFill>
              </a:rPr>
              <a:t>print</a:t>
            </a:r>
            <a:r>
              <a:rPr lang="en-US" dirty="0"/>
              <a:t>(line)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1 line 1 line 1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2 line 2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3 line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6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126"/>
            <a:ext cx="7886700" cy="859146"/>
          </a:xfrm>
        </p:spPr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0305" y="1817954"/>
            <a:ext cx="3353082" cy="2599182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 smtClean="0"/>
              <a:t>fileobj</a:t>
            </a:r>
            <a:r>
              <a:rPr lang="en-US" dirty="0" smtClean="0"/>
              <a:t>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/>
              <a:t>(</a:t>
            </a:r>
            <a:r>
              <a:rPr lang="en-US" i="1" dirty="0" smtClean="0"/>
              <a:t>filename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filename</a:t>
            </a:r>
            <a:r>
              <a:rPr lang="en-US" dirty="0" smtClean="0"/>
              <a:t>: a string </a:t>
            </a:r>
          </a:p>
          <a:p>
            <a:pPr lvl="1"/>
            <a:r>
              <a:rPr lang="en-US" i="1" dirty="0" err="1" smtClean="0"/>
              <a:t>fileobj</a:t>
            </a:r>
            <a:r>
              <a:rPr lang="en-US" dirty="0" smtClean="0"/>
              <a:t>: a file object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fileobj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reads the file a line at a time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assigns the line (a string) to </a:t>
            </a:r>
            <a:r>
              <a:rPr lang="en-US" i="1" dirty="0" err="1">
                <a:solidFill>
                  <a:srgbClr val="C00000"/>
                </a:solidFill>
              </a:rPr>
              <a:t>var</a:t>
            </a:r>
            <a:endParaRPr lang="en-US" i="1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651063" y="2465378"/>
            <a:ext cx="1391327" cy="364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9278" y="1410122"/>
            <a:ext cx="3886200" cy="4949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infile</a:t>
            </a:r>
            <a:r>
              <a:rPr lang="en-US" dirty="0"/>
              <a:t> =</a:t>
            </a:r>
            <a:r>
              <a:rPr lang="en-US" dirty="0">
                <a:solidFill>
                  <a:srgbClr val="8A00D3"/>
                </a:solidFill>
              </a:rPr>
              <a:t> open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"</a:t>
            </a:r>
            <a:r>
              <a:rPr lang="en-US" dirty="0" err="1">
                <a:solidFill>
                  <a:srgbClr val="008000"/>
                </a:solidFill>
              </a:rPr>
              <a:t>this_file.txt</a:t>
            </a:r>
            <a:r>
              <a:rPr lang="en-US" dirty="0">
                <a:solidFill>
                  <a:srgbClr val="008000"/>
                </a:solidFill>
              </a:rPr>
              <a:t>"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line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infile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A00D3"/>
                </a:solidFill>
              </a:rPr>
              <a:t>print</a:t>
            </a:r>
            <a:r>
              <a:rPr lang="en-US" dirty="0"/>
              <a:t>(line)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1 line 1 line 1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2 line 2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3 line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7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126"/>
            <a:ext cx="7886700" cy="859146"/>
          </a:xfrm>
        </p:spPr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0305" y="1817953"/>
            <a:ext cx="3353082" cy="3196849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err="1" smtClean="0"/>
              <a:t>fileobj</a:t>
            </a:r>
            <a:r>
              <a:rPr lang="en-US" dirty="0" smtClean="0"/>
              <a:t>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/>
              <a:t>(</a:t>
            </a:r>
            <a:r>
              <a:rPr lang="en-US" i="1" dirty="0" smtClean="0"/>
              <a:t>filename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filename</a:t>
            </a:r>
            <a:r>
              <a:rPr lang="en-US" dirty="0" smtClean="0"/>
              <a:t>: a string </a:t>
            </a:r>
          </a:p>
          <a:p>
            <a:pPr lvl="1"/>
            <a:r>
              <a:rPr lang="en-US" i="1" dirty="0" err="1" smtClean="0"/>
              <a:t>fileobj</a:t>
            </a:r>
            <a:r>
              <a:rPr lang="en-US" dirty="0" smtClean="0"/>
              <a:t>: a file object</a:t>
            </a:r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</a:t>
            </a:r>
            <a:r>
              <a:rPr lang="en-US" i="1" dirty="0" err="1"/>
              <a:t>var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 </a:t>
            </a:r>
            <a:r>
              <a:rPr lang="en-US" i="1" dirty="0" err="1"/>
              <a:t>fileobj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reads the file a line at a time</a:t>
            </a:r>
          </a:p>
          <a:p>
            <a:pPr lvl="1"/>
            <a:r>
              <a:rPr lang="en-US" dirty="0"/>
              <a:t>assigns the line (a string) to </a:t>
            </a:r>
            <a:r>
              <a:rPr lang="en-US" i="1" dirty="0" err="1" smtClean="0"/>
              <a:t>var</a:t>
            </a:r>
            <a:endParaRPr lang="en-US" i="1" dirty="0" smtClean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Note </a:t>
            </a:r>
            <a:r>
              <a:rPr lang="en-US" dirty="0">
                <a:solidFill>
                  <a:srgbClr val="FF0000"/>
                </a:solidFill>
              </a:rPr>
              <a:t>that each line read ends in a newline ('\n') character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16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71263" y="4351766"/>
            <a:ext cx="1447352" cy="140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9278" y="1410122"/>
            <a:ext cx="3886200" cy="4949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infile</a:t>
            </a:r>
            <a:r>
              <a:rPr lang="en-US" dirty="0"/>
              <a:t> =</a:t>
            </a:r>
            <a:r>
              <a:rPr lang="en-US" dirty="0">
                <a:solidFill>
                  <a:srgbClr val="8A00D3"/>
                </a:solidFill>
              </a:rPr>
              <a:t> open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"</a:t>
            </a:r>
            <a:r>
              <a:rPr lang="en-US" dirty="0" err="1">
                <a:solidFill>
                  <a:srgbClr val="008000"/>
                </a:solidFill>
              </a:rPr>
              <a:t>this_file.txt</a:t>
            </a:r>
            <a:r>
              <a:rPr lang="en-US" dirty="0">
                <a:solidFill>
                  <a:srgbClr val="008000"/>
                </a:solidFill>
              </a:rPr>
              <a:t>"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line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infile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A00D3"/>
                </a:solidFill>
              </a:rPr>
              <a:t>print</a:t>
            </a:r>
            <a:r>
              <a:rPr lang="en-US" dirty="0"/>
              <a:t>(line)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1 line 1 line 1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2 line 2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3 line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395724" y="3763437"/>
            <a:ext cx="386068" cy="172763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135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126"/>
            <a:ext cx="7886700" cy="859146"/>
          </a:xfrm>
        </p:spPr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8283" y="3947144"/>
            <a:ext cx="4127290" cy="1076997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At this point we've reached the end of the file and there is nothing left to 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17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00136" y="4361104"/>
            <a:ext cx="2072982" cy="1167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9278" y="1410122"/>
            <a:ext cx="3886200" cy="4949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infile</a:t>
            </a:r>
            <a:r>
              <a:rPr lang="en-US" dirty="0"/>
              <a:t> =</a:t>
            </a:r>
            <a:r>
              <a:rPr lang="en-US" dirty="0">
                <a:solidFill>
                  <a:srgbClr val="8A00D3"/>
                </a:solidFill>
              </a:rPr>
              <a:t> open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"</a:t>
            </a:r>
            <a:r>
              <a:rPr lang="en-US" dirty="0" err="1">
                <a:solidFill>
                  <a:srgbClr val="008000"/>
                </a:solidFill>
              </a:rPr>
              <a:t>this_file.txt</a:t>
            </a:r>
            <a:r>
              <a:rPr lang="en-US" dirty="0">
                <a:solidFill>
                  <a:srgbClr val="008000"/>
                </a:solidFill>
              </a:rPr>
              <a:t>"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line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infile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A00D3"/>
                </a:solidFill>
              </a:rPr>
              <a:t>print</a:t>
            </a:r>
            <a:r>
              <a:rPr lang="en-US" dirty="0"/>
              <a:t>(line)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1 line 1 line 1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2 line 2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line 3 line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26546"/>
          </a:xfrm>
        </p:spPr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18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675404" y="4286395"/>
            <a:ext cx="1965462" cy="1689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8868" y="1087393"/>
            <a:ext cx="3606753" cy="5606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&gt;&gt;&gt; </a:t>
            </a:r>
            <a:r>
              <a:rPr lang="en-US" sz="2000" dirty="0" err="1"/>
              <a:t>infile</a:t>
            </a:r>
            <a:r>
              <a:rPr lang="en-US" sz="2000" dirty="0"/>
              <a:t> =</a:t>
            </a:r>
            <a:r>
              <a:rPr lang="en-US" sz="2000" dirty="0">
                <a:solidFill>
                  <a:srgbClr val="8A00D3"/>
                </a:solidFill>
              </a:rPr>
              <a:t> open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"</a:t>
            </a:r>
            <a:r>
              <a:rPr lang="en-US" sz="2000" dirty="0" err="1">
                <a:solidFill>
                  <a:srgbClr val="008000"/>
                </a:solidFill>
              </a:rPr>
              <a:t>this_file.txt</a:t>
            </a:r>
            <a:r>
              <a:rPr lang="en-US" sz="2000" dirty="0">
                <a:solidFill>
                  <a:srgbClr val="008000"/>
                </a:solidFill>
              </a:rPr>
              <a:t>"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&gt;&gt;&gt; </a:t>
            </a:r>
          </a:p>
          <a:p>
            <a:pPr marL="0" indent="0">
              <a:buNone/>
            </a:pPr>
            <a:r>
              <a:rPr lang="en-US" sz="2000" dirty="0"/>
              <a:t>&gt;&gt;&gt; </a:t>
            </a:r>
            <a:r>
              <a:rPr lang="en-US" sz="2000" dirty="0">
                <a:solidFill>
                  <a:srgbClr val="FF6600"/>
                </a:solidFill>
              </a:rPr>
              <a:t>for</a:t>
            </a:r>
            <a:r>
              <a:rPr lang="en-US" sz="2000" dirty="0"/>
              <a:t> line </a:t>
            </a:r>
            <a:r>
              <a:rPr lang="en-US" sz="2000" dirty="0">
                <a:solidFill>
                  <a:srgbClr val="FF6600"/>
                </a:solidFill>
              </a:rPr>
              <a:t>in</a:t>
            </a:r>
            <a:r>
              <a:rPr lang="en-US" sz="2000" dirty="0"/>
              <a:t> </a:t>
            </a:r>
            <a:r>
              <a:rPr lang="en-US" sz="2000" dirty="0" err="1"/>
              <a:t>infile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8A00D3"/>
                </a:solidFill>
              </a:rPr>
              <a:t>print</a:t>
            </a:r>
            <a:r>
              <a:rPr lang="en-US" sz="2000" dirty="0"/>
              <a:t>(line)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line 1 line 1 line 1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line 2 line 2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line 3 line 3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&gt;</a:t>
            </a:r>
            <a:r>
              <a:rPr lang="en-US" sz="2000" dirty="0" smtClean="0"/>
              <a:t>&gt;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/>
              <a:t>&gt;&gt;&gt; </a:t>
            </a:r>
            <a:r>
              <a:rPr lang="en-US" sz="2000" dirty="0" err="1" smtClean="0"/>
              <a:t>infile.close</a:t>
            </a:r>
            <a:r>
              <a:rPr lang="en-US" sz="2000" dirty="0" smtClean="0"/>
              <a:t>()</a:t>
            </a:r>
          </a:p>
          <a:p>
            <a:pPr marL="0" indent="0">
              <a:buNone/>
            </a:pPr>
            <a:r>
              <a:rPr lang="en-US" sz="2000" dirty="0" smtClean="0"/>
              <a:t>&gt;&gt;&gt;</a:t>
            </a:r>
            <a:r>
              <a:rPr lang="en-US" sz="2000" dirty="0" err="1" smtClean="0"/>
              <a:t>infile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8A00D3"/>
                </a:solidFill>
              </a:rPr>
              <a:t>open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"</a:t>
            </a:r>
            <a:r>
              <a:rPr lang="en-US" sz="2000" dirty="0" err="1" smtClean="0">
                <a:solidFill>
                  <a:srgbClr val="008000"/>
                </a:solidFill>
              </a:rPr>
              <a:t>this_file.txt</a:t>
            </a:r>
            <a:r>
              <a:rPr lang="en-US" sz="2000" dirty="0">
                <a:solidFill>
                  <a:srgbClr val="008000"/>
                </a:solidFill>
              </a:rPr>
              <a:t>"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84053" y="3132308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this point we've reached the end of the file so there's nothing left to read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7365" y="4095678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re-read the file, we have to close it</a:t>
            </a:r>
          </a:p>
          <a:p>
            <a:r>
              <a:rPr lang="en-US" dirty="0">
                <a:solidFill>
                  <a:srgbClr val="FF0000"/>
                </a:solidFill>
              </a:rPr>
              <a:t>and then re-open it</a:t>
            </a:r>
          </a:p>
        </p:txBody>
      </p:sp>
    </p:spTree>
    <p:extLst>
      <p:ext uri="{BB962C8B-B14F-4D97-AF65-F5344CB8AC3E}">
        <p14:creationId xmlns:p14="http://schemas.microsoft.com/office/powerpoint/2010/main" val="50669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126"/>
            <a:ext cx="7886700" cy="859146"/>
          </a:xfrm>
        </p:spPr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19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52587" y="2698842"/>
            <a:ext cx="1073842" cy="2334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9278" y="1410122"/>
            <a:ext cx="4409800" cy="49494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&gt;&gt;&gt; </a:t>
            </a:r>
            <a:r>
              <a:rPr lang="en-US" sz="2600" dirty="0" err="1"/>
              <a:t>infile</a:t>
            </a:r>
            <a:r>
              <a:rPr lang="en-US" sz="2600" dirty="0"/>
              <a:t> =</a:t>
            </a:r>
            <a:r>
              <a:rPr lang="en-US" sz="2600" dirty="0">
                <a:solidFill>
                  <a:srgbClr val="8A00D3"/>
                </a:solidFill>
              </a:rPr>
              <a:t> open</a:t>
            </a:r>
            <a:r>
              <a:rPr lang="en-US" sz="2600" dirty="0"/>
              <a:t>(</a:t>
            </a:r>
            <a:r>
              <a:rPr lang="en-US" sz="2600" dirty="0">
                <a:solidFill>
                  <a:srgbClr val="008000"/>
                </a:solidFill>
              </a:rPr>
              <a:t>"</a:t>
            </a:r>
            <a:r>
              <a:rPr lang="en-US" sz="2600" dirty="0" err="1">
                <a:solidFill>
                  <a:srgbClr val="008000"/>
                </a:solidFill>
              </a:rPr>
              <a:t>this_file.txt</a:t>
            </a:r>
            <a:r>
              <a:rPr lang="en-US" sz="2600" dirty="0">
                <a:solidFill>
                  <a:srgbClr val="008000"/>
                </a:solidFill>
              </a:rPr>
              <a:t>"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r>
              <a:rPr lang="en-US" sz="2600" dirty="0"/>
              <a:t>&gt;&gt;&gt; </a:t>
            </a:r>
          </a:p>
          <a:p>
            <a:pPr marL="0" indent="0">
              <a:buNone/>
            </a:pPr>
            <a:r>
              <a:rPr lang="en-US" sz="2600" dirty="0"/>
              <a:t>&gt;&gt;&gt; </a:t>
            </a:r>
            <a:r>
              <a:rPr lang="en-US" sz="2600" dirty="0">
                <a:solidFill>
                  <a:srgbClr val="FF6600"/>
                </a:solidFill>
              </a:rPr>
              <a:t>for</a:t>
            </a:r>
            <a:r>
              <a:rPr lang="en-US" sz="2600" dirty="0"/>
              <a:t> line </a:t>
            </a:r>
            <a:r>
              <a:rPr lang="en-US" sz="2600" dirty="0">
                <a:solidFill>
                  <a:srgbClr val="FF6600"/>
                </a:solidFill>
              </a:rPr>
              <a:t>in</a:t>
            </a:r>
            <a:r>
              <a:rPr lang="en-US" sz="2600" dirty="0"/>
              <a:t> </a:t>
            </a:r>
            <a:r>
              <a:rPr lang="en-US" sz="2600" dirty="0" err="1"/>
              <a:t>infile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>
                <a:solidFill>
                  <a:srgbClr val="8A00D3"/>
                </a:solidFill>
              </a:rPr>
              <a:t>print</a:t>
            </a:r>
            <a:r>
              <a:rPr lang="en-US" sz="2600" dirty="0"/>
              <a:t>(</a:t>
            </a:r>
            <a:r>
              <a:rPr lang="en-US" sz="2600" dirty="0" err="1" smtClean="0"/>
              <a:t>line.strip</a:t>
            </a:r>
            <a:r>
              <a:rPr lang="en-US" sz="2600" dirty="0" smtClean="0"/>
              <a:t>())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	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line 1 line 1 line </a:t>
            </a:r>
            <a:r>
              <a:rPr lang="en-US" sz="2600" dirty="0" smtClean="0">
                <a:solidFill>
                  <a:srgbClr val="0000FF"/>
                </a:solidFill>
              </a:rPr>
              <a:t>1</a:t>
            </a:r>
            <a:endParaRPr lang="en-US" sz="2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line 2 line </a:t>
            </a:r>
            <a:r>
              <a:rPr lang="en-US" sz="2600" dirty="0" smtClean="0">
                <a:solidFill>
                  <a:srgbClr val="0000FF"/>
                </a:solidFill>
              </a:rPr>
              <a:t>2</a:t>
            </a:r>
            <a:endParaRPr lang="en-US" sz="2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line 3 line 3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0650" y="2426389"/>
            <a:ext cx="3717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NOTE: we can use strip() to get rid of the newline character at the end of each line</a:t>
            </a:r>
          </a:p>
        </p:txBody>
      </p:sp>
    </p:spTree>
    <p:extLst>
      <p:ext uri="{BB962C8B-B14F-4D97-AF65-F5344CB8AC3E}">
        <p14:creationId xmlns:p14="http://schemas.microsoft.com/office/powerpoint/2010/main" val="364015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88" y="322729"/>
            <a:ext cx="7558476" cy="5829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1503871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0"/>
            <a:ext cx="5798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1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697"/>
            <a:ext cx="7886700" cy="843260"/>
          </a:xfrm>
        </p:spPr>
        <p:txBody>
          <a:bodyPr/>
          <a:lstStyle/>
          <a:p>
            <a:r>
              <a:rPr lang="en-US" dirty="0" smtClean="0"/>
              <a:t>Writing output to a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706634" y="1530362"/>
            <a:ext cx="2458744" cy="4466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00650" y="1685115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filename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"w")</a:t>
            </a:r>
            <a:r>
              <a:rPr lang="en-US" dirty="0">
                <a:solidFill>
                  <a:srgbClr val="FF0000"/>
                </a:solidFill>
              </a:rPr>
              <a:t>: opens </a:t>
            </a:r>
            <a:r>
              <a:rPr lang="en-US" i="1" dirty="0">
                <a:solidFill>
                  <a:srgbClr val="C00000"/>
                </a:solidFill>
              </a:rPr>
              <a:t>filename</a:t>
            </a:r>
            <a:r>
              <a:rPr lang="en-US" dirty="0">
                <a:solidFill>
                  <a:srgbClr val="FF0000"/>
                </a:solidFill>
              </a:rPr>
              <a:t> in write mode, i.e., for output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5368" y="1159344"/>
            <a:ext cx="6533522" cy="5451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out_file</a:t>
            </a:r>
            <a:r>
              <a:rPr lang="en-US" sz="2200" dirty="0"/>
              <a:t> = </a:t>
            </a:r>
            <a:r>
              <a:rPr lang="en-US" sz="2200" dirty="0">
                <a:solidFill>
                  <a:srgbClr val="8A00D3"/>
                </a:solidFill>
              </a:rPr>
              <a:t>open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8000"/>
                </a:solidFill>
              </a:rPr>
              <a:t>"</a:t>
            </a:r>
            <a:r>
              <a:rPr lang="en-US" sz="2200" dirty="0" err="1">
                <a:solidFill>
                  <a:srgbClr val="008000"/>
                </a:solidFill>
              </a:rPr>
              <a:t>names.txt</a:t>
            </a:r>
            <a:r>
              <a:rPr lang="en-US" sz="2200" dirty="0">
                <a:solidFill>
                  <a:srgbClr val="008000"/>
                </a:solidFill>
              </a:rPr>
              <a:t>"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008000"/>
                </a:solidFill>
              </a:rPr>
              <a:t>"w"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&gt;</a:t>
            </a:r>
            <a:r>
              <a:rPr lang="en-US" sz="2200" dirty="0"/>
              <a:t>&gt;&gt; name = </a:t>
            </a:r>
            <a:r>
              <a:rPr lang="en-US" sz="2200" dirty="0">
                <a:solidFill>
                  <a:srgbClr val="8A00D3"/>
                </a:solidFill>
              </a:rPr>
              <a:t>input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8000"/>
                </a:solidFill>
              </a:rPr>
              <a:t>"Enter a name: "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Enter a name: </a:t>
            </a:r>
            <a:r>
              <a:rPr lang="en-US" sz="2200" dirty="0" smtClean="0"/>
              <a:t>Tom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&gt;&gt;&gt;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out_file.write</a:t>
            </a:r>
            <a:r>
              <a:rPr lang="en-US" sz="2200" dirty="0"/>
              <a:t>(</a:t>
            </a:r>
            <a:r>
              <a:rPr lang="en-US" sz="2200" dirty="0" smtClean="0"/>
              <a:t>name  +  </a:t>
            </a:r>
            <a:r>
              <a:rPr lang="en-US" sz="2200" dirty="0">
                <a:solidFill>
                  <a:srgbClr val="008000"/>
                </a:solidFill>
              </a:rPr>
              <a:t>'\n'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4</a:t>
            </a:r>
          </a:p>
          <a:p>
            <a:pPr marL="0" indent="0">
              <a:buNone/>
            </a:pPr>
            <a:r>
              <a:rPr lang="en-US" sz="2200" dirty="0"/>
              <a:t>&gt;&gt;&gt; name = </a:t>
            </a:r>
            <a:r>
              <a:rPr lang="en-US" sz="2200" dirty="0">
                <a:solidFill>
                  <a:srgbClr val="8A00D3"/>
                </a:solidFill>
              </a:rPr>
              <a:t>input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8000"/>
                </a:solidFill>
              </a:rPr>
              <a:t>"Enter a name: "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Enter a name: </a:t>
            </a:r>
            <a:r>
              <a:rPr lang="en-US" sz="2200" dirty="0"/>
              <a:t>Megan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out_file.write</a:t>
            </a:r>
            <a:r>
              <a:rPr lang="en-US" sz="2200" dirty="0"/>
              <a:t>(name </a:t>
            </a:r>
            <a:r>
              <a:rPr lang="en-US" sz="2200" dirty="0" smtClean="0"/>
              <a:t> + 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>
                <a:solidFill>
                  <a:srgbClr val="008000"/>
                </a:solidFill>
              </a:rPr>
              <a:t>'\n'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6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out_file.close</a:t>
            </a:r>
            <a:r>
              <a:rPr lang="en-US" sz="2200" dirty="0"/>
              <a:t>()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288394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697"/>
            <a:ext cx="7886700" cy="843260"/>
          </a:xfrm>
        </p:spPr>
        <p:txBody>
          <a:bodyPr/>
          <a:lstStyle/>
          <a:p>
            <a:r>
              <a:rPr lang="en-US" dirty="0" smtClean="0"/>
              <a:t>Writing output to a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Connector 5"/>
          <p:cNvCxnSpPr>
            <a:endCxn id="8" idx="1"/>
          </p:cNvCxnSpPr>
          <p:nvPr/>
        </p:nvCxnSpPr>
        <p:spPr>
          <a:xfrm flipV="1">
            <a:off x="4299385" y="3196671"/>
            <a:ext cx="990915" cy="197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00650" y="1685115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/>
              <a:t>(</a:t>
            </a:r>
            <a:r>
              <a:rPr lang="en-US" i="1" dirty="0"/>
              <a:t>filename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"w")</a:t>
            </a:r>
            <a:r>
              <a:rPr lang="en-US" dirty="0"/>
              <a:t>: opens </a:t>
            </a:r>
            <a:r>
              <a:rPr lang="en-US" i="1" dirty="0"/>
              <a:t>filename</a:t>
            </a:r>
            <a:r>
              <a:rPr lang="en-US" dirty="0"/>
              <a:t> in write mode, i.e., for output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2907" y="1044826"/>
            <a:ext cx="4670109" cy="5719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out_file</a:t>
            </a:r>
            <a:r>
              <a:rPr lang="en-US" sz="2200" dirty="0"/>
              <a:t> = </a:t>
            </a:r>
            <a:r>
              <a:rPr lang="en-US" sz="2200" dirty="0">
                <a:solidFill>
                  <a:srgbClr val="8A00D3"/>
                </a:solidFill>
              </a:rPr>
              <a:t>open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8000"/>
                </a:solidFill>
              </a:rPr>
              <a:t>"</a:t>
            </a:r>
            <a:r>
              <a:rPr lang="en-US" sz="2200" dirty="0" err="1">
                <a:solidFill>
                  <a:srgbClr val="008000"/>
                </a:solidFill>
              </a:rPr>
              <a:t>names.txt</a:t>
            </a:r>
            <a:r>
              <a:rPr lang="en-US" sz="2200" dirty="0">
                <a:solidFill>
                  <a:srgbClr val="008000"/>
                </a:solidFill>
              </a:rPr>
              <a:t>"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008000"/>
                </a:solidFill>
              </a:rPr>
              <a:t>"w"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</a:p>
          <a:p>
            <a:pPr marL="0" indent="0">
              <a:buNone/>
            </a:pPr>
            <a:r>
              <a:rPr lang="en-US" sz="2200" dirty="0"/>
              <a:t>&gt;&gt;&gt; name = </a:t>
            </a:r>
            <a:r>
              <a:rPr lang="en-US" sz="2200" dirty="0">
                <a:solidFill>
                  <a:srgbClr val="8A00D3"/>
                </a:solidFill>
              </a:rPr>
              <a:t>input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8000"/>
                </a:solidFill>
              </a:rPr>
              <a:t>"Enter a name: "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Enter a name: </a:t>
            </a:r>
            <a:r>
              <a:rPr lang="en-US" sz="2200" dirty="0"/>
              <a:t>Tom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out_file.write</a:t>
            </a:r>
            <a:r>
              <a:rPr lang="en-US" sz="2200" dirty="0"/>
              <a:t>(name  +  </a:t>
            </a:r>
            <a:r>
              <a:rPr lang="en-US" sz="2200" dirty="0">
                <a:solidFill>
                  <a:srgbClr val="008000"/>
                </a:solidFill>
              </a:rPr>
              <a:t>'\n'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4</a:t>
            </a:r>
          </a:p>
          <a:p>
            <a:pPr marL="0" indent="0">
              <a:buNone/>
            </a:pPr>
            <a:r>
              <a:rPr lang="en-US" sz="2200" dirty="0"/>
              <a:t>&gt;&gt;&gt; name = </a:t>
            </a:r>
            <a:r>
              <a:rPr lang="en-US" sz="2200" dirty="0">
                <a:solidFill>
                  <a:srgbClr val="8A00D3"/>
                </a:solidFill>
              </a:rPr>
              <a:t>input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8000"/>
                </a:solidFill>
              </a:rPr>
              <a:t>"Enter a name: "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Enter a name: </a:t>
            </a:r>
            <a:r>
              <a:rPr lang="en-US" sz="2200" dirty="0"/>
              <a:t>Megan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out_file.write</a:t>
            </a:r>
            <a:r>
              <a:rPr lang="en-US" sz="2200" dirty="0"/>
              <a:t>(name  + </a:t>
            </a:r>
            <a:r>
              <a:rPr lang="en-US" sz="2200" dirty="0">
                <a:solidFill>
                  <a:srgbClr val="008000"/>
                </a:solidFill>
              </a:rPr>
              <a:t> '\n'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6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out_file.close</a:t>
            </a:r>
            <a:r>
              <a:rPr lang="en-US" sz="2200" dirty="0"/>
              <a:t>()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290300" y="2873505"/>
            <a:ext cx="362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00000"/>
                </a:solidFill>
                <a:cs typeface="Courier New" panose="02070309020205020404" pitchFamily="49" charset="0"/>
              </a:rPr>
              <a:t>fileobj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.write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string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: writes </a:t>
            </a:r>
            <a:r>
              <a:rPr lang="en-US" i="1" dirty="0">
                <a:solidFill>
                  <a:srgbClr val="C00000"/>
                </a:solidFill>
              </a:rPr>
              <a:t>string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 err="1">
                <a:solidFill>
                  <a:srgbClr val="C00000"/>
                </a:solidFill>
              </a:rPr>
              <a:t>fileobj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088"/>
            <a:ext cx="7886700" cy="853670"/>
          </a:xfrm>
        </p:spPr>
        <p:txBody>
          <a:bodyPr/>
          <a:lstStyle/>
          <a:p>
            <a:r>
              <a:rPr lang="en-US" dirty="0" smtClean="0"/>
              <a:t>Writing output to a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22</a:t>
            </a:fld>
            <a:endParaRPr lang="en-US"/>
          </a:p>
        </p:txBody>
      </p:sp>
      <p:cxnSp>
        <p:nvCxnSpPr>
          <p:cNvPr id="6" name="Straight Connector 5"/>
          <p:cNvCxnSpPr>
            <a:endCxn id="9" idx="1"/>
          </p:cNvCxnSpPr>
          <p:nvPr/>
        </p:nvCxnSpPr>
        <p:spPr>
          <a:xfrm>
            <a:off x="4996863" y="2113357"/>
            <a:ext cx="907633" cy="154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04496" y="1944876"/>
            <a:ext cx="310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open the file in read mode ("r") to see what was written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03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&gt;&gt;&gt; </a:t>
            </a:r>
            <a:r>
              <a:rPr lang="en-US" sz="2200" dirty="0" err="1"/>
              <a:t>in_file</a:t>
            </a:r>
            <a:r>
              <a:rPr lang="en-US" sz="2200" dirty="0"/>
              <a:t> = </a:t>
            </a:r>
            <a:r>
              <a:rPr lang="en-US" sz="2200" dirty="0">
                <a:solidFill>
                  <a:srgbClr val="8A00D3"/>
                </a:solidFill>
              </a:rPr>
              <a:t>open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8000"/>
                </a:solidFill>
              </a:rPr>
              <a:t>"</a:t>
            </a:r>
            <a:r>
              <a:rPr lang="en-US" sz="2200" dirty="0" err="1">
                <a:solidFill>
                  <a:srgbClr val="008000"/>
                </a:solidFill>
              </a:rPr>
              <a:t>names.txt</a:t>
            </a:r>
            <a:r>
              <a:rPr lang="en-US" sz="2200" dirty="0" smtClean="0">
                <a:solidFill>
                  <a:srgbClr val="008000"/>
                </a:solidFill>
              </a:rPr>
              <a:t>", "r"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&gt;</a:t>
            </a:r>
            <a:r>
              <a:rPr lang="en-US" sz="2200" dirty="0"/>
              <a:t>&gt;&gt;</a:t>
            </a:r>
            <a:r>
              <a:rPr lang="en-US" sz="2200" dirty="0">
                <a:solidFill>
                  <a:srgbClr val="FF6600"/>
                </a:solidFill>
              </a:rPr>
              <a:t> for </a:t>
            </a:r>
            <a:r>
              <a:rPr lang="en-US" sz="2200" dirty="0"/>
              <a:t>line </a:t>
            </a:r>
            <a:r>
              <a:rPr lang="en-US" sz="2200" dirty="0">
                <a:solidFill>
                  <a:srgbClr val="FF6600"/>
                </a:solidFill>
              </a:rPr>
              <a:t>in</a:t>
            </a:r>
            <a:r>
              <a:rPr lang="en-US" sz="2200" dirty="0"/>
              <a:t> </a:t>
            </a:r>
            <a:r>
              <a:rPr lang="en-US" sz="2200" dirty="0" err="1"/>
              <a:t>in_file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8A00D3"/>
                </a:solidFill>
              </a:rPr>
              <a:t>print</a:t>
            </a:r>
            <a:r>
              <a:rPr lang="en-US" sz="2200" dirty="0"/>
              <a:t>(line)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Tom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Megan</a:t>
            </a:r>
          </a:p>
        </p:txBody>
      </p:sp>
      <p:pic>
        <p:nvPicPr>
          <p:cNvPr id="12" name="Picture 11" descr="Screen Shot 2017-08-27 at 12.30.41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5" y="3137741"/>
            <a:ext cx="3756467" cy="28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1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7845"/>
          </a:xfrm>
        </p:spPr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203" y="1290918"/>
            <a:ext cx="4351435" cy="184268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endCxn id="11" idx="1"/>
          </p:cNvCxnSpPr>
          <p:nvPr/>
        </p:nvCxnSpPr>
        <p:spPr>
          <a:xfrm>
            <a:off x="4434716" y="1936377"/>
            <a:ext cx="491027" cy="332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43" y="2084337"/>
            <a:ext cx="406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tuple is a sequence of values (like lists)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420" y="1457487"/>
            <a:ext cx="3886200" cy="49866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x = </a:t>
            </a:r>
            <a:r>
              <a:rPr lang="fr-FR" dirty="0" smtClean="0"/>
              <a:t>(111</a:t>
            </a:r>
            <a:r>
              <a:rPr lang="fr-FR" dirty="0"/>
              <a:t>, 222, 333, 444, </a:t>
            </a:r>
            <a:r>
              <a:rPr lang="fr-FR" dirty="0" smtClean="0"/>
              <a:t>555)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&gt;&gt;&gt; x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(111, 222, 333, 444, 555)</a:t>
            </a:r>
          </a:p>
          <a:p>
            <a:pPr marL="0" indent="0">
              <a:buNone/>
            </a:pPr>
            <a:r>
              <a:rPr lang="fr-FR" dirty="0"/>
              <a:t>&gt;&gt;&gt; x[0]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111</a:t>
            </a:r>
          </a:p>
          <a:p>
            <a:pPr marL="0" indent="0">
              <a:buNone/>
            </a:pPr>
            <a:r>
              <a:rPr lang="fr-FR" dirty="0"/>
              <a:t>&gt;&gt;&gt; x[2]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333</a:t>
            </a:r>
          </a:p>
          <a:p>
            <a:pPr marL="0" indent="0">
              <a:buNone/>
            </a:pPr>
            <a:r>
              <a:rPr lang="fr-FR" dirty="0"/>
              <a:t>&gt;&gt;&gt; x[-1]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555</a:t>
            </a:r>
          </a:p>
          <a:p>
            <a:pPr marL="0" indent="0">
              <a:buNone/>
            </a:pPr>
            <a:r>
              <a:rPr lang="fr-FR" dirty="0"/>
              <a:t>&gt;&gt;&gt; x[-2]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444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6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579"/>
          </a:xfrm>
        </p:spPr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" y="1467898"/>
            <a:ext cx="4590868" cy="153036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76357" y="2508961"/>
            <a:ext cx="499686" cy="1561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2463" y="1822077"/>
            <a:ext cx="40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tuple is a sequence of values (like lists)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6974" y="2439612"/>
            <a:ext cx="387916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tuples use </a:t>
            </a:r>
            <a:r>
              <a:rPr lang="en-US" dirty="0" err="1">
                <a:solidFill>
                  <a:srgbClr val="FF0000"/>
                </a:solidFill>
              </a:rPr>
              <a:t>parens</a:t>
            </a:r>
            <a:r>
              <a:rPr lang="en-US" dirty="0">
                <a:solidFill>
                  <a:srgbClr val="FF0000"/>
                </a:solidFill>
              </a:rPr>
              <a:t> ()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0000"/>
                </a:solidFill>
              </a:rPr>
              <a:t>by contrast, lists use square brackets [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1650" dirty="0">
                <a:solidFill>
                  <a:srgbClr val="FF0000"/>
                </a:solidFill>
              </a:rPr>
              <a:t>]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FF0000"/>
                </a:solidFill>
              </a:rPr>
              <a:t>parens</a:t>
            </a:r>
            <a:r>
              <a:rPr lang="en-US" sz="1500" dirty="0">
                <a:solidFill>
                  <a:srgbClr val="FF0000"/>
                </a:solidFill>
              </a:rPr>
              <a:t> can be omitted if no confusion is possible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0000"/>
                </a:solidFill>
              </a:rPr>
              <a:t>special cases for tuples: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empty tuple: ()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single-element tuple: must have comma after the element: </a:t>
            </a:r>
          </a:p>
          <a:p>
            <a:pPr lvl="1"/>
            <a:endParaRPr lang="en-US" sz="750" dirty="0">
              <a:solidFill>
                <a:srgbClr val="FF0000"/>
              </a:solidFill>
            </a:endParaRPr>
          </a:p>
          <a:p>
            <a:pPr lvl="2"/>
            <a:r>
              <a:rPr lang="en-US" sz="1500" dirty="0">
                <a:solidFill>
                  <a:srgbClr val="FF0000"/>
                </a:solidFill>
              </a:rPr>
              <a:t>(111,)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87009" y="1467899"/>
            <a:ext cx="4087140" cy="4913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600" dirty="0" smtClean="0"/>
              <a:t>&gt;&gt;&gt; </a:t>
            </a:r>
          </a:p>
          <a:p>
            <a:pPr marL="0" indent="0">
              <a:buNone/>
            </a:pPr>
            <a:r>
              <a:rPr lang="fr-FR" sz="2600" dirty="0" smtClean="0"/>
              <a:t>&gt;&gt;&gt; x = (111, 222, 333, 444, 555)</a:t>
            </a:r>
          </a:p>
          <a:p>
            <a:pPr marL="0" indent="0">
              <a:buNone/>
            </a:pPr>
            <a:r>
              <a:rPr lang="fr-FR" sz="2600" dirty="0" smtClean="0"/>
              <a:t>&gt;&gt;&gt; x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(111, 222, 333, 444, 555)</a:t>
            </a:r>
          </a:p>
          <a:p>
            <a:pPr marL="0" indent="0">
              <a:buNone/>
            </a:pPr>
            <a:r>
              <a:rPr lang="fr-FR" sz="2600" dirty="0" smtClean="0"/>
              <a:t>&gt;&gt;&gt; x[0]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111</a:t>
            </a:r>
          </a:p>
          <a:p>
            <a:pPr marL="0" indent="0">
              <a:buNone/>
            </a:pPr>
            <a:r>
              <a:rPr lang="fr-FR" sz="2600" dirty="0" smtClean="0"/>
              <a:t>&gt;&gt;&gt; x[2]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333</a:t>
            </a:r>
          </a:p>
          <a:p>
            <a:pPr marL="0" indent="0">
              <a:buNone/>
            </a:pPr>
            <a:r>
              <a:rPr lang="fr-FR" sz="2600" dirty="0" smtClean="0"/>
              <a:t>&gt;&gt;&gt; x[-1]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555</a:t>
            </a:r>
          </a:p>
          <a:p>
            <a:pPr marL="0" indent="0">
              <a:buNone/>
            </a:pPr>
            <a:r>
              <a:rPr lang="fr-FR" sz="2600" dirty="0" smtClean="0"/>
              <a:t>&gt;&gt;&gt; x[-2]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444</a:t>
            </a:r>
          </a:p>
          <a:p>
            <a:pPr marL="0" indent="0">
              <a:buNone/>
            </a:pPr>
            <a:r>
              <a:rPr lang="fr-FR" sz="2600" dirty="0" smtClean="0"/>
              <a:t>&gt;&gt;&gt; </a:t>
            </a: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9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579"/>
          </a:xfrm>
        </p:spPr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76972" y="2821280"/>
            <a:ext cx="2217358" cy="341468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2425561" y="4663961"/>
            <a:ext cx="2592123" cy="4372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2463" y="1822077"/>
            <a:ext cx="40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tuple is a sequence of values (like lists)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6974" y="2439612"/>
            <a:ext cx="387916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tuples use </a:t>
            </a:r>
            <a:r>
              <a:rPr lang="en-US" dirty="0" err="1"/>
              <a:t>parens</a:t>
            </a:r>
            <a:r>
              <a:rPr lang="en-US" dirty="0"/>
              <a:t> ()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/>
              <a:t>by contrast, lists use square brackets [</a:t>
            </a:r>
            <a:r>
              <a:rPr lang="en-US" sz="900" dirty="0"/>
              <a:t> </a:t>
            </a:r>
            <a:r>
              <a:rPr lang="en-US" sz="1650" dirty="0"/>
              <a:t>]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 err="1"/>
              <a:t>parens</a:t>
            </a:r>
            <a:r>
              <a:rPr lang="en-US" sz="1500" dirty="0"/>
              <a:t> can be omitted if no confusion is possible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/>
              <a:t>special cases for tuples: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empty tuple: ()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single-element tuple: must have comma after the element: </a:t>
            </a:r>
          </a:p>
          <a:p>
            <a:pPr lvl="1"/>
            <a:endParaRPr lang="en-US" sz="750" dirty="0"/>
          </a:p>
          <a:p>
            <a:pPr lvl="2"/>
            <a:r>
              <a:rPr lang="en-US" sz="1500" dirty="0"/>
              <a:t>(111,)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87009" y="1467899"/>
            <a:ext cx="4087140" cy="4913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600" dirty="0" smtClean="0"/>
              <a:t>&gt;&gt;&gt; </a:t>
            </a:r>
          </a:p>
          <a:p>
            <a:pPr marL="0" indent="0">
              <a:buNone/>
            </a:pPr>
            <a:r>
              <a:rPr lang="fr-FR" sz="2600" dirty="0" smtClean="0"/>
              <a:t>&gt;&gt;&gt; x = (111, 222, 333, 444, 555)</a:t>
            </a:r>
          </a:p>
          <a:p>
            <a:pPr marL="0" indent="0">
              <a:buNone/>
            </a:pPr>
            <a:r>
              <a:rPr lang="fr-FR" sz="2600" dirty="0" smtClean="0"/>
              <a:t>&gt;&gt;&gt; x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(111, 222, 333, 444, 555)</a:t>
            </a:r>
          </a:p>
          <a:p>
            <a:pPr marL="0" indent="0">
              <a:buNone/>
            </a:pPr>
            <a:r>
              <a:rPr lang="fr-FR" sz="2600" dirty="0" smtClean="0"/>
              <a:t>&gt;&gt;&gt; x[0]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111</a:t>
            </a:r>
          </a:p>
          <a:p>
            <a:pPr marL="0" indent="0">
              <a:buNone/>
            </a:pPr>
            <a:r>
              <a:rPr lang="fr-FR" sz="2600" dirty="0" smtClean="0"/>
              <a:t>&gt;&gt;&gt; x[2]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333</a:t>
            </a:r>
          </a:p>
          <a:p>
            <a:pPr marL="0" indent="0">
              <a:buNone/>
            </a:pPr>
            <a:r>
              <a:rPr lang="fr-FR" sz="2600" dirty="0" smtClean="0"/>
              <a:t>&gt;&gt;&gt; x[-1]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555</a:t>
            </a:r>
          </a:p>
          <a:p>
            <a:pPr marL="0" indent="0">
              <a:buNone/>
            </a:pPr>
            <a:r>
              <a:rPr lang="fr-FR" sz="2600" dirty="0" smtClean="0"/>
              <a:t>&gt;&gt;&gt; x[-2]</a:t>
            </a:r>
          </a:p>
          <a:p>
            <a:pPr marL="0" indent="0">
              <a:buNone/>
            </a:pPr>
            <a:r>
              <a:rPr lang="fr-FR" sz="2600" dirty="0" smtClean="0">
                <a:solidFill>
                  <a:srgbClr val="0000FF"/>
                </a:solidFill>
              </a:rPr>
              <a:t>444</a:t>
            </a:r>
          </a:p>
          <a:p>
            <a:pPr marL="0" indent="0">
              <a:buNone/>
            </a:pPr>
            <a:r>
              <a:rPr lang="fr-FR" sz="2600" dirty="0" smtClean="0"/>
              <a:t>&gt;&gt;&gt; </a:t>
            </a: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13127" y="4941588"/>
            <a:ext cx="355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indexing in tuples works similarly to strings and lists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87392"/>
            <a:ext cx="7886700" cy="864082"/>
          </a:xfrm>
        </p:spPr>
        <p:txBody>
          <a:bodyPr>
            <a:normAutofit/>
          </a:bodyPr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808" y="1738574"/>
            <a:ext cx="1442145" cy="94736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1894644" y="2175821"/>
            <a:ext cx="3386970" cy="168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37766" y="2041981"/>
            <a:ext cx="356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computing a length of a tuple: similar </a:t>
            </a:r>
            <a:r>
              <a:rPr lang="en-US" dirty="0" smtClean="0">
                <a:solidFill>
                  <a:srgbClr val="FF0000"/>
                </a:solidFill>
              </a:rPr>
              <a:t>to strings </a:t>
            </a:r>
            <a:r>
              <a:rPr lang="en-US" dirty="0">
                <a:solidFill>
                  <a:srgbClr val="FF0000"/>
                </a:solidFill>
              </a:rPr>
              <a:t>and lists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7829" y="1093116"/>
            <a:ext cx="4274523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00" dirty="0"/>
              <a:t>&gt;&gt;&gt; x = </a:t>
            </a:r>
            <a:r>
              <a:rPr lang="fr-FR" sz="2200" dirty="0" smtClean="0"/>
              <a:t>(111</a:t>
            </a:r>
            <a:r>
              <a:rPr lang="fr-FR" sz="2200" dirty="0"/>
              <a:t>, 222, 333, 444, </a:t>
            </a:r>
            <a:r>
              <a:rPr lang="fr-FR" sz="2200" dirty="0" smtClean="0"/>
              <a:t>555)</a:t>
            </a:r>
          </a:p>
          <a:p>
            <a:pPr marL="0" indent="0">
              <a:buNone/>
            </a:pPr>
            <a:r>
              <a:rPr lang="fr-FR" sz="2200" dirty="0" smtClean="0"/>
              <a:t>&gt;&gt;&gt;</a:t>
            </a:r>
          </a:p>
          <a:p>
            <a:pPr marL="0" indent="0">
              <a:buNone/>
            </a:pPr>
            <a:r>
              <a:rPr lang="fr-FR" sz="2200" dirty="0" err="1" smtClean="0">
                <a:solidFill>
                  <a:srgbClr val="8A00D3"/>
                </a:solidFill>
              </a:rPr>
              <a:t>len</a:t>
            </a:r>
            <a:r>
              <a:rPr lang="fr-FR" sz="2200" dirty="0" smtClean="0"/>
              <a:t>(x)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FF"/>
                </a:solidFill>
              </a:rPr>
              <a:t>5</a:t>
            </a:r>
            <a:endParaRPr lang="fr-FR" sz="2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sz="2200" dirty="0"/>
              <a:t>&gt;&gt;&gt; x[2:]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FF"/>
                </a:solidFill>
              </a:rPr>
              <a:t>(333, 444, 555)</a:t>
            </a:r>
          </a:p>
          <a:p>
            <a:pPr marL="0" indent="0">
              <a:buNone/>
            </a:pPr>
            <a:r>
              <a:rPr lang="fr-FR" sz="2200" dirty="0"/>
              <a:t>&gt;&gt;&gt; </a:t>
            </a:r>
          </a:p>
          <a:p>
            <a:pPr marL="0" indent="0">
              <a:buNone/>
            </a:pPr>
            <a:r>
              <a:rPr lang="fr-FR" sz="2200" dirty="0"/>
              <a:t>&gt;&gt;&gt; x[:4]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FF"/>
                </a:solidFill>
              </a:rPr>
              <a:t>(111, 222, 333, 444)</a:t>
            </a:r>
          </a:p>
          <a:p>
            <a:pPr marL="0" indent="0">
              <a:buNone/>
            </a:pPr>
            <a:r>
              <a:rPr lang="fr-FR" sz="2200" dirty="0"/>
              <a:t>&gt;&gt;&gt; x[1:4]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FF"/>
                </a:solidFill>
              </a:rPr>
              <a:t>(222, 333, 444)</a:t>
            </a:r>
          </a:p>
          <a:p>
            <a:pPr marL="0" indent="0">
              <a:buNone/>
            </a:pPr>
            <a:r>
              <a:rPr lang="fr-FR" sz="2200" dirty="0"/>
              <a:t>&gt;&gt;&gt; </a:t>
            </a:r>
          </a:p>
          <a:p>
            <a:pPr marL="0" indent="0">
              <a:buNone/>
            </a:pPr>
            <a:r>
              <a:rPr lang="fr-FR" sz="2200" dirty="0"/>
              <a:t>&gt;&gt;&gt;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452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87392"/>
            <a:ext cx="7886700" cy="864082"/>
          </a:xfrm>
        </p:spPr>
        <p:txBody>
          <a:bodyPr>
            <a:normAutofit/>
          </a:bodyPr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28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5742" y="2529782"/>
            <a:ext cx="3227141" cy="334181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27141" y="3208408"/>
            <a:ext cx="2366777" cy="2999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25149" y="2052392"/>
            <a:ext cx="320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computing a length of a tuple: similar </a:t>
            </a:r>
            <a:r>
              <a:rPr lang="en-US" dirty="0" smtClean="0"/>
              <a:t>to strings </a:t>
            </a:r>
            <a:r>
              <a:rPr lang="en-US" dirty="0"/>
              <a:t>and lists</a:t>
            </a:r>
            <a:endParaRPr lang="en-US" sz="165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7829" y="1093116"/>
            <a:ext cx="4274523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00" dirty="0"/>
              <a:t>&gt;&gt;&gt; x = </a:t>
            </a:r>
            <a:r>
              <a:rPr lang="fr-FR" sz="2200" dirty="0" smtClean="0"/>
              <a:t>(111</a:t>
            </a:r>
            <a:r>
              <a:rPr lang="fr-FR" sz="2200" dirty="0"/>
              <a:t>, 222, 333, 444, </a:t>
            </a:r>
            <a:r>
              <a:rPr lang="fr-FR" sz="2200" dirty="0" smtClean="0"/>
              <a:t>555)</a:t>
            </a:r>
          </a:p>
          <a:p>
            <a:pPr marL="0" indent="0">
              <a:buNone/>
            </a:pPr>
            <a:r>
              <a:rPr lang="fr-FR" sz="2200" dirty="0" smtClean="0"/>
              <a:t>&gt;&gt;&gt;</a:t>
            </a:r>
          </a:p>
          <a:p>
            <a:pPr marL="0" indent="0">
              <a:buNone/>
            </a:pPr>
            <a:r>
              <a:rPr lang="fr-FR" sz="2200" dirty="0" err="1" smtClean="0">
                <a:solidFill>
                  <a:srgbClr val="8A00D3"/>
                </a:solidFill>
              </a:rPr>
              <a:t>len</a:t>
            </a:r>
            <a:r>
              <a:rPr lang="fr-FR" sz="2200" dirty="0" smtClean="0"/>
              <a:t>(x)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FF"/>
                </a:solidFill>
              </a:rPr>
              <a:t>5</a:t>
            </a:r>
            <a:endParaRPr lang="fr-FR" sz="2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sz="2200" dirty="0"/>
              <a:t>&gt;&gt;&gt; x[2:]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FF"/>
                </a:solidFill>
              </a:rPr>
              <a:t>(333, 444, 555)</a:t>
            </a:r>
          </a:p>
          <a:p>
            <a:pPr marL="0" indent="0">
              <a:buNone/>
            </a:pPr>
            <a:r>
              <a:rPr lang="fr-FR" sz="2200" dirty="0"/>
              <a:t>&gt;&gt;&gt; </a:t>
            </a:r>
          </a:p>
          <a:p>
            <a:pPr marL="0" indent="0">
              <a:buNone/>
            </a:pPr>
            <a:r>
              <a:rPr lang="fr-FR" sz="2200" dirty="0"/>
              <a:t>&gt;&gt;&gt; x[:4]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FF"/>
                </a:solidFill>
              </a:rPr>
              <a:t>(111, 222, 333, 444)</a:t>
            </a:r>
          </a:p>
          <a:p>
            <a:pPr marL="0" indent="0">
              <a:buNone/>
            </a:pPr>
            <a:r>
              <a:rPr lang="fr-FR" sz="2200" dirty="0"/>
              <a:t>&gt;&gt;&gt; x[1:4]</a:t>
            </a:r>
          </a:p>
          <a:p>
            <a:pPr marL="0" indent="0">
              <a:buNone/>
            </a:pPr>
            <a:r>
              <a:rPr lang="fr-FR" sz="2200" dirty="0">
                <a:solidFill>
                  <a:srgbClr val="0000FF"/>
                </a:solidFill>
              </a:rPr>
              <a:t>(222, 333, 444)</a:t>
            </a:r>
          </a:p>
          <a:p>
            <a:pPr marL="0" indent="0">
              <a:buNone/>
            </a:pPr>
            <a:r>
              <a:rPr lang="fr-FR" sz="2200" dirty="0"/>
              <a:t>&gt;&gt;&gt; </a:t>
            </a:r>
          </a:p>
          <a:p>
            <a:pPr marL="0" indent="0">
              <a:buNone/>
            </a:pPr>
            <a:r>
              <a:rPr lang="fr-FR" sz="2200" dirty="0"/>
              <a:t>&gt;&gt;&gt; 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04328" y="3002482"/>
            <a:ext cx="312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computing slices of a tuple: similar </a:t>
            </a:r>
            <a:r>
              <a:rPr lang="en-US" dirty="0" smtClean="0">
                <a:solidFill>
                  <a:srgbClr val="FF0000"/>
                </a:solidFill>
              </a:rPr>
              <a:t>to strings </a:t>
            </a:r>
            <a:r>
              <a:rPr lang="en-US" dirty="0">
                <a:solidFill>
                  <a:srgbClr val="FF0000"/>
                </a:solidFill>
              </a:rPr>
              <a:t>and lists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1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76981"/>
            <a:ext cx="7886700" cy="895314"/>
          </a:xfrm>
        </p:spPr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29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6972" y="3602077"/>
            <a:ext cx="6339771" cy="26443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39131" y="2384034"/>
            <a:ext cx="1332497" cy="1249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15593" y="2122362"/>
            <a:ext cx="370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and * work similarly on tuples as for lists and strings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419" y="1565359"/>
            <a:ext cx="5721531" cy="47955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&gt;&gt;&gt; x = (111, 222, 333, 444, 555)</a:t>
            </a:r>
          </a:p>
          <a:p>
            <a:pPr marL="0" indent="0">
              <a:buNone/>
            </a:pPr>
            <a:r>
              <a:rPr lang="fr-FR" dirty="0"/>
              <a:t>&gt;&gt;&gt; x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(111, 222, 333, 444, 555</a:t>
            </a:r>
            <a:r>
              <a:rPr lang="fr-FR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s-ES_tradnl" dirty="0"/>
              <a:t>&gt;&gt;&gt; </a:t>
            </a:r>
          </a:p>
          <a:p>
            <a:pPr marL="0" indent="0">
              <a:buNone/>
            </a:pPr>
            <a:r>
              <a:rPr lang="es-ES_tradnl" dirty="0"/>
              <a:t>&gt;&gt;&gt; y =  (666, 777, 888)</a:t>
            </a:r>
          </a:p>
          <a:p>
            <a:pPr marL="0" indent="0">
              <a:buNone/>
            </a:pPr>
            <a:r>
              <a:rPr lang="es-ES_tradnl" dirty="0"/>
              <a:t>&gt;&gt;&gt; </a:t>
            </a:r>
          </a:p>
          <a:p>
            <a:pPr marL="0" indent="0">
              <a:buNone/>
            </a:pPr>
            <a:r>
              <a:rPr lang="es-ES_tradnl" dirty="0"/>
              <a:t>&gt;&gt;&gt; x + y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00FF"/>
                </a:solidFill>
              </a:rPr>
              <a:t>(111, 222, 333, 444, 555, 666, 777, 888)</a:t>
            </a:r>
          </a:p>
          <a:p>
            <a:pPr marL="0" indent="0">
              <a:buNone/>
            </a:pPr>
            <a:r>
              <a:rPr lang="es-ES_tradnl" dirty="0"/>
              <a:t>&gt;&gt;&gt; </a:t>
            </a:r>
          </a:p>
          <a:p>
            <a:pPr marL="0" indent="0">
              <a:buNone/>
            </a:pPr>
            <a:r>
              <a:rPr lang="es-ES_tradnl" dirty="0"/>
              <a:t>&gt;&gt;&gt; y * 3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00FF"/>
                </a:solidFill>
              </a:rPr>
              <a:t>(666, 777, 888, 666, 777, 888, 666, 777, 888)</a:t>
            </a:r>
          </a:p>
          <a:p>
            <a:pPr marL="0" indent="0">
              <a:buNone/>
            </a:pPr>
            <a:r>
              <a:rPr lang="es-ES_tradnl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8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lists ↔ strings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8240" y="145749"/>
            <a:ext cx="7886700" cy="1009831"/>
          </a:xfrm>
        </p:spPr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30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0760" y="1499720"/>
            <a:ext cx="2821146" cy="87390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99956" y="1874333"/>
            <a:ext cx="1771672" cy="176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78054" y="1882918"/>
            <a:ext cx="355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iterating through the elements of a tuple: similar to lists and strings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59940" y="1186811"/>
            <a:ext cx="3754910" cy="54759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&gt;&gt;&gt; x = (111, 222, 333, 444, 555)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r>
              <a:rPr lang="en-US" dirty="0" smtClean="0"/>
              <a:t>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item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x:</a:t>
            </a:r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8A00D3"/>
                </a:solidFill>
              </a:rPr>
              <a:t> print</a:t>
            </a:r>
            <a:r>
              <a:rPr lang="en-US" dirty="0"/>
              <a:t>(item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111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222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333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444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555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222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True</a:t>
            </a:r>
          </a:p>
          <a:p>
            <a:pPr marL="0" indent="0">
              <a:buNone/>
            </a:pPr>
            <a:r>
              <a:rPr lang="en-US" dirty="0"/>
              <a:t>&gt;&gt;&gt; 999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False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7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8240" y="145749"/>
            <a:ext cx="7886700" cy="1009831"/>
          </a:xfrm>
        </p:spPr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31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7793" y="4372463"/>
            <a:ext cx="2821146" cy="168652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endCxn id="11" idx="1"/>
          </p:cNvCxnSpPr>
          <p:nvPr/>
        </p:nvCxnSpPr>
        <p:spPr>
          <a:xfrm flipV="1">
            <a:off x="2956478" y="3326139"/>
            <a:ext cx="2474919" cy="1650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78054" y="1882918"/>
            <a:ext cx="355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iterating through the elements of a tuple: similar to lists and strings</a:t>
            </a:r>
            <a:endParaRPr lang="en-US" sz="165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8709" y="1186811"/>
            <a:ext cx="3786141" cy="54759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&gt;&gt;&gt; x = (111, 222, 333, 444, 555)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r>
              <a:rPr lang="en-US" dirty="0" smtClean="0"/>
              <a:t>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item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x:</a:t>
            </a:r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dirty="0" smtClean="0">
                <a:solidFill>
                  <a:srgbClr val="8A00D3"/>
                </a:solidFill>
              </a:rPr>
              <a:t> print</a:t>
            </a:r>
            <a:r>
              <a:rPr lang="en-US" dirty="0"/>
              <a:t>(item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111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222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333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444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555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222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True</a:t>
            </a:r>
          </a:p>
          <a:p>
            <a:pPr marL="0" indent="0">
              <a:buNone/>
            </a:pPr>
            <a:r>
              <a:rPr lang="en-US" dirty="0"/>
              <a:t>&gt;&gt;&gt; 999 </a:t>
            </a:r>
            <a:r>
              <a:rPr lang="en-US" dirty="0">
                <a:solidFill>
                  <a:srgbClr val="FF6600"/>
                </a:solidFill>
              </a:rPr>
              <a:t>in</a:t>
            </a:r>
            <a:r>
              <a:rPr lang="en-US" dirty="0"/>
              <a:t>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False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1397" y="3002973"/>
            <a:ext cx="333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checking membership in a tuple: similar to lists and strings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6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982"/>
            <a:ext cx="7886700" cy="791206"/>
          </a:xfrm>
        </p:spPr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5797" y="3171825"/>
            <a:ext cx="3084058" cy="107571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404114" y="2467318"/>
            <a:ext cx="3175090" cy="1009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75218" y="2184827"/>
            <a:ext cx="232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tuples are not mutable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8" y="1467898"/>
            <a:ext cx="7866019" cy="50491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&gt;&gt;&gt; x = (111, 222, 333, 444, 555</a:t>
            </a:r>
            <a:r>
              <a:rPr lang="fr-FR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(111, 222, 333, 444, 555)</a:t>
            </a:r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 x[2]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333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x[2] = 999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Traceback</a:t>
            </a:r>
            <a:r>
              <a:rPr lang="en-US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File "&lt;pyshell#102&gt;", line 1, in &lt;module&gt;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x[2] = 999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TypeError</a:t>
            </a:r>
            <a:r>
              <a:rPr lang="en-US" dirty="0">
                <a:solidFill>
                  <a:srgbClr val="FF0000"/>
                </a:solidFill>
              </a:rPr>
              <a:t>: 'tuple' object does not support item assignment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7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41063"/>
          </a:xfrm>
        </p:spPr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93459" y="1216638"/>
            <a:ext cx="238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tuples are immutable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259686"/>
            <a:ext cx="7866018" cy="5288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&gt;&gt;&gt; x = ( ['</a:t>
            </a:r>
            <a:r>
              <a:rPr lang="en-US" sz="2200" dirty="0" err="1"/>
              <a:t>aa</a:t>
            </a:r>
            <a:r>
              <a:rPr lang="en-US" sz="2200" dirty="0"/>
              <a:t>', 'bb'], ['cc', '</a:t>
            </a:r>
            <a:r>
              <a:rPr lang="en-US" sz="2200" dirty="0" err="1"/>
              <a:t>dd</a:t>
            </a:r>
            <a:r>
              <a:rPr lang="en-US" sz="2200" dirty="0"/>
              <a:t>'], ['</a:t>
            </a:r>
            <a:r>
              <a:rPr lang="en-US" sz="2200" dirty="0" err="1"/>
              <a:t>ee</a:t>
            </a:r>
            <a:r>
              <a:rPr lang="en-US" sz="2200" dirty="0"/>
              <a:t>'] )</a:t>
            </a:r>
          </a:p>
          <a:p>
            <a:pPr marL="0" indent="0">
              <a:buNone/>
            </a:pPr>
            <a:r>
              <a:rPr lang="en-US" sz="2200" dirty="0" smtClean="0"/>
              <a:t>&gt;</a:t>
            </a:r>
            <a:r>
              <a:rPr lang="en-US" sz="2200" dirty="0"/>
              <a:t>&gt;&gt; x[0] = </a:t>
            </a:r>
            <a:r>
              <a:rPr lang="en-US" sz="2200" dirty="0">
                <a:solidFill>
                  <a:srgbClr val="008000"/>
                </a:solidFill>
              </a:rPr>
              <a:t>'</a:t>
            </a:r>
            <a:r>
              <a:rPr lang="en-US" sz="2200" dirty="0" err="1">
                <a:solidFill>
                  <a:srgbClr val="008000"/>
                </a:solidFill>
              </a:rPr>
              <a:t>ff</a:t>
            </a:r>
            <a:r>
              <a:rPr lang="en-US" sz="2200" dirty="0">
                <a:solidFill>
                  <a:srgbClr val="008000"/>
                </a:solidFill>
              </a:rPr>
              <a:t>'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Traceback</a:t>
            </a:r>
            <a:r>
              <a:rPr lang="en-US" sz="2200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 File "&lt;pyshell#108&gt;", line 1, in &lt;module&gt;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   x[0] = '</a:t>
            </a:r>
            <a:r>
              <a:rPr lang="en-US" sz="2200" dirty="0" err="1">
                <a:solidFill>
                  <a:srgbClr val="FF0000"/>
                </a:solidFill>
              </a:rPr>
              <a:t>ff</a:t>
            </a:r>
            <a:r>
              <a:rPr lang="en-US" sz="2200" dirty="0">
                <a:solidFill>
                  <a:srgbClr val="FF0000"/>
                </a:solidFill>
              </a:rPr>
              <a:t>'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TypeError</a:t>
            </a:r>
            <a:r>
              <a:rPr lang="en-US" sz="2200" dirty="0">
                <a:solidFill>
                  <a:srgbClr val="FF0000"/>
                </a:solidFill>
              </a:rPr>
              <a:t>: 'tuple' object does not support item </a:t>
            </a:r>
            <a:r>
              <a:rPr lang="en-US" sz="2200" dirty="0" smtClean="0">
                <a:solidFill>
                  <a:srgbClr val="FF0000"/>
                </a:solidFill>
              </a:rPr>
              <a:t>assignment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3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41063"/>
          </a:xfrm>
        </p:spPr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2032" y="1435261"/>
            <a:ext cx="216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tuples are immutable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259686"/>
            <a:ext cx="6960336" cy="5288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&gt;&gt;&gt; x = ( ['</a:t>
            </a:r>
            <a:r>
              <a:rPr lang="en-US" sz="2200" dirty="0" err="1"/>
              <a:t>aa</a:t>
            </a:r>
            <a:r>
              <a:rPr lang="en-US" sz="2200" dirty="0"/>
              <a:t>', 'bb'], ['cc', '</a:t>
            </a:r>
            <a:r>
              <a:rPr lang="en-US" sz="2200" dirty="0" err="1"/>
              <a:t>dd</a:t>
            </a:r>
            <a:r>
              <a:rPr lang="en-US" sz="2200" dirty="0"/>
              <a:t>'], ['</a:t>
            </a:r>
            <a:r>
              <a:rPr lang="en-US" sz="2200" dirty="0" err="1"/>
              <a:t>ee</a:t>
            </a:r>
            <a:r>
              <a:rPr lang="en-US" sz="2200" dirty="0"/>
              <a:t>'] )</a:t>
            </a:r>
          </a:p>
          <a:p>
            <a:pPr marL="0" indent="0">
              <a:buNone/>
            </a:pPr>
            <a:r>
              <a:rPr lang="en-US" sz="2200" dirty="0" smtClean="0"/>
              <a:t>&gt;</a:t>
            </a:r>
            <a:r>
              <a:rPr lang="en-US" sz="2200" dirty="0"/>
              <a:t>&gt;&gt; x[0] = </a:t>
            </a:r>
            <a:r>
              <a:rPr lang="en-US" sz="2200" dirty="0">
                <a:solidFill>
                  <a:srgbClr val="008000"/>
                </a:solidFill>
              </a:rPr>
              <a:t>'</a:t>
            </a:r>
            <a:r>
              <a:rPr lang="en-US" sz="2200" dirty="0" err="1">
                <a:solidFill>
                  <a:srgbClr val="008000"/>
                </a:solidFill>
              </a:rPr>
              <a:t>ff</a:t>
            </a:r>
            <a:r>
              <a:rPr lang="en-US" sz="2200" dirty="0">
                <a:solidFill>
                  <a:srgbClr val="008000"/>
                </a:solidFill>
              </a:rPr>
              <a:t>'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Traceback</a:t>
            </a:r>
            <a:r>
              <a:rPr lang="en-US" sz="2200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 File "&lt;pyshell#108&gt;", line 1, in &lt;module&gt;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   x[0] = '</a:t>
            </a:r>
            <a:r>
              <a:rPr lang="en-US" sz="2200" dirty="0" err="1">
                <a:solidFill>
                  <a:srgbClr val="FF0000"/>
                </a:solidFill>
              </a:rPr>
              <a:t>ff</a:t>
            </a:r>
            <a:r>
              <a:rPr lang="en-US" sz="2200" dirty="0">
                <a:solidFill>
                  <a:srgbClr val="FF0000"/>
                </a:solidFill>
              </a:rPr>
              <a:t>'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TypeError</a:t>
            </a:r>
            <a:r>
              <a:rPr lang="en-US" sz="2200" dirty="0">
                <a:solidFill>
                  <a:srgbClr val="FF0000"/>
                </a:solidFill>
              </a:rPr>
              <a:t>: 'tuple' object does not support item </a:t>
            </a:r>
            <a:r>
              <a:rPr lang="en-US" sz="2200" dirty="0" smtClean="0">
                <a:solidFill>
                  <a:srgbClr val="FF0000"/>
                </a:solidFill>
              </a:rPr>
              <a:t>assignment</a:t>
            </a:r>
          </a:p>
          <a:p>
            <a:pPr marL="0" indent="0">
              <a:buNone/>
            </a:pPr>
            <a:r>
              <a:rPr lang="tr-TR" sz="2200" dirty="0"/>
              <a:t>&gt;&gt;&gt; x[0][0] = </a:t>
            </a:r>
            <a:r>
              <a:rPr lang="tr-TR" sz="2200" dirty="0">
                <a:solidFill>
                  <a:srgbClr val="008000"/>
                </a:solidFill>
              </a:rPr>
              <a:t>'</a:t>
            </a:r>
            <a:r>
              <a:rPr lang="tr-TR" sz="2200" dirty="0" err="1">
                <a:solidFill>
                  <a:srgbClr val="008000"/>
                </a:solidFill>
              </a:rPr>
              <a:t>ff</a:t>
            </a:r>
            <a:r>
              <a:rPr lang="tr-TR" sz="2200" dirty="0">
                <a:solidFill>
                  <a:srgbClr val="008000"/>
                </a:solidFill>
              </a:rPr>
              <a:t>'</a:t>
            </a:r>
          </a:p>
          <a:p>
            <a:pPr marL="0" indent="0">
              <a:buNone/>
            </a:pPr>
            <a:r>
              <a:rPr lang="tr-TR" sz="2200" dirty="0"/>
              <a:t>&gt;&gt;&gt; </a:t>
            </a:r>
            <a:r>
              <a:rPr lang="tr-TR" sz="2200" dirty="0" smtClean="0"/>
              <a:t>x</a:t>
            </a:r>
          </a:p>
          <a:p>
            <a:pPr marL="0" indent="0">
              <a:buNone/>
            </a:pPr>
            <a:r>
              <a:rPr lang="tr-TR" sz="2200" dirty="0">
                <a:solidFill>
                  <a:srgbClr val="0000FF"/>
                </a:solidFill>
              </a:rPr>
              <a:t>(['</a:t>
            </a:r>
            <a:r>
              <a:rPr lang="tr-TR" sz="2200" dirty="0" err="1">
                <a:solidFill>
                  <a:srgbClr val="0000FF"/>
                </a:solidFill>
              </a:rPr>
              <a:t>ff</a:t>
            </a:r>
            <a:r>
              <a:rPr lang="tr-TR" sz="2200" dirty="0">
                <a:solidFill>
                  <a:srgbClr val="0000FF"/>
                </a:solidFill>
              </a:rPr>
              <a:t>', '</a:t>
            </a:r>
            <a:r>
              <a:rPr lang="tr-TR" sz="2200" dirty="0" err="1">
                <a:solidFill>
                  <a:srgbClr val="0000FF"/>
                </a:solidFill>
              </a:rPr>
              <a:t>bb</a:t>
            </a:r>
            <a:r>
              <a:rPr lang="tr-TR" sz="2200" dirty="0">
                <a:solidFill>
                  <a:srgbClr val="0000FF"/>
                </a:solidFill>
              </a:rPr>
              <a:t>'], ['cc', '</a:t>
            </a:r>
            <a:r>
              <a:rPr lang="tr-TR" sz="2200" dirty="0" err="1">
                <a:solidFill>
                  <a:srgbClr val="0000FF"/>
                </a:solidFill>
              </a:rPr>
              <a:t>dd</a:t>
            </a:r>
            <a:r>
              <a:rPr lang="tr-TR" sz="2200" dirty="0">
                <a:solidFill>
                  <a:srgbClr val="0000FF"/>
                </a:solidFill>
              </a:rPr>
              <a:t>'], ['</a:t>
            </a:r>
            <a:r>
              <a:rPr lang="tr-TR" sz="2200" dirty="0" err="1">
                <a:solidFill>
                  <a:srgbClr val="0000FF"/>
                </a:solidFill>
              </a:rPr>
              <a:t>ee</a:t>
            </a:r>
            <a:r>
              <a:rPr lang="tr-TR" sz="2200" dirty="0">
                <a:solidFill>
                  <a:srgbClr val="0000FF"/>
                </a:solidFill>
              </a:rPr>
              <a:t>'])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1303" y="3936094"/>
            <a:ext cx="202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lists are mutable </a:t>
            </a:r>
          </a:p>
        </p:txBody>
      </p:sp>
    </p:spTree>
    <p:extLst>
      <p:ext uri="{BB962C8B-B14F-4D97-AF65-F5344CB8AC3E}">
        <p14:creationId xmlns:p14="http://schemas.microsoft.com/office/powerpoint/2010/main" val="36624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41063"/>
          </a:xfrm>
        </p:spPr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2032" y="1435261"/>
            <a:ext cx="216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tuples are immutable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259686"/>
            <a:ext cx="6960336" cy="52885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&gt;&gt;&gt; x = ( ['</a:t>
            </a:r>
            <a:r>
              <a:rPr lang="en-US" sz="2200" dirty="0" err="1"/>
              <a:t>aa</a:t>
            </a:r>
            <a:r>
              <a:rPr lang="en-US" sz="2200" dirty="0"/>
              <a:t>', 'bb'], ['cc', '</a:t>
            </a:r>
            <a:r>
              <a:rPr lang="en-US" sz="2200" dirty="0" err="1"/>
              <a:t>dd</a:t>
            </a:r>
            <a:r>
              <a:rPr lang="en-US" sz="2200" dirty="0"/>
              <a:t>'], ['</a:t>
            </a:r>
            <a:r>
              <a:rPr lang="en-US" sz="2200" dirty="0" err="1"/>
              <a:t>ee</a:t>
            </a:r>
            <a:r>
              <a:rPr lang="en-US" sz="2200" dirty="0"/>
              <a:t>'] )</a:t>
            </a:r>
          </a:p>
          <a:p>
            <a:pPr marL="0" indent="0">
              <a:buNone/>
            </a:pPr>
            <a:r>
              <a:rPr lang="en-US" sz="2200" dirty="0" smtClean="0"/>
              <a:t>&gt;</a:t>
            </a:r>
            <a:r>
              <a:rPr lang="en-US" sz="2200" dirty="0"/>
              <a:t>&gt;&gt; x[0] = </a:t>
            </a:r>
            <a:r>
              <a:rPr lang="en-US" sz="2200" dirty="0">
                <a:solidFill>
                  <a:srgbClr val="008000"/>
                </a:solidFill>
              </a:rPr>
              <a:t>'</a:t>
            </a:r>
            <a:r>
              <a:rPr lang="en-US" sz="2200" dirty="0" err="1">
                <a:solidFill>
                  <a:srgbClr val="008000"/>
                </a:solidFill>
              </a:rPr>
              <a:t>ff</a:t>
            </a:r>
            <a:r>
              <a:rPr lang="en-US" sz="2200" dirty="0">
                <a:solidFill>
                  <a:srgbClr val="008000"/>
                </a:solidFill>
              </a:rPr>
              <a:t>'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Traceback</a:t>
            </a:r>
            <a:r>
              <a:rPr lang="en-US" sz="2200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 File "&lt;pyshell#108&gt;", line 1, in &lt;module&gt;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   x[0] = '</a:t>
            </a:r>
            <a:r>
              <a:rPr lang="en-US" sz="2200" dirty="0" err="1">
                <a:solidFill>
                  <a:srgbClr val="FF0000"/>
                </a:solidFill>
              </a:rPr>
              <a:t>ff</a:t>
            </a:r>
            <a:r>
              <a:rPr lang="en-US" sz="2200" dirty="0">
                <a:solidFill>
                  <a:srgbClr val="FF0000"/>
                </a:solidFill>
              </a:rPr>
              <a:t>'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TypeError</a:t>
            </a:r>
            <a:r>
              <a:rPr lang="en-US" sz="2200" dirty="0">
                <a:solidFill>
                  <a:srgbClr val="FF0000"/>
                </a:solidFill>
              </a:rPr>
              <a:t>: 'tuple' object does not support item </a:t>
            </a:r>
            <a:r>
              <a:rPr lang="en-US" sz="2200" dirty="0" smtClean="0">
                <a:solidFill>
                  <a:srgbClr val="FF0000"/>
                </a:solidFill>
              </a:rPr>
              <a:t>assignment</a:t>
            </a:r>
          </a:p>
          <a:p>
            <a:pPr marL="0" indent="0">
              <a:buNone/>
            </a:pPr>
            <a:r>
              <a:rPr lang="tr-TR" sz="2200" dirty="0"/>
              <a:t>&gt;&gt;&gt; x[0][0] = </a:t>
            </a:r>
            <a:r>
              <a:rPr lang="tr-TR" sz="2200" dirty="0">
                <a:solidFill>
                  <a:srgbClr val="008000"/>
                </a:solidFill>
              </a:rPr>
              <a:t>'</a:t>
            </a:r>
            <a:r>
              <a:rPr lang="tr-TR" sz="2200" dirty="0" err="1">
                <a:solidFill>
                  <a:srgbClr val="008000"/>
                </a:solidFill>
              </a:rPr>
              <a:t>ff</a:t>
            </a:r>
            <a:r>
              <a:rPr lang="tr-TR" sz="2200" dirty="0">
                <a:solidFill>
                  <a:srgbClr val="008000"/>
                </a:solidFill>
              </a:rPr>
              <a:t>'</a:t>
            </a:r>
          </a:p>
          <a:p>
            <a:pPr marL="0" indent="0">
              <a:buNone/>
            </a:pPr>
            <a:r>
              <a:rPr lang="tr-TR" sz="2200" dirty="0"/>
              <a:t>&gt;&gt;&gt; </a:t>
            </a:r>
            <a:r>
              <a:rPr lang="tr-TR" sz="2200" dirty="0" smtClean="0"/>
              <a:t>x</a:t>
            </a:r>
          </a:p>
          <a:p>
            <a:pPr marL="0" indent="0">
              <a:buNone/>
            </a:pPr>
            <a:r>
              <a:rPr lang="tr-TR" sz="2200" dirty="0">
                <a:solidFill>
                  <a:srgbClr val="0000FF"/>
                </a:solidFill>
              </a:rPr>
              <a:t>(['</a:t>
            </a:r>
            <a:r>
              <a:rPr lang="tr-TR" sz="2200" dirty="0" err="1">
                <a:solidFill>
                  <a:srgbClr val="0000FF"/>
                </a:solidFill>
              </a:rPr>
              <a:t>ff</a:t>
            </a:r>
            <a:r>
              <a:rPr lang="tr-TR" sz="2200" dirty="0">
                <a:solidFill>
                  <a:srgbClr val="0000FF"/>
                </a:solidFill>
              </a:rPr>
              <a:t>', '</a:t>
            </a:r>
            <a:r>
              <a:rPr lang="tr-TR" sz="2200" dirty="0" err="1">
                <a:solidFill>
                  <a:srgbClr val="0000FF"/>
                </a:solidFill>
              </a:rPr>
              <a:t>bb</a:t>
            </a:r>
            <a:r>
              <a:rPr lang="tr-TR" sz="2200" dirty="0">
                <a:solidFill>
                  <a:srgbClr val="0000FF"/>
                </a:solidFill>
              </a:rPr>
              <a:t>'], ['cc', '</a:t>
            </a:r>
            <a:r>
              <a:rPr lang="tr-TR" sz="2200" dirty="0" err="1">
                <a:solidFill>
                  <a:srgbClr val="0000FF"/>
                </a:solidFill>
              </a:rPr>
              <a:t>dd</a:t>
            </a:r>
            <a:r>
              <a:rPr lang="tr-TR" sz="2200" dirty="0">
                <a:solidFill>
                  <a:srgbClr val="0000FF"/>
                </a:solidFill>
              </a:rPr>
              <a:t>'], ['</a:t>
            </a:r>
            <a:r>
              <a:rPr lang="tr-TR" sz="2200" dirty="0" err="1">
                <a:solidFill>
                  <a:srgbClr val="0000FF"/>
                </a:solidFill>
              </a:rPr>
              <a:t>ee</a:t>
            </a:r>
            <a:r>
              <a:rPr lang="tr-TR" sz="2200" dirty="0">
                <a:solidFill>
                  <a:srgbClr val="0000FF"/>
                </a:solidFill>
              </a:rPr>
              <a:t>'])</a:t>
            </a:r>
          </a:p>
          <a:p>
            <a:pPr marL="0" indent="0">
              <a:buNone/>
            </a:pPr>
            <a:r>
              <a:rPr lang="tr-TR" sz="2200" dirty="0"/>
              <a:t>&gt;&gt;&gt; x[0][0][0] = </a:t>
            </a:r>
            <a:r>
              <a:rPr lang="tr-TR" sz="2200" dirty="0">
                <a:solidFill>
                  <a:srgbClr val="008000"/>
                </a:solidFill>
              </a:rPr>
              <a:t>'a</a:t>
            </a:r>
            <a:r>
              <a:rPr lang="tr-TR" sz="2200" dirty="0" smtClean="0">
                <a:solidFill>
                  <a:srgbClr val="008000"/>
                </a:solidFill>
              </a:rPr>
              <a:t>'</a:t>
            </a:r>
          </a:p>
          <a:p>
            <a:pPr marL="0" indent="0">
              <a:buNone/>
            </a:pPr>
            <a:r>
              <a:rPr lang="tr-TR" sz="2200" dirty="0" err="1">
                <a:solidFill>
                  <a:srgbClr val="FF0000"/>
                </a:solidFill>
              </a:rPr>
              <a:t>Traceback</a:t>
            </a:r>
            <a:r>
              <a:rPr lang="tr-TR" sz="2200" dirty="0">
                <a:solidFill>
                  <a:srgbClr val="FF0000"/>
                </a:solidFill>
              </a:rPr>
              <a:t> (</a:t>
            </a:r>
            <a:r>
              <a:rPr lang="tr-TR" sz="2200" dirty="0" err="1">
                <a:solidFill>
                  <a:srgbClr val="FF0000"/>
                </a:solidFill>
              </a:rPr>
              <a:t>most</a:t>
            </a: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 err="1">
                <a:solidFill>
                  <a:srgbClr val="FF0000"/>
                </a:solidFill>
              </a:rPr>
              <a:t>recent</a:t>
            </a: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 err="1">
                <a:solidFill>
                  <a:srgbClr val="FF0000"/>
                </a:solidFill>
              </a:rPr>
              <a:t>call</a:t>
            </a: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 err="1">
                <a:solidFill>
                  <a:srgbClr val="FF0000"/>
                </a:solidFill>
              </a:rPr>
              <a:t>last</a:t>
            </a:r>
            <a:r>
              <a:rPr lang="tr-TR" sz="2200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r>
              <a:rPr lang="tr-TR" sz="2200" dirty="0">
                <a:solidFill>
                  <a:srgbClr val="FF0000"/>
                </a:solidFill>
              </a:rPr>
              <a:t>  File "&lt;pyshell#112&gt;", </a:t>
            </a:r>
            <a:r>
              <a:rPr lang="tr-TR" sz="2200" dirty="0" err="1">
                <a:solidFill>
                  <a:srgbClr val="FF0000"/>
                </a:solidFill>
              </a:rPr>
              <a:t>line</a:t>
            </a:r>
            <a:r>
              <a:rPr lang="tr-TR" sz="2200" dirty="0">
                <a:solidFill>
                  <a:srgbClr val="FF0000"/>
                </a:solidFill>
              </a:rPr>
              <a:t> 1, in &lt;</a:t>
            </a:r>
            <a:r>
              <a:rPr lang="tr-TR" sz="2200" dirty="0" err="1">
                <a:solidFill>
                  <a:srgbClr val="FF0000"/>
                </a:solidFill>
              </a:rPr>
              <a:t>module</a:t>
            </a:r>
            <a:r>
              <a:rPr lang="tr-TR" sz="22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tr-TR" sz="2200" dirty="0">
                <a:solidFill>
                  <a:srgbClr val="FF0000"/>
                </a:solidFill>
              </a:rPr>
              <a:t>    x[0][0][0] = 'a'</a:t>
            </a:r>
          </a:p>
          <a:p>
            <a:pPr marL="0" indent="0">
              <a:buNone/>
            </a:pPr>
            <a:r>
              <a:rPr lang="tr-TR" sz="2200" dirty="0" err="1">
                <a:solidFill>
                  <a:srgbClr val="FF0000"/>
                </a:solidFill>
              </a:rPr>
              <a:t>TypeError</a:t>
            </a:r>
            <a:r>
              <a:rPr lang="tr-TR" sz="2200" dirty="0">
                <a:solidFill>
                  <a:srgbClr val="FF0000"/>
                </a:solidFill>
              </a:rPr>
              <a:t>: '</a:t>
            </a:r>
            <a:r>
              <a:rPr lang="tr-TR" sz="2200" dirty="0" err="1">
                <a:solidFill>
                  <a:srgbClr val="FF0000"/>
                </a:solidFill>
              </a:rPr>
              <a:t>str</a:t>
            </a:r>
            <a:r>
              <a:rPr lang="tr-TR" sz="2200" dirty="0">
                <a:solidFill>
                  <a:srgbClr val="FF0000"/>
                </a:solidFill>
              </a:rPr>
              <a:t>' </a:t>
            </a:r>
            <a:r>
              <a:rPr lang="tr-TR" sz="2200" dirty="0" err="1">
                <a:solidFill>
                  <a:srgbClr val="FF0000"/>
                </a:solidFill>
              </a:rPr>
              <a:t>object</a:t>
            </a: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 err="1">
                <a:solidFill>
                  <a:srgbClr val="FF0000"/>
                </a:solidFill>
              </a:rPr>
              <a:t>does</a:t>
            </a:r>
            <a:r>
              <a:rPr lang="tr-TR" sz="2200" dirty="0">
                <a:solidFill>
                  <a:srgbClr val="FF0000"/>
                </a:solidFill>
              </a:rPr>
              <a:t> not </a:t>
            </a:r>
            <a:r>
              <a:rPr lang="tr-TR" sz="2200" dirty="0" err="1">
                <a:solidFill>
                  <a:srgbClr val="FF0000"/>
                </a:solidFill>
              </a:rPr>
              <a:t>support</a:t>
            </a: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 err="1">
                <a:solidFill>
                  <a:srgbClr val="FF0000"/>
                </a:solidFill>
              </a:rPr>
              <a:t>item</a:t>
            </a: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 err="1">
                <a:solidFill>
                  <a:srgbClr val="FF0000"/>
                </a:solidFill>
              </a:rPr>
              <a:t>assignment</a:t>
            </a:r>
            <a:endParaRPr lang="tr-TR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200" dirty="0"/>
              <a:t>&gt;&gt;&gt; </a:t>
            </a:r>
            <a:endParaRPr lang="tr-TR" sz="2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10179" y="3223406"/>
            <a:ext cx="202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lists are mutable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4492" y="4614245"/>
            <a:ext cx="243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strings are immutable </a:t>
            </a:r>
          </a:p>
        </p:txBody>
      </p:sp>
    </p:spTree>
    <p:extLst>
      <p:ext uri="{BB962C8B-B14F-4D97-AF65-F5344CB8AC3E}">
        <p14:creationId xmlns:p14="http://schemas.microsoft.com/office/powerpoint/2010/main" val="244210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84292"/>
              </p:ext>
            </p:extLst>
          </p:nvPr>
        </p:nvGraphicFramePr>
        <p:xfrm>
          <a:off x="5237561" y="2461933"/>
          <a:ext cx="1170384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83845"/>
              </p:ext>
            </p:extLst>
          </p:nvPr>
        </p:nvGraphicFramePr>
        <p:xfrm>
          <a:off x="4895723" y="3348235"/>
          <a:ext cx="569716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73500"/>
              </p:ext>
            </p:extLst>
          </p:nvPr>
        </p:nvGraphicFramePr>
        <p:xfrm>
          <a:off x="5950535" y="3348235"/>
          <a:ext cx="569716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46315"/>
              </p:ext>
            </p:extLst>
          </p:nvPr>
        </p:nvGraphicFramePr>
        <p:xfrm>
          <a:off x="6977660" y="3362403"/>
          <a:ext cx="308372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8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46222"/>
              </p:ext>
            </p:extLst>
          </p:nvPr>
        </p:nvGraphicFramePr>
        <p:xfrm>
          <a:off x="4022578" y="4045506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05556"/>
              </p:ext>
            </p:extLst>
          </p:nvPr>
        </p:nvGraphicFramePr>
        <p:xfrm>
          <a:off x="4786397" y="4807819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25808"/>
              </p:ext>
            </p:extLst>
          </p:nvPr>
        </p:nvGraphicFramePr>
        <p:xfrm>
          <a:off x="6196100" y="4682327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52614"/>
              </p:ext>
            </p:extLst>
          </p:nvPr>
        </p:nvGraphicFramePr>
        <p:xfrm>
          <a:off x="5396890" y="4252991"/>
          <a:ext cx="643362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45489"/>
              </p:ext>
            </p:extLst>
          </p:nvPr>
        </p:nvGraphicFramePr>
        <p:xfrm>
          <a:off x="6670054" y="4238822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4895723" y="2600998"/>
            <a:ext cx="501168" cy="761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35448" y="2600998"/>
            <a:ext cx="105265" cy="747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09791" y="2600998"/>
            <a:ext cx="748226" cy="761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03441" y="3487300"/>
            <a:ext cx="507897" cy="1320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022578" y="3487300"/>
            <a:ext cx="1016998" cy="558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05559" y="3494679"/>
            <a:ext cx="149120" cy="11876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8661" y="3494679"/>
            <a:ext cx="635142" cy="7540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676784" y="3494679"/>
            <a:ext cx="448175" cy="7540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9121" y="2395726"/>
            <a:ext cx="16273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(                     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18541" y="234144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69862" y="3286088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     ]</a:t>
            </a:r>
          </a:p>
        </p:txBody>
      </p: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>
            <a:off x="4636257" y="2572276"/>
            <a:ext cx="382864" cy="31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716780" y="3284008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     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89327" y="3298471"/>
            <a:ext cx="7777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]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36556"/>
              </p:ext>
            </p:extLst>
          </p:nvPr>
        </p:nvGraphicFramePr>
        <p:xfrm>
          <a:off x="5259395" y="2226469"/>
          <a:ext cx="1170384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7522942" y="2226469"/>
            <a:ext cx="13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tuple</a:t>
            </a:r>
          </a:p>
          <a:p>
            <a:r>
              <a:rPr lang="en-US" dirty="0"/>
              <a:t>(immutable)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22942" y="3183055"/>
            <a:ext cx="110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</a:t>
            </a:r>
          </a:p>
          <a:p>
            <a:r>
              <a:rPr lang="en-US" dirty="0"/>
              <a:t>(mutable)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62208" y="4184572"/>
            <a:ext cx="13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</a:t>
            </a:r>
          </a:p>
          <a:p>
            <a:r>
              <a:rPr lang="en-US" dirty="0"/>
              <a:t>(immutable)</a:t>
            </a:r>
          </a:p>
        </p:txBody>
      </p:sp>
    </p:spTree>
    <p:extLst>
      <p:ext uri="{BB962C8B-B14F-4D97-AF65-F5344CB8AC3E}">
        <p14:creationId xmlns:p14="http://schemas.microsoft.com/office/powerpoint/2010/main" val="71709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37561" y="2461933"/>
          <a:ext cx="1170384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95723" y="3348235"/>
          <a:ext cx="569716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50535" y="3348235"/>
          <a:ext cx="569716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977660" y="3362403"/>
          <a:ext cx="308372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8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28147"/>
              </p:ext>
            </p:extLst>
          </p:nvPr>
        </p:nvGraphicFramePr>
        <p:xfrm>
          <a:off x="4025647" y="4046220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FFFC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FC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C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FC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EFA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786397" y="4807819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196100" y="4682327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96890" y="4252991"/>
          <a:ext cx="643362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670054" y="4238822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4895723" y="2600998"/>
            <a:ext cx="501168" cy="761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35448" y="2600998"/>
            <a:ext cx="105265" cy="747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09791" y="2600998"/>
            <a:ext cx="748226" cy="761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03441" y="3487300"/>
            <a:ext cx="507897" cy="1320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025647" y="3487300"/>
            <a:ext cx="1013930" cy="55892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05559" y="3494679"/>
            <a:ext cx="149120" cy="11876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8661" y="3494679"/>
            <a:ext cx="635142" cy="7540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676784" y="3494679"/>
            <a:ext cx="448175" cy="7540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9121" y="2395726"/>
            <a:ext cx="16273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(                     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18541" y="234144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69862" y="3286088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     ]</a:t>
            </a:r>
          </a:p>
        </p:txBody>
      </p: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>
            <a:off x="4636257" y="2572276"/>
            <a:ext cx="382864" cy="31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716780" y="3284008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     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89327" y="3298471"/>
            <a:ext cx="7777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]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5259395" y="2226469"/>
          <a:ext cx="1170384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7522942" y="2226469"/>
            <a:ext cx="13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tuple</a:t>
            </a:r>
          </a:p>
          <a:p>
            <a:r>
              <a:rPr lang="en-US" dirty="0"/>
              <a:t>(immutable)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22942" y="3183055"/>
            <a:ext cx="110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</a:t>
            </a:r>
          </a:p>
          <a:p>
            <a:r>
              <a:rPr lang="en-US" dirty="0"/>
              <a:t>(mutable)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62208" y="4184572"/>
            <a:ext cx="13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</a:t>
            </a:r>
          </a:p>
          <a:p>
            <a:r>
              <a:rPr lang="en-US" dirty="0"/>
              <a:t>(immutable)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52742"/>
              </p:ext>
            </p:extLst>
          </p:nvPr>
        </p:nvGraphicFramePr>
        <p:xfrm>
          <a:off x="4065598" y="4427417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>
            <a:off x="4079191" y="3480216"/>
            <a:ext cx="966475" cy="9598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8527" y="3468308"/>
            <a:ext cx="1229552" cy="33799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>
            <a:endCxn id="52" idx="1"/>
          </p:cNvCxnSpPr>
          <p:nvPr/>
        </p:nvCxnSpPr>
        <p:spPr>
          <a:xfrm flipV="1">
            <a:off x="1757363" y="3493837"/>
            <a:ext cx="2912499" cy="146697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7470" y="3287561"/>
            <a:ext cx="7502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52626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1" y="2226469"/>
            <a:ext cx="5394462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[ (1, 2, 3), (4, 5, 6), (7, 8, 9) 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x[0][0] = (2, 3, 4)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x[0] = [ 2, 3, 4 ]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9200" y="2867923"/>
            <a:ext cx="29145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do you think will be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printed out?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36007" y="3225713"/>
            <a:ext cx="2506754" cy="11383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5779" y="3888427"/>
            <a:ext cx="29145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do you think will be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printed out?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36007" y="4208287"/>
            <a:ext cx="2531039" cy="10529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0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tuples?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226469"/>
            <a:ext cx="8008144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At the implementation level, tuples are much simpler than lists:</a:t>
            </a:r>
          </a:p>
          <a:p>
            <a:r>
              <a:rPr lang="en-US" dirty="0" smtClean="0"/>
              <a:t>lists are mutable; tuples are immutable</a:t>
            </a:r>
          </a:p>
          <a:p>
            <a:pPr lvl="1"/>
            <a:r>
              <a:rPr lang="en-US" dirty="0" smtClean="0"/>
              <a:t>this means that the implementation can process tuples without having to worry about the possibility of updates</a:t>
            </a:r>
          </a:p>
          <a:p>
            <a:r>
              <a:rPr lang="en-US" dirty="0" smtClean="0"/>
              <a:t>lists have methods (e.g., append); tuples do not have methods</a:t>
            </a:r>
          </a:p>
          <a:p>
            <a:pPr marL="0" indent="0">
              <a:buNone/>
            </a:pPr>
            <a:r>
              <a:rPr lang="en-US" sz="900" dirty="0"/>
              <a:t>   </a:t>
            </a:r>
          </a:p>
          <a:p>
            <a:pPr>
              <a:buFont typeface="Symbol" panose="05050102010706020507" pitchFamily="18" charset="2"/>
              <a:buChar char=""/>
            </a:pPr>
            <a:r>
              <a:rPr lang="en-US" dirty="0" smtClean="0"/>
              <a:t> Tuples can be implemented more efficiently than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42803"/>
            <a:ext cx="7886700" cy="6070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Strings → lists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6130" y="2652149"/>
            <a:ext cx="5165201" cy="143813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34093" y="2484055"/>
            <a:ext cx="1156509" cy="2645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1736" y="2245146"/>
            <a:ext cx="354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split() : splits a string on whitespace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returns a list of strings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167318"/>
            <a:ext cx="5926457" cy="5528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200" dirty="0"/>
              <a:t>&gt;&gt;&gt; </a:t>
            </a:r>
            <a:r>
              <a:rPr lang="tr-TR" sz="2200" dirty="0" err="1"/>
              <a:t>names</a:t>
            </a:r>
            <a:r>
              <a:rPr lang="tr-TR" sz="2200" dirty="0"/>
              <a:t> = "John, Paul, Megan, Bill, Mary"</a:t>
            </a:r>
          </a:p>
          <a:p>
            <a:pPr marL="0" indent="0">
              <a:buNone/>
            </a:pPr>
            <a:r>
              <a:rPr lang="tr-TR" sz="2200" dirty="0"/>
              <a:t>&gt;&gt;&gt; </a:t>
            </a:r>
            <a:r>
              <a:rPr lang="tr-TR" sz="2200" dirty="0" err="1"/>
              <a:t>names</a:t>
            </a:r>
            <a:endParaRPr lang="tr-TR" sz="2200" dirty="0"/>
          </a:p>
          <a:p>
            <a:pPr marL="0" indent="0">
              <a:buNone/>
            </a:pPr>
            <a:r>
              <a:rPr lang="tr-TR" sz="2200" dirty="0">
                <a:solidFill>
                  <a:srgbClr val="0000FF"/>
                </a:solidFill>
              </a:rPr>
              <a:t>'John, Paul, Megan, Bill, Mary'</a:t>
            </a:r>
          </a:p>
          <a:p>
            <a:pPr marL="0" indent="0">
              <a:buNone/>
            </a:pPr>
            <a:r>
              <a:rPr lang="tr-TR" sz="2200" dirty="0"/>
              <a:t>&gt;&gt;&gt; </a:t>
            </a:r>
          </a:p>
          <a:p>
            <a:pPr marL="0" indent="0">
              <a:buNone/>
            </a:pPr>
            <a:r>
              <a:rPr lang="tr-TR" sz="2200" dirty="0"/>
              <a:t>&gt;&gt;&gt; </a:t>
            </a:r>
            <a:r>
              <a:rPr lang="tr-TR" sz="2200" dirty="0" err="1"/>
              <a:t>names.split</a:t>
            </a:r>
            <a:r>
              <a:rPr lang="tr-TR" sz="2200" dirty="0"/>
              <a:t>()</a:t>
            </a:r>
          </a:p>
          <a:p>
            <a:pPr marL="0" indent="0">
              <a:buNone/>
            </a:pPr>
            <a:r>
              <a:rPr lang="tr-TR" sz="2200" dirty="0">
                <a:solidFill>
                  <a:srgbClr val="0000FF"/>
                </a:solidFill>
              </a:rPr>
              <a:t>['John,', 'Paul,', 'Megan,', 'Bill,', 'Mary']</a:t>
            </a:r>
          </a:p>
          <a:p>
            <a:pPr marL="0" indent="0">
              <a:buNone/>
            </a:pPr>
            <a:r>
              <a:rPr lang="tr-TR" sz="2200" dirty="0"/>
              <a:t>&gt;&gt;&gt; </a:t>
            </a:r>
          </a:p>
          <a:p>
            <a:pPr marL="0" indent="0">
              <a:buNone/>
            </a:pPr>
            <a:r>
              <a:rPr lang="tr-TR" sz="2200" dirty="0"/>
              <a:t>&gt;&gt;&gt; </a:t>
            </a:r>
            <a:r>
              <a:rPr lang="tr-TR" sz="2200" dirty="0" err="1"/>
              <a:t>names.split</a:t>
            </a:r>
            <a:r>
              <a:rPr lang="tr-TR" sz="2200" dirty="0"/>
              <a:t>('n')</a:t>
            </a:r>
          </a:p>
          <a:p>
            <a:pPr marL="0" indent="0">
              <a:buNone/>
            </a:pPr>
            <a:r>
              <a:rPr lang="tr-TR" sz="2200" dirty="0">
                <a:solidFill>
                  <a:srgbClr val="0000FF"/>
                </a:solidFill>
              </a:rPr>
              <a:t>['</a:t>
            </a:r>
            <a:r>
              <a:rPr lang="tr-TR" sz="2200" dirty="0" err="1">
                <a:solidFill>
                  <a:srgbClr val="0000FF"/>
                </a:solidFill>
              </a:rPr>
              <a:t>Joh</a:t>
            </a:r>
            <a:r>
              <a:rPr lang="tr-TR" sz="2200" dirty="0">
                <a:solidFill>
                  <a:srgbClr val="0000FF"/>
                </a:solidFill>
              </a:rPr>
              <a:t>', ', Paul, Mega', ', Bill, Mary']</a:t>
            </a:r>
          </a:p>
          <a:p>
            <a:pPr marL="0" indent="0">
              <a:buNone/>
            </a:pPr>
            <a:r>
              <a:rPr lang="tr-TR" sz="2200" dirty="0"/>
              <a:t>&gt;&gt;&gt; </a:t>
            </a:r>
          </a:p>
          <a:p>
            <a:pPr marL="0" indent="0">
              <a:buNone/>
            </a:pPr>
            <a:r>
              <a:rPr lang="tr-TR" sz="2200" dirty="0" smtClean="0"/>
              <a:t>&gt;</a:t>
            </a:r>
            <a:r>
              <a:rPr lang="tr-TR" sz="2200" dirty="0"/>
              <a:t>&gt;&gt; </a:t>
            </a:r>
            <a:r>
              <a:rPr lang="tr-TR" sz="2200" dirty="0" err="1"/>
              <a:t>names.split</a:t>
            </a:r>
            <a:r>
              <a:rPr lang="tr-TR" sz="2200" dirty="0"/>
              <a:t>(',')</a:t>
            </a:r>
          </a:p>
          <a:p>
            <a:pPr marL="0" indent="0">
              <a:buNone/>
            </a:pPr>
            <a:r>
              <a:rPr lang="tr-TR" sz="2200" dirty="0">
                <a:solidFill>
                  <a:srgbClr val="0000FF"/>
                </a:solidFill>
              </a:rPr>
              <a:t>['John', ' Paul', ' Megan', ' Bill', ' Mary']</a:t>
            </a:r>
          </a:p>
          <a:p>
            <a:pPr marL="0" indent="0">
              <a:buNone/>
            </a:pPr>
            <a:r>
              <a:rPr lang="tr-TR" sz="2200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138829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sequence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650" y="1500193"/>
            <a:ext cx="6187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Sequence types include: strings, lists, and tuples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7700" y="5924932"/>
            <a:ext cx="64689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Source: https://docs.python.org/3/library/stdtypes.html#sequence-types-list-tuple-range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0" y="2050243"/>
            <a:ext cx="6248446" cy="3743352"/>
          </a:xfrm>
        </p:spPr>
      </p:pic>
      <p:sp>
        <p:nvSpPr>
          <p:cNvPr id="9" name="Rounded Rectangular Callout 8"/>
          <p:cNvSpPr/>
          <p:nvPr/>
        </p:nvSpPr>
        <p:spPr>
          <a:xfrm>
            <a:off x="7307746" y="3467674"/>
            <a:ext cx="1446610" cy="727377"/>
          </a:xfrm>
          <a:prstGeom prst="wedgeRoundRectCallout">
            <a:avLst>
              <a:gd name="adj1" fmla="val -95093"/>
              <a:gd name="adj2" fmla="val 422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The elements are: </a:t>
            </a:r>
            <a:r>
              <a:rPr lang="en-US" sz="1350" i="1" dirty="0" err="1">
                <a:solidFill>
                  <a:schemeClr val="tx1"/>
                </a:solidFill>
              </a:rPr>
              <a:t>i</a:t>
            </a:r>
            <a:r>
              <a:rPr lang="en-US" sz="1350" i="1" dirty="0">
                <a:solidFill>
                  <a:schemeClr val="tx1"/>
                </a:solidFill>
              </a:rPr>
              <a:t>, </a:t>
            </a:r>
            <a:r>
              <a:rPr lang="en-US" sz="1350" i="1" dirty="0" err="1">
                <a:solidFill>
                  <a:schemeClr val="tx1"/>
                </a:solidFill>
              </a:rPr>
              <a:t>i+k</a:t>
            </a:r>
            <a:r>
              <a:rPr lang="en-US" sz="1350" i="1" dirty="0">
                <a:solidFill>
                  <a:schemeClr val="tx1"/>
                </a:solidFill>
              </a:rPr>
              <a:t>, i+2k, ...</a:t>
            </a:r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1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dictionary is like an array, but it can be indexed using strings</a:t>
            </a:r>
            <a:r>
              <a:rPr lang="en-US" dirty="0"/>
              <a:t> </a:t>
            </a:r>
            <a:r>
              <a:rPr lang="en-US" dirty="0" smtClean="0"/>
              <a:t>(or numbers, or tuples, or any immutable type)</a:t>
            </a:r>
          </a:p>
          <a:p>
            <a:pPr lvl="1"/>
            <a:r>
              <a:rPr lang="en-US" dirty="0" smtClean="0"/>
              <a:t>the values used as indexes for a particular dictionary are called its </a:t>
            </a:r>
            <a:r>
              <a:rPr lang="en-US" i="1" dirty="0" smtClean="0"/>
              <a:t>keys</a:t>
            </a:r>
          </a:p>
          <a:p>
            <a:pPr lvl="1"/>
            <a:r>
              <a:rPr lang="en-US" dirty="0" smtClean="0"/>
              <a:t>think of a dictionary as an unordered collection </a:t>
            </a:r>
            <a:r>
              <a:rPr lang="en-US" smtClean="0"/>
              <a:t>of       </a:t>
            </a:r>
            <a:r>
              <a:rPr lang="en-US" i="1" smtClean="0"/>
              <a:t>key</a:t>
            </a:r>
            <a:r>
              <a:rPr lang="en-US" smtClean="0"/>
              <a:t> </a:t>
            </a:r>
            <a:r>
              <a:rPr lang="en-US" dirty="0" smtClean="0"/>
              <a:t>: </a:t>
            </a:r>
            <a:r>
              <a:rPr lang="en-US" i="1" dirty="0" smtClean="0"/>
              <a:t>value</a:t>
            </a:r>
            <a:r>
              <a:rPr lang="en-US" dirty="0" smtClean="0"/>
              <a:t> pairs</a:t>
            </a:r>
          </a:p>
          <a:p>
            <a:pPr lvl="1"/>
            <a:r>
              <a:rPr lang="en-US" dirty="0" smtClean="0"/>
              <a:t>empty dictionary: {}</a:t>
            </a:r>
          </a:p>
          <a:p>
            <a:r>
              <a:rPr lang="en-US" dirty="0" smtClean="0"/>
              <a:t>It is an error to index into a dictionary using a non-existent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3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56159"/>
            <a:ext cx="7886700" cy="1020242"/>
          </a:xfrm>
        </p:spPr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85500" y="1540773"/>
            <a:ext cx="3289602" cy="156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64810" y="1362386"/>
            <a:ext cx="228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empty dictionary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008" y="1430021"/>
            <a:ext cx="5700711" cy="5264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&gt;&gt; </a:t>
            </a:r>
            <a:r>
              <a:rPr lang="en-US" dirty="0" err="1"/>
              <a:t>crs_units</a:t>
            </a:r>
            <a:r>
              <a:rPr lang="en-US" dirty="0"/>
              <a:t> = {}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110'</a:t>
            </a:r>
            <a:r>
              <a:rPr lang="en-US" dirty="0"/>
              <a:t>] = 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120'</a:t>
            </a:r>
            <a:r>
              <a:rPr lang="en-US" dirty="0"/>
              <a:t>] = </a:t>
            </a:r>
            <a:r>
              <a:rPr lang="en-US" dirty="0" smtClean="0"/>
              <a:t>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352'</a:t>
            </a:r>
            <a:r>
              <a:rPr lang="en-US" dirty="0"/>
              <a:t>] = 3</a:t>
            </a:r>
          </a:p>
          <a:p>
            <a:pPr marL="0" indent="0">
              <a:buNone/>
            </a:pPr>
            <a:r>
              <a:rPr lang="en-US" dirty="0"/>
              <a:t>&gt;&gt;&gt; course = 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110'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[course]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{'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110': 4, 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120': 4, 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352': 3}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1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56159"/>
            <a:ext cx="7886700" cy="1020242"/>
          </a:xfrm>
        </p:spPr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923992" y="2477729"/>
            <a:ext cx="999373" cy="1457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4461" y="1487315"/>
            <a:ext cx="228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dictionary</a:t>
            </a:r>
            <a:endParaRPr lang="en-US" sz="16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008" y="1430021"/>
            <a:ext cx="5700711" cy="5264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&gt;&gt; </a:t>
            </a:r>
            <a:r>
              <a:rPr lang="en-US" dirty="0" err="1"/>
              <a:t>crs_units</a:t>
            </a:r>
            <a:r>
              <a:rPr lang="en-US" dirty="0"/>
              <a:t> = {}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110'</a:t>
            </a:r>
            <a:r>
              <a:rPr lang="en-US" dirty="0"/>
              <a:t>] = 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120'</a:t>
            </a:r>
            <a:r>
              <a:rPr lang="en-US" dirty="0"/>
              <a:t>] = </a:t>
            </a:r>
            <a:r>
              <a:rPr lang="en-US" dirty="0" smtClean="0"/>
              <a:t>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352'</a:t>
            </a:r>
            <a:r>
              <a:rPr lang="en-US" dirty="0"/>
              <a:t>] = 3</a:t>
            </a:r>
          </a:p>
          <a:p>
            <a:pPr marL="0" indent="0">
              <a:buNone/>
            </a:pPr>
            <a:r>
              <a:rPr lang="en-US" dirty="0"/>
              <a:t>&gt;&gt;&gt; course = 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110'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[course]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{'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110': 4, 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120': 4, 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352': 3}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8561" y="2400993"/>
            <a:ext cx="308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populating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this example, one item at a time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9842" y="1842681"/>
            <a:ext cx="4653329" cy="1540773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6697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56159"/>
            <a:ext cx="7886700" cy="1020242"/>
          </a:xfrm>
        </p:spPr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195283" y="3747826"/>
            <a:ext cx="1842593" cy="458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4461" y="1487315"/>
            <a:ext cx="228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dictionary</a:t>
            </a:r>
            <a:endParaRPr lang="en-US" sz="16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008" y="1467898"/>
            <a:ext cx="6169168" cy="52261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&gt;&gt; </a:t>
            </a:r>
            <a:r>
              <a:rPr lang="en-US" dirty="0" err="1"/>
              <a:t>crs_units</a:t>
            </a:r>
            <a:r>
              <a:rPr lang="en-US" dirty="0"/>
              <a:t> = {}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110'</a:t>
            </a:r>
            <a:r>
              <a:rPr lang="en-US" dirty="0"/>
              <a:t>] = 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120'</a:t>
            </a:r>
            <a:r>
              <a:rPr lang="en-US" dirty="0"/>
              <a:t>] = </a:t>
            </a:r>
            <a:r>
              <a:rPr lang="en-US" dirty="0" smtClean="0"/>
              <a:t>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352'</a:t>
            </a:r>
            <a:r>
              <a:rPr lang="en-US" dirty="0"/>
              <a:t>] = 3</a:t>
            </a:r>
          </a:p>
          <a:p>
            <a:pPr marL="0" indent="0">
              <a:buNone/>
            </a:pPr>
            <a:r>
              <a:rPr lang="en-US" dirty="0"/>
              <a:t>&gt;&gt;&gt; course = 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110'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[course]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{'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110': 4, 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120': 4, 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352': 3}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8561" y="2400993"/>
            <a:ext cx="308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populating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this example, one item at a time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253" y="4122607"/>
            <a:ext cx="4070362" cy="926547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6065124" y="3535152"/>
            <a:ext cx="242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looking </a:t>
            </a:r>
            <a:r>
              <a:rPr lang="en-US" dirty="0" smtClean="0">
                <a:solidFill>
                  <a:srgbClr val="FF0000"/>
                </a:solidFill>
              </a:rPr>
              <a:t>using keys </a:t>
            </a:r>
            <a:r>
              <a:rPr lang="en-US" dirty="0">
                <a:solidFill>
                  <a:srgbClr val="FF0000"/>
                </a:solidFill>
              </a:rPr>
              <a:t>(indexing)</a:t>
            </a:r>
          </a:p>
        </p:txBody>
      </p:sp>
    </p:spTree>
    <p:extLst>
      <p:ext uri="{BB962C8B-B14F-4D97-AF65-F5344CB8AC3E}">
        <p14:creationId xmlns:p14="http://schemas.microsoft.com/office/powerpoint/2010/main" val="167109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56159"/>
            <a:ext cx="7886700" cy="1020242"/>
          </a:xfrm>
        </p:spPr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46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54595" y="4414106"/>
            <a:ext cx="270664" cy="12180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4461" y="1487315"/>
            <a:ext cx="228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dictionary</a:t>
            </a:r>
            <a:endParaRPr lang="en-US" sz="16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298" y="1426255"/>
            <a:ext cx="5569421" cy="52677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&gt;&gt; </a:t>
            </a:r>
            <a:r>
              <a:rPr lang="en-US" dirty="0" err="1"/>
              <a:t>crs_units</a:t>
            </a:r>
            <a:r>
              <a:rPr lang="en-US" dirty="0"/>
              <a:t> = {}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110'</a:t>
            </a:r>
            <a:r>
              <a:rPr lang="en-US" dirty="0"/>
              <a:t>] = 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120'</a:t>
            </a:r>
            <a:r>
              <a:rPr lang="en-US" dirty="0"/>
              <a:t>] = </a:t>
            </a:r>
            <a:r>
              <a:rPr lang="en-US" dirty="0" smtClean="0"/>
              <a:t>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352'</a:t>
            </a:r>
            <a:r>
              <a:rPr lang="en-US" dirty="0"/>
              <a:t>] = 3</a:t>
            </a:r>
          </a:p>
          <a:p>
            <a:pPr marL="0" indent="0">
              <a:buNone/>
            </a:pPr>
            <a:r>
              <a:rPr lang="en-US" dirty="0"/>
              <a:t>&gt;&gt;&gt; course = </a:t>
            </a:r>
            <a:r>
              <a:rPr lang="en-US" dirty="0">
                <a:solidFill>
                  <a:srgbClr val="008000"/>
                </a:solidFill>
              </a:rPr>
              <a:t>'</a:t>
            </a:r>
            <a:r>
              <a:rPr lang="en-US" dirty="0" err="1">
                <a:solidFill>
                  <a:srgbClr val="008000"/>
                </a:solidFill>
              </a:rPr>
              <a:t>csc</a:t>
            </a:r>
            <a:r>
              <a:rPr lang="en-US" dirty="0">
                <a:solidFill>
                  <a:srgbClr val="008000"/>
                </a:solidFill>
              </a:rPr>
              <a:t> 110'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r>
              <a:rPr lang="en-US" dirty="0"/>
              <a:t>[course]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</a:p>
          <a:p>
            <a:pPr marL="0" indent="0">
              <a:buNone/>
            </a:pPr>
            <a:r>
              <a:rPr lang="en-US" dirty="0"/>
              <a:t>&gt;&gt;&gt; </a:t>
            </a:r>
            <a:r>
              <a:rPr lang="en-US" dirty="0" err="1"/>
              <a:t>crs_units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{'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110': 4, 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120': 4, '</a:t>
            </a:r>
            <a:r>
              <a:rPr lang="en-US" dirty="0" err="1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352': 3}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8561" y="2400993"/>
            <a:ext cx="308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populating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this example, one item at a time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5996" y="5382294"/>
            <a:ext cx="5548600" cy="749565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6065124" y="3535152"/>
            <a:ext cx="242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looking </a:t>
            </a:r>
            <a:r>
              <a:rPr lang="en-US" dirty="0" smtClean="0">
                <a:solidFill>
                  <a:srgbClr val="FF0000"/>
                </a:solidFill>
              </a:rPr>
              <a:t>using keys </a:t>
            </a:r>
            <a:r>
              <a:rPr lang="en-US" dirty="0">
                <a:solidFill>
                  <a:srgbClr val="FF0000"/>
                </a:solidFill>
              </a:rPr>
              <a:t>(indexing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we can populate it using this syntax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5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2625" y="2226469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dictionary</a:t>
            </a:r>
            <a:endParaRPr lang="en-US" sz="1650" dirty="0"/>
          </a:p>
        </p:txBody>
      </p:sp>
      <p:sp>
        <p:nvSpPr>
          <p:cNvPr id="8" name="TextBox 7"/>
          <p:cNvSpPr txBox="1"/>
          <p:nvPr/>
        </p:nvSpPr>
        <p:spPr>
          <a:xfrm>
            <a:off x="4734444" y="2612899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in this example, one item at a time</a:t>
            </a:r>
            <a:endParaRPr lang="en-US" sz="1650" dirty="0"/>
          </a:p>
        </p:txBody>
      </p:sp>
      <p:sp>
        <p:nvSpPr>
          <p:cNvPr id="9" name="TextBox 8"/>
          <p:cNvSpPr txBox="1"/>
          <p:nvPr/>
        </p:nvSpPr>
        <p:spPr>
          <a:xfrm>
            <a:off x="4732625" y="3339846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up the dictionary (indexing)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625" y="3792474"/>
            <a:ext cx="387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at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we can use this syntax to populate the dictionary too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2625" y="4799101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indexing with a key not in the dictionary is an error (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KeyError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Straight Connector 13"/>
          <p:cNvCxnSpPr>
            <a:stCxn id="15" idx="3"/>
            <a:endCxn id="11" idx="1"/>
          </p:cNvCxnSpPr>
          <p:nvPr/>
        </p:nvCxnSpPr>
        <p:spPr>
          <a:xfrm>
            <a:off x="2891481" y="4471996"/>
            <a:ext cx="1841144" cy="6502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31340" y="4144892"/>
            <a:ext cx="2360141" cy="654208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119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48</a:t>
            </a:fld>
            <a:endParaRPr lang="en-US"/>
          </a:p>
        </p:txBody>
      </p:sp>
      <p:cxnSp>
        <p:nvCxnSpPr>
          <p:cNvPr id="8" name="Straight Connector 7"/>
          <p:cNvCxnSpPr>
            <a:stCxn id="9" idx="3"/>
            <a:endCxn id="11" idx="1"/>
          </p:cNvCxnSpPr>
          <p:nvPr/>
        </p:nvCxnSpPr>
        <p:spPr>
          <a:xfrm flipV="1">
            <a:off x="3849130" y="2932371"/>
            <a:ext cx="883495" cy="162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3379" y="2729299"/>
            <a:ext cx="3385751" cy="438665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732625" y="2609205"/>
            <a:ext cx="394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initializing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this example, several items at once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4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49</a:t>
            </a:fld>
            <a:endParaRPr lang="en-US"/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>
          <a:xfrm>
            <a:off x="2483708" y="3432570"/>
            <a:ext cx="2248917" cy="46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76707" y="3213237"/>
            <a:ext cx="2007002" cy="438665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732625" y="2609205"/>
            <a:ext cx="396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in this example, several items at once</a:t>
            </a:r>
            <a:endParaRPr lang="en-US" sz="1650" dirty="0"/>
          </a:p>
        </p:txBody>
      </p:sp>
      <p:sp>
        <p:nvSpPr>
          <p:cNvPr id="10" name="TextBox 9"/>
          <p:cNvSpPr txBox="1"/>
          <p:nvPr/>
        </p:nvSpPr>
        <p:spPr>
          <a:xfrm>
            <a:off x="4732625" y="3432569"/>
            <a:ext cx="396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getting a list of keys in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useful since it’s an error to index into a dictionary with a key that is not in it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7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8146"/>
          </a:xfrm>
        </p:spPr>
        <p:txBody>
          <a:bodyPr/>
          <a:lstStyle/>
          <a:p>
            <a:r>
              <a:rPr lang="en-US" dirty="0" smtClean="0"/>
              <a:t>Strings → lists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78191" y="1415600"/>
            <a:ext cx="1499018" cy="20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9087" y="2245146"/>
            <a:ext cx="354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split() : splits a string on whitespace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returns a list of strings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0801" y="4213090"/>
            <a:ext cx="306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split(</a:t>
            </a:r>
            <a:r>
              <a:rPr lang="en-US" i="1" dirty="0" err="1">
                <a:solidFill>
                  <a:srgbClr val="CC3300"/>
                </a:solidFill>
              </a:rPr>
              <a:t>delim</a:t>
            </a:r>
            <a:r>
              <a:rPr lang="en-US" dirty="0">
                <a:solidFill>
                  <a:srgbClr val="FF0000"/>
                </a:solidFill>
              </a:rPr>
              <a:t>) : 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       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CC3300"/>
                </a:solidFill>
              </a:rPr>
              <a:t>delim</a:t>
            </a:r>
            <a:r>
              <a:rPr lang="en-US" i="1" dirty="0">
                <a:solidFill>
                  <a:srgbClr val="CC33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splits the </a:t>
            </a:r>
            <a:r>
              <a:rPr lang="en-US" dirty="0" smtClean="0">
                <a:solidFill>
                  <a:srgbClr val="FF0000"/>
                </a:solidFill>
              </a:rPr>
              <a:t>string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on  </a:t>
            </a:r>
            <a:r>
              <a:rPr lang="en-US" i="1" dirty="0" err="1" smtClean="0">
                <a:solidFill>
                  <a:srgbClr val="CC3300"/>
                </a:solidFill>
              </a:rPr>
              <a:t>delim</a:t>
            </a:r>
            <a:endParaRPr lang="en-US" i="1" dirty="0">
              <a:solidFill>
                <a:srgbClr val="CC33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315079" y="3968885"/>
            <a:ext cx="474330" cy="1643583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28649" y="1363429"/>
            <a:ext cx="5347516" cy="51735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3500" dirty="0"/>
              <a:t>&gt;&gt;&gt; </a:t>
            </a:r>
            <a:r>
              <a:rPr lang="tr-TR" sz="3500" dirty="0" err="1"/>
              <a:t>names</a:t>
            </a:r>
            <a:r>
              <a:rPr lang="tr-TR" sz="3500" dirty="0"/>
              <a:t> = "John, Paul, Megan, Bill, Mary"</a:t>
            </a:r>
          </a:p>
          <a:p>
            <a:pPr marL="0" indent="0">
              <a:buNone/>
            </a:pPr>
            <a:r>
              <a:rPr lang="tr-TR" sz="3500" dirty="0"/>
              <a:t>&gt;&gt;&gt; </a:t>
            </a:r>
            <a:r>
              <a:rPr lang="tr-TR" sz="3500" dirty="0" err="1"/>
              <a:t>names</a:t>
            </a:r>
            <a:endParaRPr lang="tr-TR" sz="3500" dirty="0"/>
          </a:p>
          <a:p>
            <a:pPr marL="0" indent="0">
              <a:buNone/>
            </a:pPr>
            <a:r>
              <a:rPr lang="tr-TR" sz="3500" dirty="0">
                <a:solidFill>
                  <a:srgbClr val="0000FF"/>
                </a:solidFill>
              </a:rPr>
              <a:t>'John, Paul, Megan, Bill, Mary'</a:t>
            </a:r>
          </a:p>
          <a:p>
            <a:pPr marL="0" indent="0">
              <a:buNone/>
            </a:pPr>
            <a:r>
              <a:rPr lang="tr-TR" sz="3500" dirty="0"/>
              <a:t>&gt;&gt;&gt; </a:t>
            </a:r>
          </a:p>
          <a:p>
            <a:pPr marL="0" indent="0">
              <a:buNone/>
            </a:pPr>
            <a:r>
              <a:rPr lang="tr-TR" sz="3500" dirty="0"/>
              <a:t>&gt;&gt;&gt; </a:t>
            </a:r>
            <a:r>
              <a:rPr lang="tr-TR" sz="3500" dirty="0" err="1"/>
              <a:t>names.split</a:t>
            </a:r>
            <a:r>
              <a:rPr lang="tr-TR" sz="3500" dirty="0"/>
              <a:t>()</a:t>
            </a:r>
          </a:p>
          <a:p>
            <a:pPr marL="0" indent="0">
              <a:buNone/>
            </a:pPr>
            <a:r>
              <a:rPr lang="tr-TR" sz="3500" dirty="0">
                <a:solidFill>
                  <a:srgbClr val="0000FF"/>
                </a:solidFill>
              </a:rPr>
              <a:t>['John,', 'Paul,', 'Megan,', 'Bill,', 'Mary']</a:t>
            </a:r>
          </a:p>
          <a:p>
            <a:pPr marL="0" indent="0">
              <a:buNone/>
            </a:pPr>
            <a:r>
              <a:rPr lang="tr-TR" sz="3500" dirty="0"/>
              <a:t>&gt;&gt;&gt; </a:t>
            </a:r>
          </a:p>
          <a:p>
            <a:pPr marL="0" indent="0">
              <a:buNone/>
            </a:pPr>
            <a:r>
              <a:rPr lang="tr-TR" sz="3500" dirty="0"/>
              <a:t>&gt;&gt;&gt; </a:t>
            </a:r>
            <a:r>
              <a:rPr lang="tr-TR" sz="3500" dirty="0" err="1"/>
              <a:t>names.split</a:t>
            </a:r>
            <a:r>
              <a:rPr lang="tr-TR" sz="3500" dirty="0"/>
              <a:t>('n')</a:t>
            </a:r>
          </a:p>
          <a:p>
            <a:pPr marL="0" indent="0">
              <a:buNone/>
            </a:pPr>
            <a:r>
              <a:rPr lang="tr-TR" sz="3500" dirty="0">
                <a:solidFill>
                  <a:srgbClr val="0000FF"/>
                </a:solidFill>
              </a:rPr>
              <a:t>['</a:t>
            </a:r>
            <a:r>
              <a:rPr lang="tr-TR" sz="3500" dirty="0" err="1">
                <a:solidFill>
                  <a:srgbClr val="0000FF"/>
                </a:solidFill>
              </a:rPr>
              <a:t>Joh</a:t>
            </a:r>
            <a:r>
              <a:rPr lang="tr-TR" sz="3500" dirty="0">
                <a:solidFill>
                  <a:srgbClr val="0000FF"/>
                </a:solidFill>
              </a:rPr>
              <a:t>', ', Paul, Mega', ', Bill, Mary']</a:t>
            </a:r>
          </a:p>
          <a:p>
            <a:pPr marL="0" indent="0">
              <a:buNone/>
            </a:pPr>
            <a:r>
              <a:rPr lang="tr-TR" sz="3500" dirty="0"/>
              <a:t>&gt;&gt;&gt; </a:t>
            </a:r>
          </a:p>
          <a:p>
            <a:pPr marL="0" indent="0">
              <a:buNone/>
            </a:pPr>
            <a:r>
              <a:rPr lang="tr-TR" sz="3500" dirty="0"/>
              <a:t>&gt;&gt;&gt; </a:t>
            </a:r>
            <a:r>
              <a:rPr lang="tr-TR" sz="3500" dirty="0" err="1"/>
              <a:t>names.split</a:t>
            </a:r>
            <a:r>
              <a:rPr lang="tr-TR" sz="3500" dirty="0"/>
              <a:t>(',')</a:t>
            </a:r>
          </a:p>
          <a:p>
            <a:pPr marL="0" indent="0">
              <a:buNone/>
            </a:pPr>
            <a:r>
              <a:rPr lang="tr-TR" sz="3500" dirty="0">
                <a:solidFill>
                  <a:srgbClr val="0000FF"/>
                </a:solidFill>
              </a:rPr>
              <a:t>['John', ' Paul', ' Megan', ' Bill', ' Mary']</a:t>
            </a:r>
          </a:p>
          <a:p>
            <a:pPr marL="0" indent="0">
              <a:buNone/>
            </a:pPr>
            <a:r>
              <a:rPr lang="tr-TR" sz="3500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26470"/>
            <a:ext cx="3886200" cy="8117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We can use a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loop to iterate through a dictionary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50</a:t>
            </a:fld>
            <a:endParaRPr lang="en-US"/>
          </a:p>
        </p:txBody>
      </p:sp>
      <p:cxnSp>
        <p:nvCxnSpPr>
          <p:cNvPr id="7" name="Straight Connector 6"/>
          <p:cNvCxnSpPr>
            <a:endCxn id="4" idx="1"/>
          </p:cNvCxnSpPr>
          <p:nvPr/>
        </p:nvCxnSpPr>
        <p:spPr>
          <a:xfrm flipV="1">
            <a:off x="3715086" y="2632344"/>
            <a:ext cx="914064" cy="40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0528" y="2920089"/>
            <a:ext cx="3397137" cy="884248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4860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26470"/>
            <a:ext cx="3886200" cy="8117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 can use a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smtClean="0"/>
              <a:t>loop to iterate through a dictionary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51</a:t>
            </a:fld>
            <a:endParaRPr lang="en-US"/>
          </a:p>
        </p:txBody>
      </p:sp>
      <p:cxnSp>
        <p:nvCxnSpPr>
          <p:cNvPr id="7" name="Straight Connector 6"/>
          <p:cNvCxnSpPr>
            <a:stCxn id="8" idx="3"/>
          </p:cNvCxnSpPr>
          <p:nvPr/>
        </p:nvCxnSpPr>
        <p:spPr>
          <a:xfrm flipV="1">
            <a:off x="1699054" y="3370629"/>
            <a:ext cx="2872946" cy="216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0528" y="3370629"/>
            <a:ext cx="1228526" cy="433708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29150" y="3139422"/>
            <a:ext cx="3886200" cy="17214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Tx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Notice that this iteration may not list the items in the dictionary in the same order as when they were inserted</a:t>
            </a:r>
          </a:p>
        </p:txBody>
      </p:sp>
    </p:spTree>
    <p:extLst>
      <p:ext uri="{BB962C8B-B14F-4D97-AF65-F5344CB8AC3E}">
        <p14:creationId xmlns:p14="http://schemas.microsoft.com/office/powerpoint/2010/main" val="300322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2226468"/>
            <a:ext cx="7434134" cy="33980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</a:t>
            </a:r>
            <a:r>
              <a:rPr lang="en-US" dirty="0" err="1" smtClean="0"/>
              <a:t>crs_units</a:t>
            </a:r>
            <a:r>
              <a:rPr lang="en-US" dirty="0" smtClean="0"/>
              <a:t> = { '</a:t>
            </a:r>
            <a:r>
              <a:rPr lang="en-US" dirty="0" err="1" smtClean="0"/>
              <a:t>csc</a:t>
            </a:r>
            <a:r>
              <a:rPr lang="en-US" dirty="0" smtClean="0"/>
              <a:t> 352' : 3, '</a:t>
            </a:r>
            <a:r>
              <a:rPr lang="en-US" dirty="0" err="1" smtClean="0"/>
              <a:t>csc</a:t>
            </a:r>
            <a:r>
              <a:rPr lang="en-US" dirty="0" smtClean="0"/>
              <a:t> 120': 4, '</a:t>
            </a:r>
            <a:r>
              <a:rPr lang="en-US" dirty="0" err="1" smtClean="0"/>
              <a:t>csc</a:t>
            </a:r>
            <a:r>
              <a:rPr lang="en-US" dirty="0" smtClean="0"/>
              <a:t> 110': </a:t>
            </a:r>
            <a:r>
              <a:rPr lang="en-US" dirty="0"/>
              <a:t>4</a:t>
            </a:r>
            <a:r>
              <a:rPr lang="en-US" dirty="0" smtClean="0"/>
              <a:t> }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 </a:t>
            </a:r>
            <a:r>
              <a:rPr lang="en-US" dirty="0" smtClean="0"/>
              <a:t>for </a:t>
            </a:r>
            <a:r>
              <a:rPr lang="en-US" dirty="0" err="1" smtClean="0"/>
              <a:t>crs</a:t>
            </a:r>
            <a:r>
              <a:rPr lang="en-US" dirty="0" smtClean="0"/>
              <a:t>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print( "{0} : {1} </a:t>
            </a:r>
            <a:r>
              <a:rPr lang="en-US" dirty="0" err="1" smtClean="0"/>
              <a:t>units".format</a:t>
            </a:r>
            <a:r>
              <a:rPr lang="en-US" dirty="0" smtClean="0"/>
              <a:t>( </a:t>
            </a:r>
            <a:r>
              <a:rPr lang="en-US" dirty="0" err="1" smtClean="0"/>
              <a:t>crs</a:t>
            </a:r>
            <a:r>
              <a:rPr lang="en-US" dirty="0" smtClean="0"/>
              <a:t>, </a:t>
            </a:r>
            <a:r>
              <a:rPr lang="en-US" dirty="0" err="1" smtClean="0"/>
              <a:t>crs_units</a:t>
            </a:r>
            <a:r>
              <a:rPr lang="en-US" dirty="0" smtClean="0"/>
              <a:t>[</a:t>
            </a:r>
            <a:r>
              <a:rPr lang="en-US" dirty="0" err="1" smtClean="0"/>
              <a:t>crs</a:t>
            </a:r>
            <a:r>
              <a:rPr lang="en-US" dirty="0" smtClean="0"/>
              <a:t>]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csc</a:t>
            </a:r>
            <a:r>
              <a:rPr lang="en-US" dirty="0" smtClean="0">
                <a:solidFill>
                  <a:srgbClr val="0000FF"/>
                </a:solidFill>
              </a:rPr>
              <a:t> 110 : 4 units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csc</a:t>
            </a:r>
            <a:r>
              <a:rPr lang="en-US" dirty="0" smtClean="0">
                <a:solidFill>
                  <a:srgbClr val="0000FF"/>
                </a:solidFill>
              </a:rPr>
              <a:t> 120 : 4 units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352 : 3 units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4570" y="3805813"/>
            <a:ext cx="349659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How can we get the dictionary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contents to be printed out in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sorted order of the keys?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(I.e., what goes in the box?)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3389" y="2673693"/>
            <a:ext cx="3873843" cy="3521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6363730" y="2846688"/>
            <a:ext cx="2340347" cy="1507524"/>
          </a:xfrm>
          <a:custGeom>
            <a:avLst/>
            <a:gdLst>
              <a:gd name="connsiteX0" fmla="*/ 1944130 w 3120462"/>
              <a:gd name="connsiteY0" fmla="*/ 2010032 h 2010032"/>
              <a:gd name="connsiteX1" fmla="*/ 3039762 w 3120462"/>
              <a:gd name="connsiteY1" fmla="*/ 659027 h 2010032"/>
              <a:gd name="connsiteX2" fmla="*/ 0 w 3120462"/>
              <a:gd name="connsiteY2" fmla="*/ 0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0462" h="2010032">
                <a:moveTo>
                  <a:pt x="1944130" y="2010032"/>
                </a:moveTo>
                <a:cubicBezTo>
                  <a:pt x="2653957" y="1502032"/>
                  <a:pt x="3363784" y="994032"/>
                  <a:pt x="3039762" y="659027"/>
                </a:cubicBezTo>
                <a:cubicBezTo>
                  <a:pt x="2715740" y="324022"/>
                  <a:pt x="1357870" y="162011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5560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99" y="215709"/>
            <a:ext cx="7886700" cy="774177"/>
          </a:xfrm>
        </p:spPr>
        <p:txBody>
          <a:bodyPr/>
          <a:lstStyle/>
          <a:p>
            <a:r>
              <a:rPr lang="en-US" dirty="0" smtClean="0"/>
              <a:t>Lists →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02229" y="3193785"/>
            <a:ext cx="502810" cy="9986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82861" y="2896357"/>
            <a:ext cx="3934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C3300"/>
                </a:solidFill>
              </a:rPr>
              <a:t>delim</a:t>
            </a:r>
            <a:r>
              <a:rPr lang="en-US" dirty="0" err="1">
                <a:solidFill>
                  <a:srgbClr val="FF0000"/>
                </a:solidFill>
              </a:rPr>
              <a:t>.join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CC3300"/>
                </a:solidFill>
              </a:rPr>
              <a:t>list</a:t>
            </a:r>
            <a:r>
              <a:rPr lang="en-US" dirty="0">
                <a:solidFill>
                  <a:srgbClr val="FF0000"/>
                </a:solidFill>
              </a:rPr>
              <a:t>) : joins the strings in </a:t>
            </a:r>
            <a:r>
              <a:rPr lang="en-US" i="1" dirty="0">
                <a:solidFill>
                  <a:srgbClr val="CC3300"/>
                </a:solidFill>
              </a:rPr>
              <a:t>list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using the string </a:t>
            </a:r>
            <a:r>
              <a:rPr lang="en-US" i="1" dirty="0" err="1">
                <a:solidFill>
                  <a:srgbClr val="CC3300"/>
                </a:solidFill>
              </a:rPr>
              <a:t>delim</a:t>
            </a:r>
            <a:r>
              <a:rPr lang="en-US" dirty="0">
                <a:solidFill>
                  <a:srgbClr val="FF0000"/>
                </a:solidFill>
              </a:rPr>
              <a:t> as the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delimiter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returns a string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005900" y="3333864"/>
            <a:ext cx="485564" cy="1830355"/>
          </a:xfrm>
          <a:prstGeom prst="rightBrace">
            <a:avLst>
              <a:gd name="adj1" fmla="val 8333"/>
              <a:gd name="adj2" fmla="val 48477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4609" y="1877049"/>
            <a:ext cx="4600496" cy="4099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&gt;&gt;&gt; </a:t>
            </a:r>
            <a:r>
              <a:rPr lang="en-US" sz="2400" dirty="0" smtClean="0"/>
              <a:t>x = [</a:t>
            </a:r>
            <a:r>
              <a:rPr lang="en-US" sz="2400" dirty="0"/>
              <a:t>'one', 'two', 'three', 'four']</a:t>
            </a:r>
          </a:p>
          <a:p>
            <a:pPr marL="0" indent="0">
              <a:buNone/>
            </a:pPr>
            <a:r>
              <a:rPr lang="en-US" sz="2400" dirty="0"/>
              <a:t>&gt;&gt;&gt; </a:t>
            </a:r>
          </a:p>
          <a:p>
            <a:pPr marL="0" indent="0">
              <a:buNone/>
            </a:pPr>
            <a:r>
              <a:rPr lang="en-US" sz="2400" dirty="0"/>
              <a:t>&gt;&gt;&gt; </a:t>
            </a:r>
            <a:r>
              <a:rPr lang="en-US" sz="2400" dirty="0">
                <a:solidFill>
                  <a:srgbClr val="008000"/>
                </a:solidFill>
              </a:rPr>
              <a:t>"-"</a:t>
            </a:r>
            <a:r>
              <a:rPr lang="en-US" sz="2400" dirty="0"/>
              <a:t>.join(x)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'one-two-three-four'</a:t>
            </a:r>
          </a:p>
          <a:p>
            <a:pPr marL="0" indent="0">
              <a:buNone/>
            </a:pPr>
            <a:r>
              <a:rPr lang="en-US" sz="2400" dirty="0"/>
              <a:t>&gt;&gt;&gt;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&gt;&gt;&gt; </a:t>
            </a:r>
            <a:r>
              <a:rPr lang="en-US" sz="2400" dirty="0">
                <a:solidFill>
                  <a:srgbClr val="008000"/>
                </a:solidFill>
              </a:rPr>
              <a:t>"!.!"</a:t>
            </a:r>
            <a:r>
              <a:rPr lang="en-US" sz="2400" dirty="0"/>
              <a:t>.join(x)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'one!.!two!.!three!.!four'</a:t>
            </a:r>
          </a:p>
          <a:p>
            <a:pPr marL="0" indent="0">
              <a:buNone/>
            </a:pPr>
            <a:r>
              <a:rPr lang="en-US" sz="2400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378006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0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String trimming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174" y="1923743"/>
            <a:ext cx="2542661" cy="100856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97511" y="1979773"/>
            <a:ext cx="2422296" cy="455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47034" y="1507401"/>
            <a:ext cx="352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C3300"/>
                </a:solidFill>
              </a:rPr>
              <a:t>x</a:t>
            </a:r>
            <a:r>
              <a:rPr lang="en-US" dirty="0" err="1">
                <a:solidFill>
                  <a:srgbClr val="FF0000"/>
                </a:solidFill>
              </a:rPr>
              <a:t>.strip</a:t>
            </a:r>
            <a:r>
              <a:rPr lang="en-US" dirty="0">
                <a:solidFill>
                  <a:srgbClr val="FF0000"/>
                </a:solidFill>
              </a:rPr>
              <a:t>() : removes whitespace from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either end of the string </a:t>
            </a:r>
            <a:r>
              <a:rPr lang="en-US" i="1" dirty="0">
                <a:solidFill>
                  <a:srgbClr val="CC3300"/>
                </a:solidFill>
              </a:rPr>
              <a:t>x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returns a string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391444"/>
            <a:ext cx="5086058" cy="51828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&gt;&gt;&gt; x = </a:t>
            </a:r>
            <a:r>
              <a:rPr lang="fr-FR" dirty="0">
                <a:solidFill>
                  <a:srgbClr val="008000"/>
                </a:solidFill>
              </a:rPr>
              <a:t>'     </a:t>
            </a:r>
            <a:r>
              <a:rPr lang="fr-FR" dirty="0" err="1">
                <a:solidFill>
                  <a:srgbClr val="008000"/>
                </a:solidFill>
              </a:rPr>
              <a:t>abcd</a:t>
            </a:r>
            <a:r>
              <a:rPr lang="fr-FR" dirty="0">
                <a:solidFill>
                  <a:srgbClr val="008000"/>
                </a:solidFill>
              </a:rPr>
              <a:t>      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 smtClean="0"/>
              <a:t>&gt;</a:t>
            </a:r>
            <a:r>
              <a:rPr lang="fr-FR" dirty="0"/>
              <a:t>&gt;&gt; </a:t>
            </a:r>
            <a:r>
              <a:rPr lang="fr-FR" dirty="0" err="1"/>
              <a:t>x.strip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err="1">
                <a:solidFill>
                  <a:srgbClr val="0000FF"/>
                </a:solidFill>
              </a:rPr>
              <a:t>abcd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y = </a:t>
            </a:r>
            <a:r>
              <a:rPr lang="fr-FR" dirty="0">
                <a:solidFill>
                  <a:srgbClr val="008000"/>
                </a:solidFill>
              </a:rPr>
              <a:t>"Hey!!!"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r>
              <a:rPr lang="fr-FR" dirty="0" err="1"/>
              <a:t>y.strip</a:t>
            </a:r>
            <a:r>
              <a:rPr lang="fr-FR" dirty="0"/>
              <a:t>(</a:t>
            </a:r>
            <a:r>
              <a:rPr lang="fr-FR" dirty="0">
                <a:solidFill>
                  <a:srgbClr val="008000"/>
                </a:solidFill>
              </a:rPr>
              <a:t>"!"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'Hey'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r>
              <a:rPr lang="de-DE" dirty="0"/>
              <a:t>&gt;&gt;&gt; </a:t>
            </a:r>
            <a:r>
              <a:rPr lang="de-DE" dirty="0" err="1"/>
              <a:t>z</a:t>
            </a:r>
            <a:r>
              <a:rPr lang="de-DE" dirty="0"/>
              <a:t> = </a:t>
            </a:r>
            <a:r>
              <a:rPr lang="de-DE" dirty="0">
                <a:solidFill>
                  <a:srgbClr val="008000"/>
                </a:solidFill>
              </a:rPr>
              <a:t>"*%^^</a:t>
            </a:r>
            <a:r>
              <a:rPr lang="de-DE" dirty="0" err="1">
                <a:solidFill>
                  <a:srgbClr val="008000"/>
                </a:solidFill>
              </a:rPr>
              <a:t>stuff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 err="1">
                <a:solidFill>
                  <a:srgbClr val="008000"/>
                </a:solidFill>
              </a:rPr>
              <a:t>stuff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 err="1">
                <a:solidFill>
                  <a:srgbClr val="008000"/>
                </a:solidFill>
              </a:rPr>
              <a:t>stuff</a:t>
            </a:r>
            <a:r>
              <a:rPr lang="de-DE" dirty="0">
                <a:solidFill>
                  <a:srgbClr val="008000"/>
                </a:solidFill>
              </a:rPr>
              <a:t>^%%%**"</a:t>
            </a:r>
          </a:p>
          <a:p>
            <a:pPr marL="0" indent="0">
              <a:buNone/>
            </a:pPr>
            <a:r>
              <a:rPr lang="de-DE" dirty="0"/>
              <a:t>&gt;&gt;&gt; </a:t>
            </a:r>
          </a:p>
          <a:p>
            <a:pPr marL="0" indent="0">
              <a:buNone/>
            </a:pPr>
            <a:r>
              <a:rPr lang="de-DE" dirty="0"/>
              <a:t>&gt;&gt;&gt; </a:t>
            </a:r>
            <a:r>
              <a:rPr lang="de-DE" dirty="0" err="1"/>
              <a:t>z.strip</a:t>
            </a:r>
            <a:r>
              <a:rPr lang="de-DE" dirty="0"/>
              <a:t>(</a:t>
            </a:r>
            <a:r>
              <a:rPr lang="de-DE" dirty="0">
                <a:solidFill>
                  <a:srgbClr val="008000"/>
                </a:solidFill>
              </a:rPr>
              <a:t>"*^%"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'</a:t>
            </a:r>
            <a:r>
              <a:rPr lang="de-DE" dirty="0" err="1">
                <a:solidFill>
                  <a:srgbClr val="0000FF"/>
                </a:solidFill>
              </a:rPr>
              <a:t>stuff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stuff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stuff</a:t>
            </a:r>
            <a:r>
              <a:rPr lang="de-DE" dirty="0">
                <a:solidFill>
                  <a:srgbClr val="0000FF"/>
                </a:solidFill>
              </a:rPr>
              <a:t>'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4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0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String trimming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21195" y="3287171"/>
            <a:ext cx="2474505" cy="6723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26834" y="1451370"/>
            <a:ext cx="352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x</a:t>
            </a:r>
            <a:r>
              <a:rPr lang="en-US" dirty="0" err="1"/>
              <a:t>.strip</a:t>
            </a:r>
            <a:r>
              <a:rPr lang="en-US" dirty="0"/>
              <a:t>() : removes whitespace from</a:t>
            </a:r>
          </a:p>
          <a:p>
            <a:r>
              <a:rPr lang="en-US" dirty="0"/>
              <a:t>              either end of the string </a:t>
            </a:r>
            <a:r>
              <a:rPr lang="en-US" i="1" dirty="0"/>
              <a:t>x</a:t>
            </a:r>
          </a:p>
          <a:p>
            <a:endParaRPr lang="en-US" dirty="0"/>
          </a:p>
          <a:p>
            <a:r>
              <a:rPr lang="en-US" dirty="0"/>
              <a:t>              returns a string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391444"/>
            <a:ext cx="5310164" cy="51828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&gt;&gt;&gt; x = </a:t>
            </a:r>
            <a:r>
              <a:rPr lang="fr-FR" dirty="0">
                <a:solidFill>
                  <a:srgbClr val="008000"/>
                </a:solidFill>
              </a:rPr>
              <a:t>'     </a:t>
            </a:r>
            <a:r>
              <a:rPr lang="fr-FR" dirty="0" err="1">
                <a:solidFill>
                  <a:srgbClr val="008000"/>
                </a:solidFill>
              </a:rPr>
              <a:t>abcd</a:t>
            </a:r>
            <a:r>
              <a:rPr lang="fr-FR" dirty="0">
                <a:solidFill>
                  <a:srgbClr val="008000"/>
                </a:solidFill>
              </a:rPr>
              <a:t>      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 smtClean="0"/>
              <a:t>&gt;</a:t>
            </a:r>
            <a:r>
              <a:rPr lang="fr-FR" dirty="0"/>
              <a:t>&gt;&gt; </a:t>
            </a:r>
            <a:r>
              <a:rPr lang="fr-FR" dirty="0" err="1"/>
              <a:t>x.strip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err="1">
                <a:solidFill>
                  <a:srgbClr val="0000FF"/>
                </a:solidFill>
              </a:rPr>
              <a:t>abcd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y = </a:t>
            </a:r>
            <a:r>
              <a:rPr lang="fr-FR" dirty="0">
                <a:solidFill>
                  <a:srgbClr val="008000"/>
                </a:solidFill>
              </a:rPr>
              <a:t>"Hey!!!"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r>
              <a:rPr lang="fr-FR" dirty="0" err="1"/>
              <a:t>y.strip</a:t>
            </a:r>
            <a:r>
              <a:rPr lang="fr-FR" dirty="0"/>
              <a:t>(</a:t>
            </a:r>
            <a:r>
              <a:rPr lang="fr-FR" dirty="0">
                <a:solidFill>
                  <a:srgbClr val="008000"/>
                </a:solidFill>
              </a:rPr>
              <a:t>"!"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'Hey'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r>
              <a:rPr lang="de-DE" dirty="0"/>
              <a:t>&gt;&gt;&gt; </a:t>
            </a:r>
            <a:r>
              <a:rPr lang="de-DE" dirty="0" err="1"/>
              <a:t>z</a:t>
            </a:r>
            <a:r>
              <a:rPr lang="de-DE" dirty="0"/>
              <a:t> = </a:t>
            </a:r>
            <a:r>
              <a:rPr lang="de-DE" dirty="0">
                <a:solidFill>
                  <a:srgbClr val="008000"/>
                </a:solidFill>
              </a:rPr>
              <a:t>"*%^^</a:t>
            </a:r>
            <a:r>
              <a:rPr lang="de-DE" dirty="0" err="1">
                <a:solidFill>
                  <a:srgbClr val="008000"/>
                </a:solidFill>
              </a:rPr>
              <a:t>stuff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 err="1">
                <a:solidFill>
                  <a:srgbClr val="008000"/>
                </a:solidFill>
              </a:rPr>
              <a:t>stuff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 err="1">
                <a:solidFill>
                  <a:srgbClr val="008000"/>
                </a:solidFill>
              </a:rPr>
              <a:t>stuff</a:t>
            </a:r>
            <a:r>
              <a:rPr lang="de-DE" dirty="0">
                <a:solidFill>
                  <a:srgbClr val="008000"/>
                </a:solidFill>
              </a:rPr>
              <a:t>^%%%**"</a:t>
            </a:r>
          </a:p>
          <a:p>
            <a:pPr marL="0" indent="0">
              <a:buNone/>
            </a:pPr>
            <a:r>
              <a:rPr lang="de-DE" dirty="0"/>
              <a:t>&gt;&gt;&gt; </a:t>
            </a:r>
          </a:p>
          <a:p>
            <a:pPr marL="0" indent="0">
              <a:buNone/>
            </a:pPr>
            <a:r>
              <a:rPr lang="de-DE" dirty="0"/>
              <a:t>&gt;&gt;&gt; </a:t>
            </a:r>
            <a:r>
              <a:rPr lang="de-DE" dirty="0" err="1"/>
              <a:t>z.strip</a:t>
            </a:r>
            <a:r>
              <a:rPr lang="de-DE" dirty="0"/>
              <a:t>(</a:t>
            </a:r>
            <a:r>
              <a:rPr lang="de-DE" dirty="0">
                <a:solidFill>
                  <a:srgbClr val="008000"/>
                </a:solidFill>
              </a:rPr>
              <a:t>"*^%"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'</a:t>
            </a:r>
            <a:r>
              <a:rPr lang="de-DE" dirty="0" err="1">
                <a:solidFill>
                  <a:srgbClr val="0000FF"/>
                </a:solidFill>
              </a:rPr>
              <a:t>stuff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stuff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stuff</a:t>
            </a:r>
            <a:r>
              <a:rPr lang="de-DE" dirty="0">
                <a:solidFill>
                  <a:srgbClr val="0000FF"/>
                </a:solidFill>
              </a:rPr>
              <a:t>'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4485" y="3038678"/>
            <a:ext cx="4044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C3300"/>
                </a:solidFill>
              </a:rPr>
              <a:t>x</a:t>
            </a:r>
            <a:r>
              <a:rPr lang="en-US" dirty="0" err="1">
                <a:solidFill>
                  <a:srgbClr val="FF0000"/>
                </a:solidFill>
              </a:rPr>
              <a:t>.strip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CC3300"/>
                </a:solidFill>
              </a:rPr>
              <a:t>string</a:t>
            </a:r>
            <a:r>
              <a:rPr lang="en-US" dirty="0">
                <a:solidFill>
                  <a:srgbClr val="FF0000"/>
                </a:solidFill>
              </a:rPr>
              <a:t>) : given an optional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argument </a:t>
            </a:r>
            <a:r>
              <a:rPr lang="en-US" i="1" dirty="0">
                <a:solidFill>
                  <a:srgbClr val="CC3300"/>
                </a:solidFill>
              </a:rPr>
              <a:t>string</a:t>
            </a:r>
            <a:r>
              <a:rPr lang="en-US" dirty="0">
                <a:solidFill>
                  <a:srgbClr val="FF0000"/>
                </a:solidFill>
              </a:rPr>
              <a:t>, removes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any character in </a:t>
            </a:r>
            <a:r>
              <a:rPr lang="en-US" i="1" dirty="0">
                <a:solidFill>
                  <a:srgbClr val="CC3300"/>
                </a:solidFill>
              </a:rPr>
              <a:t>string</a:t>
            </a:r>
            <a:r>
              <a:rPr lang="en-US" dirty="0">
                <a:solidFill>
                  <a:srgbClr val="FF0000"/>
                </a:solidFill>
              </a:rPr>
              <a:t> from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either end of </a:t>
            </a:r>
            <a:r>
              <a:rPr lang="en-US" i="1" dirty="0">
                <a:solidFill>
                  <a:srgbClr val="CC3300"/>
                </a:solidFill>
              </a:rPr>
              <a:t>x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399804" y="3321375"/>
            <a:ext cx="2606380" cy="19735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11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trimming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1335" y="2067714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x</a:t>
            </a:r>
            <a:r>
              <a:rPr lang="en-US" dirty="0" err="1"/>
              <a:t>.strip</a:t>
            </a:r>
            <a:r>
              <a:rPr lang="en-US" dirty="0"/>
              <a:t>() : removes whitespace from</a:t>
            </a:r>
          </a:p>
          <a:p>
            <a:r>
              <a:rPr lang="en-US" dirty="0"/>
              <a:t>              either end of the string </a:t>
            </a:r>
            <a:r>
              <a:rPr lang="en-US" i="1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4945" y="2895717"/>
            <a:ext cx="405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x</a:t>
            </a:r>
            <a:r>
              <a:rPr lang="en-US" dirty="0" err="1"/>
              <a:t>.strip</a:t>
            </a:r>
            <a:r>
              <a:rPr lang="en-US" dirty="0"/>
              <a:t>(</a:t>
            </a:r>
            <a:r>
              <a:rPr lang="en-US" i="1" dirty="0"/>
              <a:t>string</a:t>
            </a:r>
            <a:r>
              <a:rPr lang="en-US" dirty="0"/>
              <a:t>) : given an optional</a:t>
            </a:r>
          </a:p>
          <a:p>
            <a:r>
              <a:rPr lang="en-US" dirty="0"/>
              <a:t>                        argument </a:t>
            </a:r>
            <a:r>
              <a:rPr lang="en-US" i="1" dirty="0"/>
              <a:t>string</a:t>
            </a:r>
            <a:r>
              <a:rPr lang="en-US" dirty="0"/>
              <a:t>, removes</a:t>
            </a:r>
          </a:p>
          <a:p>
            <a:r>
              <a:rPr lang="en-US" dirty="0"/>
              <a:t>                        any character in </a:t>
            </a:r>
            <a:r>
              <a:rPr lang="en-US" i="1" dirty="0"/>
              <a:t>string</a:t>
            </a:r>
            <a:r>
              <a:rPr lang="en-US" dirty="0"/>
              <a:t> from</a:t>
            </a:r>
          </a:p>
          <a:p>
            <a:r>
              <a:rPr lang="en-US" dirty="0"/>
              <a:t>                        either end of </a:t>
            </a:r>
            <a:r>
              <a:rPr lang="en-US" i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023" y="4399119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rstrip</a:t>
            </a:r>
            <a:r>
              <a:rPr lang="en-US" dirty="0">
                <a:solidFill>
                  <a:srgbClr val="FF0000"/>
                </a:solidFill>
              </a:rPr>
              <a:t>(), </a:t>
            </a:r>
            <a:r>
              <a:rPr lang="en-US" dirty="0" err="1">
                <a:solidFill>
                  <a:srgbClr val="FF0000"/>
                </a:solidFill>
              </a:rPr>
              <a:t>lstrip</a:t>
            </a:r>
            <a:r>
              <a:rPr lang="en-US" dirty="0">
                <a:solidFill>
                  <a:srgbClr val="FF0000"/>
                </a:solidFill>
              </a:rPr>
              <a:t>() : similar to strip() but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                       </a:t>
            </a:r>
            <a:r>
              <a:rPr lang="en-US" dirty="0">
                <a:solidFill>
                  <a:srgbClr val="FF0000"/>
                </a:solidFill>
              </a:rPr>
              <a:t>trims from one end of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                       </a:t>
            </a:r>
            <a:r>
              <a:rPr lang="en-US" dirty="0">
                <a:solidFill>
                  <a:srgbClr val="FF0000"/>
                </a:solidFill>
              </a:rPr>
              <a:t>the string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1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5952</TotalTime>
  <Words>3985</Words>
  <Application>Microsoft Macintosh PowerPoint</Application>
  <PresentationFormat>On-screen Show (4:3)</PresentationFormat>
  <Paragraphs>724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 </vt:lpstr>
      <vt:lpstr>python review:  lists ↔ strings</vt:lpstr>
      <vt:lpstr>Strings → lists</vt:lpstr>
      <vt:lpstr>Strings → lists</vt:lpstr>
      <vt:lpstr>Lists → strings</vt:lpstr>
      <vt:lpstr>String trimming</vt:lpstr>
      <vt:lpstr>String trimming</vt:lpstr>
      <vt:lpstr>String trimming</vt:lpstr>
      <vt:lpstr>EXERCISE</vt:lpstr>
      <vt:lpstr>python review:  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Writing output to a file</vt:lpstr>
      <vt:lpstr>Writing output to a file</vt:lpstr>
      <vt:lpstr>Writing output to a file</vt:lpstr>
      <vt:lpstr>python review:  tuples</vt:lpstr>
      <vt:lpstr>Tuples</vt:lpstr>
      <vt:lpstr>Tuples</vt:lpstr>
      <vt:lpstr>Tuples</vt:lpstr>
      <vt:lpstr>Tuples</vt:lpstr>
      <vt:lpstr>Tuples</vt:lpstr>
      <vt:lpstr>Tuples</vt:lpstr>
      <vt:lpstr>Tuples</vt:lpstr>
      <vt:lpstr>Tuples</vt:lpstr>
      <vt:lpstr>Tuples</vt:lpstr>
      <vt:lpstr>Sequence types: mutability</vt:lpstr>
      <vt:lpstr>Sequence types: mutability</vt:lpstr>
      <vt:lpstr>Sequence types: mutability</vt:lpstr>
      <vt:lpstr>Sequence types: mutability</vt:lpstr>
      <vt:lpstr>Sequence types: mutability</vt:lpstr>
      <vt:lpstr>EXERCISE</vt:lpstr>
      <vt:lpstr>Why use tuples?</vt:lpstr>
      <vt:lpstr>Summary: sequence types</vt:lpstr>
      <vt:lpstr>python review:  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EXERCISE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120 Introduction to Computer Programing II</dc:title>
  <dc:creator>Saumya Debray</dc:creator>
  <cp:lastModifiedBy>Janalee OBagy</cp:lastModifiedBy>
  <cp:revision>521</cp:revision>
  <dcterms:created xsi:type="dcterms:W3CDTF">2016-12-07T21:03:03Z</dcterms:created>
  <dcterms:modified xsi:type="dcterms:W3CDTF">2017-08-28T05:28:11Z</dcterms:modified>
</cp:coreProperties>
</file>