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6" r:id="rId2"/>
    <p:sldId id="396" r:id="rId3"/>
    <p:sldId id="397" r:id="rId4"/>
    <p:sldId id="465" r:id="rId5"/>
    <p:sldId id="464" r:id="rId6"/>
    <p:sldId id="461" r:id="rId7"/>
    <p:sldId id="459" r:id="rId8"/>
    <p:sldId id="466" r:id="rId9"/>
    <p:sldId id="4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7115"/>
    <a:srgbClr val="0D0FF2"/>
    <a:srgbClr val="8A00D3"/>
    <a:srgbClr val="0000FF"/>
    <a:srgbClr val="FEFAF8"/>
    <a:srgbClr val="FFFCFB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8" d="100"/>
          <a:sy n="108" d="100"/>
        </p:scale>
        <p:origin x="-1264" y="-2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6F64B-182F-49B1-8246-4782C4F0CC73}" type="datetimeFigureOut">
              <a:rPr lang="en-US" smtClean="0"/>
              <a:t>8/31/17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ED86D-0EAA-4AA0-806F-4D16E68BC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0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ED86D-0EAA-4AA0-806F-4D16E68BC8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12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5BE4F-E78F-4E40-B7A3-35E02D5BB364}" type="datetime1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80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F525-F6EE-491D-84C3-E1917C8A1FC3}" type="datetime1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64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C56F-FE54-4381-BCCA-5EE4154CB52C}" type="datetime1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005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B25C7-BF83-49D1-9637-E8645F620CA1}" type="datetime1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26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24A1A-0807-40B3-9322-A0247FB3476C}" type="datetime1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385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1BBD7-12A5-4511-9BD6-B8E8E3AC45A4}" type="datetime1">
              <a:rPr lang="en-US" smtClean="0"/>
              <a:t>8/31/17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083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22261-5689-4535-B897-5139754DAC79}" type="datetime1">
              <a:rPr lang="en-US" smtClean="0"/>
              <a:t>8/31/17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488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59B88-2407-4C34-8A29-3BBD58CBD992}" type="datetime1">
              <a:rPr lang="en-US" smtClean="0"/>
              <a:t>8/31/17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07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E8278-0162-43AD-86F9-0CBE01E0EF60}" type="datetime1">
              <a:rPr lang="en-US" smtClean="0"/>
              <a:t>8/31/17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22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C50E-B433-4B7B-878B-445054B5B0B3}" type="datetime1">
              <a:rPr lang="en-US" smtClean="0"/>
              <a:t>8/31/17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13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EB80-A1E5-44BF-809F-A9C3CE1094EC}" type="datetime1">
              <a:rPr lang="en-US" smtClean="0"/>
              <a:t>8/31/17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068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C0E51-A0DC-4BEA-AD67-8E489C7A5FEF}" type="datetime1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6A442-248E-467A-BE05-064ABD77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072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122363"/>
            <a:ext cx="9144000" cy="302991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CSc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120</a:t>
            </a:r>
            <a:b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</a:rPr>
              <a:t>Introduction to Computer Programing II</a:t>
            </a:r>
            <a:br>
              <a:rPr lang="en-US" sz="4000" b="1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en-US" sz="32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3200" b="1" i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3200" b="1" i="1" dirty="0" smtClean="0">
                <a:solidFill>
                  <a:schemeClr val="bg1">
                    <a:lumMod val="50000"/>
                  </a:schemeClr>
                </a:solidFill>
              </a:rPr>
              <a:t>Adapted </a:t>
            </a:r>
            <a:r>
              <a:rPr lang="en-US" sz="3200" b="1" i="1" dirty="0">
                <a:solidFill>
                  <a:schemeClr val="bg1">
                    <a:lumMod val="50000"/>
                  </a:schemeClr>
                </a:solidFill>
              </a:rPr>
              <a:t>from slides by </a:t>
            </a:r>
          </a:p>
          <a:p>
            <a:r>
              <a:rPr lang="en-US" sz="3200" b="1" i="1" dirty="0">
                <a:solidFill>
                  <a:schemeClr val="bg1">
                    <a:lumMod val="50000"/>
                  </a:schemeClr>
                </a:solidFill>
              </a:rPr>
              <a:t>Dr. </a:t>
            </a:r>
            <a:r>
              <a:rPr lang="en-US" sz="3200" b="1" i="1" dirty="0" err="1">
                <a:solidFill>
                  <a:schemeClr val="bg1">
                    <a:lumMod val="50000"/>
                  </a:schemeClr>
                </a:solidFill>
              </a:rPr>
              <a:t>Saumya</a:t>
            </a:r>
            <a:r>
              <a:rPr lang="en-US" sz="3200" b="1" i="1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en-US" sz="3200" b="1" i="1" dirty="0" err="1">
                <a:solidFill>
                  <a:schemeClr val="bg1">
                    <a:lumMod val="50000"/>
                  </a:schemeClr>
                </a:solidFill>
              </a:rPr>
              <a:t>Debray</a:t>
            </a:r>
            <a:endParaRPr lang="en-US" sz="3200" b="1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4400" b="1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en-US" sz="36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0" y="4297680"/>
            <a:ext cx="9144000" cy="832104"/>
          </a:xfrm>
        </p:spPr>
        <p:txBody>
          <a:bodyPr anchor="ctr" anchorCtr="0">
            <a:normAutofit/>
          </a:bodyPr>
          <a:lstStyle/>
          <a:p>
            <a:r>
              <a:rPr lang="en-US" sz="3200" dirty="0" smtClean="0"/>
              <a:t>01</a:t>
            </a:r>
            <a:r>
              <a:rPr lang="en-US" sz="3200" dirty="0" smtClean="0"/>
              <a:t>-e: </a:t>
            </a:r>
            <a:r>
              <a:rPr lang="en-US" sz="3200" dirty="0" smtClean="0"/>
              <a:t>Python review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4401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python review: </a:t>
            </a:r>
            <a:br>
              <a:rPr lang="en-US" dirty="0" smtClean="0"/>
            </a:br>
            <a:r>
              <a:rPr lang="en-US" dirty="0" smtClean="0"/>
              <a:t>dictionaries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75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dictionary is like an array, but it can be indexed using strings</a:t>
            </a:r>
            <a:r>
              <a:rPr lang="en-US" dirty="0"/>
              <a:t> </a:t>
            </a:r>
            <a:r>
              <a:rPr lang="en-US" dirty="0" smtClean="0"/>
              <a:t>(or numbers, or tuples, or any immutable type)</a:t>
            </a:r>
          </a:p>
          <a:p>
            <a:pPr lvl="1"/>
            <a:r>
              <a:rPr lang="en-US" dirty="0" smtClean="0"/>
              <a:t>the values used as indexes for a particular dictionary are called its </a:t>
            </a:r>
            <a:r>
              <a:rPr lang="en-US" i="1" dirty="0" smtClean="0"/>
              <a:t>keys</a:t>
            </a:r>
          </a:p>
          <a:p>
            <a:pPr lvl="1"/>
            <a:r>
              <a:rPr lang="en-US" dirty="0" smtClean="0"/>
              <a:t>think of a dictionary as an unordered collection </a:t>
            </a:r>
            <a:r>
              <a:rPr lang="en-US" smtClean="0"/>
              <a:t>of       </a:t>
            </a:r>
            <a:r>
              <a:rPr lang="en-US" i="1" smtClean="0"/>
              <a:t>key</a:t>
            </a:r>
            <a:r>
              <a:rPr lang="en-US" smtClean="0"/>
              <a:t> </a:t>
            </a:r>
            <a:r>
              <a:rPr lang="en-US" dirty="0" smtClean="0"/>
              <a:t>: </a:t>
            </a:r>
            <a:r>
              <a:rPr lang="en-US" i="1" dirty="0" smtClean="0"/>
              <a:t>value</a:t>
            </a:r>
            <a:r>
              <a:rPr lang="en-US" dirty="0" smtClean="0"/>
              <a:t> pairs</a:t>
            </a:r>
          </a:p>
          <a:p>
            <a:pPr lvl="1"/>
            <a:r>
              <a:rPr lang="en-US" dirty="0" smtClean="0"/>
              <a:t>empty dictionary: {}</a:t>
            </a:r>
          </a:p>
          <a:p>
            <a:r>
              <a:rPr lang="en-US" dirty="0" smtClean="0"/>
              <a:t>It is an error to index into a dictionary using a non-existent key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033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28172"/>
          </a:xfrm>
        </p:spPr>
        <p:txBody>
          <a:bodyPr/>
          <a:lstStyle/>
          <a:p>
            <a:r>
              <a:rPr lang="en-US" dirty="0" smtClean="0"/>
              <a:t>Dictionary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7190253"/>
              </p:ext>
            </p:extLst>
          </p:nvPr>
        </p:nvGraphicFramePr>
        <p:xfrm>
          <a:off x="628650" y="1704945"/>
          <a:ext cx="7778750" cy="4834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5240"/>
                <a:gridCol w="5573510"/>
              </a:tblGrid>
              <a:tr h="394976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</a:tr>
              <a:tr h="39497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{}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</a:t>
                      </a:r>
                      <a:r>
                        <a:rPr lang="en-US" baseline="0" dirty="0" smtClean="0"/>
                        <a:t> an empty dictionary.</a:t>
                      </a:r>
                      <a:endParaRPr lang="en-US" dirty="0"/>
                    </a:p>
                  </a:txBody>
                  <a:tcPr/>
                </a:tc>
              </a:tr>
              <a:tr h="394976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len</a:t>
                      </a:r>
                      <a:r>
                        <a:rPr lang="en-US" b="1" dirty="0" smtClean="0"/>
                        <a:t>(d)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 the number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of items</a:t>
                      </a:r>
                      <a:r>
                        <a:rPr lang="en-US" baseline="0" dirty="0" smtClean="0"/>
                        <a:t> in the dictionary </a:t>
                      </a:r>
                      <a:r>
                        <a:rPr lang="en-US" baseline="0" dirty="0" smtClean="0">
                          <a:latin typeface="Courier New"/>
                          <a:cs typeface="Courier New"/>
                        </a:rPr>
                        <a:t>d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39497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d[key]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 the item</a:t>
                      </a:r>
                      <a:r>
                        <a:rPr lang="en-US" baseline="0" dirty="0" smtClean="0"/>
                        <a:t> of d with key key. Raises an error if key is not in the dictionary.</a:t>
                      </a:r>
                      <a:endParaRPr lang="en-US" dirty="0"/>
                    </a:p>
                  </a:txBody>
                  <a:tcPr/>
                </a:tc>
              </a:tr>
              <a:tr h="39497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d[key]</a:t>
                      </a:r>
                      <a:r>
                        <a:rPr lang="en-US" b="1" baseline="0" dirty="0" smtClean="0"/>
                        <a:t> = value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Set </a:t>
                      </a:r>
                      <a:r>
                        <a:rPr lang="en-US" dirty="0" smtClean="0">
                          <a:latin typeface="Courier New"/>
                          <a:cs typeface="Courier New"/>
                        </a:rPr>
                        <a:t>d[key] </a:t>
                      </a:r>
                      <a:r>
                        <a:rPr lang="en-US" dirty="0" smtClean="0"/>
                        <a:t>to value.</a:t>
                      </a:r>
                    </a:p>
                  </a:txBody>
                  <a:tcPr/>
                </a:tc>
              </a:tr>
              <a:tr h="39497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del</a:t>
                      </a:r>
                      <a:r>
                        <a:rPr lang="en-US" b="1" baseline="0" dirty="0" smtClean="0"/>
                        <a:t> d[key]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Remove </a:t>
                      </a:r>
                      <a:r>
                        <a:rPr lang="en-US" dirty="0" smtClean="0">
                          <a:latin typeface="Courier New"/>
                          <a:cs typeface="Courier New"/>
                        </a:rPr>
                        <a:t>d[key] </a:t>
                      </a:r>
                      <a:r>
                        <a:rPr lang="en-US" dirty="0" smtClean="0"/>
                        <a:t>from </a:t>
                      </a:r>
                      <a:r>
                        <a:rPr lang="en-US" dirty="0" smtClean="0">
                          <a:latin typeface="Courier New"/>
                          <a:cs typeface="Courier New"/>
                        </a:rPr>
                        <a:t>d</a:t>
                      </a:r>
                      <a:r>
                        <a:rPr lang="en-US" dirty="0" smtClean="0"/>
                        <a:t>. Raises an error if key is not in the dictionary</a:t>
                      </a:r>
                    </a:p>
                  </a:txBody>
                  <a:tcPr/>
                </a:tc>
              </a:tr>
              <a:tr h="39497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key in 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 </a:t>
                      </a:r>
                      <a:r>
                        <a:rPr lang="en-US" dirty="0" smtClean="0">
                          <a:latin typeface="Courier New"/>
                          <a:cs typeface="Courier New"/>
                        </a:rPr>
                        <a:t>True</a:t>
                      </a:r>
                      <a:r>
                        <a:rPr lang="en-US" baseline="0" dirty="0" smtClean="0"/>
                        <a:t> in </a:t>
                      </a:r>
                      <a:r>
                        <a:rPr lang="en-US" baseline="0" dirty="0" smtClean="0">
                          <a:latin typeface="Courier New"/>
                          <a:cs typeface="Courier New"/>
                        </a:rPr>
                        <a:t>d </a:t>
                      </a:r>
                      <a:r>
                        <a:rPr lang="en-US" baseline="0" dirty="0" smtClean="0"/>
                        <a:t>has a key key, else </a:t>
                      </a:r>
                      <a:r>
                        <a:rPr lang="en-US" baseline="0" dirty="0" smtClean="0">
                          <a:latin typeface="Courier New"/>
                          <a:cs typeface="Courier New"/>
                        </a:rPr>
                        <a:t>False</a:t>
                      </a:r>
                      <a:r>
                        <a:rPr lang="en-US" baseline="0" dirty="0" smtClean="0"/>
                        <a:t>.</a:t>
                      </a:r>
                    </a:p>
                  </a:txBody>
                  <a:tcPr/>
                </a:tc>
              </a:tr>
              <a:tr h="39497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key not in 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Equivalent to not key in </a:t>
                      </a:r>
                      <a:r>
                        <a:rPr lang="en-US" dirty="0" smtClean="0">
                          <a:latin typeface="Courier New"/>
                          <a:cs typeface="Courier New"/>
                        </a:rPr>
                        <a:t>d</a:t>
                      </a:r>
                      <a:r>
                        <a:rPr lang="en-US" dirty="0" smtClean="0"/>
                        <a:t>.</a:t>
                      </a:r>
                    </a:p>
                  </a:txBody>
                  <a:tcPr/>
                </a:tc>
              </a:tr>
              <a:tr h="39497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keys()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</a:t>
                      </a:r>
                      <a:r>
                        <a:rPr lang="en-US" baseline="0" dirty="0" smtClean="0"/>
                        <a:t> the dictionary's keys.</a:t>
                      </a:r>
                      <a:endParaRPr lang="en-US" dirty="0" smtClean="0"/>
                    </a:p>
                  </a:txBody>
                  <a:tcPr/>
                </a:tc>
              </a:tr>
              <a:tr h="39497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values()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 the dictionary's values.</a:t>
                      </a:r>
                    </a:p>
                  </a:txBody>
                  <a:tcPr/>
                </a:tc>
              </a:tr>
              <a:tr h="39497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items()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 the dictionary's items</a:t>
                      </a:r>
                      <a:r>
                        <a:rPr lang="en-US" baseline="0" dirty="0" smtClean="0"/>
                        <a:t> as tuples.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064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9341"/>
            <a:ext cx="7886700" cy="999452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EXPLORE in IDLE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722721" y="2351651"/>
            <a:ext cx="7778950" cy="400956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dirty="0" err="1"/>
              <a:t>count_chars</a:t>
            </a:r>
            <a:r>
              <a:rPr lang="en-US" dirty="0"/>
              <a:t>(s)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counts = {}</a:t>
            </a:r>
          </a:p>
          <a:p>
            <a:pPr marL="0" indent="0">
              <a:buNone/>
            </a:pPr>
            <a:r>
              <a:rPr lang="en-US" dirty="0"/>
              <a:t>    s = </a:t>
            </a:r>
            <a:r>
              <a:rPr lang="en-US" dirty="0" err="1"/>
              <a:t>s.lower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/>
              <a:t>    for c in s:</a:t>
            </a:r>
          </a:p>
          <a:p>
            <a:pPr marL="0" indent="0">
              <a:buNone/>
            </a:pPr>
            <a:r>
              <a:rPr lang="en-US" dirty="0"/>
              <a:t>        if c in counts</a:t>
            </a:r>
            <a:r>
              <a:rPr lang="en-US" dirty="0" smtClean="0"/>
              <a:t>:            </a:t>
            </a:r>
            <a:r>
              <a:rPr lang="en-US" dirty="0" smtClean="0">
                <a:solidFill>
                  <a:srgbClr val="187115"/>
                </a:solidFill>
              </a:rPr>
              <a:t>#if we have seen c, increment its count</a:t>
            </a:r>
            <a:endParaRPr lang="en-US" dirty="0">
              <a:solidFill>
                <a:srgbClr val="187115"/>
              </a:solidFill>
            </a:endParaRPr>
          </a:p>
          <a:p>
            <a:pPr marL="0" indent="0">
              <a:buNone/>
            </a:pPr>
            <a:r>
              <a:rPr lang="en-US" dirty="0"/>
              <a:t>            counts[c</a:t>
            </a:r>
            <a:r>
              <a:rPr lang="en-US" dirty="0" smtClean="0"/>
              <a:t>] = counts[c] +  </a:t>
            </a:r>
            <a:r>
              <a:rPr lang="en-US" dirty="0"/>
              <a:t>1</a:t>
            </a:r>
          </a:p>
          <a:p>
            <a:pPr marL="0" indent="0">
              <a:buNone/>
            </a:pPr>
            <a:r>
              <a:rPr lang="en-US" dirty="0"/>
              <a:t>        else</a:t>
            </a:r>
            <a:r>
              <a:rPr lang="en-US" dirty="0" smtClean="0"/>
              <a:t>:                            </a:t>
            </a:r>
            <a:r>
              <a:rPr lang="en-US" dirty="0" smtClean="0">
                <a:solidFill>
                  <a:srgbClr val="187115"/>
                </a:solidFill>
              </a:rPr>
              <a:t>#otherwise, it is the first occurrence</a:t>
            </a:r>
          </a:p>
          <a:p>
            <a:pPr marL="0" indent="0">
              <a:buNone/>
            </a:pPr>
            <a:r>
              <a:rPr lang="en-US" dirty="0">
                <a:solidFill>
                  <a:srgbClr val="187115"/>
                </a:solidFill>
              </a:rPr>
              <a:t> </a:t>
            </a:r>
            <a:r>
              <a:rPr lang="en-US" dirty="0" smtClean="0">
                <a:solidFill>
                  <a:srgbClr val="187115"/>
                </a:solidFill>
              </a:rPr>
              <a:t>            </a:t>
            </a:r>
            <a:r>
              <a:rPr lang="en-US" dirty="0" smtClean="0"/>
              <a:t>counts</a:t>
            </a:r>
            <a:r>
              <a:rPr lang="en-US" dirty="0"/>
              <a:t>[c] = 1</a:t>
            </a:r>
          </a:p>
          <a:p>
            <a:pPr marL="0" indent="0">
              <a:buNone/>
            </a:pPr>
            <a:r>
              <a:rPr lang="en-US" dirty="0"/>
              <a:t>    return counts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99414" y="1348338"/>
            <a:ext cx="79140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i="1" dirty="0" smtClean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US" sz="2100" i="1" dirty="0" smtClean="0">
                <a:solidFill>
                  <a:schemeClr val="accent1">
                    <a:lumMod val="75000"/>
                  </a:schemeClr>
                </a:solidFill>
              </a:rPr>
              <a:t>function </a:t>
            </a:r>
            <a:r>
              <a:rPr lang="en-US" sz="2100" i="1" dirty="0" err="1" smtClean="0">
                <a:solidFill>
                  <a:schemeClr val="accent1">
                    <a:lumMod val="75000"/>
                  </a:schemeClr>
                </a:solidFill>
              </a:rPr>
              <a:t>count_chars</a:t>
            </a:r>
            <a:r>
              <a:rPr lang="en-US" sz="2100" i="1" dirty="0" smtClean="0">
                <a:solidFill>
                  <a:schemeClr val="accent1">
                    <a:lumMod val="75000"/>
                  </a:schemeClr>
                </a:solidFill>
              </a:rPr>
              <a:t>(s</a:t>
            </a:r>
            <a:r>
              <a:rPr lang="en-US" sz="2100" i="1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en-US" sz="2100" i="1" dirty="0" smtClean="0">
                <a:solidFill>
                  <a:schemeClr val="accent1">
                    <a:lumMod val="75000"/>
                  </a:schemeClr>
                </a:solidFill>
              </a:rPr>
              <a:t>takes a string s and returns a dictionary of the counts of all characters in the string.</a:t>
            </a:r>
            <a:endParaRPr lang="en-US" sz="2100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454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7698"/>
            <a:ext cx="7886700" cy="837406"/>
          </a:xfrm>
        </p:spPr>
        <p:txBody>
          <a:bodyPr>
            <a:normAutofit/>
          </a:bodyPr>
          <a:lstStyle/>
          <a:p>
            <a:r>
              <a:rPr lang="en-US" dirty="0" smtClean="0"/>
              <a:t>2d-Dictionaries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6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198910" y="3621541"/>
            <a:ext cx="4256715" cy="43505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766" y="1904837"/>
            <a:ext cx="7549201" cy="41794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u-HU" dirty="0" smtClean="0"/>
              <a:t>&gt;</a:t>
            </a:r>
            <a:r>
              <a:rPr lang="hu-HU" dirty="0"/>
              <a:t>&gt;&gt; mis_units = </a:t>
            </a:r>
            <a:r>
              <a:rPr lang="hu-HU" dirty="0" smtClean="0"/>
              <a:t> { </a:t>
            </a:r>
            <a:r>
              <a:rPr lang="hu-HU" dirty="0" smtClean="0">
                <a:solidFill>
                  <a:srgbClr val="187115"/>
                </a:solidFill>
              </a:rPr>
              <a:t>'</a:t>
            </a:r>
            <a:r>
              <a:rPr lang="hu-HU" dirty="0">
                <a:solidFill>
                  <a:srgbClr val="187115"/>
                </a:solidFill>
              </a:rPr>
              <a:t>mis 101'</a:t>
            </a:r>
            <a:r>
              <a:rPr lang="hu-HU" dirty="0"/>
              <a:t>: 4, </a:t>
            </a:r>
            <a:r>
              <a:rPr lang="hu-HU" dirty="0">
                <a:solidFill>
                  <a:srgbClr val="187115"/>
                </a:solidFill>
              </a:rPr>
              <a:t>'mis 102'</a:t>
            </a:r>
            <a:r>
              <a:rPr lang="hu-HU" dirty="0"/>
              <a:t>: 3, </a:t>
            </a:r>
            <a:r>
              <a:rPr lang="hu-HU" dirty="0">
                <a:solidFill>
                  <a:srgbClr val="187115"/>
                </a:solidFill>
              </a:rPr>
              <a:t>'mis 202</a:t>
            </a:r>
            <a:r>
              <a:rPr lang="hu-HU" dirty="0"/>
              <a:t>': </a:t>
            </a:r>
            <a:r>
              <a:rPr lang="hu-HU" dirty="0" smtClean="0"/>
              <a:t>2 }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&gt;&gt;&gt; csc_units </a:t>
            </a:r>
            <a:r>
              <a:rPr lang="hu-HU" dirty="0" smtClean="0"/>
              <a:t> =  { </a:t>
            </a:r>
            <a:r>
              <a:rPr lang="hu-HU" dirty="0" smtClean="0">
                <a:solidFill>
                  <a:srgbClr val="187115"/>
                </a:solidFill>
              </a:rPr>
              <a:t>'</a:t>
            </a:r>
            <a:r>
              <a:rPr lang="hu-HU" dirty="0">
                <a:solidFill>
                  <a:srgbClr val="187115"/>
                </a:solidFill>
              </a:rPr>
              <a:t>csc 110'</a:t>
            </a:r>
            <a:r>
              <a:rPr lang="hu-HU" dirty="0"/>
              <a:t>: 4</a:t>
            </a:r>
            <a:r>
              <a:rPr lang="hu-HU" dirty="0" smtClean="0"/>
              <a:t>,  </a:t>
            </a:r>
            <a:r>
              <a:rPr lang="hu-HU" dirty="0">
                <a:solidFill>
                  <a:srgbClr val="187115"/>
                </a:solidFill>
              </a:rPr>
              <a:t>'csc 120'</a:t>
            </a:r>
            <a:r>
              <a:rPr lang="hu-HU" dirty="0"/>
              <a:t>: 4, </a:t>
            </a:r>
            <a:r>
              <a:rPr lang="hu-HU" dirty="0" smtClean="0"/>
              <a:t> </a:t>
            </a:r>
            <a:r>
              <a:rPr lang="hu-HU" dirty="0" smtClean="0">
                <a:solidFill>
                  <a:srgbClr val="187115"/>
                </a:solidFill>
              </a:rPr>
              <a:t>'</a:t>
            </a:r>
            <a:r>
              <a:rPr lang="hu-HU" dirty="0">
                <a:solidFill>
                  <a:srgbClr val="187115"/>
                </a:solidFill>
              </a:rPr>
              <a:t>csc 352'</a:t>
            </a:r>
            <a:r>
              <a:rPr lang="hu-HU" dirty="0"/>
              <a:t>: </a:t>
            </a:r>
            <a:r>
              <a:rPr lang="hu-HU" dirty="0" smtClean="0"/>
              <a:t>3 }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&gt;&gt;&gt; ece_units = </a:t>
            </a:r>
            <a:r>
              <a:rPr lang="hu-HU" dirty="0" smtClean="0"/>
              <a:t> { </a:t>
            </a:r>
            <a:r>
              <a:rPr lang="hu-HU" dirty="0" smtClean="0">
                <a:solidFill>
                  <a:srgbClr val="187115"/>
                </a:solidFill>
              </a:rPr>
              <a:t>'</a:t>
            </a:r>
            <a:r>
              <a:rPr lang="hu-HU" dirty="0">
                <a:solidFill>
                  <a:srgbClr val="187115"/>
                </a:solidFill>
              </a:rPr>
              <a:t>ece 111'</a:t>
            </a:r>
            <a:r>
              <a:rPr lang="hu-HU" dirty="0"/>
              <a:t>: 3, </a:t>
            </a:r>
            <a:r>
              <a:rPr lang="hu-HU" dirty="0">
                <a:solidFill>
                  <a:srgbClr val="187115"/>
                </a:solidFill>
              </a:rPr>
              <a:t>'ece 222'</a:t>
            </a:r>
            <a:r>
              <a:rPr lang="hu-HU" dirty="0"/>
              <a:t>: 3</a:t>
            </a:r>
            <a:r>
              <a:rPr lang="hu-HU" dirty="0" smtClean="0"/>
              <a:t>,  </a:t>
            </a:r>
            <a:r>
              <a:rPr lang="hu-HU" dirty="0">
                <a:solidFill>
                  <a:srgbClr val="187115"/>
                </a:solidFill>
              </a:rPr>
              <a:t>'ece 333'</a:t>
            </a:r>
            <a:r>
              <a:rPr lang="hu-HU" dirty="0"/>
              <a:t>: </a:t>
            </a:r>
            <a:r>
              <a:rPr lang="hu-HU" dirty="0" smtClean="0"/>
              <a:t>4 }</a:t>
            </a:r>
          </a:p>
          <a:p>
            <a:pPr marL="0" indent="0">
              <a:buNone/>
            </a:pPr>
            <a:r>
              <a:rPr lang="hu-HU" dirty="0" smtClean="0"/>
              <a:t>&gt;&gt;&gt;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&gt;&gt;&gt; catalog = { </a:t>
            </a:r>
            <a:r>
              <a:rPr lang="hu-HU" dirty="0">
                <a:solidFill>
                  <a:srgbClr val="187115"/>
                </a:solidFill>
              </a:rPr>
              <a:t>"MIS" </a:t>
            </a:r>
            <a:r>
              <a:rPr lang="hu-HU" dirty="0"/>
              <a:t>: mis_units,</a:t>
            </a:r>
          </a:p>
          <a:p>
            <a:pPr marL="0" indent="0">
              <a:buNone/>
            </a:pPr>
            <a:r>
              <a:rPr lang="hu-HU" dirty="0"/>
              <a:t>	        </a:t>
            </a:r>
            <a:r>
              <a:rPr lang="hu-HU" dirty="0" smtClean="0"/>
              <a:t>       </a:t>
            </a:r>
            <a:r>
              <a:rPr lang="hu-HU" dirty="0" smtClean="0">
                <a:solidFill>
                  <a:srgbClr val="187115"/>
                </a:solidFill>
              </a:rPr>
              <a:t>"</a:t>
            </a:r>
            <a:r>
              <a:rPr lang="hu-HU" dirty="0">
                <a:solidFill>
                  <a:srgbClr val="187115"/>
                </a:solidFill>
              </a:rPr>
              <a:t>CSC" </a:t>
            </a:r>
            <a:r>
              <a:rPr lang="hu-HU" dirty="0"/>
              <a:t>: csc_units,</a:t>
            </a:r>
          </a:p>
          <a:p>
            <a:pPr marL="0" indent="0">
              <a:buNone/>
            </a:pPr>
            <a:r>
              <a:rPr lang="hu-HU" dirty="0"/>
              <a:t>	        </a:t>
            </a:r>
            <a:r>
              <a:rPr lang="hu-HU" dirty="0" smtClean="0"/>
              <a:t>       </a:t>
            </a:r>
            <a:r>
              <a:rPr lang="hu-HU" dirty="0" smtClean="0">
                <a:solidFill>
                  <a:srgbClr val="187115"/>
                </a:solidFill>
              </a:rPr>
              <a:t>"</a:t>
            </a:r>
            <a:r>
              <a:rPr lang="hu-HU" dirty="0">
                <a:solidFill>
                  <a:srgbClr val="187115"/>
                </a:solidFill>
              </a:rPr>
              <a:t>ECE" </a:t>
            </a:r>
            <a:r>
              <a:rPr lang="hu-HU" dirty="0"/>
              <a:t>: ece_units }</a:t>
            </a:r>
          </a:p>
          <a:p>
            <a:pPr marL="0" indent="0">
              <a:buNone/>
            </a:pPr>
            <a:r>
              <a:rPr lang="hu-HU" dirty="0"/>
              <a:t>&gt;&gt;&gt;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6855428" y="3451462"/>
            <a:ext cx="2057804" cy="991778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>
                  <a:lumMod val="75000"/>
                </a:schemeClr>
              </a:buClr>
              <a:buFontTx/>
              <a:buChar char="̶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dictionary of dictionaries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254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186325"/>
          </a:xfrm>
        </p:spPr>
        <p:txBody>
          <a:bodyPr/>
          <a:lstStyle/>
          <a:p>
            <a:r>
              <a:rPr lang="en-US" dirty="0" smtClean="0"/>
              <a:t>2d-Dictionaries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7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748435" y="1234616"/>
            <a:ext cx="7255913" cy="52206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&gt;&gt;&gt; </a:t>
            </a:r>
            <a:r>
              <a:rPr lang="fr-FR" dirty="0" err="1"/>
              <a:t>catalog</a:t>
            </a: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rgbClr val="0D0FF2"/>
                </a:solidFill>
              </a:rPr>
              <a:t>{'MIS': {'mis 101': 4, 'mis 102': 3, 'mis 202': 2}, 'CSC': {'</a:t>
            </a:r>
            <a:r>
              <a:rPr lang="fr-FR" dirty="0" err="1">
                <a:solidFill>
                  <a:srgbClr val="0D0FF2"/>
                </a:solidFill>
              </a:rPr>
              <a:t>csc</a:t>
            </a:r>
            <a:r>
              <a:rPr lang="fr-FR" dirty="0">
                <a:solidFill>
                  <a:srgbClr val="0D0FF2"/>
                </a:solidFill>
              </a:rPr>
              <a:t> 110': 4, '</a:t>
            </a:r>
            <a:r>
              <a:rPr lang="fr-FR" dirty="0" err="1">
                <a:solidFill>
                  <a:srgbClr val="0D0FF2"/>
                </a:solidFill>
              </a:rPr>
              <a:t>csc</a:t>
            </a:r>
            <a:r>
              <a:rPr lang="fr-FR" dirty="0">
                <a:solidFill>
                  <a:srgbClr val="0D0FF2"/>
                </a:solidFill>
              </a:rPr>
              <a:t> 120': 4, '</a:t>
            </a:r>
            <a:r>
              <a:rPr lang="fr-FR" dirty="0" err="1">
                <a:solidFill>
                  <a:srgbClr val="0D0FF2"/>
                </a:solidFill>
              </a:rPr>
              <a:t>csc</a:t>
            </a:r>
            <a:r>
              <a:rPr lang="fr-FR" dirty="0">
                <a:solidFill>
                  <a:srgbClr val="0D0FF2"/>
                </a:solidFill>
              </a:rPr>
              <a:t> 352': 3}, 'ECE': {'</a:t>
            </a:r>
            <a:r>
              <a:rPr lang="fr-FR" dirty="0" err="1">
                <a:solidFill>
                  <a:srgbClr val="0D0FF2"/>
                </a:solidFill>
              </a:rPr>
              <a:t>ece</a:t>
            </a:r>
            <a:r>
              <a:rPr lang="fr-FR" dirty="0">
                <a:solidFill>
                  <a:srgbClr val="0D0FF2"/>
                </a:solidFill>
              </a:rPr>
              <a:t> 111': 3, '</a:t>
            </a:r>
            <a:r>
              <a:rPr lang="fr-FR" dirty="0" err="1">
                <a:solidFill>
                  <a:srgbClr val="0D0FF2"/>
                </a:solidFill>
              </a:rPr>
              <a:t>ece</a:t>
            </a:r>
            <a:r>
              <a:rPr lang="fr-FR" dirty="0">
                <a:solidFill>
                  <a:srgbClr val="0D0FF2"/>
                </a:solidFill>
              </a:rPr>
              <a:t> 222': 3, '</a:t>
            </a:r>
            <a:r>
              <a:rPr lang="fr-FR" dirty="0" err="1">
                <a:solidFill>
                  <a:srgbClr val="0D0FF2"/>
                </a:solidFill>
              </a:rPr>
              <a:t>ece</a:t>
            </a:r>
            <a:r>
              <a:rPr lang="fr-FR" dirty="0">
                <a:solidFill>
                  <a:srgbClr val="0D0FF2"/>
                </a:solidFill>
              </a:rPr>
              <a:t> 333': 4}}</a:t>
            </a:r>
          </a:p>
          <a:p>
            <a:pPr marL="0" indent="0">
              <a:buNone/>
            </a:pPr>
            <a:r>
              <a:rPr lang="fr-FR" dirty="0"/>
              <a:t>&gt;&gt;&gt;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&gt;&gt;&gt; </a:t>
            </a:r>
            <a:r>
              <a:rPr lang="en-US" dirty="0">
                <a:solidFill>
                  <a:srgbClr val="FF6600"/>
                </a:solidFill>
              </a:rPr>
              <a:t>for</a:t>
            </a:r>
            <a:r>
              <a:rPr lang="en-US" dirty="0"/>
              <a:t> </a:t>
            </a:r>
            <a:r>
              <a:rPr lang="en-US" dirty="0" err="1"/>
              <a:t>dept</a:t>
            </a:r>
            <a:r>
              <a:rPr lang="en-US" dirty="0"/>
              <a:t> </a:t>
            </a:r>
            <a:r>
              <a:rPr lang="en-US" dirty="0">
                <a:solidFill>
                  <a:srgbClr val="FF6600"/>
                </a:solidFill>
              </a:rPr>
              <a:t>in</a:t>
            </a:r>
            <a:r>
              <a:rPr lang="en-US" dirty="0"/>
              <a:t> catalog: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187115"/>
                </a:solidFill>
              </a:rPr>
              <a:t>print</a:t>
            </a:r>
            <a:r>
              <a:rPr lang="en-US" dirty="0"/>
              <a:t>(</a:t>
            </a:r>
            <a:r>
              <a:rPr lang="en-US" dirty="0" err="1"/>
              <a:t>dept</a:t>
            </a:r>
            <a:r>
              <a:rPr lang="en-US" dirty="0"/>
              <a:t>, </a:t>
            </a:r>
            <a:r>
              <a:rPr lang="en-US" dirty="0">
                <a:solidFill>
                  <a:srgbClr val="187115"/>
                </a:solidFill>
              </a:rPr>
              <a:t>":"</a:t>
            </a:r>
            <a:r>
              <a:rPr lang="en-US" dirty="0"/>
              <a:t>, catalog[</a:t>
            </a:r>
            <a:r>
              <a:rPr lang="en-US" dirty="0" err="1"/>
              <a:t>dept</a:t>
            </a:r>
            <a:r>
              <a:rPr lang="en-US" dirty="0"/>
              <a:t>])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>
                <a:solidFill>
                  <a:srgbClr val="0D0FF2"/>
                </a:solidFill>
              </a:rPr>
              <a:t>MIS : {'</a:t>
            </a:r>
            <a:r>
              <a:rPr lang="en-US" dirty="0" err="1">
                <a:solidFill>
                  <a:srgbClr val="0D0FF2"/>
                </a:solidFill>
              </a:rPr>
              <a:t>mis</a:t>
            </a:r>
            <a:r>
              <a:rPr lang="en-US" dirty="0">
                <a:solidFill>
                  <a:srgbClr val="0D0FF2"/>
                </a:solidFill>
              </a:rPr>
              <a:t> 101': 4, '</a:t>
            </a:r>
            <a:r>
              <a:rPr lang="en-US" dirty="0" err="1">
                <a:solidFill>
                  <a:srgbClr val="0D0FF2"/>
                </a:solidFill>
              </a:rPr>
              <a:t>mis</a:t>
            </a:r>
            <a:r>
              <a:rPr lang="en-US" dirty="0">
                <a:solidFill>
                  <a:srgbClr val="0D0FF2"/>
                </a:solidFill>
              </a:rPr>
              <a:t> 102': 3, '</a:t>
            </a:r>
            <a:r>
              <a:rPr lang="en-US" dirty="0" err="1">
                <a:solidFill>
                  <a:srgbClr val="0D0FF2"/>
                </a:solidFill>
              </a:rPr>
              <a:t>mis</a:t>
            </a:r>
            <a:r>
              <a:rPr lang="en-US" dirty="0">
                <a:solidFill>
                  <a:srgbClr val="0D0FF2"/>
                </a:solidFill>
              </a:rPr>
              <a:t> 202': 2}</a:t>
            </a:r>
          </a:p>
          <a:p>
            <a:pPr marL="0" indent="0">
              <a:buNone/>
            </a:pPr>
            <a:r>
              <a:rPr lang="en-US" dirty="0">
                <a:solidFill>
                  <a:srgbClr val="0D0FF2"/>
                </a:solidFill>
              </a:rPr>
              <a:t>CSC : {'</a:t>
            </a:r>
            <a:r>
              <a:rPr lang="en-US" dirty="0" err="1">
                <a:solidFill>
                  <a:srgbClr val="0D0FF2"/>
                </a:solidFill>
              </a:rPr>
              <a:t>csc</a:t>
            </a:r>
            <a:r>
              <a:rPr lang="en-US" dirty="0">
                <a:solidFill>
                  <a:srgbClr val="0D0FF2"/>
                </a:solidFill>
              </a:rPr>
              <a:t> 110': 4</a:t>
            </a:r>
            <a:r>
              <a:rPr lang="en-US" dirty="0" smtClean="0">
                <a:solidFill>
                  <a:srgbClr val="0D0FF2"/>
                </a:solidFill>
              </a:rPr>
              <a:t>,  </a:t>
            </a:r>
            <a:r>
              <a:rPr lang="en-US" dirty="0">
                <a:solidFill>
                  <a:srgbClr val="0D0FF2"/>
                </a:solidFill>
              </a:rPr>
              <a:t>'</a:t>
            </a:r>
            <a:r>
              <a:rPr lang="en-US" dirty="0" err="1">
                <a:solidFill>
                  <a:srgbClr val="0D0FF2"/>
                </a:solidFill>
              </a:rPr>
              <a:t>csc</a:t>
            </a:r>
            <a:r>
              <a:rPr lang="en-US" dirty="0">
                <a:solidFill>
                  <a:srgbClr val="0D0FF2"/>
                </a:solidFill>
              </a:rPr>
              <a:t> 120': 4, '</a:t>
            </a:r>
            <a:r>
              <a:rPr lang="en-US" dirty="0" err="1">
                <a:solidFill>
                  <a:srgbClr val="0D0FF2"/>
                </a:solidFill>
              </a:rPr>
              <a:t>csc</a:t>
            </a:r>
            <a:r>
              <a:rPr lang="en-US" dirty="0">
                <a:solidFill>
                  <a:srgbClr val="0D0FF2"/>
                </a:solidFill>
              </a:rPr>
              <a:t> 352': 3}</a:t>
            </a:r>
          </a:p>
          <a:p>
            <a:pPr marL="0" indent="0">
              <a:buNone/>
            </a:pPr>
            <a:r>
              <a:rPr lang="en-US" dirty="0">
                <a:solidFill>
                  <a:srgbClr val="0D0FF2"/>
                </a:solidFill>
              </a:rPr>
              <a:t>ECE : {'</a:t>
            </a:r>
            <a:r>
              <a:rPr lang="en-US" dirty="0" err="1">
                <a:solidFill>
                  <a:srgbClr val="0D0FF2"/>
                </a:solidFill>
              </a:rPr>
              <a:t>ece</a:t>
            </a:r>
            <a:r>
              <a:rPr lang="en-US" dirty="0">
                <a:solidFill>
                  <a:srgbClr val="0D0FF2"/>
                </a:solidFill>
              </a:rPr>
              <a:t> 111': 3, '</a:t>
            </a:r>
            <a:r>
              <a:rPr lang="en-US" dirty="0" err="1">
                <a:solidFill>
                  <a:srgbClr val="0D0FF2"/>
                </a:solidFill>
              </a:rPr>
              <a:t>ece</a:t>
            </a:r>
            <a:r>
              <a:rPr lang="en-US" dirty="0">
                <a:solidFill>
                  <a:srgbClr val="0D0FF2"/>
                </a:solidFill>
              </a:rPr>
              <a:t> 222': 3, '</a:t>
            </a:r>
            <a:r>
              <a:rPr lang="en-US" dirty="0" err="1">
                <a:solidFill>
                  <a:srgbClr val="0D0FF2"/>
                </a:solidFill>
              </a:rPr>
              <a:t>ece</a:t>
            </a:r>
            <a:r>
              <a:rPr lang="en-US" dirty="0">
                <a:solidFill>
                  <a:srgbClr val="0D0FF2"/>
                </a:solidFill>
              </a:rPr>
              <a:t> 333': 4}</a:t>
            </a:r>
          </a:p>
          <a:p>
            <a:pPr marL="0" indent="0">
              <a:buNone/>
            </a:pPr>
            <a:r>
              <a:rPr lang="en-US" dirty="0"/>
              <a:t>&gt;&gt;&gt;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247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9341"/>
            <a:ext cx="7886700" cy="999452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EXERCISE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722721" y="2351651"/>
            <a:ext cx="5015613" cy="40095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FF6600"/>
                </a:solidFill>
              </a:rPr>
              <a:t>def</a:t>
            </a:r>
            <a:r>
              <a:rPr lang="en-US" dirty="0"/>
              <a:t> </a:t>
            </a:r>
            <a:r>
              <a:rPr lang="en-US" dirty="0" err="1">
                <a:solidFill>
                  <a:srgbClr val="0D0FF2"/>
                </a:solidFill>
              </a:rPr>
              <a:t>find_courses</a:t>
            </a:r>
            <a:r>
              <a:rPr lang="en-US" dirty="0"/>
              <a:t>(catalog, units):</a:t>
            </a:r>
          </a:p>
          <a:p>
            <a:pPr marL="0" indent="0">
              <a:buNone/>
            </a:pPr>
            <a:r>
              <a:rPr lang="en-US" dirty="0" err="1" smtClean="0"/>
              <a:t>crs_list</a:t>
            </a:r>
            <a:r>
              <a:rPr lang="en-US" dirty="0" smtClean="0"/>
              <a:t> </a:t>
            </a:r>
            <a:r>
              <a:rPr lang="en-US" dirty="0"/>
              <a:t>= []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>
                <a:solidFill>
                  <a:srgbClr val="FF6600"/>
                </a:solidFill>
              </a:rPr>
              <a:t>for</a:t>
            </a:r>
            <a:r>
              <a:rPr lang="en-US" dirty="0"/>
              <a:t> </a:t>
            </a:r>
            <a:r>
              <a:rPr lang="en-US" dirty="0" err="1"/>
              <a:t>dept</a:t>
            </a:r>
            <a:r>
              <a:rPr lang="en-US" dirty="0"/>
              <a:t> </a:t>
            </a:r>
            <a:r>
              <a:rPr lang="en-US" dirty="0">
                <a:solidFill>
                  <a:srgbClr val="FF6600"/>
                </a:solidFill>
              </a:rPr>
              <a:t>in</a:t>
            </a:r>
            <a:r>
              <a:rPr lang="en-US" dirty="0"/>
              <a:t> catalog:     </a:t>
            </a:r>
          </a:p>
          <a:p>
            <a:pPr marL="0" indent="0">
              <a:buNone/>
            </a:pPr>
            <a:r>
              <a:rPr lang="en-US" dirty="0"/>
              <a:t>       d = catalog[</a:t>
            </a:r>
            <a:r>
              <a:rPr lang="en-US" dirty="0" err="1"/>
              <a:t>dept</a:t>
            </a:r>
            <a:r>
              <a:rPr lang="en-US" dirty="0"/>
              <a:t>]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>
                <a:solidFill>
                  <a:srgbClr val="FF6600"/>
                </a:solidFill>
              </a:rPr>
              <a:t> for </a:t>
            </a:r>
            <a:r>
              <a:rPr lang="en-US" dirty="0"/>
              <a:t>key </a:t>
            </a:r>
            <a:r>
              <a:rPr lang="en-US" dirty="0">
                <a:solidFill>
                  <a:srgbClr val="FF6600"/>
                </a:solidFill>
              </a:rPr>
              <a:t>in</a:t>
            </a:r>
            <a:r>
              <a:rPr lang="en-US" dirty="0"/>
              <a:t> d:           </a:t>
            </a:r>
          </a:p>
          <a:p>
            <a:pPr marL="0" indent="0">
              <a:buNone/>
            </a:pPr>
            <a:r>
              <a:rPr lang="en-US" dirty="0"/>
              <a:t>           </a:t>
            </a:r>
            <a:r>
              <a:rPr lang="en-US" dirty="0">
                <a:solidFill>
                  <a:srgbClr val="FF6600"/>
                </a:solidFill>
              </a:rPr>
              <a:t>if</a:t>
            </a:r>
            <a:r>
              <a:rPr lang="en-US" dirty="0"/>
              <a:t> d[key] == units: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crs_list.append</a:t>
            </a:r>
            <a:r>
              <a:rPr lang="en-US" dirty="0"/>
              <a:t>(key)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>
                <a:solidFill>
                  <a:srgbClr val="FF6600"/>
                </a:solidFill>
              </a:rPr>
              <a:t>return</a:t>
            </a:r>
            <a:r>
              <a:rPr lang="en-US" dirty="0"/>
              <a:t> </a:t>
            </a:r>
            <a:r>
              <a:rPr lang="en-US" dirty="0" err="1"/>
              <a:t>crs_list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99414" y="1348338"/>
            <a:ext cx="79140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i="1" dirty="0" smtClean="0">
                <a:solidFill>
                  <a:schemeClr val="accent1">
                    <a:lumMod val="75000"/>
                  </a:schemeClr>
                </a:solidFill>
              </a:rPr>
              <a:t>Write a  </a:t>
            </a:r>
            <a:r>
              <a:rPr lang="en-US" sz="2100" i="1" dirty="0" smtClean="0">
                <a:solidFill>
                  <a:schemeClr val="accent1">
                    <a:lumMod val="75000"/>
                  </a:schemeClr>
                </a:solidFill>
              </a:rPr>
              <a:t>function </a:t>
            </a:r>
            <a:r>
              <a:rPr lang="en-US" sz="2100" i="1" dirty="0" err="1" smtClean="0">
                <a:solidFill>
                  <a:schemeClr val="accent1">
                    <a:lumMod val="75000"/>
                  </a:schemeClr>
                </a:solidFill>
              </a:rPr>
              <a:t>find_courses</a:t>
            </a:r>
            <a:r>
              <a:rPr lang="en-US" sz="2100" i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2100" i="1" dirty="0" smtClean="0">
                <a:solidFill>
                  <a:schemeClr val="accent1">
                    <a:lumMod val="75000"/>
                  </a:schemeClr>
                </a:solidFill>
              </a:rPr>
              <a:t>catalog, units</a:t>
            </a:r>
            <a:r>
              <a:rPr lang="en-US" sz="2100" i="1" dirty="0" smtClean="0">
                <a:solidFill>
                  <a:schemeClr val="accent1">
                    <a:lumMod val="75000"/>
                  </a:schemeClr>
                </a:solidFill>
              </a:rPr>
              <a:t>) takes 2d-dictionary and an integer and returns a list of the courses of that many units.</a:t>
            </a:r>
            <a:endParaRPr lang="en-US" sz="21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6243966" y="3298604"/>
            <a:ext cx="2751578" cy="991778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>
                  <a:lumMod val="75000"/>
                </a:schemeClr>
              </a:buClr>
              <a:buFontTx/>
              <a:buChar char="̶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You don't need the intermediate variable d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634484" y="3492201"/>
            <a:ext cx="4550688" cy="32923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9806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9341"/>
            <a:ext cx="7886700" cy="999452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EXERCISE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722721" y="2351651"/>
            <a:ext cx="6273813" cy="40095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FF6600"/>
                </a:solidFill>
              </a:rPr>
              <a:t>def</a:t>
            </a:r>
            <a:r>
              <a:rPr lang="en-US" dirty="0"/>
              <a:t> </a:t>
            </a:r>
            <a:r>
              <a:rPr lang="en-US" dirty="0" err="1">
                <a:solidFill>
                  <a:srgbClr val="0D0FF2"/>
                </a:solidFill>
              </a:rPr>
              <a:t>find_courses</a:t>
            </a:r>
            <a:r>
              <a:rPr lang="en-US" dirty="0"/>
              <a:t>(catalog, units):</a:t>
            </a:r>
          </a:p>
          <a:p>
            <a:pPr marL="0" indent="0">
              <a:buNone/>
            </a:pPr>
            <a:r>
              <a:rPr lang="en-US" dirty="0" err="1" smtClean="0"/>
              <a:t>crs_list</a:t>
            </a:r>
            <a:r>
              <a:rPr lang="en-US" dirty="0" smtClean="0"/>
              <a:t> </a:t>
            </a:r>
            <a:r>
              <a:rPr lang="en-US" dirty="0"/>
              <a:t>= []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>
                <a:solidFill>
                  <a:srgbClr val="FF6600"/>
                </a:solidFill>
              </a:rPr>
              <a:t>for</a:t>
            </a:r>
            <a:r>
              <a:rPr lang="en-US" dirty="0"/>
              <a:t> </a:t>
            </a:r>
            <a:r>
              <a:rPr lang="en-US" dirty="0" err="1"/>
              <a:t>dept</a:t>
            </a:r>
            <a:r>
              <a:rPr lang="en-US" dirty="0"/>
              <a:t> </a:t>
            </a:r>
            <a:r>
              <a:rPr lang="en-US" dirty="0">
                <a:solidFill>
                  <a:srgbClr val="FF6600"/>
                </a:solidFill>
              </a:rPr>
              <a:t>in</a:t>
            </a:r>
            <a:r>
              <a:rPr lang="en-US" dirty="0"/>
              <a:t> catalog:    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   for </a:t>
            </a:r>
            <a:r>
              <a:rPr lang="en-US" dirty="0"/>
              <a:t>key </a:t>
            </a:r>
            <a:r>
              <a:rPr lang="en-US" dirty="0">
                <a:solidFill>
                  <a:srgbClr val="FF6600"/>
                </a:solidFill>
              </a:rPr>
              <a:t>in</a:t>
            </a:r>
            <a:r>
              <a:rPr lang="en-US" dirty="0"/>
              <a:t> </a:t>
            </a:r>
            <a:r>
              <a:rPr lang="en-US" dirty="0" smtClean="0"/>
              <a:t>catalog[</a:t>
            </a:r>
            <a:r>
              <a:rPr lang="en-US" dirty="0" err="1" smtClean="0"/>
              <a:t>dept</a:t>
            </a:r>
            <a:r>
              <a:rPr lang="en-US" dirty="0" smtClean="0"/>
              <a:t>]:         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</a:t>
            </a:r>
            <a:r>
              <a:rPr lang="en-US" dirty="0">
                <a:solidFill>
                  <a:srgbClr val="FF6600"/>
                </a:solidFill>
              </a:rPr>
              <a:t>if</a:t>
            </a:r>
            <a:r>
              <a:rPr lang="en-US" dirty="0"/>
              <a:t> </a:t>
            </a:r>
            <a:r>
              <a:rPr lang="en-US" dirty="0" smtClean="0"/>
              <a:t>catalog[</a:t>
            </a:r>
            <a:r>
              <a:rPr lang="en-US" dirty="0" err="1" smtClean="0"/>
              <a:t>dept</a:t>
            </a:r>
            <a:r>
              <a:rPr lang="en-US" dirty="0" smtClean="0"/>
              <a:t>][</a:t>
            </a:r>
            <a:r>
              <a:rPr lang="en-US" dirty="0"/>
              <a:t>key] == units: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crs_list.append</a:t>
            </a:r>
            <a:r>
              <a:rPr lang="en-US" dirty="0"/>
              <a:t>(key)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>
                <a:solidFill>
                  <a:srgbClr val="FF6600"/>
                </a:solidFill>
              </a:rPr>
              <a:t>return</a:t>
            </a:r>
            <a:r>
              <a:rPr lang="en-US" dirty="0"/>
              <a:t> </a:t>
            </a:r>
            <a:r>
              <a:rPr lang="en-US" dirty="0" err="1"/>
              <a:t>crs_list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99414" y="1348338"/>
            <a:ext cx="79140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i="1" dirty="0" smtClean="0">
                <a:solidFill>
                  <a:schemeClr val="accent1">
                    <a:lumMod val="75000"/>
                  </a:schemeClr>
                </a:solidFill>
              </a:rPr>
              <a:t>Write a  </a:t>
            </a:r>
            <a:r>
              <a:rPr lang="en-US" sz="2100" i="1" dirty="0" smtClean="0">
                <a:solidFill>
                  <a:schemeClr val="accent1">
                    <a:lumMod val="75000"/>
                  </a:schemeClr>
                </a:solidFill>
              </a:rPr>
              <a:t>function </a:t>
            </a:r>
            <a:r>
              <a:rPr lang="en-US" sz="2100" i="1" dirty="0" err="1" smtClean="0">
                <a:solidFill>
                  <a:schemeClr val="accent1">
                    <a:lumMod val="75000"/>
                  </a:schemeClr>
                </a:solidFill>
              </a:rPr>
              <a:t>find_courses</a:t>
            </a:r>
            <a:r>
              <a:rPr lang="en-US" sz="2100" i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2100" i="1" dirty="0" smtClean="0">
                <a:solidFill>
                  <a:schemeClr val="accent1">
                    <a:lumMod val="75000"/>
                  </a:schemeClr>
                </a:solidFill>
              </a:rPr>
              <a:t>catalog, units</a:t>
            </a:r>
            <a:r>
              <a:rPr lang="en-US" sz="2100" i="1" dirty="0" smtClean="0">
                <a:solidFill>
                  <a:schemeClr val="accent1">
                    <a:lumMod val="75000"/>
                  </a:schemeClr>
                </a:solidFill>
              </a:rPr>
              <a:t>) takes 2d-dictionary and an integer and returns a list of the courses of that many units.</a:t>
            </a:r>
            <a:endParaRPr lang="en-US" sz="21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6173413" y="2934098"/>
            <a:ext cx="2751578" cy="991778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>
                  <a:lumMod val="75000"/>
                </a:schemeClr>
              </a:buClr>
              <a:buFontTx/>
              <a:buChar char="̶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 without the intermediate variable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033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6507</TotalTime>
  <Words>699</Words>
  <Application>Microsoft Macintosh PowerPoint</Application>
  <PresentationFormat>On-screen Show (4:3)</PresentationFormat>
  <Paragraphs>101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python review:  dictionaries</vt:lpstr>
      <vt:lpstr>Dictionaries</vt:lpstr>
      <vt:lpstr>Dictionary Summary</vt:lpstr>
      <vt:lpstr>EXPLORE in IDLE</vt:lpstr>
      <vt:lpstr>2d-Dictionaries</vt:lpstr>
      <vt:lpstr>2d-Dictionaries</vt:lpstr>
      <vt:lpstr>EXERCISE</vt:lpstr>
      <vt:lpstr>EXERCISE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120 Introduction to Computer Programing II</dc:title>
  <dc:creator>Saumya Debray</dc:creator>
  <cp:lastModifiedBy>Janalee O'Bagy</cp:lastModifiedBy>
  <cp:revision>560</cp:revision>
  <dcterms:created xsi:type="dcterms:W3CDTF">2016-12-07T21:03:03Z</dcterms:created>
  <dcterms:modified xsi:type="dcterms:W3CDTF">2017-09-01T04:05:13Z</dcterms:modified>
</cp:coreProperties>
</file>