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4"/>
  </p:notesMasterIdLst>
  <p:sldIdLst>
    <p:sldId id="256" r:id="rId2"/>
    <p:sldId id="257" r:id="rId3"/>
    <p:sldId id="269" r:id="rId4"/>
    <p:sldId id="300" r:id="rId5"/>
    <p:sldId id="270" r:id="rId6"/>
    <p:sldId id="258" r:id="rId7"/>
    <p:sldId id="259" r:id="rId8"/>
    <p:sldId id="262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71" r:id="rId17"/>
    <p:sldId id="272" r:id="rId18"/>
    <p:sldId id="291" r:id="rId19"/>
    <p:sldId id="285" r:id="rId20"/>
    <p:sldId id="273" r:id="rId21"/>
    <p:sldId id="274" r:id="rId22"/>
    <p:sldId id="276" r:id="rId23"/>
    <p:sldId id="277" r:id="rId24"/>
    <p:sldId id="278" r:id="rId25"/>
    <p:sldId id="301" r:id="rId26"/>
    <p:sldId id="303" r:id="rId27"/>
    <p:sldId id="313" r:id="rId28"/>
    <p:sldId id="314" r:id="rId29"/>
    <p:sldId id="304" r:id="rId30"/>
    <p:sldId id="305" r:id="rId31"/>
    <p:sldId id="286" r:id="rId32"/>
    <p:sldId id="306" r:id="rId33"/>
    <p:sldId id="289" r:id="rId34"/>
    <p:sldId id="307" r:id="rId35"/>
    <p:sldId id="290" r:id="rId36"/>
    <p:sldId id="315" r:id="rId37"/>
    <p:sldId id="293" r:id="rId38"/>
    <p:sldId id="292" r:id="rId39"/>
    <p:sldId id="282" r:id="rId40"/>
    <p:sldId id="283" r:id="rId41"/>
    <p:sldId id="311" r:id="rId42"/>
    <p:sldId id="294" r:id="rId43"/>
    <p:sldId id="295" r:id="rId44"/>
    <p:sldId id="316" r:id="rId45"/>
    <p:sldId id="317" r:id="rId46"/>
    <p:sldId id="296" r:id="rId47"/>
    <p:sldId id="297" r:id="rId48"/>
    <p:sldId id="308" r:id="rId49"/>
    <p:sldId id="310" r:id="rId50"/>
    <p:sldId id="309" r:id="rId51"/>
    <p:sldId id="298" r:id="rId52"/>
    <p:sldId id="299" r:id="rId5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-440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47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6F64B-182F-49B1-8246-4782C4F0CC73}" type="datetimeFigureOut">
              <a:rPr lang="en-US" smtClean="0"/>
              <a:t>9/5/17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ED86D-0EAA-4AA0-806F-4D16E68BC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0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ED86D-0EAA-4AA0-806F-4D16E68BC8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357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ED86D-0EAA-4AA0-806F-4D16E68BC8AE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33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ED86D-0EAA-4AA0-806F-4D16E68BC8AE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995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ED86D-0EAA-4AA0-806F-4D16E68BC8AE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01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ED86D-0EAA-4AA0-806F-4D16E68BC8AE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33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8429-145A-407F-BA34-DEBC3C3A215D}" type="datetime1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00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E8E7B-D23A-4799-854B-C279AAD55C3A}" type="datetime1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286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0E17-4AD9-409D-BE38-91CAF488707A}" type="datetime1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78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2718D-2461-44DB-AE3D-C405EB1DE282}" type="datetime1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28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E208B-8353-4996-923E-988969E368BB}" type="datetime1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40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19D5-5323-4E42-B4EF-EB02AEC44B28}" type="datetime1">
              <a:rPr lang="en-US" smtClean="0"/>
              <a:t>9/5/17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32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6052-A64E-45C1-8B40-07676C5EBFE7}" type="datetime1">
              <a:rPr lang="en-US" smtClean="0"/>
              <a:t>9/5/17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65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86DF-B72A-46BB-9119-196F0FBA2106}" type="datetime1">
              <a:rPr lang="en-US" smtClean="0"/>
              <a:t>9/5/17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12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E6BE3-E849-4963-9B78-D3B489AAC97B}" type="datetime1">
              <a:rPr lang="en-US" smtClean="0"/>
              <a:t>9/5/17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629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E3E3-1602-4D3B-9BBA-E231DB45F232}" type="datetime1">
              <a:rPr lang="en-US" smtClean="0"/>
              <a:t>9/5/17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723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F24A-A159-4A7B-9BB2-DA4E0F840CCF}" type="datetime1">
              <a:rPr lang="en-US" smtClean="0"/>
              <a:t>9/5/17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48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5FE05-8E58-4621-B6B9-9EAD8CD77F8B}" type="datetime1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62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>
            <a:lumMod val="75000"/>
          </a:schemeClr>
        </a:buClr>
        <a:buFontTx/>
        <a:buChar char="̶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0573" y="4202145"/>
            <a:ext cx="9730854" cy="1338846"/>
          </a:xfrm>
        </p:spPr>
        <p:txBody>
          <a:bodyPr anchor="ctr" anchorCtr="0">
            <a:normAutofit/>
          </a:bodyPr>
          <a:lstStyle/>
          <a:p>
            <a:r>
              <a:rPr lang="en-US" sz="3200" dirty="0" smtClean="0"/>
              <a:t>02: Problem Decomposition and Program Development</a:t>
            </a:r>
            <a:endParaRPr lang="en-US" sz="3200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167415"/>
          </a:xfrm>
        </p:spPr>
        <p:txBody>
          <a:bodyPr anchor="t" anchorCtr="0">
            <a:normAutofit fontScale="90000"/>
          </a:bodyPr>
          <a:lstStyle/>
          <a:p>
            <a:r>
              <a:rPr lang="en-US" b="1" dirty="0" err="1" smtClean="0"/>
              <a:t>CSc</a:t>
            </a:r>
            <a:r>
              <a:rPr lang="en-US" b="1" dirty="0" smtClean="0"/>
              <a:t> 120</a:t>
            </a:r>
            <a:br>
              <a:rPr lang="en-US" b="1" dirty="0" smtClean="0"/>
            </a:br>
            <a:r>
              <a:rPr lang="en-US" sz="4400" b="1" dirty="0" smtClean="0"/>
              <a:t>Introduction to Computer </a:t>
            </a:r>
            <a:r>
              <a:rPr lang="en-US" sz="4400" b="1" smtClean="0"/>
              <a:t>Programming II</a:t>
            </a: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3100" b="1" i="1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sz="3100" b="1" i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3100" b="1" i="1" dirty="0">
                <a:solidFill>
                  <a:schemeClr val="bg1">
                    <a:lumMod val="50000"/>
                  </a:schemeClr>
                </a:solidFill>
              </a:rPr>
              <a:t>Adapted from slides by </a:t>
            </a:r>
            <a:br>
              <a:rPr lang="en-US" sz="3100" b="1" i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3100" b="1" i="1" dirty="0">
                <a:solidFill>
                  <a:schemeClr val="bg1">
                    <a:lumMod val="50000"/>
                  </a:schemeClr>
                </a:solidFill>
              </a:rPr>
              <a:t>Dr. </a:t>
            </a:r>
            <a:r>
              <a:rPr lang="en-US" sz="3100" b="1" i="1" dirty="0" err="1">
                <a:solidFill>
                  <a:schemeClr val="bg1">
                    <a:lumMod val="50000"/>
                  </a:schemeClr>
                </a:solidFill>
              </a:rPr>
              <a:t>Saumya</a:t>
            </a:r>
            <a:r>
              <a:rPr lang="en-US" sz="3100" b="1" i="1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en-US" sz="3100" b="1" i="1" dirty="0" err="1">
                <a:solidFill>
                  <a:schemeClr val="bg1">
                    <a:lumMod val="50000"/>
                  </a:schemeClr>
                </a:solidFill>
              </a:rPr>
              <a:t>Debray</a:t>
            </a:r>
            <a:r>
              <a:rPr lang="en-US" sz="3100" b="1" i="1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sz="3100" b="1" i="1" dirty="0">
                <a:solidFill>
                  <a:schemeClr val="bg1">
                    <a:lumMod val="50000"/>
                  </a:schemeClr>
                </a:solidFill>
              </a:rPr>
            </a:br>
            <a:endParaRPr lang="en-US" sz="31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01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cont'd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573967"/>
            <a:ext cx="10515600" cy="10717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Problem statement: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"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Write a program to compute student GPAs from their grades."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788170"/>
            <a:ext cx="10515600" cy="2915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>
                  <a:lumMod val="75000"/>
                </a:schemeClr>
              </a:buClr>
              <a:buFontTx/>
              <a:buChar char="̶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Computation: </a:t>
            </a:r>
          </a:p>
          <a:p>
            <a:pPr lvl="1"/>
            <a:r>
              <a:rPr lang="en-US" dirty="0" smtClean="0"/>
              <a:t>how is a GPA computed?</a:t>
            </a:r>
          </a:p>
          <a:p>
            <a:pPr lvl="2"/>
            <a:r>
              <a:rPr lang="en-US" dirty="0" smtClean="0"/>
              <a:t>what information do we need?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04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cont'd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573967"/>
            <a:ext cx="10515600" cy="10717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Problem statement: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"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Write a program to compute student GPAs from their grades."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788170"/>
            <a:ext cx="10515600" cy="2915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>
                  <a:lumMod val="75000"/>
                </a:schemeClr>
              </a:buClr>
              <a:buFontTx/>
              <a:buChar char="̶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Testing: </a:t>
            </a:r>
          </a:p>
          <a:p>
            <a:pPr lvl="1"/>
            <a:r>
              <a:rPr lang="en-US" dirty="0" smtClean="0"/>
              <a:t>how can we tell whether the program is working correctly?</a:t>
            </a:r>
          </a:p>
          <a:p>
            <a:pPr lvl="2"/>
            <a:r>
              <a:rPr lang="en-US" dirty="0" smtClean="0"/>
              <a:t>how should we test it?</a:t>
            </a:r>
          </a:p>
          <a:p>
            <a:pPr lvl="2"/>
            <a:r>
              <a:rPr lang="en-US" dirty="0" smtClean="0"/>
              <a:t>how can we tell whether all the pieces of the program are working properly?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47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cont'd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573967"/>
            <a:ext cx="10515600" cy="10717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Problem statement: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"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Write a program to compute student GPAs from their grades."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788170"/>
            <a:ext cx="10515600" cy="341775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>
                  <a:lumMod val="75000"/>
                </a:schemeClr>
              </a:buClr>
              <a:buFontTx/>
              <a:buChar char="̶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Input: </a:t>
            </a:r>
          </a:p>
          <a:p>
            <a:pPr lvl="1"/>
            <a:r>
              <a:rPr lang="en-US" dirty="0" smtClean="0"/>
              <a:t>read from a file, or from the keyboard?</a:t>
            </a:r>
          </a:p>
          <a:p>
            <a:pPr marL="914400" lvl="2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from a file</a:t>
            </a:r>
          </a:p>
          <a:p>
            <a:pPr lvl="1"/>
            <a:r>
              <a:rPr lang="en-US" dirty="0" smtClean="0"/>
              <a:t>what is the format?</a:t>
            </a:r>
          </a:p>
          <a:p>
            <a:pPr marL="914400" lvl="2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one student per line</a:t>
            </a:r>
          </a:p>
          <a:p>
            <a:pPr marL="914400" lvl="2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format of each line: student name, course</a:t>
            </a:r>
            <a:r>
              <a:rPr lang="en-US" baseline="-25000" dirty="0" smtClean="0">
                <a:solidFill>
                  <a:srgbClr val="FF0000"/>
                </a:solidFill>
              </a:rPr>
              <a:t>1 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r>
              <a:rPr lang="en-US" i="1" dirty="0" smtClean="0">
                <a:solidFill>
                  <a:srgbClr val="FF0000"/>
                </a:solidFill>
              </a:rPr>
              <a:t> grade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i="1" dirty="0" smtClean="0">
                <a:solidFill>
                  <a:srgbClr val="FF0000"/>
                </a:solidFill>
              </a:rPr>
              <a:t>, …, </a:t>
            </a:r>
            <a:r>
              <a:rPr lang="en-US" i="1" dirty="0" err="1" smtClean="0">
                <a:solidFill>
                  <a:srgbClr val="FF0000"/>
                </a:solidFill>
              </a:rPr>
              <a:t>course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n</a:t>
            </a:r>
            <a:r>
              <a:rPr lang="en-US" i="1" baseline="-2500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grade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n</a:t>
            </a:r>
            <a:endParaRPr lang="en-US" i="1" baseline="-25000" dirty="0" smtClean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different students may take different numbers of courses</a:t>
            </a:r>
          </a:p>
          <a:p>
            <a:pPr lvl="1"/>
            <a:r>
              <a:rPr lang="en-US" dirty="0" smtClean="0"/>
              <a:t>how many students?</a:t>
            </a:r>
          </a:p>
          <a:p>
            <a:pPr marL="914400" lvl="2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not fixed ahead of time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48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cont'd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573967"/>
            <a:ext cx="10515600" cy="10717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Problem statement: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"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Write a program to compute student GPAs from their grades."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788170"/>
            <a:ext cx="10515600" cy="3507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>
                  <a:lumMod val="75000"/>
                </a:schemeClr>
              </a:buClr>
              <a:buFontTx/>
              <a:buChar char="̶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Output: </a:t>
            </a:r>
          </a:p>
          <a:p>
            <a:pPr lvl="1"/>
            <a:r>
              <a:rPr lang="en-US" dirty="0" smtClean="0"/>
              <a:t>to a file, or to the screen?</a:t>
            </a:r>
          </a:p>
          <a:p>
            <a:pPr marL="914400" lvl="2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to the screen</a:t>
            </a:r>
          </a:p>
          <a:p>
            <a:pPr lvl="1"/>
            <a:r>
              <a:rPr lang="en-US" dirty="0" smtClean="0"/>
              <a:t>what is the format?</a:t>
            </a:r>
          </a:p>
          <a:p>
            <a:pPr marL="914400" lvl="2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one student per line</a:t>
            </a:r>
          </a:p>
          <a:p>
            <a:pPr marL="914400" lvl="2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student name 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en-US" i="1" dirty="0" smtClean="0">
                <a:solidFill>
                  <a:srgbClr val="FF0000"/>
                </a:solidFill>
              </a:rPr>
              <a:t>GPA</a:t>
            </a:r>
          </a:p>
          <a:p>
            <a:pPr lvl="1"/>
            <a:r>
              <a:rPr lang="en-US" dirty="0" smtClean="0"/>
              <a:t>compute GPA for all students, or only specific students?</a:t>
            </a:r>
          </a:p>
          <a:p>
            <a:pPr marL="914400" lvl="2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all students in the input file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70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cont'd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(digression: computing GPAs)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Suppose a student has the following grades: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student's GPA = (Total </a:t>
            </a:r>
            <a:r>
              <a:rPr lang="en-US" dirty="0" err="1" smtClean="0"/>
              <a:t>UxG</a:t>
            </a:r>
            <a:r>
              <a:rPr lang="en-US" dirty="0" smtClean="0"/>
              <a:t>) / (Total U) = 26/8 = 3.25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155075"/>
              </p:ext>
            </p:extLst>
          </p:nvPr>
        </p:nvGraphicFramePr>
        <p:xfrm>
          <a:off x="2919487" y="2603057"/>
          <a:ext cx="5787786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5499">
                  <a:extLst>
                    <a:ext uri="{9D8B030D-6E8A-4147-A177-3AD203B41FA5}">
                      <a16:colId xmlns="" xmlns:a16="http://schemas.microsoft.com/office/drawing/2014/main" val="4209750120"/>
                    </a:ext>
                  </a:extLst>
                </a:gridCol>
                <a:gridCol w="1490942">
                  <a:extLst>
                    <a:ext uri="{9D8B030D-6E8A-4147-A177-3AD203B41FA5}">
                      <a16:colId xmlns="" xmlns:a16="http://schemas.microsoft.com/office/drawing/2014/main" val="482449753"/>
                    </a:ext>
                  </a:extLst>
                </a:gridCol>
                <a:gridCol w="1439839">
                  <a:extLst>
                    <a:ext uri="{9D8B030D-6E8A-4147-A177-3AD203B41FA5}">
                      <a16:colId xmlns="" xmlns:a16="http://schemas.microsoft.com/office/drawing/2014/main" val="256219159"/>
                    </a:ext>
                  </a:extLst>
                </a:gridCol>
                <a:gridCol w="1801506">
                  <a:extLst>
                    <a:ext uri="{9D8B030D-6E8A-4147-A177-3AD203B41FA5}">
                      <a16:colId xmlns="" xmlns:a16="http://schemas.microsoft.com/office/drawing/2014/main" val="32531104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Course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units (U)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Grade</a:t>
                      </a:r>
                    </a:p>
                    <a:p>
                      <a:pPr algn="ctr"/>
                      <a:r>
                        <a:rPr lang="en-US" dirty="0" smtClean="0"/>
                        <a:t>(G)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 </a:t>
                      </a:r>
                      <a:r>
                        <a:rPr lang="en-US" smtClean="0"/>
                        <a:t>x G*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2661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CSc</a:t>
                      </a:r>
                      <a:r>
                        <a:rPr lang="en-US" dirty="0" smtClean="0"/>
                        <a:t> 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 x 4 = 16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22047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CSc</a:t>
                      </a:r>
                      <a:r>
                        <a:rPr lang="en-US" dirty="0" smtClean="0"/>
                        <a:t> 352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x 2 = 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98848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CSc</a:t>
                      </a:r>
                      <a:r>
                        <a:rPr lang="en-US" dirty="0" smtClean="0"/>
                        <a:t> 391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 x 4 = 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30766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 + 3 + 1</a:t>
                      </a:r>
                      <a:r>
                        <a:rPr lang="en-US" baseline="0" dirty="0" smtClean="0"/>
                        <a:t> =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 + 6 + 4 = 26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675874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434536"/>
              </p:ext>
            </p:extLst>
          </p:nvPr>
        </p:nvGraphicFramePr>
        <p:xfrm>
          <a:off x="10147110" y="2603057"/>
          <a:ext cx="1100814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>
                  <a:extLst>
                    <a:ext uri="{9D8B030D-6E8A-4147-A177-3AD203B41FA5}">
                      <a16:colId xmlns="" xmlns:a16="http://schemas.microsoft.com/office/drawing/2014/main" val="3489155204"/>
                    </a:ext>
                  </a:extLst>
                </a:gridCol>
                <a:gridCol w="892534">
                  <a:extLst>
                    <a:ext uri="{9D8B030D-6E8A-4147-A177-3AD203B41FA5}">
                      <a16:colId xmlns="" xmlns:a16="http://schemas.microsoft.com/office/drawing/2014/main" val="20028944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= 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35137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= 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30163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 = 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98466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 = 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43861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 = 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167534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301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cont'd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44454"/>
            <a:ext cx="10515600" cy="19325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Need to:</a:t>
            </a:r>
          </a:p>
          <a:p>
            <a:pPr lvl="1"/>
            <a:r>
              <a:rPr lang="en-US" dirty="0" smtClean="0"/>
              <a:t> figure out the no. of units for each course</a:t>
            </a:r>
          </a:p>
          <a:p>
            <a:pPr lvl="1"/>
            <a:r>
              <a:rPr lang="en-US" dirty="0" smtClean="0"/>
              <a:t>translate letter grades to numbers (e.g., A = 4, B = 3, …)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573967"/>
            <a:ext cx="10515600" cy="10717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>
                  <a:lumMod val="75000"/>
                </a:schemeClr>
              </a:buClr>
              <a:buFontTx/>
              <a:buChar char="̶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mtClean="0">
                <a:solidFill>
                  <a:schemeClr val="accent2">
                    <a:lumMod val="75000"/>
                  </a:schemeClr>
                </a:solidFill>
              </a:rPr>
              <a:t>Problem statement:</a:t>
            </a:r>
          </a:p>
          <a:p>
            <a:pPr marL="457200" lvl="1" indent="0">
              <a:buFontTx/>
              <a:buNone/>
            </a:pPr>
            <a:r>
              <a:rPr lang="en-US" smtClean="0">
                <a:solidFill>
                  <a:schemeClr val="accent2">
                    <a:lumMod val="75000"/>
                  </a:schemeClr>
                </a:solidFill>
              </a:rPr>
              <a:t>"Write a program to compute student GPAs from their grades."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99530"/>
            <a:ext cx="5802863" cy="1233306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8964118" y="2757382"/>
            <a:ext cx="2690734" cy="1776623"/>
          </a:xfrm>
          <a:prstGeom prst="wedgeRoundRectCallout">
            <a:avLst>
              <a:gd name="adj1" fmla="val -89357"/>
              <a:gd name="adj2" fmla="val 77687"/>
              <a:gd name="adj3" fmla="val 16667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There may be more than one way to do these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73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writing a program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76069" y="2927402"/>
            <a:ext cx="562131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>
                  <a:lumMod val="75000"/>
                </a:schemeClr>
              </a:buClr>
              <a:buFontTx/>
              <a:buChar char="̶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1.    Understand what tasks the program needs to perform</a:t>
            </a:r>
          </a:p>
          <a:p>
            <a:pPr marL="1371600" lvl="3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2a.  Figure out how to do those tasks</a:t>
            </a:r>
          </a:p>
          <a:p>
            <a:pPr marL="1371600" lvl="3" indent="0">
              <a:buFont typeface="Arial" panose="020B0604020202020204" pitchFamily="34" charset="0"/>
              <a:buNone/>
            </a:pP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2b.  Write the code</a:t>
            </a:r>
          </a:p>
          <a:p>
            <a:pPr marL="1371600" lvl="3" indent="0">
              <a:buFont typeface="Arial" panose="020B0604020202020204" pitchFamily="34" charset="0"/>
              <a:buNone/>
            </a:pP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3.   Make sure the program works correctly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71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down the task(s) the program needs to perform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pick a task </a:t>
            </a:r>
            <a:r>
              <a:rPr lang="en-US" i="1" dirty="0" smtClean="0"/>
              <a:t>A</a:t>
            </a:r>
            <a:endParaRPr lang="en-US" dirty="0"/>
          </a:p>
          <a:p>
            <a:r>
              <a:rPr lang="en-US" dirty="0" smtClean="0"/>
              <a:t>break </a:t>
            </a:r>
            <a:r>
              <a:rPr lang="en-US" i="1" dirty="0" smtClean="0"/>
              <a:t>A</a:t>
            </a:r>
            <a:r>
              <a:rPr lang="en-US" dirty="0" smtClean="0"/>
              <a:t> down into a set of simpler tasks 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, …, </a:t>
            </a:r>
            <a:r>
              <a:rPr lang="en-US" i="1" dirty="0" smtClean="0"/>
              <a:t>A</a:t>
            </a:r>
            <a:r>
              <a:rPr lang="en-US" i="1" baseline="-25000" dirty="0" smtClean="0"/>
              <a:t>n</a:t>
            </a:r>
            <a:r>
              <a:rPr lang="en-US" dirty="0" smtClean="0"/>
              <a:t> </a:t>
            </a:r>
          </a:p>
          <a:p>
            <a:pPr lvl="1"/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 </a:t>
            </a:r>
            <a:r>
              <a:rPr lang="en-US" dirty="0" smtClean="0"/>
              <a:t>together accomplish </a:t>
            </a:r>
            <a:r>
              <a:rPr lang="en-US" i="1" dirty="0" smtClean="0"/>
              <a:t>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2a. Problem decomposition (conceptual) 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967" y="2765241"/>
            <a:ext cx="1609737" cy="166688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9605341" y="2888071"/>
            <a:ext cx="1817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repeat as needed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1284158" y="4888090"/>
            <a:ext cx="9623684" cy="1288873"/>
          </a:xfrm>
          <a:prstGeom prst="wedgeRoundRectCallout">
            <a:avLst>
              <a:gd name="adj1" fmla="val 16816"/>
              <a:gd name="adj2" fmla="val -48515"/>
              <a:gd name="adj3" fmla="val 16667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before you start writing code to solve a problem, make sure you know how to solve the problem yourself.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20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writing a program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76069" y="3841423"/>
            <a:ext cx="562131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>
                  <a:lumMod val="75000"/>
                </a:schemeClr>
              </a:buClr>
              <a:buFontTx/>
              <a:buChar char="̶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1.    Understand what tasks the program needs to perform</a:t>
            </a:r>
          </a:p>
          <a:p>
            <a:pPr marL="1371600" lvl="3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2a.  Figure out how to do those tasks</a:t>
            </a:r>
          </a:p>
          <a:p>
            <a:pPr marL="1371600" lvl="3" indent="0">
              <a:buFont typeface="Arial" panose="020B0604020202020204" pitchFamily="34" charset="0"/>
              <a:buNone/>
            </a:pP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2b.  Write the code</a:t>
            </a:r>
          </a:p>
          <a:p>
            <a:pPr marL="1371600" lvl="3" indent="0">
              <a:buFont typeface="Arial" panose="020B0604020202020204" pitchFamily="34" charset="0"/>
              <a:buNone/>
            </a:pP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3.   Make sure the program works correctly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13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a piece of code for each task that has to be performed</a:t>
            </a:r>
          </a:p>
          <a:p>
            <a:pPr lvl="1"/>
            <a:r>
              <a:rPr lang="en-US" dirty="0" smtClean="0"/>
              <a:t>initially the code will contain </a:t>
            </a:r>
            <a:r>
              <a:rPr lang="en-US" i="1" dirty="0" smtClean="0"/>
              <a:t>stubs</a:t>
            </a:r>
            <a:r>
              <a:rPr lang="en-US" dirty="0" smtClean="0"/>
              <a:t>, i.e., parts that have not yet been fleshed out</a:t>
            </a:r>
          </a:p>
          <a:p>
            <a:pPr lvl="1"/>
            <a:r>
              <a:rPr lang="en-US" dirty="0" smtClean="0"/>
              <a:t>write down the task to be performed as a comment</a:t>
            </a:r>
          </a:p>
          <a:p>
            <a:pPr marL="1828800" lvl="4" indent="0">
              <a:buNone/>
            </a:pPr>
            <a:endParaRPr lang="en-US" dirty="0" smtClean="0"/>
          </a:p>
          <a:p>
            <a:r>
              <a:rPr lang="en-US" dirty="0" smtClean="0"/>
              <a:t>Decomposing a task into sub-tasks </a:t>
            </a:r>
            <a:r>
              <a:rPr lang="en-US" dirty="0" smtClean="0">
                <a:sym typeface="Symbol" panose="05050102010706020507" pitchFamily="18" charset="2"/>
              </a:rPr>
              <a:t> fleshing out the code for a stub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repeat until no more stubs to flesh out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19021" cy="1325563"/>
          </a:xfrm>
        </p:spPr>
        <p:txBody>
          <a:bodyPr/>
          <a:lstStyle/>
          <a:p>
            <a:r>
              <a:rPr lang="en-US" dirty="0" smtClean="0"/>
              <a:t>Step 2b. Problem decomposition (programming)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46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common student lament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89380" y="5064497"/>
            <a:ext cx="62132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"I have this big programming assignment.</a:t>
            </a:r>
          </a:p>
          <a:p>
            <a:r>
              <a:rPr lang="en-US" sz="2800" dirty="0"/>
              <a:t> </a:t>
            </a:r>
            <a:r>
              <a:rPr lang="en-US" sz="2000" dirty="0"/>
              <a:t> </a:t>
            </a:r>
            <a:r>
              <a:rPr lang="en-US" sz="2800" dirty="0" smtClean="0"/>
              <a:t>I don't know where to start."</a:t>
            </a:r>
            <a:endParaRPr lang="en-US" sz="28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042" y="1761640"/>
            <a:ext cx="4742857" cy="3302857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87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GPA </a:t>
            </a:r>
            <a:r>
              <a:rPr lang="en-US" dirty="0"/>
              <a:t>computation (conceptual)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347865" y="1690688"/>
            <a:ext cx="9496269" cy="6327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read a file containing student grades, compute GPAs, and write them out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67916" y="1290578"/>
            <a:ext cx="1585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top-level task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19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GPA </a:t>
            </a:r>
            <a:r>
              <a:rPr lang="en-US" dirty="0"/>
              <a:t>computation (conceptual)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347865" y="1690688"/>
            <a:ext cx="9496269" cy="6327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read a file containing student grades, compute GPAs, and write them out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67916" y="1290578"/>
            <a:ext cx="1585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top-level task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347865" y="3184708"/>
            <a:ext cx="2449644" cy="8251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read the student grades file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871177" y="3184706"/>
            <a:ext cx="2449644" cy="8251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compute each student's GPA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394490" y="3184706"/>
            <a:ext cx="2449644" cy="8251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write out each student's GPA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>
            <a:stCxn id="5" idx="2"/>
            <a:endCxn id="7" idx="0"/>
          </p:cNvCxnSpPr>
          <p:nvPr/>
        </p:nvCxnSpPr>
        <p:spPr>
          <a:xfrm flipH="1">
            <a:off x="2572687" y="2323475"/>
            <a:ext cx="3523313" cy="861233"/>
          </a:xfrm>
          <a:prstGeom prst="straightConnector1">
            <a:avLst/>
          </a:prstGeom>
          <a:ln w="15875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2"/>
            <a:endCxn id="8" idx="0"/>
          </p:cNvCxnSpPr>
          <p:nvPr/>
        </p:nvCxnSpPr>
        <p:spPr>
          <a:xfrm flipH="1">
            <a:off x="6095999" y="2323475"/>
            <a:ext cx="1" cy="861231"/>
          </a:xfrm>
          <a:prstGeom prst="straightConnector1">
            <a:avLst/>
          </a:prstGeom>
          <a:ln w="15875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  <a:endCxn id="9" idx="0"/>
          </p:cNvCxnSpPr>
          <p:nvPr/>
        </p:nvCxnSpPr>
        <p:spPr>
          <a:xfrm>
            <a:off x="6096000" y="2323475"/>
            <a:ext cx="3523312" cy="861231"/>
          </a:xfrm>
          <a:prstGeom prst="straightConnector1">
            <a:avLst/>
          </a:prstGeom>
          <a:ln w="15875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614733" y="2530832"/>
            <a:ext cx="17390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next level of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decomposition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29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GPA </a:t>
            </a:r>
            <a:r>
              <a:rPr lang="en-US" dirty="0"/>
              <a:t>computation (conceptual)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347865" y="1690688"/>
            <a:ext cx="9496269" cy="6327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read a file containing student grades, compute GPAs, and write them out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347865" y="3184708"/>
            <a:ext cx="2449644" cy="8251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read the student grades file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871177" y="3184706"/>
            <a:ext cx="2449644" cy="8251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compute each student's GPA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394490" y="3184706"/>
            <a:ext cx="2449644" cy="8251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write out each student's GPA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>
            <a:stCxn id="5" idx="2"/>
            <a:endCxn id="7" idx="0"/>
          </p:cNvCxnSpPr>
          <p:nvPr/>
        </p:nvCxnSpPr>
        <p:spPr>
          <a:xfrm flipH="1">
            <a:off x="2572687" y="2323475"/>
            <a:ext cx="3523313" cy="861233"/>
          </a:xfrm>
          <a:prstGeom prst="straightConnector1">
            <a:avLst/>
          </a:prstGeom>
          <a:ln w="15875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2"/>
            <a:endCxn id="8" idx="0"/>
          </p:cNvCxnSpPr>
          <p:nvPr/>
        </p:nvCxnSpPr>
        <p:spPr>
          <a:xfrm flipH="1">
            <a:off x="6095999" y="2323475"/>
            <a:ext cx="1" cy="861231"/>
          </a:xfrm>
          <a:prstGeom prst="straightConnector1">
            <a:avLst/>
          </a:prstGeom>
          <a:ln w="15875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  <a:endCxn id="9" idx="0"/>
          </p:cNvCxnSpPr>
          <p:nvPr/>
        </p:nvCxnSpPr>
        <p:spPr>
          <a:xfrm>
            <a:off x="6096000" y="2323475"/>
            <a:ext cx="3523312" cy="861231"/>
          </a:xfrm>
          <a:prstGeom prst="straightConnector1">
            <a:avLst/>
          </a:prstGeom>
          <a:ln w="15875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1965985" y="5100046"/>
            <a:ext cx="1984248" cy="8251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look up no. of units U for 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079438" y="5108541"/>
            <a:ext cx="1984248" cy="8251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convert grade G to a number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190899" y="5088140"/>
            <a:ext cx="1984248" cy="8251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compute total </a:t>
            </a:r>
            <a:r>
              <a:rPr lang="en-US" dirty="0" err="1" smtClean="0">
                <a:solidFill>
                  <a:schemeClr val="tx1"/>
                </a:solidFill>
              </a:rPr>
              <a:t>UxG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 total 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287184" y="5089312"/>
            <a:ext cx="1985572" cy="8251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353069"/>
              </p:ext>
            </p:extLst>
          </p:nvPr>
        </p:nvGraphicFramePr>
        <p:xfrm>
          <a:off x="8193772" y="5100046"/>
          <a:ext cx="2016177" cy="7889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3157">
                  <a:extLst>
                    <a:ext uri="{9D8B030D-6E8A-4147-A177-3AD203B41FA5}">
                      <a16:colId xmlns="" xmlns:a16="http://schemas.microsoft.com/office/drawing/2014/main" val="340941705"/>
                    </a:ext>
                  </a:extLst>
                </a:gridCol>
                <a:gridCol w="1093020">
                  <a:extLst>
                    <a:ext uri="{9D8B030D-6E8A-4147-A177-3AD203B41FA5}">
                      <a16:colId xmlns="" xmlns:a16="http://schemas.microsoft.com/office/drawing/2014/main" val="2706441095"/>
                    </a:ext>
                  </a:extLst>
                </a:gridCol>
              </a:tblGrid>
              <a:tr h="423166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GPA =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</a:t>
                      </a:r>
                      <a:r>
                        <a:rPr lang="en-US" dirty="0" err="1" smtClean="0"/>
                        <a:t>UxG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63443732"/>
                  </a:ext>
                </a:extLst>
              </a:tr>
              <a:tr h="32011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U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262894485"/>
                  </a:ext>
                </a:extLst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flipH="1">
            <a:off x="2690734" y="4009865"/>
            <a:ext cx="3405266" cy="1075830"/>
          </a:xfrm>
          <a:prstGeom prst="straightConnector1">
            <a:avLst/>
          </a:prstGeom>
          <a:ln w="15875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2"/>
            <a:endCxn id="16" idx="0"/>
          </p:cNvCxnSpPr>
          <p:nvPr/>
        </p:nvCxnSpPr>
        <p:spPr>
          <a:xfrm>
            <a:off x="6095999" y="4009867"/>
            <a:ext cx="3183971" cy="1079445"/>
          </a:xfrm>
          <a:prstGeom prst="straightConnector1">
            <a:avLst/>
          </a:prstGeom>
          <a:ln w="15875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</p:cNvCxnSpPr>
          <p:nvPr/>
        </p:nvCxnSpPr>
        <p:spPr>
          <a:xfrm>
            <a:off x="6095999" y="4009867"/>
            <a:ext cx="1224822" cy="1075828"/>
          </a:xfrm>
          <a:prstGeom prst="straightConnector1">
            <a:avLst/>
          </a:prstGeom>
          <a:ln w="15875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8" idx="2"/>
            <a:endCxn id="14" idx="0"/>
          </p:cNvCxnSpPr>
          <p:nvPr/>
        </p:nvCxnSpPr>
        <p:spPr>
          <a:xfrm flipH="1">
            <a:off x="5071562" y="4009867"/>
            <a:ext cx="1024437" cy="1098674"/>
          </a:xfrm>
          <a:prstGeom prst="straightConnector1">
            <a:avLst/>
          </a:prstGeom>
          <a:ln w="15875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3185099" y="4487208"/>
            <a:ext cx="5821803" cy="480517"/>
          </a:xfrm>
          <a:prstGeom prst="round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for each course C taken by the student, with grade G: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34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GPA computation (conceptual)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9563" y="1690688"/>
            <a:ext cx="6834237" cy="3157561"/>
          </a:xfrm>
        </p:spPr>
      </p:pic>
      <p:sp>
        <p:nvSpPr>
          <p:cNvPr id="5" name="Rounded Rectangle 4"/>
          <p:cNvSpPr/>
          <p:nvPr/>
        </p:nvSpPr>
        <p:spPr>
          <a:xfrm>
            <a:off x="930411" y="2891281"/>
            <a:ext cx="2449644" cy="8251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read the student grades file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14" idx="2"/>
            <a:endCxn id="5" idx="0"/>
          </p:cNvCxnSpPr>
          <p:nvPr/>
        </p:nvCxnSpPr>
        <p:spPr>
          <a:xfrm flipH="1">
            <a:off x="2155233" y="2257806"/>
            <a:ext cx="5781448" cy="633475"/>
          </a:xfrm>
          <a:prstGeom prst="straightConnector1">
            <a:avLst/>
          </a:prstGeom>
          <a:ln w="15875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3718026" y="2891281"/>
            <a:ext cx="2449644" cy="8251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read a file of courses + no. of units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14" idx="2"/>
          </p:cNvCxnSpPr>
          <p:nvPr/>
        </p:nvCxnSpPr>
        <p:spPr>
          <a:xfrm flipH="1">
            <a:off x="4942849" y="2257806"/>
            <a:ext cx="2993832" cy="628163"/>
          </a:xfrm>
          <a:prstGeom prst="straightConnector1">
            <a:avLst/>
          </a:prstGeom>
          <a:ln w="15875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602211" y="1819656"/>
            <a:ext cx="668939" cy="438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4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GPA computation (conceptual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9563" y="1690688"/>
            <a:ext cx="6834237" cy="3157561"/>
          </a:xfrm>
        </p:spPr>
      </p:pic>
      <p:sp>
        <p:nvSpPr>
          <p:cNvPr id="5" name="Rounded Rectangle 4"/>
          <p:cNvSpPr/>
          <p:nvPr/>
        </p:nvSpPr>
        <p:spPr>
          <a:xfrm>
            <a:off x="930411" y="2891281"/>
            <a:ext cx="2449644" cy="8251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read the student grades file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14" idx="2"/>
            <a:endCxn id="5" idx="0"/>
          </p:cNvCxnSpPr>
          <p:nvPr/>
        </p:nvCxnSpPr>
        <p:spPr>
          <a:xfrm flipH="1">
            <a:off x="2155233" y="2257806"/>
            <a:ext cx="5781448" cy="633475"/>
          </a:xfrm>
          <a:prstGeom prst="straightConnector1">
            <a:avLst/>
          </a:prstGeom>
          <a:ln w="15875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3718026" y="2891281"/>
            <a:ext cx="2449644" cy="8251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read a file of courses + no. of units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14" idx="2"/>
          </p:cNvCxnSpPr>
          <p:nvPr/>
        </p:nvCxnSpPr>
        <p:spPr>
          <a:xfrm flipH="1">
            <a:off x="4942849" y="2257806"/>
            <a:ext cx="2993832" cy="628163"/>
          </a:xfrm>
          <a:prstGeom prst="straightConnector1">
            <a:avLst/>
          </a:prstGeom>
          <a:ln w="15875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602211" y="1819656"/>
            <a:ext cx="668939" cy="438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725825" y="4091873"/>
            <a:ext cx="1280160" cy="222199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split it into a list, one element per student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317467" y="4091873"/>
            <a:ext cx="1278605" cy="222603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split each student's list into a list of (course, grade)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5" idx="2"/>
            <a:endCxn id="11" idx="0"/>
          </p:cNvCxnSpPr>
          <p:nvPr/>
        </p:nvCxnSpPr>
        <p:spPr>
          <a:xfrm>
            <a:off x="2155233" y="3716442"/>
            <a:ext cx="801537" cy="375431"/>
          </a:xfrm>
          <a:prstGeom prst="straightConnector1">
            <a:avLst/>
          </a:prstGeom>
          <a:ln w="15875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10" idx="0"/>
          </p:cNvCxnSpPr>
          <p:nvPr/>
        </p:nvCxnSpPr>
        <p:spPr>
          <a:xfrm flipH="1">
            <a:off x="1365905" y="3716442"/>
            <a:ext cx="789328" cy="375431"/>
          </a:xfrm>
          <a:prstGeom prst="straightConnector1">
            <a:avLst/>
          </a:prstGeom>
          <a:ln w="15875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606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GPA computation (conceptual)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479" y="2759021"/>
            <a:ext cx="8331041" cy="34085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25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57263" y="1636822"/>
            <a:ext cx="1002934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As you decompose the problem, ask whether it is a “good” </a:t>
            </a:r>
          </a:p>
          <a:p>
            <a:r>
              <a:rPr lang="en-US" sz="3200" dirty="0" smtClean="0"/>
              <a:t>(simple, efficient) decomposition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59473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GPA computation (conceptual)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479" y="2759021"/>
            <a:ext cx="8331041" cy="34085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26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57263" y="1636822"/>
            <a:ext cx="1002934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As you decompose the problem, ask whether it is a “good” </a:t>
            </a:r>
          </a:p>
          <a:p>
            <a:r>
              <a:rPr lang="en-US" sz="3200" dirty="0" smtClean="0"/>
              <a:t>(simple, efficient) decomposition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6100762" y="3663657"/>
            <a:ext cx="4271963" cy="79404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ular Callout 6"/>
          <p:cNvSpPr/>
          <p:nvPr/>
        </p:nvSpPr>
        <p:spPr>
          <a:xfrm>
            <a:off x="5335494" y="6081060"/>
            <a:ext cx="3972859" cy="612588"/>
          </a:xfrm>
          <a:prstGeom prst="wedgeRoundRectCallout">
            <a:avLst>
              <a:gd name="adj1" fmla="val 18005"/>
              <a:gd name="adj2" fmla="val -314090"/>
              <a:gd name="adj3" fmla="val 16667"/>
            </a:avLst>
          </a:prstGeom>
          <a:solidFill>
            <a:schemeClr val="bg1">
              <a:alpha val="90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What does this suggest?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435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GPA computation (conceptual)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479" y="2759021"/>
            <a:ext cx="8331041" cy="34085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27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57263" y="1636822"/>
            <a:ext cx="1002934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As you decompose the problem, ask whether it is a “good” </a:t>
            </a:r>
          </a:p>
          <a:p>
            <a:r>
              <a:rPr lang="en-US" sz="3200" dirty="0" smtClean="0"/>
              <a:t>(simple, efficient) decomposition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6100762" y="3663657"/>
            <a:ext cx="4271963" cy="79404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ular Callout 6"/>
          <p:cNvSpPr/>
          <p:nvPr/>
        </p:nvSpPr>
        <p:spPr>
          <a:xfrm>
            <a:off x="838200" y="3897948"/>
            <a:ext cx="3662363" cy="2314575"/>
          </a:xfrm>
          <a:prstGeom prst="wedgeRoundRectCallout">
            <a:avLst>
              <a:gd name="adj1" fmla="val 92300"/>
              <a:gd name="adj2" fmla="val -42984"/>
              <a:gd name="adj3" fmla="val 16667"/>
            </a:avLst>
          </a:prstGeom>
          <a:solidFill>
            <a:schemeClr val="bg1">
              <a:alpha val="90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This structure suggests that everyone’s GPA is computed first, then all GPAs are written out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This is more complex and less efficient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910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GPA computation (conceptual)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479" y="2759021"/>
            <a:ext cx="8331041" cy="34085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28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57263" y="1636822"/>
            <a:ext cx="1002934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As you decompose the problem, ask whether it is a “good” </a:t>
            </a:r>
          </a:p>
          <a:p>
            <a:r>
              <a:rPr lang="en-US" sz="3200" dirty="0" smtClean="0"/>
              <a:t>(simple, efficient) decomposition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6100762" y="3663657"/>
            <a:ext cx="4271963" cy="79404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ular Callout 6"/>
          <p:cNvSpPr/>
          <p:nvPr/>
        </p:nvSpPr>
        <p:spPr>
          <a:xfrm>
            <a:off x="838200" y="4123765"/>
            <a:ext cx="3662363" cy="1568824"/>
          </a:xfrm>
          <a:prstGeom prst="wedgeRoundRectCallout">
            <a:avLst>
              <a:gd name="adj1" fmla="val 92300"/>
              <a:gd name="adj2" fmla="val -42984"/>
              <a:gd name="adj3" fmla="val 16667"/>
            </a:avLst>
          </a:prstGeom>
          <a:solidFill>
            <a:schemeClr val="bg1">
              <a:alpha val="90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What is a better approach?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670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GPA computation (conceptual)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29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57263" y="1636822"/>
            <a:ext cx="1002934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As you decompose the problem, ask whether it is a “good” </a:t>
            </a:r>
          </a:p>
          <a:p>
            <a:r>
              <a:rPr lang="en-US" sz="3200" dirty="0" smtClean="0"/>
              <a:t>(simple, efficient) decomposition</a:t>
            </a:r>
            <a:endParaRPr lang="en-US" sz="32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384" y="2761488"/>
            <a:ext cx="8336395" cy="3410712"/>
          </a:xfrm>
        </p:spPr>
      </p:pic>
      <p:sp>
        <p:nvSpPr>
          <p:cNvPr id="10" name="Rounded Rectangle 9"/>
          <p:cNvSpPr>
            <a:spLocks noChangeAspect="1"/>
          </p:cNvSpPr>
          <p:nvPr/>
        </p:nvSpPr>
        <p:spPr>
          <a:xfrm>
            <a:off x="9966960" y="5064820"/>
            <a:ext cx="1592281" cy="53635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>
                <a:solidFill>
                  <a:schemeClr val="tx1"/>
                </a:solidFill>
              </a:rPr>
              <a:t>write out each student's GPA</a:t>
            </a:r>
            <a:endParaRPr lang="en-US" sz="17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endCxn id="10" idx="0"/>
          </p:cNvCxnSpPr>
          <p:nvPr/>
        </p:nvCxnSpPr>
        <p:spPr>
          <a:xfrm>
            <a:off x="7075692" y="4342398"/>
            <a:ext cx="3687409" cy="722422"/>
          </a:xfrm>
          <a:prstGeom prst="straightConnector1">
            <a:avLst/>
          </a:prstGeom>
          <a:ln w="95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ular Callout 13"/>
          <p:cNvSpPr/>
          <p:nvPr/>
        </p:nvSpPr>
        <p:spPr>
          <a:xfrm>
            <a:off x="838200" y="3897948"/>
            <a:ext cx="3662363" cy="2314575"/>
          </a:xfrm>
          <a:prstGeom prst="wedgeRoundRectCallout">
            <a:avLst>
              <a:gd name="adj1" fmla="val 153548"/>
              <a:gd name="adj2" fmla="val -20145"/>
              <a:gd name="adj3" fmla="val 16667"/>
            </a:avLst>
          </a:prstGeom>
          <a:solidFill>
            <a:schemeClr val="bg1">
              <a:alpha val="90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A better approach is to write out each student’s GPA as it is computed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This is simpler and more efficient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945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writing a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   Understand what tasks the program needs to perform</a:t>
            </a:r>
          </a:p>
          <a:p>
            <a:pPr marL="1371600" lvl="3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2a.  Figure out how to do those tasks</a:t>
            </a:r>
          </a:p>
          <a:p>
            <a:pPr marL="1371600" lvl="3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2b.  Write the code</a:t>
            </a:r>
          </a:p>
          <a:p>
            <a:pPr marL="1371600" lvl="3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  Make sure the program works correctly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87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GPA computation (conceptual)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30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57263" y="1636822"/>
            <a:ext cx="1002934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As you decompose the problem, ask whether it is a “good” </a:t>
            </a:r>
          </a:p>
          <a:p>
            <a:r>
              <a:rPr lang="en-US" sz="3200" dirty="0" smtClean="0"/>
              <a:t>(simple, efficient) decomposition</a:t>
            </a:r>
            <a:endParaRPr lang="en-US" sz="32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384" y="2761488"/>
            <a:ext cx="8336395" cy="3410712"/>
          </a:xfrm>
        </p:spPr>
      </p:pic>
      <p:sp>
        <p:nvSpPr>
          <p:cNvPr id="10" name="Rounded Rectangle 9"/>
          <p:cNvSpPr>
            <a:spLocks noChangeAspect="1"/>
          </p:cNvSpPr>
          <p:nvPr/>
        </p:nvSpPr>
        <p:spPr>
          <a:xfrm>
            <a:off x="9966960" y="5064820"/>
            <a:ext cx="1592281" cy="5363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>
                <a:solidFill>
                  <a:schemeClr val="tx1"/>
                </a:solidFill>
              </a:rPr>
              <a:t>write out each student's GPA</a:t>
            </a:r>
            <a:endParaRPr lang="en-US" sz="17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endCxn id="10" idx="0"/>
          </p:cNvCxnSpPr>
          <p:nvPr/>
        </p:nvCxnSpPr>
        <p:spPr>
          <a:xfrm>
            <a:off x="7075692" y="4342398"/>
            <a:ext cx="3687409" cy="722422"/>
          </a:xfrm>
          <a:prstGeom prst="straightConnector1">
            <a:avLst/>
          </a:prstGeom>
          <a:ln w="9525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045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GPA computation </a:t>
            </a:r>
            <a:r>
              <a:rPr lang="en-US" dirty="0" smtClean="0"/>
              <a:t>(programming)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29774"/>
          </a:xfrm>
        </p:spPr>
        <p:txBody>
          <a:bodyPr anchor="t" anchorCtr="0"/>
          <a:lstStyle/>
          <a:p>
            <a:pPr algn="ctr"/>
            <a:r>
              <a:rPr lang="en-US" dirty="0" smtClean="0"/>
              <a:t>Conceptual decomposition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29774"/>
          </a:xfrm>
        </p:spPr>
        <p:txBody>
          <a:bodyPr anchor="t" anchorCtr="0"/>
          <a:lstStyle/>
          <a:p>
            <a:pPr algn="ctr"/>
            <a:r>
              <a:rPr lang="en-US" dirty="0" smtClean="0"/>
              <a:t>Incremental Program Development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00800" y="2057398"/>
            <a:ext cx="4924608" cy="438912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tlCol="0" anchor="t" anchorCtr="0">
            <a:spAutoFit/>
          </a:bodyPr>
          <a:lstStyle/>
          <a:p>
            <a:r>
              <a:rPr lang="en-US" i="1" dirty="0" smtClean="0">
                <a:solidFill>
                  <a:schemeClr val="accent1"/>
                </a:solidFill>
              </a:rPr>
              <a:t># main(): read student grades file, compute GPAs,</a:t>
            </a:r>
          </a:p>
          <a:p>
            <a:r>
              <a:rPr lang="en-US" i="1" dirty="0" smtClean="0">
                <a:solidFill>
                  <a:schemeClr val="accent1"/>
                </a:solidFill>
              </a:rPr>
              <a:t># write them out</a:t>
            </a:r>
            <a:endParaRPr lang="en-US" i="1" dirty="0">
              <a:solidFill>
                <a:schemeClr val="accent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def</a:t>
            </a:r>
            <a:r>
              <a:rPr lang="en-US" dirty="0" smtClean="0">
                <a:solidFill>
                  <a:schemeClr val="tx1"/>
                </a:solidFill>
              </a:rPr>
              <a:t> main():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b="1" dirty="0" smtClean="0">
                <a:solidFill>
                  <a:schemeClr val="tx1"/>
                </a:solidFill>
              </a:rPr>
              <a:t>pass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main()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31</a:t>
            </a:fld>
            <a:endParaRPr lang="en-US"/>
          </a:p>
        </p:txBody>
      </p:sp>
      <p:sp>
        <p:nvSpPr>
          <p:cNvPr id="10" name="Rounded Rectangular Callout 9"/>
          <p:cNvSpPr/>
          <p:nvPr/>
        </p:nvSpPr>
        <p:spPr>
          <a:xfrm>
            <a:off x="1587499" y="3526975"/>
            <a:ext cx="3662363" cy="1954848"/>
          </a:xfrm>
          <a:prstGeom prst="wedgeRoundRectCallout">
            <a:avLst>
              <a:gd name="adj1" fmla="val 88789"/>
              <a:gd name="adj2" fmla="val -67651"/>
              <a:gd name="adj3" fmla="val 16667"/>
            </a:avLst>
          </a:prstGeom>
          <a:solidFill>
            <a:schemeClr val="bg1">
              <a:alpha val="90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pass</a:t>
            </a:r>
            <a:r>
              <a:rPr lang="en-US" sz="2000" dirty="0" smtClean="0">
                <a:solidFill>
                  <a:srgbClr val="FF0000"/>
                </a:solidFill>
              </a:rPr>
              <a:t> : a placeholder statement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does nothing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useful for parts of the code that have not yet been fleshed out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600200" y="2496312"/>
            <a:ext cx="3632201" cy="48529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read a file containing student grades, compute GPAs, and write them out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030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GPA computation </a:t>
            </a:r>
            <a:r>
              <a:rPr lang="en-US" dirty="0" smtClean="0"/>
              <a:t>(programming)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29774"/>
          </a:xfrm>
        </p:spPr>
        <p:txBody>
          <a:bodyPr anchor="t" anchorCtr="0"/>
          <a:lstStyle/>
          <a:p>
            <a:pPr algn="ctr"/>
            <a:r>
              <a:rPr lang="en-US" dirty="0" smtClean="0"/>
              <a:t>Conceptual decomposition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29774"/>
          </a:xfrm>
        </p:spPr>
        <p:txBody>
          <a:bodyPr anchor="t" anchorCtr="0"/>
          <a:lstStyle/>
          <a:p>
            <a:pPr algn="ctr"/>
            <a:r>
              <a:rPr lang="en-US" dirty="0" smtClean="0"/>
              <a:t>Incremental Program Development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00800" y="2057400"/>
            <a:ext cx="4924608" cy="4308872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tlCol="0" anchor="t" anchorCtr="0">
            <a:spAutoFit/>
          </a:bodyPr>
          <a:lstStyle/>
          <a:p>
            <a:r>
              <a:rPr lang="en-US" sz="1700" i="1" dirty="0" smtClean="0">
                <a:solidFill>
                  <a:schemeClr val="accent1"/>
                </a:solidFill>
              </a:rPr>
              <a:t># main(): read student grades file, compute GPAs,</a:t>
            </a:r>
          </a:p>
          <a:p>
            <a:r>
              <a:rPr lang="en-US" sz="1700" i="1" dirty="0" smtClean="0">
                <a:solidFill>
                  <a:schemeClr val="accent1"/>
                </a:solidFill>
              </a:rPr>
              <a:t># write them out</a:t>
            </a:r>
            <a:endParaRPr lang="en-US" sz="1700" i="1" dirty="0">
              <a:solidFill>
                <a:schemeClr val="accent1"/>
              </a:solidFill>
            </a:endParaRPr>
          </a:p>
          <a:p>
            <a:r>
              <a:rPr lang="en-US" sz="1700" b="1" dirty="0" err="1" smtClean="0">
                <a:solidFill>
                  <a:schemeClr val="tx1"/>
                </a:solidFill>
              </a:rPr>
              <a:t>def</a:t>
            </a:r>
            <a:r>
              <a:rPr lang="en-US" sz="1700" dirty="0" smtClean="0">
                <a:solidFill>
                  <a:schemeClr val="tx1"/>
                </a:solidFill>
              </a:rPr>
              <a:t> main():</a:t>
            </a:r>
          </a:p>
          <a:p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smtClean="0">
                <a:solidFill>
                  <a:schemeClr val="tx1"/>
                </a:solidFill>
              </a:rPr>
              <a:t>   grades = </a:t>
            </a:r>
            <a:r>
              <a:rPr lang="en-US" sz="1700" dirty="0" err="1" smtClean="0">
                <a:solidFill>
                  <a:schemeClr val="tx1"/>
                </a:solidFill>
              </a:rPr>
              <a:t>read_grades</a:t>
            </a:r>
            <a:r>
              <a:rPr lang="en-US" sz="1700" dirty="0" smtClean="0">
                <a:solidFill>
                  <a:schemeClr val="tx1"/>
                </a:solidFill>
              </a:rPr>
              <a:t>()</a:t>
            </a:r>
          </a:p>
          <a:p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smtClean="0">
                <a:solidFill>
                  <a:schemeClr val="tx1"/>
                </a:solidFill>
              </a:rPr>
              <a:t>   </a:t>
            </a:r>
            <a:r>
              <a:rPr lang="en-US" sz="1700" dirty="0" err="1" smtClean="0">
                <a:solidFill>
                  <a:schemeClr val="tx1"/>
                </a:solidFill>
              </a:rPr>
              <a:t>compute_gpas</a:t>
            </a:r>
            <a:r>
              <a:rPr lang="en-US" sz="1700" dirty="0" smtClean="0">
                <a:solidFill>
                  <a:schemeClr val="tx1"/>
                </a:solidFill>
              </a:rPr>
              <a:t>(grades)</a:t>
            </a:r>
          </a:p>
          <a:p>
            <a:endParaRPr lang="en-US" sz="800" dirty="0" smtClean="0">
              <a:solidFill>
                <a:schemeClr val="tx1"/>
              </a:solidFill>
            </a:endParaRPr>
          </a:p>
          <a:p>
            <a:r>
              <a:rPr lang="en-US" sz="800" dirty="0" smtClean="0">
                <a:solidFill>
                  <a:schemeClr val="tx1"/>
                </a:solidFill>
              </a:rPr>
              <a:t>   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1700" i="1" dirty="0" smtClean="0">
                <a:solidFill>
                  <a:schemeClr val="accent1"/>
                </a:solidFill>
              </a:rPr>
              <a:t># </a:t>
            </a:r>
            <a:r>
              <a:rPr lang="en-US" sz="1700" i="1" dirty="0" err="1" smtClean="0">
                <a:solidFill>
                  <a:schemeClr val="accent1"/>
                </a:solidFill>
              </a:rPr>
              <a:t>read_grades</a:t>
            </a:r>
            <a:r>
              <a:rPr lang="en-US" sz="1700" i="1" dirty="0" smtClean="0">
                <a:solidFill>
                  <a:schemeClr val="accent1"/>
                </a:solidFill>
              </a:rPr>
              <a:t>() : read a grade file into a list of each student’s grades</a:t>
            </a:r>
          </a:p>
          <a:p>
            <a:r>
              <a:rPr lang="en-US" sz="1700" b="1" dirty="0" err="1" smtClean="0">
                <a:solidFill>
                  <a:schemeClr val="tx1"/>
                </a:solidFill>
              </a:rPr>
              <a:t>def</a:t>
            </a:r>
            <a:r>
              <a:rPr lang="en-US" sz="1700" dirty="0" smtClean="0">
                <a:solidFill>
                  <a:schemeClr val="tx1"/>
                </a:solidFill>
              </a:rPr>
              <a:t> </a:t>
            </a:r>
            <a:r>
              <a:rPr lang="en-US" sz="1700" dirty="0" err="1" smtClean="0">
                <a:solidFill>
                  <a:schemeClr val="tx1"/>
                </a:solidFill>
              </a:rPr>
              <a:t>read_grades</a:t>
            </a:r>
            <a:r>
              <a:rPr lang="en-US" sz="1700" dirty="0" smtClean="0">
                <a:solidFill>
                  <a:schemeClr val="tx1"/>
                </a:solidFill>
              </a:rPr>
              <a:t>():</a:t>
            </a:r>
          </a:p>
          <a:p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smtClean="0">
                <a:solidFill>
                  <a:schemeClr val="tx1"/>
                </a:solidFill>
              </a:rPr>
              <a:t>   </a:t>
            </a:r>
            <a:r>
              <a:rPr lang="en-US" sz="1700" b="1" dirty="0" smtClean="0">
                <a:solidFill>
                  <a:schemeClr val="tx1"/>
                </a:solidFill>
              </a:rPr>
              <a:t>pass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    </a:t>
            </a:r>
          </a:p>
          <a:p>
            <a:r>
              <a:rPr lang="en-US" sz="1700" i="1" dirty="0" smtClean="0">
                <a:solidFill>
                  <a:schemeClr val="accent1"/>
                </a:solidFill>
              </a:rPr>
              <a:t># </a:t>
            </a:r>
            <a:r>
              <a:rPr lang="en-US" sz="1700" i="1" dirty="0" err="1" smtClean="0">
                <a:solidFill>
                  <a:schemeClr val="accent1"/>
                </a:solidFill>
              </a:rPr>
              <a:t>compute_gpas</a:t>
            </a:r>
            <a:r>
              <a:rPr lang="en-US" sz="1700" i="1" dirty="0" smtClean="0">
                <a:solidFill>
                  <a:schemeClr val="accent1"/>
                </a:solidFill>
              </a:rPr>
              <a:t>(grades) : compute and write out the GPA for each student</a:t>
            </a:r>
            <a:endParaRPr lang="en-US" sz="1700" i="1" dirty="0">
              <a:solidFill>
                <a:schemeClr val="accent1"/>
              </a:solidFill>
            </a:endParaRPr>
          </a:p>
          <a:p>
            <a:r>
              <a:rPr lang="en-US" sz="1700" b="1" dirty="0" err="1" smtClean="0">
                <a:solidFill>
                  <a:schemeClr val="tx1"/>
                </a:solidFill>
              </a:rPr>
              <a:t>def</a:t>
            </a:r>
            <a:r>
              <a:rPr lang="en-US" sz="1700" dirty="0" smtClean="0">
                <a:solidFill>
                  <a:schemeClr val="tx1"/>
                </a:solidFill>
              </a:rPr>
              <a:t> </a:t>
            </a:r>
            <a:r>
              <a:rPr lang="en-US" sz="1700" dirty="0" err="1" smtClean="0">
                <a:solidFill>
                  <a:schemeClr val="tx1"/>
                </a:solidFill>
              </a:rPr>
              <a:t>compute_gpas</a:t>
            </a:r>
            <a:r>
              <a:rPr lang="en-US" sz="1700" dirty="0" smtClean="0">
                <a:solidFill>
                  <a:schemeClr val="tx1"/>
                </a:solidFill>
              </a:rPr>
              <a:t>(grades):</a:t>
            </a:r>
          </a:p>
          <a:p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smtClean="0">
                <a:solidFill>
                  <a:schemeClr val="tx1"/>
                </a:solidFill>
              </a:rPr>
              <a:t>   </a:t>
            </a:r>
            <a:r>
              <a:rPr lang="en-US" sz="1700" b="1" dirty="0" smtClean="0">
                <a:solidFill>
                  <a:schemeClr val="tx1"/>
                </a:solidFill>
              </a:rPr>
              <a:t>pass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   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1700" dirty="0" smtClean="0">
                <a:solidFill>
                  <a:schemeClr val="tx1"/>
                </a:solidFill>
              </a:rPr>
              <a:t>main()</a:t>
            </a:r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32</a:t>
            </a:fld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602580" y="2497901"/>
            <a:ext cx="3632201" cy="48529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read a file containing student grades, compute GPAs, and write them out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>
            <a:spLocks/>
          </p:cNvSpPr>
          <p:nvPr/>
        </p:nvSpPr>
        <p:spPr>
          <a:xfrm>
            <a:off x="839787" y="3418117"/>
            <a:ext cx="2002536" cy="6492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read the student grades file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>
            <a:spLocks noChangeAspect="1"/>
          </p:cNvSpPr>
          <p:nvPr/>
        </p:nvSpPr>
        <p:spPr>
          <a:xfrm>
            <a:off x="3959792" y="3418117"/>
            <a:ext cx="2006222" cy="6468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compute and write out each student's GPA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1" idx="2"/>
            <a:endCxn id="12" idx="0"/>
          </p:cNvCxnSpPr>
          <p:nvPr/>
        </p:nvCxnSpPr>
        <p:spPr>
          <a:xfrm flipH="1">
            <a:off x="1841055" y="2983197"/>
            <a:ext cx="1577626" cy="434920"/>
          </a:xfrm>
          <a:prstGeom prst="straightConnector1">
            <a:avLst/>
          </a:prstGeom>
          <a:ln w="15875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2"/>
            <a:endCxn id="13" idx="0"/>
          </p:cNvCxnSpPr>
          <p:nvPr/>
        </p:nvCxnSpPr>
        <p:spPr>
          <a:xfrm>
            <a:off x="3418681" y="2983197"/>
            <a:ext cx="1544222" cy="434920"/>
          </a:xfrm>
          <a:prstGeom prst="straightConnector1">
            <a:avLst/>
          </a:prstGeom>
          <a:ln w="15875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1980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GPA computation </a:t>
            </a:r>
            <a:r>
              <a:rPr lang="en-US" dirty="0" smtClean="0"/>
              <a:t>(programming)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29774"/>
          </a:xfrm>
        </p:spPr>
        <p:txBody>
          <a:bodyPr anchor="t" anchorCtr="0"/>
          <a:lstStyle/>
          <a:p>
            <a:pPr algn="ctr"/>
            <a:r>
              <a:rPr lang="en-US" dirty="0" smtClean="0"/>
              <a:t>Conceptual decomposition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29774"/>
          </a:xfrm>
        </p:spPr>
        <p:txBody>
          <a:bodyPr anchor="t" anchorCtr="0"/>
          <a:lstStyle/>
          <a:p>
            <a:pPr algn="ctr"/>
            <a:r>
              <a:rPr lang="en-US" dirty="0" smtClean="0"/>
              <a:t>Incremental Program Development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00800" y="2057398"/>
            <a:ext cx="4924608" cy="4306824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tlCol="0" anchor="t" anchorCtr="0">
            <a:spAutoFit/>
          </a:bodyPr>
          <a:lstStyle/>
          <a:p>
            <a:r>
              <a:rPr lang="en-US" i="1" dirty="0">
                <a:solidFill>
                  <a:schemeClr val="accent1"/>
                </a:solidFill>
              </a:rPr>
              <a:t># </a:t>
            </a:r>
            <a:r>
              <a:rPr lang="en-US" i="1" dirty="0" err="1">
                <a:solidFill>
                  <a:schemeClr val="accent1"/>
                </a:solidFill>
              </a:rPr>
              <a:t>compute_gpas</a:t>
            </a:r>
            <a:r>
              <a:rPr lang="en-US" i="1" dirty="0">
                <a:solidFill>
                  <a:schemeClr val="accent1"/>
                </a:solidFill>
              </a:rPr>
              <a:t>(grades) : compute and write out the GPA for each </a:t>
            </a:r>
            <a:r>
              <a:rPr lang="en-US" i="1" dirty="0" smtClean="0">
                <a:solidFill>
                  <a:schemeClr val="accent1"/>
                </a:solidFill>
              </a:rPr>
              <a:t>student</a:t>
            </a:r>
          </a:p>
          <a:p>
            <a:r>
              <a:rPr lang="en-US" b="1" dirty="0" err="1" smtClean="0">
                <a:solidFill>
                  <a:schemeClr val="tx1"/>
                </a:solidFill>
              </a:rPr>
              <a:t>def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compute_gpas</a:t>
            </a:r>
            <a:r>
              <a:rPr lang="en-US" dirty="0" smtClean="0">
                <a:solidFill>
                  <a:schemeClr val="tx1"/>
                </a:solidFill>
              </a:rPr>
              <a:t>(grades):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b="1" dirty="0" smtClean="0">
                <a:solidFill>
                  <a:schemeClr val="tx1"/>
                </a:solidFill>
              </a:rPr>
              <a:t>for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student_grades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in</a:t>
            </a:r>
            <a:r>
              <a:rPr lang="en-US" dirty="0" smtClean="0">
                <a:solidFill>
                  <a:schemeClr val="tx1"/>
                </a:solidFill>
              </a:rPr>
              <a:t> grades: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</a:t>
            </a:r>
            <a:r>
              <a:rPr lang="en-US" dirty="0" err="1" smtClean="0">
                <a:solidFill>
                  <a:schemeClr val="tx1"/>
                </a:solidFill>
              </a:rPr>
              <a:t>compute_student_gpa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student_grades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i="1" dirty="0" smtClean="0">
                <a:solidFill>
                  <a:schemeClr val="accent1"/>
                </a:solidFill>
              </a:rPr>
              <a:t># </a:t>
            </a:r>
            <a:r>
              <a:rPr lang="en-US" i="1" dirty="0" err="1" smtClean="0">
                <a:solidFill>
                  <a:schemeClr val="accent1"/>
                </a:solidFill>
              </a:rPr>
              <a:t>compute_student_gpa</a:t>
            </a:r>
            <a:r>
              <a:rPr lang="en-US" i="1" dirty="0" smtClean="0">
                <a:solidFill>
                  <a:schemeClr val="accent1"/>
                </a:solidFill>
              </a:rPr>
              <a:t>(</a:t>
            </a:r>
            <a:r>
              <a:rPr lang="en-US" i="1" dirty="0" err="1" smtClean="0">
                <a:solidFill>
                  <a:schemeClr val="accent1"/>
                </a:solidFill>
              </a:rPr>
              <a:t>student_data</a:t>
            </a:r>
            <a:r>
              <a:rPr lang="en-US" i="1" dirty="0" smtClean="0">
                <a:solidFill>
                  <a:schemeClr val="accent1"/>
                </a:solidFill>
              </a:rPr>
              <a:t>): compute</a:t>
            </a:r>
          </a:p>
          <a:p>
            <a:r>
              <a:rPr lang="en-US" i="1" dirty="0" smtClean="0">
                <a:solidFill>
                  <a:schemeClr val="accent1"/>
                </a:solidFill>
              </a:rPr>
              <a:t># and write </a:t>
            </a:r>
            <a:r>
              <a:rPr lang="en-US" i="1" dirty="0">
                <a:solidFill>
                  <a:schemeClr val="accent1"/>
                </a:solidFill>
              </a:rPr>
              <a:t>out an individual </a:t>
            </a:r>
            <a:r>
              <a:rPr lang="en-US" i="1" dirty="0" smtClean="0">
                <a:solidFill>
                  <a:schemeClr val="accent1"/>
                </a:solidFill>
              </a:rPr>
              <a:t>student’s GPA</a:t>
            </a:r>
          </a:p>
          <a:p>
            <a:r>
              <a:rPr lang="en-US" b="1" dirty="0" err="1" smtClean="0">
                <a:solidFill>
                  <a:schemeClr val="tx1"/>
                </a:solidFill>
              </a:rPr>
              <a:t>def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compute_student_gpa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student_grades</a:t>
            </a:r>
            <a:r>
              <a:rPr lang="en-US" dirty="0" smtClean="0">
                <a:solidFill>
                  <a:schemeClr val="tx1"/>
                </a:solidFill>
              </a:rPr>
              <a:t>):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pass</a:t>
            </a:r>
          </a:p>
          <a:p>
            <a:r>
              <a:rPr lang="en-US" sz="800" b="1" dirty="0">
                <a:solidFill>
                  <a:schemeClr val="tx1"/>
                </a:solidFill>
              </a:rPr>
              <a:t> </a:t>
            </a:r>
            <a:r>
              <a:rPr lang="en-US" sz="800" b="1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33</a:t>
            </a:fld>
            <a:endParaRPr lang="en-US"/>
          </a:p>
        </p:txBody>
      </p:sp>
      <p:sp>
        <p:nvSpPr>
          <p:cNvPr id="10" name="Rounded Rectangle 9"/>
          <p:cNvSpPr>
            <a:spLocks noChangeAspect="1"/>
          </p:cNvSpPr>
          <p:nvPr/>
        </p:nvSpPr>
        <p:spPr>
          <a:xfrm>
            <a:off x="2590195" y="2210937"/>
            <a:ext cx="2006222" cy="6468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compute and write out each student's GPA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67821" y="4602421"/>
            <a:ext cx="1175254" cy="6492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look up no. of units U for C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820709" y="4585700"/>
            <a:ext cx="1179576" cy="6492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convert grade G to a number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077919" y="4603709"/>
            <a:ext cx="1179576" cy="6492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compute total </a:t>
            </a:r>
            <a:r>
              <a:rPr lang="en-US" sz="1400" dirty="0" err="1" smtClean="0">
                <a:solidFill>
                  <a:schemeClr val="tx1"/>
                </a:solidFill>
              </a:rPr>
              <a:t>UxG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and total U</a:t>
            </a:r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696567"/>
              </p:ext>
            </p:extLst>
          </p:nvPr>
        </p:nvGraphicFramePr>
        <p:xfrm>
          <a:off x="4327194" y="4623589"/>
          <a:ext cx="1235166" cy="611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3139">
                  <a:extLst>
                    <a:ext uri="{9D8B030D-6E8A-4147-A177-3AD203B41FA5}">
                      <a16:colId xmlns="" xmlns:a16="http://schemas.microsoft.com/office/drawing/2014/main" val="340941705"/>
                    </a:ext>
                  </a:extLst>
                </a:gridCol>
                <a:gridCol w="732027">
                  <a:extLst>
                    <a:ext uri="{9D8B030D-6E8A-4147-A177-3AD203B41FA5}">
                      <a16:colId xmlns="" xmlns:a16="http://schemas.microsoft.com/office/drawing/2014/main" val="2706441095"/>
                    </a:ext>
                  </a:extLst>
                </a:gridCol>
              </a:tblGrid>
              <a:tr h="291218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GPA =</a:t>
                      </a:r>
                      <a:endParaRPr 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total </a:t>
                      </a:r>
                      <a:r>
                        <a:rPr lang="en-US" sz="1400" dirty="0" err="1" smtClean="0"/>
                        <a:t>UxG</a:t>
                      </a:r>
                      <a:endParaRPr lang="en-US" sz="1400" dirty="0"/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63443732"/>
                  </a:ext>
                </a:extLst>
              </a:tr>
              <a:tr h="32011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total U</a:t>
                      </a:r>
                      <a:endParaRPr lang="en-US" sz="1400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262894485"/>
                  </a:ext>
                </a:extLst>
              </a:tr>
            </a:tbl>
          </a:graphicData>
        </a:graphic>
      </p:graphicFrame>
      <p:sp>
        <p:nvSpPr>
          <p:cNvPr id="15" name="Rounded Rectangle 14"/>
          <p:cNvSpPr>
            <a:spLocks noChangeAspect="1"/>
          </p:cNvSpPr>
          <p:nvPr/>
        </p:nvSpPr>
        <p:spPr>
          <a:xfrm>
            <a:off x="1158556" y="3356673"/>
            <a:ext cx="2006222" cy="6468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compute GPA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>
            <a:spLocks noChangeAspect="1"/>
          </p:cNvSpPr>
          <p:nvPr/>
        </p:nvSpPr>
        <p:spPr>
          <a:xfrm>
            <a:off x="3846051" y="3356673"/>
            <a:ext cx="2006222" cy="6468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write out GPA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335129" y="4602421"/>
            <a:ext cx="1296930" cy="6492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10" idx="2"/>
            <a:endCxn id="15" idx="0"/>
          </p:cNvCxnSpPr>
          <p:nvPr/>
        </p:nvCxnSpPr>
        <p:spPr>
          <a:xfrm flipH="1">
            <a:off x="2161667" y="2857769"/>
            <a:ext cx="1431639" cy="498904"/>
          </a:xfrm>
          <a:prstGeom prst="straightConnector1">
            <a:avLst/>
          </a:prstGeom>
          <a:ln w="15875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2"/>
            <a:endCxn id="16" idx="0"/>
          </p:cNvCxnSpPr>
          <p:nvPr/>
        </p:nvCxnSpPr>
        <p:spPr>
          <a:xfrm>
            <a:off x="3593306" y="2857769"/>
            <a:ext cx="1255856" cy="498904"/>
          </a:xfrm>
          <a:prstGeom prst="straightConnector1">
            <a:avLst/>
          </a:prstGeom>
          <a:ln w="15875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5" idx="2"/>
            <a:endCxn id="11" idx="0"/>
          </p:cNvCxnSpPr>
          <p:nvPr/>
        </p:nvCxnSpPr>
        <p:spPr>
          <a:xfrm flipH="1">
            <a:off x="1155448" y="4003505"/>
            <a:ext cx="1006219" cy="598916"/>
          </a:xfrm>
          <a:prstGeom prst="straightConnector1">
            <a:avLst/>
          </a:prstGeom>
          <a:ln w="15875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5" idx="2"/>
            <a:endCxn id="14" idx="0"/>
          </p:cNvCxnSpPr>
          <p:nvPr/>
        </p:nvCxnSpPr>
        <p:spPr>
          <a:xfrm>
            <a:off x="2161667" y="4003505"/>
            <a:ext cx="2783110" cy="620084"/>
          </a:xfrm>
          <a:prstGeom prst="straightConnector1">
            <a:avLst/>
          </a:prstGeom>
          <a:ln w="15875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5" idx="2"/>
            <a:endCxn id="13" idx="0"/>
          </p:cNvCxnSpPr>
          <p:nvPr/>
        </p:nvCxnSpPr>
        <p:spPr>
          <a:xfrm>
            <a:off x="2161667" y="4003505"/>
            <a:ext cx="1506040" cy="600204"/>
          </a:xfrm>
          <a:prstGeom prst="straightConnector1">
            <a:avLst/>
          </a:prstGeom>
          <a:ln w="15875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5" idx="2"/>
            <a:endCxn id="12" idx="0"/>
          </p:cNvCxnSpPr>
          <p:nvPr/>
        </p:nvCxnSpPr>
        <p:spPr>
          <a:xfrm>
            <a:off x="2161667" y="4003505"/>
            <a:ext cx="248830" cy="582195"/>
          </a:xfrm>
          <a:prstGeom prst="straightConnector1">
            <a:avLst/>
          </a:prstGeom>
          <a:ln w="15875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797218" y="4068914"/>
            <a:ext cx="4780404" cy="480517"/>
          </a:xfrm>
          <a:prstGeom prst="round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for each course C taken by the student, with grade G: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511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GPA computation </a:t>
            </a:r>
            <a:r>
              <a:rPr lang="en-US" dirty="0" smtClean="0"/>
              <a:t>(programming)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29774"/>
          </a:xfrm>
        </p:spPr>
        <p:txBody>
          <a:bodyPr anchor="t" anchorCtr="0"/>
          <a:lstStyle/>
          <a:p>
            <a:pPr algn="ctr"/>
            <a:r>
              <a:rPr lang="en-US" dirty="0" smtClean="0"/>
              <a:t>Conceptual decomposition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29774"/>
          </a:xfrm>
        </p:spPr>
        <p:txBody>
          <a:bodyPr anchor="t" anchorCtr="0"/>
          <a:lstStyle/>
          <a:p>
            <a:pPr algn="ctr"/>
            <a:r>
              <a:rPr lang="en-US" dirty="0" smtClean="0"/>
              <a:t>Incremental Program Development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00800" y="2057400"/>
            <a:ext cx="4924608" cy="4306824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tlCol="0" anchor="t" anchorCtr="0">
            <a:spAutoFit/>
          </a:bodyPr>
          <a:lstStyle/>
          <a:p>
            <a:r>
              <a:rPr lang="en-US" i="1" dirty="0" smtClean="0">
                <a:solidFill>
                  <a:schemeClr val="accent1"/>
                </a:solidFill>
              </a:rPr>
              <a:t># </a:t>
            </a:r>
            <a:r>
              <a:rPr lang="en-US" i="1" dirty="0" err="1" smtClean="0">
                <a:solidFill>
                  <a:schemeClr val="accent1"/>
                </a:solidFill>
              </a:rPr>
              <a:t>compute_student_gpa</a:t>
            </a:r>
            <a:r>
              <a:rPr lang="en-US" i="1" dirty="0" smtClean="0">
                <a:solidFill>
                  <a:schemeClr val="accent1"/>
                </a:solidFill>
              </a:rPr>
              <a:t>(</a:t>
            </a:r>
            <a:r>
              <a:rPr lang="en-US" i="1" dirty="0" err="1" smtClean="0">
                <a:solidFill>
                  <a:schemeClr val="accent1"/>
                </a:solidFill>
              </a:rPr>
              <a:t>student_data</a:t>
            </a:r>
            <a:r>
              <a:rPr lang="en-US" i="1" dirty="0" smtClean="0">
                <a:solidFill>
                  <a:schemeClr val="accent1"/>
                </a:solidFill>
              </a:rPr>
              <a:t>): compute</a:t>
            </a:r>
          </a:p>
          <a:p>
            <a:r>
              <a:rPr lang="en-US" i="1" dirty="0" smtClean="0">
                <a:solidFill>
                  <a:schemeClr val="accent1"/>
                </a:solidFill>
              </a:rPr>
              <a:t># and write out an individual student’s GPA</a:t>
            </a:r>
          </a:p>
          <a:p>
            <a:r>
              <a:rPr lang="en-US" b="1" dirty="0" err="1" smtClean="0">
                <a:solidFill>
                  <a:schemeClr val="tx1"/>
                </a:solidFill>
              </a:rPr>
              <a:t>def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compute_student_gpa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student_grades</a:t>
            </a:r>
            <a:r>
              <a:rPr lang="en-US" dirty="0" smtClean="0">
                <a:solidFill>
                  <a:schemeClr val="tx1"/>
                </a:solidFill>
              </a:rPr>
              <a:t>):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b="1" dirty="0" smtClean="0">
                <a:solidFill>
                  <a:schemeClr val="tx1"/>
                </a:solidFill>
              </a:rPr>
              <a:t>for</a:t>
            </a:r>
            <a:r>
              <a:rPr lang="en-US" dirty="0" smtClean="0">
                <a:solidFill>
                  <a:schemeClr val="tx1"/>
                </a:solidFill>
              </a:rPr>
              <a:t> [</a:t>
            </a:r>
            <a:r>
              <a:rPr lang="en-US" dirty="0" err="1" smtClean="0">
                <a:solidFill>
                  <a:schemeClr val="tx1"/>
                </a:solidFill>
              </a:rPr>
              <a:t>course,grade</a:t>
            </a:r>
            <a:r>
              <a:rPr lang="en-US" dirty="0" smtClean="0">
                <a:solidFill>
                  <a:schemeClr val="tx1"/>
                </a:solidFill>
              </a:rPr>
              <a:t>] </a:t>
            </a:r>
            <a:r>
              <a:rPr lang="en-US" b="1" dirty="0" smtClean="0">
                <a:solidFill>
                  <a:schemeClr val="tx1"/>
                </a:solidFill>
              </a:rPr>
              <a:t>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student_grades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i="1" dirty="0" smtClean="0">
                <a:solidFill>
                  <a:schemeClr val="accent1"/>
                </a:solidFill>
              </a:rPr>
              <a:t># compute the </a:t>
            </a:r>
            <a:r>
              <a:rPr lang="en-US" i="1" dirty="0" err="1" smtClean="0">
                <a:solidFill>
                  <a:schemeClr val="accent1"/>
                </a:solidFill>
              </a:rPr>
              <a:t>gpa</a:t>
            </a:r>
            <a:endParaRPr lang="en-US" i="1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b="1" dirty="0" smtClean="0">
                <a:solidFill>
                  <a:schemeClr val="tx1"/>
                </a:solidFill>
              </a:rPr>
              <a:t>pass</a:t>
            </a:r>
          </a:p>
          <a:p>
            <a:r>
              <a:rPr lang="en-US" sz="800" b="1" dirty="0" smtClean="0">
                <a:solidFill>
                  <a:schemeClr val="tx1"/>
                </a:solidFill>
              </a:rPr>
              <a:t> 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dirty="0" err="1" smtClean="0">
                <a:solidFill>
                  <a:schemeClr val="tx1"/>
                </a:solidFill>
              </a:rPr>
              <a:t>write_gpa</a:t>
            </a:r>
            <a:r>
              <a:rPr lang="en-US" dirty="0" smtClean="0">
                <a:solidFill>
                  <a:schemeClr val="tx1"/>
                </a:solidFill>
              </a:rPr>
              <a:t>()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34</a:t>
            </a:fld>
            <a:endParaRPr lang="en-US"/>
          </a:p>
        </p:txBody>
      </p:sp>
      <p:sp>
        <p:nvSpPr>
          <p:cNvPr id="10" name="Rounded Rectangle 9"/>
          <p:cNvSpPr>
            <a:spLocks noChangeAspect="1"/>
          </p:cNvSpPr>
          <p:nvPr/>
        </p:nvSpPr>
        <p:spPr>
          <a:xfrm>
            <a:off x="2590195" y="2210937"/>
            <a:ext cx="2006222" cy="6468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compute and write out each student's GPA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67821" y="4602421"/>
            <a:ext cx="1175254" cy="6492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look up no. of units U for C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820709" y="4585700"/>
            <a:ext cx="1179576" cy="6492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convert grade G to a number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077919" y="4603709"/>
            <a:ext cx="1179576" cy="6492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compute total </a:t>
            </a:r>
            <a:r>
              <a:rPr lang="en-US" sz="1400" dirty="0" err="1" smtClean="0">
                <a:solidFill>
                  <a:schemeClr val="tx1"/>
                </a:solidFill>
              </a:rPr>
              <a:t>UxG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and total U</a:t>
            </a:r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4327194" y="4623589"/>
          <a:ext cx="1235166" cy="611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3139">
                  <a:extLst>
                    <a:ext uri="{9D8B030D-6E8A-4147-A177-3AD203B41FA5}">
                      <a16:colId xmlns="" xmlns:a16="http://schemas.microsoft.com/office/drawing/2014/main" val="340941705"/>
                    </a:ext>
                  </a:extLst>
                </a:gridCol>
                <a:gridCol w="732027">
                  <a:extLst>
                    <a:ext uri="{9D8B030D-6E8A-4147-A177-3AD203B41FA5}">
                      <a16:colId xmlns="" xmlns:a16="http://schemas.microsoft.com/office/drawing/2014/main" val="2706441095"/>
                    </a:ext>
                  </a:extLst>
                </a:gridCol>
              </a:tblGrid>
              <a:tr h="291218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GPA =</a:t>
                      </a:r>
                      <a:endParaRPr 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total </a:t>
                      </a:r>
                      <a:r>
                        <a:rPr lang="en-US" sz="1400" dirty="0" err="1" smtClean="0"/>
                        <a:t>UxG</a:t>
                      </a:r>
                      <a:endParaRPr lang="en-US" sz="1400" dirty="0"/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63443732"/>
                  </a:ext>
                </a:extLst>
              </a:tr>
              <a:tr h="32011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total U</a:t>
                      </a:r>
                      <a:endParaRPr lang="en-US" sz="1400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262894485"/>
                  </a:ext>
                </a:extLst>
              </a:tr>
            </a:tbl>
          </a:graphicData>
        </a:graphic>
      </p:graphicFrame>
      <p:sp>
        <p:nvSpPr>
          <p:cNvPr id="15" name="Rounded Rectangle 14"/>
          <p:cNvSpPr>
            <a:spLocks noChangeAspect="1"/>
          </p:cNvSpPr>
          <p:nvPr/>
        </p:nvSpPr>
        <p:spPr>
          <a:xfrm>
            <a:off x="1158556" y="3356673"/>
            <a:ext cx="2006222" cy="6468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compute GPA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>
            <a:spLocks noChangeAspect="1"/>
          </p:cNvSpPr>
          <p:nvPr/>
        </p:nvSpPr>
        <p:spPr>
          <a:xfrm>
            <a:off x="3846051" y="3356673"/>
            <a:ext cx="2006222" cy="6468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write out GPA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335129" y="4602421"/>
            <a:ext cx="1296930" cy="6492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10" idx="2"/>
            <a:endCxn id="15" idx="0"/>
          </p:cNvCxnSpPr>
          <p:nvPr/>
        </p:nvCxnSpPr>
        <p:spPr>
          <a:xfrm flipH="1">
            <a:off x="2161667" y="2857769"/>
            <a:ext cx="1431639" cy="498904"/>
          </a:xfrm>
          <a:prstGeom prst="straightConnector1">
            <a:avLst/>
          </a:prstGeom>
          <a:ln w="15875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2"/>
            <a:endCxn id="16" idx="0"/>
          </p:cNvCxnSpPr>
          <p:nvPr/>
        </p:nvCxnSpPr>
        <p:spPr>
          <a:xfrm>
            <a:off x="3593306" y="2857769"/>
            <a:ext cx="1255856" cy="498904"/>
          </a:xfrm>
          <a:prstGeom prst="straightConnector1">
            <a:avLst/>
          </a:prstGeom>
          <a:ln w="15875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5" idx="2"/>
            <a:endCxn id="11" idx="0"/>
          </p:cNvCxnSpPr>
          <p:nvPr/>
        </p:nvCxnSpPr>
        <p:spPr>
          <a:xfrm flipH="1">
            <a:off x="1155448" y="4003505"/>
            <a:ext cx="1006219" cy="598916"/>
          </a:xfrm>
          <a:prstGeom prst="straightConnector1">
            <a:avLst/>
          </a:prstGeom>
          <a:ln w="15875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5" idx="2"/>
            <a:endCxn id="14" idx="0"/>
          </p:cNvCxnSpPr>
          <p:nvPr/>
        </p:nvCxnSpPr>
        <p:spPr>
          <a:xfrm>
            <a:off x="2161667" y="4003505"/>
            <a:ext cx="2783110" cy="620084"/>
          </a:xfrm>
          <a:prstGeom prst="straightConnector1">
            <a:avLst/>
          </a:prstGeom>
          <a:ln w="15875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5" idx="2"/>
            <a:endCxn id="13" idx="0"/>
          </p:cNvCxnSpPr>
          <p:nvPr/>
        </p:nvCxnSpPr>
        <p:spPr>
          <a:xfrm>
            <a:off x="2161667" y="4003505"/>
            <a:ext cx="1506040" cy="600204"/>
          </a:xfrm>
          <a:prstGeom prst="straightConnector1">
            <a:avLst/>
          </a:prstGeom>
          <a:ln w="15875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5" idx="2"/>
            <a:endCxn id="12" idx="0"/>
          </p:cNvCxnSpPr>
          <p:nvPr/>
        </p:nvCxnSpPr>
        <p:spPr>
          <a:xfrm>
            <a:off x="2161667" y="4003505"/>
            <a:ext cx="248830" cy="582195"/>
          </a:xfrm>
          <a:prstGeom prst="straightConnector1">
            <a:avLst/>
          </a:prstGeom>
          <a:ln w="15875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797218" y="4068914"/>
            <a:ext cx="4780404" cy="480517"/>
          </a:xfrm>
          <a:prstGeom prst="round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for each course C taken by the student, with grade G: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289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4335129" y="4602421"/>
            <a:ext cx="1296930" cy="64922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GPA computation </a:t>
            </a:r>
            <a:r>
              <a:rPr lang="en-US" dirty="0" smtClean="0"/>
              <a:t>(programming)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29774"/>
          </a:xfrm>
        </p:spPr>
        <p:txBody>
          <a:bodyPr anchor="t" anchorCtr="0"/>
          <a:lstStyle/>
          <a:p>
            <a:pPr algn="ctr"/>
            <a:r>
              <a:rPr lang="en-US" dirty="0" smtClean="0"/>
              <a:t>Conceptual decomposition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29774"/>
          </a:xfrm>
        </p:spPr>
        <p:txBody>
          <a:bodyPr anchor="t" anchorCtr="0"/>
          <a:lstStyle/>
          <a:p>
            <a:pPr algn="ctr"/>
            <a:r>
              <a:rPr lang="en-US" dirty="0" smtClean="0"/>
              <a:t>Incremental Program Development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370916" y="2117165"/>
            <a:ext cx="5129213" cy="4416595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tlCol="0" anchor="t" anchorCtr="0">
            <a:spAutoFit/>
          </a:bodyPr>
          <a:lstStyle/>
          <a:p>
            <a:r>
              <a:rPr lang="en-US" i="1" dirty="0">
                <a:solidFill>
                  <a:schemeClr val="accent1"/>
                </a:solidFill>
              </a:rPr>
              <a:t># </a:t>
            </a:r>
            <a:r>
              <a:rPr lang="en-US" i="1" dirty="0" err="1">
                <a:solidFill>
                  <a:schemeClr val="accent1"/>
                </a:solidFill>
              </a:rPr>
              <a:t>compute_student_gpa</a:t>
            </a:r>
            <a:r>
              <a:rPr lang="en-US" i="1" dirty="0">
                <a:solidFill>
                  <a:schemeClr val="accent1"/>
                </a:solidFill>
              </a:rPr>
              <a:t>(</a:t>
            </a:r>
            <a:r>
              <a:rPr lang="en-US" i="1" dirty="0" err="1">
                <a:solidFill>
                  <a:schemeClr val="accent1"/>
                </a:solidFill>
              </a:rPr>
              <a:t>student_data</a:t>
            </a:r>
            <a:r>
              <a:rPr lang="en-US" i="1" dirty="0">
                <a:solidFill>
                  <a:schemeClr val="accent1"/>
                </a:solidFill>
              </a:rPr>
              <a:t>): compute</a:t>
            </a:r>
          </a:p>
          <a:p>
            <a:r>
              <a:rPr lang="en-US" i="1" dirty="0">
                <a:solidFill>
                  <a:schemeClr val="accent1"/>
                </a:solidFill>
              </a:rPr>
              <a:t># and write out an individual student’s </a:t>
            </a:r>
            <a:r>
              <a:rPr lang="en-US" i="1" dirty="0" smtClean="0">
                <a:solidFill>
                  <a:schemeClr val="accent1"/>
                </a:solidFill>
              </a:rPr>
              <a:t>GPA</a:t>
            </a:r>
            <a:endParaRPr lang="en-US" i="1" dirty="0">
              <a:solidFill>
                <a:schemeClr val="accent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def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compute_student_gpa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student_grades</a:t>
            </a:r>
            <a:r>
              <a:rPr lang="en-US" dirty="0" smtClean="0">
                <a:solidFill>
                  <a:schemeClr val="tx1"/>
                </a:solidFill>
              </a:rPr>
              <a:t>):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for</a:t>
            </a:r>
            <a:r>
              <a:rPr lang="en-US" dirty="0" smtClean="0">
                <a:solidFill>
                  <a:schemeClr val="tx1"/>
                </a:solidFill>
              </a:rPr>
              <a:t> [</a:t>
            </a:r>
            <a:r>
              <a:rPr lang="en-US" dirty="0" err="1" smtClean="0">
                <a:solidFill>
                  <a:schemeClr val="tx1"/>
                </a:solidFill>
              </a:rPr>
              <a:t>course,grade</a:t>
            </a:r>
            <a:r>
              <a:rPr lang="en-US" dirty="0" smtClean="0">
                <a:solidFill>
                  <a:schemeClr val="tx1"/>
                </a:solidFill>
              </a:rPr>
              <a:t>] </a:t>
            </a:r>
            <a:r>
              <a:rPr lang="en-US" b="1" dirty="0" smtClean="0">
                <a:solidFill>
                  <a:schemeClr val="tx1"/>
                </a:solidFill>
              </a:rPr>
              <a:t>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student_data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800" dirty="0" smtClean="0">
                <a:solidFill>
                  <a:schemeClr val="tx1"/>
                </a:solidFill>
              </a:rPr>
              <a:t>   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def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lookup_units</a:t>
            </a:r>
            <a:r>
              <a:rPr lang="en-US" dirty="0" smtClean="0">
                <a:solidFill>
                  <a:schemeClr val="tx1"/>
                </a:solidFill>
              </a:rPr>
              <a:t>(course):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b="1" dirty="0" smtClean="0">
                <a:solidFill>
                  <a:schemeClr val="tx1"/>
                </a:solidFill>
              </a:rPr>
              <a:t>pass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35</a:t>
            </a:fld>
            <a:endParaRPr lang="en-US"/>
          </a:p>
        </p:txBody>
      </p:sp>
      <p:sp>
        <p:nvSpPr>
          <p:cNvPr id="10" name="Rounded Rectangle 9"/>
          <p:cNvSpPr>
            <a:spLocks noChangeAspect="1"/>
          </p:cNvSpPr>
          <p:nvPr/>
        </p:nvSpPr>
        <p:spPr>
          <a:xfrm>
            <a:off x="2590195" y="2210937"/>
            <a:ext cx="2006222" cy="6468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compute and write out each student's GPA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67821" y="4602421"/>
            <a:ext cx="1175254" cy="64922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look up no. of units U for C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820709" y="4585700"/>
            <a:ext cx="1179576" cy="64922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convert grade G to a number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077919" y="4603709"/>
            <a:ext cx="1179576" cy="64922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compute total </a:t>
            </a:r>
            <a:r>
              <a:rPr lang="en-US" sz="1400" dirty="0" err="1" smtClean="0">
                <a:solidFill>
                  <a:schemeClr val="tx1"/>
                </a:solidFill>
              </a:rPr>
              <a:t>UxG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and total U</a:t>
            </a:r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674306"/>
              </p:ext>
            </p:extLst>
          </p:nvPr>
        </p:nvGraphicFramePr>
        <p:xfrm>
          <a:off x="4327194" y="4623589"/>
          <a:ext cx="1235166" cy="611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3139">
                  <a:extLst>
                    <a:ext uri="{9D8B030D-6E8A-4147-A177-3AD203B41FA5}">
                      <a16:colId xmlns="" xmlns:a16="http://schemas.microsoft.com/office/drawing/2014/main" val="340941705"/>
                    </a:ext>
                  </a:extLst>
                </a:gridCol>
                <a:gridCol w="732027">
                  <a:extLst>
                    <a:ext uri="{9D8B030D-6E8A-4147-A177-3AD203B41FA5}">
                      <a16:colId xmlns="" xmlns:a16="http://schemas.microsoft.com/office/drawing/2014/main" val="2706441095"/>
                    </a:ext>
                  </a:extLst>
                </a:gridCol>
              </a:tblGrid>
              <a:tr h="291218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GPA =</a:t>
                      </a:r>
                      <a:endParaRPr 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total </a:t>
                      </a:r>
                      <a:r>
                        <a:rPr lang="en-US" sz="1400" dirty="0" err="1" smtClean="0"/>
                        <a:t>UxG</a:t>
                      </a:r>
                      <a:endParaRPr lang="en-US" sz="1400" dirty="0"/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63443732"/>
                  </a:ext>
                </a:extLst>
              </a:tr>
              <a:tr h="32011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total U</a:t>
                      </a:r>
                      <a:endParaRPr lang="en-US" sz="1400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262894485"/>
                  </a:ext>
                </a:extLst>
              </a:tr>
            </a:tbl>
          </a:graphicData>
        </a:graphic>
      </p:graphicFrame>
      <p:sp>
        <p:nvSpPr>
          <p:cNvPr id="15" name="Rounded Rectangle 14"/>
          <p:cNvSpPr>
            <a:spLocks noChangeAspect="1"/>
          </p:cNvSpPr>
          <p:nvPr/>
        </p:nvSpPr>
        <p:spPr>
          <a:xfrm>
            <a:off x="1158556" y="3356673"/>
            <a:ext cx="2006222" cy="6468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compute GPA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>
            <a:spLocks noChangeAspect="1"/>
          </p:cNvSpPr>
          <p:nvPr/>
        </p:nvSpPr>
        <p:spPr>
          <a:xfrm>
            <a:off x="3846051" y="3356673"/>
            <a:ext cx="2006222" cy="6468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write out GPA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10" idx="2"/>
            <a:endCxn id="15" idx="0"/>
          </p:cNvCxnSpPr>
          <p:nvPr/>
        </p:nvCxnSpPr>
        <p:spPr>
          <a:xfrm flipH="1">
            <a:off x="2161667" y="2857769"/>
            <a:ext cx="1431639" cy="498904"/>
          </a:xfrm>
          <a:prstGeom prst="straightConnector1">
            <a:avLst/>
          </a:prstGeom>
          <a:ln w="15875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2"/>
            <a:endCxn id="16" idx="0"/>
          </p:cNvCxnSpPr>
          <p:nvPr/>
        </p:nvCxnSpPr>
        <p:spPr>
          <a:xfrm>
            <a:off x="3593306" y="2857769"/>
            <a:ext cx="1255856" cy="498904"/>
          </a:xfrm>
          <a:prstGeom prst="straightConnector1">
            <a:avLst/>
          </a:prstGeom>
          <a:ln w="15875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5" idx="2"/>
            <a:endCxn id="11" idx="0"/>
          </p:cNvCxnSpPr>
          <p:nvPr/>
        </p:nvCxnSpPr>
        <p:spPr>
          <a:xfrm flipH="1">
            <a:off x="1155448" y="4003505"/>
            <a:ext cx="1006219" cy="598916"/>
          </a:xfrm>
          <a:prstGeom prst="straightConnector1">
            <a:avLst/>
          </a:prstGeom>
          <a:ln w="15875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5" idx="2"/>
            <a:endCxn id="14" idx="0"/>
          </p:cNvCxnSpPr>
          <p:nvPr/>
        </p:nvCxnSpPr>
        <p:spPr>
          <a:xfrm>
            <a:off x="2161667" y="4003505"/>
            <a:ext cx="2783110" cy="620084"/>
          </a:xfrm>
          <a:prstGeom prst="straightConnector1">
            <a:avLst/>
          </a:prstGeom>
          <a:ln w="15875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5" idx="2"/>
            <a:endCxn id="13" idx="0"/>
          </p:cNvCxnSpPr>
          <p:nvPr/>
        </p:nvCxnSpPr>
        <p:spPr>
          <a:xfrm>
            <a:off x="2161667" y="4003505"/>
            <a:ext cx="1506040" cy="600204"/>
          </a:xfrm>
          <a:prstGeom prst="straightConnector1">
            <a:avLst/>
          </a:prstGeom>
          <a:ln w="15875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5" idx="2"/>
            <a:endCxn id="12" idx="0"/>
          </p:cNvCxnSpPr>
          <p:nvPr/>
        </p:nvCxnSpPr>
        <p:spPr>
          <a:xfrm>
            <a:off x="2161667" y="4003505"/>
            <a:ext cx="248830" cy="582195"/>
          </a:xfrm>
          <a:prstGeom prst="straightConnector1">
            <a:avLst/>
          </a:prstGeom>
          <a:ln w="15875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797218" y="4068914"/>
            <a:ext cx="4780404" cy="480517"/>
          </a:xfrm>
          <a:prstGeom prst="round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for each course C taken by the student, with grade G: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508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4335129" y="4602421"/>
            <a:ext cx="1296930" cy="64922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GPA computation </a:t>
            </a:r>
            <a:r>
              <a:rPr lang="en-US" dirty="0" smtClean="0"/>
              <a:t>(programming)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29774"/>
          </a:xfrm>
        </p:spPr>
        <p:txBody>
          <a:bodyPr anchor="t" anchorCtr="0"/>
          <a:lstStyle/>
          <a:p>
            <a:pPr algn="ctr"/>
            <a:r>
              <a:rPr lang="en-US" dirty="0" smtClean="0"/>
              <a:t>Conceptual decomposition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29774"/>
          </a:xfrm>
        </p:spPr>
        <p:txBody>
          <a:bodyPr anchor="t" anchorCtr="0"/>
          <a:lstStyle/>
          <a:p>
            <a:pPr algn="ctr"/>
            <a:r>
              <a:rPr lang="en-US" dirty="0" smtClean="0"/>
              <a:t>Incremental Program Development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00799" y="2057400"/>
            <a:ext cx="5129213" cy="4306824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tlCol="0" anchor="t" anchorCtr="0">
            <a:spAutoFit/>
          </a:bodyPr>
          <a:lstStyle/>
          <a:p>
            <a:r>
              <a:rPr lang="en-US" i="1" dirty="0">
                <a:solidFill>
                  <a:schemeClr val="accent1"/>
                </a:solidFill>
              </a:rPr>
              <a:t># </a:t>
            </a:r>
            <a:r>
              <a:rPr lang="en-US" i="1" dirty="0" err="1">
                <a:solidFill>
                  <a:schemeClr val="accent1"/>
                </a:solidFill>
              </a:rPr>
              <a:t>compute_student_gpa</a:t>
            </a:r>
            <a:r>
              <a:rPr lang="en-US" i="1" dirty="0">
                <a:solidFill>
                  <a:schemeClr val="accent1"/>
                </a:solidFill>
              </a:rPr>
              <a:t>(</a:t>
            </a:r>
            <a:r>
              <a:rPr lang="en-US" i="1" dirty="0" err="1">
                <a:solidFill>
                  <a:schemeClr val="accent1"/>
                </a:solidFill>
              </a:rPr>
              <a:t>student_data</a:t>
            </a:r>
            <a:r>
              <a:rPr lang="en-US" i="1" dirty="0">
                <a:solidFill>
                  <a:schemeClr val="accent1"/>
                </a:solidFill>
              </a:rPr>
              <a:t>): compute</a:t>
            </a:r>
          </a:p>
          <a:p>
            <a:r>
              <a:rPr lang="en-US" i="1" dirty="0">
                <a:solidFill>
                  <a:schemeClr val="accent1"/>
                </a:solidFill>
              </a:rPr>
              <a:t># and write out an individual student’s </a:t>
            </a:r>
            <a:r>
              <a:rPr lang="en-US" i="1" dirty="0" smtClean="0">
                <a:solidFill>
                  <a:schemeClr val="accent1"/>
                </a:solidFill>
              </a:rPr>
              <a:t>GPA</a:t>
            </a:r>
            <a:endParaRPr lang="en-US" i="1" dirty="0">
              <a:solidFill>
                <a:schemeClr val="accent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def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compute_student_gpa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student_grades</a:t>
            </a:r>
            <a:r>
              <a:rPr lang="en-US" dirty="0" smtClean="0">
                <a:solidFill>
                  <a:schemeClr val="tx1"/>
                </a:solidFill>
              </a:rPr>
              <a:t>):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for</a:t>
            </a:r>
            <a:r>
              <a:rPr lang="en-US" dirty="0" smtClean="0">
                <a:solidFill>
                  <a:schemeClr val="tx1"/>
                </a:solidFill>
              </a:rPr>
              <a:t> [</a:t>
            </a:r>
            <a:r>
              <a:rPr lang="en-US" dirty="0" err="1" smtClean="0">
                <a:solidFill>
                  <a:schemeClr val="tx1"/>
                </a:solidFill>
              </a:rPr>
              <a:t>course,grade</a:t>
            </a:r>
            <a:r>
              <a:rPr lang="en-US" dirty="0" smtClean="0">
                <a:solidFill>
                  <a:schemeClr val="tx1"/>
                </a:solidFill>
              </a:rPr>
              <a:t>] </a:t>
            </a:r>
            <a:r>
              <a:rPr lang="en-US" b="1" dirty="0" smtClean="0">
                <a:solidFill>
                  <a:schemeClr val="tx1"/>
                </a:solidFill>
              </a:rPr>
              <a:t>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student_data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units = </a:t>
            </a:r>
            <a:r>
              <a:rPr lang="en-US" dirty="0" err="1" smtClean="0">
                <a:solidFill>
                  <a:schemeClr val="tx1"/>
                </a:solidFill>
              </a:rPr>
              <a:t>lookup_units</a:t>
            </a:r>
            <a:r>
              <a:rPr lang="en-US" dirty="0" smtClean="0">
                <a:solidFill>
                  <a:schemeClr val="tx1"/>
                </a:solidFill>
              </a:rPr>
              <a:t>(course)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</a:t>
            </a:r>
            <a:r>
              <a:rPr lang="en-US" dirty="0" err="1" smtClean="0">
                <a:solidFill>
                  <a:schemeClr val="tx1"/>
                </a:solidFill>
              </a:rPr>
              <a:t>gval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grade_value</a:t>
            </a:r>
            <a:r>
              <a:rPr lang="en-US" dirty="0" smtClean="0">
                <a:solidFill>
                  <a:schemeClr val="tx1"/>
                </a:solidFill>
              </a:rPr>
              <a:t>(grade)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</a:t>
            </a:r>
            <a:r>
              <a:rPr lang="en-US" dirty="0" err="1" smtClean="0">
                <a:solidFill>
                  <a:schemeClr val="tx1"/>
                </a:solidFill>
              </a:rPr>
              <a:t>weighted_gval</a:t>
            </a:r>
            <a:r>
              <a:rPr lang="en-US" dirty="0" smtClean="0">
                <a:solidFill>
                  <a:schemeClr val="tx1"/>
                </a:solidFill>
              </a:rPr>
              <a:t> += units * </a:t>
            </a:r>
            <a:r>
              <a:rPr lang="en-US" dirty="0" err="1" smtClean="0">
                <a:solidFill>
                  <a:schemeClr val="tx1"/>
                </a:solidFill>
              </a:rPr>
              <a:t>gval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endParaRPr lang="en-US" i="1" dirty="0" smtClean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</a:t>
            </a:r>
            <a:r>
              <a:rPr lang="en-US" dirty="0" err="1" smtClean="0">
                <a:solidFill>
                  <a:schemeClr val="tx1"/>
                </a:solidFill>
              </a:rPr>
              <a:t>total_units</a:t>
            </a:r>
            <a:r>
              <a:rPr lang="en-US" dirty="0" smtClean="0">
                <a:solidFill>
                  <a:schemeClr val="tx1"/>
                </a:solidFill>
              </a:rPr>
              <a:t> += units                      </a:t>
            </a:r>
            <a:endParaRPr lang="en-US" i="1" dirty="0" smtClean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 </a:t>
            </a:r>
            <a:r>
              <a:rPr lang="en-US" sz="800" dirty="0" smtClean="0">
                <a:solidFill>
                  <a:schemeClr val="tx1"/>
                </a:solidFill>
              </a:rPr>
              <a:t>   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dirty="0" err="1" smtClean="0">
                <a:solidFill>
                  <a:schemeClr val="tx1"/>
                </a:solidFill>
              </a:rPr>
              <a:t>gpa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weighted_gval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/ </a:t>
            </a:r>
            <a:r>
              <a:rPr lang="en-US" dirty="0" err="1" smtClean="0">
                <a:solidFill>
                  <a:schemeClr val="tx1"/>
                </a:solidFill>
              </a:rPr>
              <a:t>total_units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dirty="0" err="1" smtClean="0">
                <a:solidFill>
                  <a:schemeClr val="tx1"/>
                </a:solidFill>
              </a:rPr>
              <a:t>student_name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lookup_name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student_grades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dirty="0" err="1" smtClean="0">
                <a:solidFill>
                  <a:schemeClr val="tx1"/>
                </a:solidFill>
              </a:rPr>
              <a:t>write_gpa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student_name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gpa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   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def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lookup_units</a:t>
            </a:r>
            <a:r>
              <a:rPr lang="en-US" dirty="0" smtClean="0">
                <a:solidFill>
                  <a:schemeClr val="tx1"/>
                </a:solidFill>
              </a:rPr>
              <a:t>(course):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b="1" dirty="0" smtClean="0">
                <a:solidFill>
                  <a:schemeClr val="tx1"/>
                </a:solidFill>
              </a:rPr>
              <a:t>pass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36</a:t>
            </a:fld>
            <a:endParaRPr lang="en-US"/>
          </a:p>
        </p:txBody>
      </p:sp>
      <p:sp>
        <p:nvSpPr>
          <p:cNvPr id="10" name="Rounded Rectangle 9"/>
          <p:cNvSpPr>
            <a:spLocks noChangeAspect="1"/>
          </p:cNvSpPr>
          <p:nvPr/>
        </p:nvSpPr>
        <p:spPr>
          <a:xfrm>
            <a:off x="2590195" y="2210937"/>
            <a:ext cx="2006222" cy="6468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compute and write out each student's GPA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67821" y="4602421"/>
            <a:ext cx="1175254" cy="64922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look up no. of units U for C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820709" y="4585700"/>
            <a:ext cx="1179576" cy="64922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convert grade G to a number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077919" y="4603709"/>
            <a:ext cx="1179576" cy="64922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compute total </a:t>
            </a:r>
            <a:r>
              <a:rPr lang="en-US" sz="1400" dirty="0" err="1" smtClean="0">
                <a:solidFill>
                  <a:schemeClr val="tx1"/>
                </a:solidFill>
              </a:rPr>
              <a:t>UxG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and total U</a:t>
            </a:r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380981"/>
              </p:ext>
            </p:extLst>
          </p:nvPr>
        </p:nvGraphicFramePr>
        <p:xfrm>
          <a:off x="4327194" y="4623589"/>
          <a:ext cx="1235166" cy="611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3139">
                  <a:extLst>
                    <a:ext uri="{9D8B030D-6E8A-4147-A177-3AD203B41FA5}">
                      <a16:colId xmlns="" xmlns:a16="http://schemas.microsoft.com/office/drawing/2014/main" val="340941705"/>
                    </a:ext>
                  </a:extLst>
                </a:gridCol>
                <a:gridCol w="732027">
                  <a:extLst>
                    <a:ext uri="{9D8B030D-6E8A-4147-A177-3AD203B41FA5}">
                      <a16:colId xmlns="" xmlns:a16="http://schemas.microsoft.com/office/drawing/2014/main" val="2706441095"/>
                    </a:ext>
                  </a:extLst>
                </a:gridCol>
              </a:tblGrid>
              <a:tr h="291218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GPA =</a:t>
                      </a:r>
                      <a:endParaRPr 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total </a:t>
                      </a:r>
                      <a:r>
                        <a:rPr lang="en-US" sz="1400" dirty="0" err="1" smtClean="0"/>
                        <a:t>UxG</a:t>
                      </a:r>
                      <a:endParaRPr lang="en-US" sz="1400" dirty="0"/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63443732"/>
                  </a:ext>
                </a:extLst>
              </a:tr>
              <a:tr h="32011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total U</a:t>
                      </a:r>
                      <a:endParaRPr lang="en-US" sz="1400" dirty="0"/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262894485"/>
                  </a:ext>
                </a:extLst>
              </a:tr>
            </a:tbl>
          </a:graphicData>
        </a:graphic>
      </p:graphicFrame>
      <p:sp>
        <p:nvSpPr>
          <p:cNvPr id="15" name="Rounded Rectangle 14"/>
          <p:cNvSpPr>
            <a:spLocks noChangeAspect="1"/>
          </p:cNvSpPr>
          <p:nvPr/>
        </p:nvSpPr>
        <p:spPr>
          <a:xfrm>
            <a:off x="1158556" y="3356673"/>
            <a:ext cx="2006222" cy="6468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compute GPA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>
            <a:spLocks noChangeAspect="1"/>
          </p:cNvSpPr>
          <p:nvPr/>
        </p:nvSpPr>
        <p:spPr>
          <a:xfrm>
            <a:off x="3846051" y="3356673"/>
            <a:ext cx="2006222" cy="6468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write out GPA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10" idx="2"/>
            <a:endCxn id="15" idx="0"/>
          </p:cNvCxnSpPr>
          <p:nvPr/>
        </p:nvCxnSpPr>
        <p:spPr>
          <a:xfrm flipH="1">
            <a:off x="2161667" y="2857769"/>
            <a:ext cx="1431639" cy="498904"/>
          </a:xfrm>
          <a:prstGeom prst="straightConnector1">
            <a:avLst/>
          </a:prstGeom>
          <a:ln w="15875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2"/>
            <a:endCxn id="16" idx="0"/>
          </p:cNvCxnSpPr>
          <p:nvPr/>
        </p:nvCxnSpPr>
        <p:spPr>
          <a:xfrm>
            <a:off x="3593306" y="2857769"/>
            <a:ext cx="1255856" cy="498904"/>
          </a:xfrm>
          <a:prstGeom prst="straightConnector1">
            <a:avLst/>
          </a:prstGeom>
          <a:ln w="15875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5" idx="2"/>
            <a:endCxn id="11" idx="0"/>
          </p:cNvCxnSpPr>
          <p:nvPr/>
        </p:nvCxnSpPr>
        <p:spPr>
          <a:xfrm flipH="1">
            <a:off x="1155448" y="4003505"/>
            <a:ext cx="1006219" cy="598916"/>
          </a:xfrm>
          <a:prstGeom prst="straightConnector1">
            <a:avLst/>
          </a:prstGeom>
          <a:ln w="15875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5" idx="2"/>
            <a:endCxn id="14" idx="0"/>
          </p:cNvCxnSpPr>
          <p:nvPr/>
        </p:nvCxnSpPr>
        <p:spPr>
          <a:xfrm>
            <a:off x="2161667" y="4003505"/>
            <a:ext cx="2783110" cy="620084"/>
          </a:xfrm>
          <a:prstGeom prst="straightConnector1">
            <a:avLst/>
          </a:prstGeom>
          <a:ln w="15875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5" idx="2"/>
            <a:endCxn id="13" idx="0"/>
          </p:cNvCxnSpPr>
          <p:nvPr/>
        </p:nvCxnSpPr>
        <p:spPr>
          <a:xfrm>
            <a:off x="2161667" y="4003505"/>
            <a:ext cx="1506040" cy="600204"/>
          </a:xfrm>
          <a:prstGeom prst="straightConnector1">
            <a:avLst/>
          </a:prstGeom>
          <a:ln w="15875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5" idx="2"/>
            <a:endCxn id="12" idx="0"/>
          </p:cNvCxnSpPr>
          <p:nvPr/>
        </p:nvCxnSpPr>
        <p:spPr>
          <a:xfrm>
            <a:off x="2161667" y="4003505"/>
            <a:ext cx="248830" cy="582195"/>
          </a:xfrm>
          <a:prstGeom prst="straightConnector1">
            <a:avLst/>
          </a:prstGeom>
          <a:ln w="15875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797218" y="4068914"/>
            <a:ext cx="4780404" cy="480517"/>
          </a:xfrm>
          <a:prstGeom prst="round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for each course C taken by the student, with grade G: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74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 smtClean="0">
                <a:solidFill>
                  <a:srgbClr val="FF0000"/>
                </a:solidFill>
              </a:rPr>
              <a:t>EXERCISE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29774"/>
          </a:xfrm>
        </p:spPr>
        <p:txBody>
          <a:bodyPr anchor="t" anchorCtr="0"/>
          <a:lstStyle/>
          <a:p>
            <a:pPr algn="ctr"/>
            <a:r>
              <a:rPr lang="en-US" dirty="0" smtClean="0"/>
              <a:t>Conceptual decomposition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29774"/>
          </a:xfrm>
        </p:spPr>
        <p:txBody>
          <a:bodyPr anchor="t" anchorCtr="0"/>
          <a:lstStyle/>
          <a:p>
            <a:pPr algn="ctr"/>
            <a:r>
              <a:rPr lang="en-US" dirty="0" smtClean="0"/>
              <a:t>Incremental Program Development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840" y="2210937"/>
            <a:ext cx="2633681" cy="3167086"/>
          </a:xfrm>
        </p:spPr>
      </p:pic>
      <p:sp>
        <p:nvSpPr>
          <p:cNvPr id="7" name="TextBox 6"/>
          <p:cNvSpPr txBox="1"/>
          <p:nvPr/>
        </p:nvSpPr>
        <p:spPr>
          <a:xfrm>
            <a:off x="8386126" y="3009650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/>
              <a:t>?</a:t>
            </a:r>
            <a:endParaRPr lang="en-US" sz="9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79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123952" cy="1325563"/>
          </a:xfrm>
        </p:spPr>
        <p:txBody>
          <a:bodyPr/>
          <a:lstStyle/>
          <a:p>
            <a:r>
              <a:rPr lang="en-US" dirty="0" smtClean="0"/>
              <a:t>Steps 2a+2b. Problem decomposition (summary)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005997" cy="4470244"/>
          </a:xfrm>
        </p:spPr>
        <p:txBody>
          <a:bodyPr>
            <a:normAutofit/>
          </a:bodyPr>
          <a:lstStyle/>
          <a:p>
            <a:r>
              <a:rPr lang="en-US" dirty="0" smtClean="0"/>
              <a:t>Begin: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identify the task(s) the program needs to do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define a stub function for each task</a:t>
            </a:r>
          </a:p>
          <a:p>
            <a:pPr marL="2286000" lvl="5" indent="0">
              <a:buNone/>
            </a:pPr>
            <a:r>
              <a:rPr lang="en-US" sz="1000" dirty="0"/>
              <a:t> </a:t>
            </a:r>
            <a:r>
              <a:rPr lang="en-US" sz="1000" dirty="0" smtClean="0"/>
              <a:t>   </a:t>
            </a:r>
          </a:p>
          <a:p>
            <a:r>
              <a:rPr lang="en-US" dirty="0" smtClean="0"/>
              <a:t>while not done: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pick a task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and break it down into simpler tasks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…,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en-US" i="1" baseline="-25000" dirty="0" smtClean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flesh out the stub for </a:t>
            </a:r>
            <a:r>
              <a:rPr lang="en-US" i="1" dirty="0" smtClean="0">
                <a:solidFill>
                  <a:schemeClr val="accent5"/>
                </a:solidFill>
              </a:rPr>
              <a:t>A</a:t>
            </a:r>
            <a:r>
              <a:rPr lang="en-US" dirty="0" smtClean="0">
                <a:solidFill>
                  <a:schemeClr val="accent5"/>
                </a:solidFill>
              </a:rPr>
              <a:t> to execute the code for </a:t>
            </a:r>
            <a:r>
              <a:rPr lang="en-US" i="1" dirty="0">
                <a:solidFill>
                  <a:schemeClr val="accent5"/>
                </a:solidFill>
              </a:rPr>
              <a:t>A</a:t>
            </a:r>
            <a:r>
              <a:rPr lang="en-US" baseline="-25000" dirty="0">
                <a:solidFill>
                  <a:schemeClr val="accent5"/>
                </a:solidFill>
              </a:rPr>
              <a:t>1</a:t>
            </a:r>
            <a:r>
              <a:rPr lang="en-US" dirty="0">
                <a:solidFill>
                  <a:schemeClr val="accent5"/>
                </a:solidFill>
              </a:rPr>
              <a:t>, …, </a:t>
            </a:r>
            <a:r>
              <a:rPr lang="en-US" i="1" dirty="0">
                <a:solidFill>
                  <a:schemeClr val="accent5"/>
                </a:solidFill>
              </a:rPr>
              <a:t>A</a:t>
            </a:r>
            <a:r>
              <a:rPr lang="en-US" i="1" baseline="-25000" dirty="0">
                <a:solidFill>
                  <a:schemeClr val="accent5"/>
                </a:solidFill>
              </a:rPr>
              <a:t>n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 smtClean="0">
                <a:solidFill>
                  <a:schemeClr val="accent5"/>
                </a:solidFill>
              </a:rPr>
              <a:t>   (these may themselves be stubs)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069050" y="2864266"/>
            <a:ext cx="2517898" cy="9144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conceptual step</a:t>
            </a:r>
          </a:p>
          <a:p>
            <a:r>
              <a:rPr lang="en-US" sz="2400" dirty="0" smtClean="0">
                <a:solidFill>
                  <a:schemeClr val="accent5"/>
                </a:solidFill>
              </a:rPr>
              <a:t>programming step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740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writing a program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76069" y="4808289"/>
            <a:ext cx="562131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>
                  <a:lumMod val="75000"/>
                </a:schemeClr>
              </a:buClr>
              <a:buFontTx/>
              <a:buChar char="̶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1.    Understand what tasks the program needs to perform</a:t>
            </a:r>
          </a:p>
          <a:p>
            <a:pPr marL="1371600" lvl="3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2a.  Figure out how to do those tasks</a:t>
            </a:r>
          </a:p>
          <a:p>
            <a:pPr marL="1371600" lvl="3" indent="0">
              <a:buFont typeface="Arial" panose="020B0604020202020204" pitchFamily="34" charset="0"/>
              <a:buNone/>
            </a:pP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2b.  Write the code</a:t>
            </a:r>
          </a:p>
          <a:p>
            <a:pPr marL="1371600" lvl="3" indent="0">
              <a:buFont typeface="Arial" panose="020B0604020202020204" pitchFamily="34" charset="0"/>
              <a:buNone/>
            </a:pP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3.   Make sure the program works correctly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24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33337"/>
            <a:ext cx="10515600" cy="14990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Problem statement:</a:t>
            </a:r>
          </a:p>
          <a:p>
            <a:pPr marL="1828800" lvl="4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"</a:t>
            </a:r>
            <a:r>
              <a:rPr lang="en-US" dirty="0" smtClean="0"/>
              <a:t>Write a program to compute student GPAs from their grades."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12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3. Ensuring 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/>
              <a:t>the program </a:t>
            </a:r>
            <a:r>
              <a:rPr lang="en-US" dirty="0" smtClean="0"/>
              <a:t>produces the expected outputs for all (selected) inputs</a:t>
            </a: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1236689" y="3889947"/>
            <a:ext cx="9848753" cy="2287015"/>
          </a:xfrm>
          <a:prstGeom prst="wedgeRoundRectCallout">
            <a:avLst>
              <a:gd name="adj1" fmla="val 16816"/>
              <a:gd name="adj2" fmla="val -48515"/>
              <a:gd name="adj3" fmla="val 16667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very often, this is the </a:t>
            </a:r>
            <a:r>
              <a:rPr lang="en-US" sz="2800" i="1" u="sng" dirty="0" smtClean="0"/>
              <a:t>only</a:t>
            </a:r>
            <a:r>
              <a:rPr lang="en-US" sz="2800" dirty="0" smtClean="0"/>
              <a:t> thing that programmers check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In general this is not enough </a:t>
            </a:r>
          </a:p>
          <a:p>
            <a:pPr marL="914400" lvl="1" indent="-457200">
              <a:buClr>
                <a:schemeClr val="accent2"/>
              </a:buClr>
              <a:buFont typeface="Calibri" panose="020F0502020204030204" pitchFamily="34" charset="0"/>
              <a:buChar char="−"/>
            </a:pPr>
            <a:r>
              <a:rPr lang="en-US" sz="2800" dirty="0" smtClean="0"/>
              <a:t>a program can produce the expected output "accidentally"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10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test cases "accidentally"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spec:</a:t>
            </a:r>
          </a:p>
          <a:p>
            <a:pPr lvl="1"/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"Write a function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grid_is_square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arglist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) that returns True if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arglist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is a square grid, i.e., its no. of rows equals its no. of columns."</a:t>
            </a:r>
          </a:p>
          <a:p>
            <a:pPr lvl="1"/>
            <a:endParaRPr lang="en-US" dirty="0"/>
          </a:p>
          <a:p>
            <a:r>
              <a:rPr lang="en-US" dirty="0" smtClean="0"/>
              <a:t>Submitted "solution":</a:t>
            </a:r>
          </a:p>
          <a:p>
            <a:pPr marL="457200" lvl="1" indent="0">
              <a:buNone/>
            </a:pPr>
            <a:endParaRPr lang="en-US" sz="1000" dirty="0"/>
          </a:p>
          <a:p>
            <a:pPr marL="457200" lvl="1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grid_is_square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arglist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914400" lvl="2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True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41</a:t>
            </a:fld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7480853" y="3319670"/>
            <a:ext cx="2557670" cy="901147"/>
          </a:xfrm>
          <a:prstGeom prst="wedgeRoundRectCallout">
            <a:avLst>
              <a:gd name="adj1" fmla="val -54818"/>
              <a:gd name="adj2" fmla="val 88654"/>
              <a:gd name="adj3" fmla="val 16667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Passes half the test cases …</a:t>
            </a:r>
            <a:endParaRPr lang="en-US" sz="24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7480853" y="5080260"/>
            <a:ext cx="2557670" cy="901147"/>
          </a:xfrm>
          <a:prstGeom prst="wedgeRoundRectCallout">
            <a:avLst>
              <a:gd name="adj1" fmla="val -54300"/>
              <a:gd name="adj2" fmla="val -96641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… but is wrong!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67212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3. Ensuring 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/>
              <a:t>the program produces the </a:t>
            </a:r>
            <a:r>
              <a:rPr lang="en-US" dirty="0" smtClean="0"/>
              <a:t>expected </a:t>
            </a:r>
            <a:r>
              <a:rPr lang="en-US" dirty="0"/>
              <a:t>outputs for all (selected) </a:t>
            </a:r>
            <a:r>
              <a:rPr lang="en-US" dirty="0" smtClean="0"/>
              <a:t>inputs</a:t>
            </a:r>
            <a:endParaRPr lang="en-US" sz="1000" dirty="0" smtClean="0"/>
          </a:p>
          <a:p>
            <a:pPr lvl="1"/>
            <a:r>
              <a:rPr lang="en-US" dirty="0" smtClean="0"/>
              <a:t>each piece of the program behaves the way it's supposed to</a:t>
            </a:r>
          </a:p>
          <a:p>
            <a:pPr lvl="1"/>
            <a:r>
              <a:rPr lang="en-US" dirty="0" smtClean="0"/>
              <a:t>each piece is used the way it's supposed to be used</a:t>
            </a:r>
          </a:p>
          <a:p>
            <a:pPr lvl="2"/>
            <a:r>
              <a:rPr lang="en-US" dirty="0" smtClean="0"/>
              <a:t>any assumptions made by the code are satisfied</a:t>
            </a:r>
          </a:p>
          <a:p>
            <a:pPr marL="2286000" lvl="5" indent="0">
              <a:buNone/>
            </a:pPr>
            <a:r>
              <a:rPr lang="en-US" sz="1000" dirty="0"/>
              <a:t> </a:t>
            </a:r>
            <a:r>
              <a:rPr lang="en-US" sz="1000" dirty="0" smtClean="0"/>
              <a:t>  </a:t>
            </a:r>
          </a:p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add </a:t>
            </a:r>
            <a:r>
              <a:rPr lang="en-US" i="1" dirty="0" smtClean="0"/>
              <a:t>assertions</a:t>
            </a:r>
            <a:r>
              <a:rPr lang="en-US" dirty="0" smtClean="0"/>
              <a:t> in the code to pinpoint problems</a:t>
            </a:r>
          </a:p>
          <a:p>
            <a:pPr lvl="1"/>
            <a:r>
              <a:rPr lang="en-US" i="1" dirty="0" smtClean="0"/>
              <a:t>test</a:t>
            </a:r>
            <a:r>
              <a:rPr lang="en-US" dirty="0" smtClean="0"/>
              <a:t> the code to ensure that there are no problems</a:t>
            </a: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37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Invariants and assertions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Invariant</a:t>
            </a:r>
            <a:r>
              <a:rPr lang="en-US" dirty="0" smtClean="0"/>
              <a:t>: an expression at a program point </a:t>
            </a:r>
            <a:r>
              <a:rPr lang="en-US" dirty="0"/>
              <a:t>that </a:t>
            </a:r>
            <a:r>
              <a:rPr lang="en-US" i="1" u="sng" dirty="0" smtClean="0"/>
              <a:t>always</a:t>
            </a:r>
            <a:r>
              <a:rPr lang="en-US" dirty="0" smtClean="0"/>
              <a:t> evaluates </a:t>
            </a:r>
            <a:r>
              <a:rPr lang="en-US" dirty="0"/>
              <a:t>to </a:t>
            </a:r>
            <a:r>
              <a:rPr lang="en-US" dirty="0" smtClean="0"/>
              <a:t>True when execution reaches that point</a:t>
            </a:r>
          </a:p>
          <a:p>
            <a:endParaRPr lang="en-US" dirty="0"/>
          </a:p>
          <a:p>
            <a:r>
              <a:rPr lang="en-US" i="1" dirty="0"/>
              <a:t>A</a:t>
            </a:r>
            <a:r>
              <a:rPr lang="en-US" i="1" dirty="0" smtClean="0"/>
              <a:t>ssertion</a:t>
            </a:r>
            <a:r>
              <a:rPr lang="en-US" dirty="0" smtClean="0"/>
              <a:t>: a statement that some expression </a:t>
            </a:r>
            <a:r>
              <a:rPr lang="en-US" i="1" dirty="0" smtClean="0"/>
              <a:t>E</a:t>
            </a:r>
            <a:r>
              <a:rPr lang="en-US" dirty="0" smtClean="0"/>
              <a:t> is an invariant at some point in a program</a:t>
            </a:r>
          </a:p>
          <a:p>
            <a:pPr lvl="1"/>
            <a:r>
              <a:rPr lang="en-US" dirty="0" smtClean="0"/>
              <a:t>Python syntax:</a:t>
            </a:r>
          </a:p>
          <a:p>
            <a:pPr marL="1371600" lvl="3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</a:p>
          <a:p>
            <a:pPr marL="1371600" lvl="3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9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″</a:t>
            </a:r>
            <a:r>
              <a:rPr lang="en-US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error message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″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87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9529"/>
            <a:ext cx="10515600" cy="116541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dirty="0" smtClean="0">
                <a:solidFill>
                  <a:srgbClr val="FF0000"/>
                </a:solidFill>
              </a:rPr>
              <a:t>EXERCISE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198376" y="1322575"/>
            <a:ext cx="8857035" cy="1187544"/>
          </a:xfrm>
        </p:spPr>
        <p:txBody>
          <a:bodyPr anchor="t" anchorCtr="0">
            <a:normAutofit/>
          </a:bodyPr>
          <a:lstStyle/>
          <a:p>
            <a:r>
              <a:rPr lang="en-US" b="0" i="1" dirty="0" smtClean="0">
                <a:solidFill>
                  <a:schemeClr val="accent1">
                    <a:lumMod val="75000"/>
                  </a:schemeClr>
                </a:solidFill>
              </a:rPr>
              <a:t>Write a function </a:t>
            </a:r>
            <a:r>
              <a:rPr lang="en-US" b="0" i="1" dirty="0" err="1" smtClean="0">
                <a:solidFill>
                  <a:schemeClr val="accent1">
                    <a:lumMod val="75000"/>
                  </a:schemeClr>
                </a:solidFill>
              </a:rPr>
              <a:t>my_sqrt</a:t>
            </a:r>
            <a:r>
              <a:rPr lang="en-US" b="0" i="1" dirty="0" smtClean="0">
                <a:solidFill>
                  <a:schemeClr val="accent1">
                    <a:lumMod val="75000"/>
                  </a:schemeClr>
                </a:solidFill>
              </a:rPr>
              <a:t>(n) that returns the square root of n. Use an assert statement to enforce that n must not be negative.</a:t>
            </a:r>
            <a:endParaRPr lang="en-US" b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44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1288024" y="2415428"/>
            <a:ext cx="7601976" cy="400927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import</a:t>
            </a:r>
            <a:r>
              <a:rPr lang="en-US" dirty="0" smtClean="0"/>
              <a:t> </a:t>
            </a:r>
            <a:r>
              <a:rPr lang="en-US" dirty="0"/>
              <a:t>math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6600"/>
                </a:solidFill>
              </a:rPr>
              <a:t>def</a:t>
            </a:r>
            <a:r>
              <a:rPr lang="en-US" dirty="0" smtClean="0"/>
              <a:t> </a:t>
            </a:r>
            <a:r>
              <a:rPr lang="en-US" dirty="0" err="1">
                <a:solidFill>
                  <a:srgbClr val="0000FF"/>
                </a:solidFill>
              </a:rPr>
              <a:t>my_sqrt</a:t>
            </a:r>
            <a:r>
              <a:rPr lang="en-US" dirty="0"/>
              <a:t>(n):</a:t>
            </a:r>
          </a:p>
        </p:txBody>
      </p:sp>
    </p:spTree>
    <p:extLst>
      <p:ext uri="{BB962C8B-B14F-4D97-AF65-F5344CB8AC3E}">
        <p14:creationId xmlns:p14="http://schemas.microsoft.com/office/powerpoint/2010/main" val="2706402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9529"/>
            <a:ext cx="10515600" cy="116541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dirty="0" smtClean="0">
                <a:solidFill>
                  <a:srgbClr val="FF0000"/>
                </a:solidFill>
              </a:rPr>
              <a:t>EXERCISE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198376" y="1322575"/>
            <a:ext cx="8857035" cy="1187544"/>
          </a:xfrm>
        </p:spPr>
        <p:txBody>
          <a:bodyPr anchor="t" anchorCtr="0">
            <a:normAutofit/>
          </a:bodyPr>
          <a:lstStyle/>
          <a:p>
            <a:r>
              <a:rPr lang="en-US" b="0" i="1" dirty="0" smtClean="0">
                <a:solidFill>
                  <a:schemeClr val="accent1">
                    <a:lumMod val="75000"/>
                  </a:schemeClr>
                </a:solidFill>
              </a:rPr>
              <a:t>Write a function </a:t>
            </a:r>
            <a:r>
              <a:rPr lang="en-US" b="0" i="1" dirty="0" err="1" smtClean="0">
                <a:solidFill>
                  <a:schemeClr val="accent1">
                    <a:lumMod val="75000"/>
                  </a:schemeClr>
                </a:solidFill>
              </a:rPr>
              <a:t>my_sqrt</a:t>
            </a:r>
            <a:r>
              <a:rPr lang="en-US" b="0" i="1" dirty="0" smtClean="0">
                <a:solidFill>
                  <a:schemeClr val="accent1">
                    <a:lumMod val="75000"/>
                  </a:schemeClr>
                </a:solidFill>
              </a:rPr>
              <a:t>(n) that returns the square root of n. Use an assert statement to enforce that n must not be negative.</a:t>
            </a:r>
            <a:endParaRPr lang="en-US" b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45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1288024" y="2415428"/>
            <a:ext cx="9379976" cy="400927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import</a:t>
            </a:r>
            <a:r>
              <a:rPr lang="en-US" dirty="0" smtClean="0"/>
              <a:t> </a:t>
            </a:r>
            <a:r>
              <a:rPr lang="en-US" dirty="0"/>
              <a:t>math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6600"/>
                </a:solidFill>
              </a:rPr>
              <a:t>def</a:t>
            </a:r>
            <a:r>
              <a:rPr lang="en-US" dirty="0" smtClean="0"/>
              <a:t> </a:t>
            </a:r>
            <a:r>
              <a:rPr lang="en-US" dirty="0" err="1">
                <a:solidFill>
                  <a:srgbClr val="0000FF"/>
                </a:solidFill>
              </a:rPr>
              <a:t>my_sqrt</a:t>
            </a:r>
            <a:r>
              <a:rPr lang="en-US" dirty="0"/>
              <a:t>(n)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6600"/>
                </a:solidFill>
              </a:rPr>
              <a:t> assert </a:t>
            </a:r>
            <a:r>
              <a:rPr lang="en-US" dirty="0"/>
              <a:t>n &gt;= 0, </a:t>
            </a:r>
            <a:r>
              <a:rPr lang="en-US" dirty="0">
                <a:solidFill>
                  <a:srgbClr val="008000"/>
                </a:solidFill>
              </a:rPr>
              <a:t>"negative argument to </a:t>
            </a:r>
            <a:r>
              <a:rPr lang="en-US" dirty="0" err="1">
                <a:solidFill>
                  <a:srgbClr val="008000"/>
                </a:solidFill>
              </a:rPr>
              <a:t>my_sqrt</a:t>
            </a:r>
            <a:r>
              <a:rPr lang="en-US" dirty="0">
                <a:solidFill>
                  <a:srgbClr val="008000"/>
                </a:solidFill>
              </a:rPr>
              <a:t>"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>
                <a:solidFill>
                  <a:srgbClr val="FF6600"/>
                </a:solidFill>
              </a:rPr>
              <a:t> return </a:t>
            </a:r>
            <a:r>
              <a:rPr lang="en-US" dirty="0" err="1"/>
              <a:t>math.sqrt</a:t>
            </a:r>
            <a:r>
              <a:rPr lang="en-US" dirty="0"/>
              <a:t>(n)</a:t>
            </a:r>
          </a:p>
        </p:txBody>
      </p:sp>
    </p:spTree>
    <p:extLst>
      <p:ext uri="{BB962C8B-B14F-4D97-AF65-F5344CB8AC3E}">
        <p14:creationId xmlns:p14="http://schemas.microsoft.com/office/powerpoint/2010/main" val="545958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690688"/>
            <a:ext cx="5129213" cy="4447371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tlCol="0" anchor="t" anchorCtr="0">
            <a:spAutoFit/>
          </a:bodyPr>
          <a:lstStyle/>
          <a:p>
            <a:r>
              <a:rPr lang="en-US" i="1" dirty="0" smtClean="0">
                <a:solidFill>
                  <a:schemeClr val="accent1"/>
                </a:solidFill>
              </a:rPr>
              <a:t># </a:t>
            </a:r>
            <a:r>
              <a:rPr lang="en-US" i="1" dirty="0" err="1" smtClean="0">
                <a:solidFill>
                  <a:schemeClr val="accent1"/>
                </a:solidFill>
              </a:rPr>
              <a:t>compute_student_gpa</a:t>
            </a:r>
            <a:r>
              <a:rPr lang="en-US" i="1" dirty="0" smtClean="0">
                <a:solidFill>
                  <a:schemeClr val="accent1"/>
                </a:solidFill>
              </a:rPr>
              <a:t>(</a:t>
            </a:r>
            <a:r>
              <a:rPr lang="en-US" i="1" dirty="0" err="1" smtClean="0">
                <a:solidFill>
                  <a:schemeClr val="accent1"/>
                </a:solidFill>
              </a:rPr>
              <a:t>student_grades</a:t>
            </a:r>
            <a:r>
              <a:rPr lang="en-US" i="1" dirty="0" smtClean="0">
                <a:solidFill>
                  <a:schemeClr val="accent1"/>
                </a:solidFill>
              </a:rPr>
              <a:t>): compute</a:t>
            </a:r>
          </a:p>
          <a:p>
            <a:r>
              <a:rPr lang="en-US" i="1" dirty="0" smtClean="0">
                <a:solidFill>
                  <a:schemeClr val="accent1"/>
                </a:solidFill>
              </a:rPr>
              <a:t># </a:t>
            </a:r>
            <a:r>
              <a:rPr lang="en-US" i="1" dirty="0">
                <a:solidFill>
                  <a:schemeClr val="accent1"/>
                </a:solidFill>
              </a:rPr>
              <a:t>and write out an individual student’s GPA</a:t>
            </a:r>
          </a:p>
          <a:p>
            <a:r>
              <a:rPr lang="en-US" b="1" dirty="0" err="1" smtClean="0">
                <a:solidFill>
                  <a:schemeClr val="tx1"/>
                </a:solidFill>
              </a:rPr>
              <a:t>def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compute_student_gpa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student_grades</a:t>
            </a:r>
            <a:r>
              <a:rPr lang="en-US" dirty="0" smtClean="0">
                <a:solidFill>
                  <a:schemeClr val="tx1"/>
                </a:solidFill>
              </a:rPr>
              <a:t>):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dirty="0" err="1" smtClean="0">
                <a:solidFill>
                  <a:schemeClr val="tx1"/>
                </a:solidFill>
              </a:rPr>
              <a:t>weighted_gval</a:t>
            </a:r>
            <a:r>
              <a:rPr lang="en-US" dirty="0" smtClean="0">
                <a:solidFill>
                  <a:schemeClr val="tx1"/>
                </a:solidFill>
              </a:rPr>
              <a:t> = 0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dirty="0" err="1" smtClean="0">
                <a:solidFill>
                  <a:schemeClr val="tx1"/>
                </a:solidFill>
              </a:rPr>
              <a:t>total_units</a:t>
            </a:r>
            <a:r>
              <a:rPr lang="en-US" dirty="0" smtClean="0">
                <a:solidFill>
                  <a:schemeClr val="tx1"/>
                </a:solidFill>
              </a:rPr>
              <a:t> = 0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for</a:t>
            </a:r>
            <a:r>
              <a:rPr lang="en-US" dirty="0" smtClean="0">
                <a:solidFill>
                  <a:schemeClr val="tx1"/>
                </a:solidFill>
              </a:rPr>
              <a:t> [</a:t>
            </a:r>
            <a:r>
              <a:rPr lang="en-US" dirty="0" err="1" smtClean="0">
                <a:solidFill>
                  <a:schemeClr val="tx1"/>
                </a:solidFill>
              </a:rPr>
              <a:t>course,grade</a:t>
            </a:r>
            <a:r>
              <a:rPr lang="en-US" dirty="0" smtClean="0">
                <a:solidFill>
                  <a:schemeClr val="tx1"/>
                </a:solidFill>
              </a:rPr>
              <a:t>] </a:t>
            </a:r>
            <a:r>
              <a:rPr lang="en-US" b="1" dirty="0" smtClean="0">
                <a:solidFill>
                  <a:schemeClr val="tx1"/>
                </a:solidFill>
              </a:rPr>
              <a:t>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student_grades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units = </a:t>
            </a:r>
            <a:r>
              <a:rPr lang="en-US" dirty="0" err="1" smtClean="0">
                <a:solidFill>
                  <a:schemeClr val="tx1"/>
                </a:solidFill>
              </a:rPr>
              <a:t>lookup_units</a:t>
            </a:r>
            <a:r>
              <a:rPr lang="en-US" dirty="0" smtClean="0">
                <a:solidFill>
                  <a:schemeClr val="tx1"/>
                </a:solidFill>
              </a:rPr>
              <a:t>(course)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</a:t>
            </a:r>
            <a:r>
              <a:rPr lang="en-US" dirty="0" err="1" smtClean="0">
                <a:solidFill>
                  <a:schemeClr val="tx1"/>
                </a:solidFill>
              </a:rPr>
              <a:t>gval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grade_value</a:t>
            </a:r>
            <a:r>
              <a:rPr lang="en-US" dirty="0" smtClean="0">
                <a:solidFill>
                  <a:schemeClr val="tx1"/>
                </a:solidFill>
              </a:rPr>
              <a:t>(grade)</a:t>
            </a: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b="1" dirty="0" smtClean="0">
                <a:solidFill>
                  <a:srgbClr val="C00000"/>
                </a:solidFill>
              </a:rPr>
              <a:t>assert</a:t>
            </a:r>
            <a:r>
              <a:rPr lang="en-US" dirty="0" smtClean="0">
                <a:solidFill>
                  <a:srgbClr val="FF0000"/>
                </a:solidFill>
              </a:rPr>
              <a:t>  units &gt; 0 and </a:t>
            </a:r>
            <a:r>
              <a:rPr lang="en-US" dirty="0" err="1" smtClean="0">
                <a:solidFill>
                  <a:srgbClr val="FF0000"/>
                </a:solidFill>
              </a:rPr>
              <a:t>gval</a:t>
            </a:r>
            <a:r>
              <a:rPr lang="en-US" dirty="0" smtClean="0">
                <a:solidFill>
                  <a:srgbClr val="FF0000"/>
                </a:solidFill>
              </a:rPr>
              <a:t> &gt;= 0, “data error”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  </a:t>
            </a:r>
            <a:endParaRPr lang="en-US" sz="1000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weighted_gval</a:t>
            </a:r>
            <a:r>
              <a:rPr lang="en-US" dirty="0" smtClean="0">
                <a:solidFill>
                  <a:schemeClr val="tx1"/>
                </a:solidFill>
              </a:rPr>
              <a:t> += units * </a:t>
            </a:r>
            <a:r>
              <a:rPr lang="en-US" dirty="0" err="1" smtClean="0">
                <a:solidFill>
                  <a:schemeClr val="tx1"/>
                </a:solidFill>
              </a:rPr>
              <a:t>gval</a:t>
            </a:r>
            <a:endParaRPr lang="en-US" i="1" dirty="0" smtClean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</a:t>
            </a:r>
            <a:r>
              <a:rPr lang="en-US" dirty="0" err="1" smtClean="0">
                <a:solidFill>
                  <a:schemeClr val="tx1"/>
                </a:solidFill>
              </a:rPr>
              <a:t>total_units</a:t>
            </a:r>
            <a:r>
              <a:rPr lang="en-US" dirty="0" smtClean="0">
                <a:solidFill>
                  <a:schemeClr val="tx1"/>
                </a:solidFill>
              </a:rPr>
              <a:t> += units</a:t>
            </a:r>
            <a:endParaRPr lang="en-US" i="1" dirty="0" smtClean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 </a:t>
            </a:r>
            <a:r>
              <a:rPr lang="en-US" sz="800" dirty="0" smtClean="0">
                <a:solidFill>
                  <a:schemeClr val="tx1"/>
                </a:solidFill>
              </a:rPr>
              <a:t>   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dirty="0" err="1" smtClean="0">
                <a:solidFill>
                  <a:schemeClr val="tx1"/>
                </a:solidFill>
              </a:rPr>
              <a:t>gpa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weighted_gval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/ </a:t>
            </a:r>
            <a:r>
              <a:rPr lang="en-US" dirty="0" err="1" smtClean="0">
                <a:solidFill>
                  <a:schemeClr val="tx1"/>
                </a:solidFill>
              </a:rPr>
              <a:t>total_units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dirty="0" err="1">
                <a:solidFill>
                  <a:schemeClr val="tx1"/>
                </a:solidFill>
              </a:rPr>
              <a:t>student_name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lookup_name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student_grades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r>
              <a:rPr lang="en-US" dirty="0">
                <a:solidFill>
                  <a:schemeClr val="tx1"/>
                </a:solidFill>
              </a:rPr>
              <a:t>    </a:t>
            </a:r>
            <a:r>
              <a:rPr lang="en-US" dirty="0" err="1">
                <a:solidFill>
                  <a:schemeClr val="tx1"/>
                </a:solidFill>
              </a:rPr>
              <a:t>write_gpa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student_name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gpa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98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14463" y="3474720"/>
            <a:ext cx="2741280" cy="2215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414463" y="3731271"/>
            <a:ext cx="2741280" cy="2215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32812" y="1690688"/>
            <a:ext cx="420743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lookup_units</a:t>
            </a:r>
            <a:r>
              <a:rPr lang="en-US" dirty="0" smtClean="0"/>
              <a:t>() returns the number of units</a:t>
            </a:r>
          </a:p>
          <a:p>
            <a:r>
              <a:rPr lang="en-US" dirty="0" smtClean="0"/>
              <a:t>for a course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e.g., </a:t>
            </a:r>
            <a:r>
              <a:rPr lang="en-US" dirty="0" err="1" smtClean="0"/>
              <a:t>lookup_units</a:t>
            </a:r>
            <a:r>
              <a:rPr lang="en-US" dirty="0" smtClean="0"/>
              <a:t>('</a:t>
            </a:r>
            <a:r>
              <a:rPr lang="en-US" dirty="0" err="1" smtClean="0"/>
              <a:t>CSc</a:t>
            </a:r>
            <a:r>
              <a:rPr lang="en-US" dirty="0" smtClean="0"/>
              <a:t> 120') </a:t>
            </a:r>
            <a:r>
              <a:rPr lang="en-US" dirty="0" smtClean="0">
                <a:sym typeface="Wingdings" panose="05000000000000000000" pitchFamily="2" charset="2"/>
              </a:rPr>
              <a:t> 4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grade_value</a:t>
            </a:r>
            <a:r>
              <a:rPr lang="en-US" dirty="0" smtClean="0">
                <a:sym typeface="Wingdings" panose="05000000000000000000" pitchFamily="2" charset="2"/>
              </a:rPr>
              <a:t>() returns the numerical value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of a grade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e.g., </a:t>
            </a:r>
            <a:r>
              <a:rPr lang="en-US" dirty="0" err="1" smtClean="0">
                <a:sym typeface="Wingdings" panose="05000000000000000000" pitchFamily="2" charset="2"/>
              </a:rPr>
              <a:t>grade_value</a:t>
            </a:r>
            <a:r>
              <a:rPr lang="en-US" dirty="0" smtClean="0">
                <a:sym typeface="Wingdings" panose="05000000000000000000" pitchFamily="2" charset="2"/>
              </a:rPr>
              <a:t>(“C")  2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155743" y="1910069"/>
            <a:ext cx="2477069" cy="16902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47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38200" y="1690688"/>
            <a:ext cx="5129213" cy="4447371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tlCol="0" anchor="t" anchorCtr="0">
            <a:spAutoFit/>
          </a:bodyPr>
          <a:lstStyle/>
          <a:p>
            <a:r>
              <a:rPr lang="en-US" i="1" dirty="0" smtClean="0">
                <a:solidFill>
                  <a:schemeClr val="accent1"/>
                </a:solidFill>
              </a:rPr>
              <a:t># </a:t>
            </a:r>
            <a:r>
              <a:rPr lang="en-US" i="1" dirty="0" err="1" smtClean="0">
                <a:solidFill>
                  <a:schemeClr val="accent1"/>
                </a:solidFill>
              </a:rPr>
              <a:t>compute_student_gpa</a:t>
            </a:r>
            <a:r>
              <a:rPr lang="en-US" i="1" dirty="0" smtClean="0">
                <a:solidFill>
                  <a:schemeClr val="accent1"/>
                </a:solidFill>
              </a:rPr>
              <a:t>(</a:t>
            </a:r>
            <a:r>
              <a:rPr lang="en-US" i="1" dirty="0" err="1" smtClean="0">
                <a:solidFill>
                  <a:schemeClr val="accent1"/>
                </a:solidFill>
              </a:rPr>
              <a:t>student_grades</a:t>
            </a:r>
            <a:r>
              <a:rPr lang="en-US" i="1" dirty="0" smtClean="0">
                <a:solidFill>
                  <a:schemeClr val="accent1"/>
                </a:solidFill>
              </a:rPr>
              <a:t>): compute</a:t>
            </a:r>
          </a:p>
          <a:p>
            <a:r>
              <a:rPr lang="en-US" i="1" dirty="0" smtClean="0">
                <a:solidFill>
                  <a:schemeClr val="accent1"/>
                </a:solidFill>
              </a:rPr>
              <a:t># </a:t>
            </a:r>
            <a:r>
              <a:rPr lang="en-US" i="1" dirty="0">
                <a:solidFill>
                  <a:schemeClr val="accent1"/>
                </a:solidFill>
              </a:rPr>
              <a:t>and write out an individual student’s GPA</a:t>
            </a:r>
          </a:p>
          <a:p>
            <a:r>
              <a:rPr lang="en-US" b="1" dirty="0" err="1" smtClean="0">
                <a:solidFill>
                  <a:schemeClr val="tx1"/>
                </a:solidFill>
              </a:rPr>
              <a:t>def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compute_student_gpa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student_grades</a:t>
            </a:r>
            <a:r>
              <a:rPr lang="en-US" dirty="0" smtClean="0">
                <a:solidFill>
                  <a:schemeClr val="tx1"/>
                </a:solidFill>
              </a:rPr>
              <a:t>):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dirty="0" err="1" smtClean="0">
                <a:solidFill>
                  <a:schemeClr val="tx1"/>
                </a:solidFill>
              </a:rPr>
              <a:t>weighted_gval</a:t>
            </a:r>
            <a:r>
              <a:rPr lang="en-US" dirty="0" smtClean="0">
                <a:solidFill>
                  <a:schemeClr val="tx1"/>
                </a:solidFill>
              </a:rPr>
              <a:t> = 0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dirty="0" err="1" smtClean="0">
                <a:solidFill>
                  <a:schemeClr val="tx1"/>
                </a:solidFill>
              </a:rPr>
              <a:t>total_units</a:t>
            </a:r>
            <a:r>
              <a:rPr lang="en-US" dirty="0" smtClean="0">
                <a:solidFill>
                  <a:schemeClr val="tx1"/>
                </a:solidFill>
              </a:rPr>
              <a:t> = 0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for</a:t>
            </a:r>
            <a:r>
              <a:rPr lang="en-US" dirty="0" smtClean="0">
                <a:solidFill>
                  <a:schemeClr val="tx1"/>
                </a:solidFill>
              </a:rPr>
              <a:t> [</a:t>
            </a:r>
            <a:r>
              <a:rPr lang="en-US" dirty="0" err="1" smtClean="0">
                <a:solidFill>
                  <a:schemeClr val="tx1"/>
                </a:solidFill>
              </a:rPr>
              <a:t>course,grade</a:t>
            </a:r>
            <a:r>
              <a:rPr lang="en-US" dirty="0" smtClean="0">
                <a:solidFill>
                  <a:schemeClr val="tx1"/>
                </a:solidFill>
              </a:rPr>
              <a:t>] </a:t>
            </a:r>
            <a:r>
              <a:rPr lang="en-US" b="1" dirty="0" smtClean="0">
                <a:solidFill>
                  <a:schemeClr val="tx1"/>
                </a:solidFill>
              </a:rPr>
              <a:t>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student_grades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units = </a:t>
            </a:r>
            <a:r>
              <a:rPr lang="en-US" dirty="0" err="1" smtClean="0">
                <a:solidFill>
                  <a:schemeClr val="tx1"/>
                </a:solidFill>
              </a:rPr>
              <a:t>lookup_units</a:t>
            </a:r>
            <a:r>
              <a:rPr lang="en-US" dirty="0" smtClean="0">
                <a:solidFill>
                  <a:schemeClr val="tx1"/>
                </a:solidFill>
              </a:rPr>
              <a:t>(course)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</a:t>
            </a:r>
            <a:r>
              <a:rPr lang="en-US" dirty="0" err="1" smtClean="0">
                <a:solidFill>
                  <a:schemeClr val="tx1"/>
                </a:solidFill>
              </a:rPr>
              <a:t>gval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grade_value</a:t>
            </a:r>
            <a:r>
              <a:rPr lang="en-US" dirty="0" smtClean="0">
                <a:solidFill>
                  <a:schemeClr val="tx1"/>
                </a:solidFill>
              </a:rPr>
              <a:t>(grade)</a:t>
            </a: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b="1" dirty="0" smtClean="0">
                <a:solidFill>
                  <a:srgbClr val="C00000"/>
                </a:solidFill>
              </a:rPr>
              <a:t>assert</a:t>
            </a:r>
            <a:r>
              <a:rPr lang="en-US" dirty="0" smtClean="0">
                <a:solidFill>
                  <a:srgbClr val="FF0000"/>
                </a:solidFill>
              </a:rPr>
              <a:t>  units &gt; 0 and </a:t>
            </a:r>
            <a:r>
              <a:rPr lang="en-US" dirty="0" err="1" smtClean="0">
                <a:solidFill>
                  <a:srgbClr val="FF0000"/>
                </a:solidFill>
              </a:rPr>
              <a:t>gval</a:t>
            </a:r>
            <a:r>
              <a:rPr lang="en-US" dirty="0" smtClean="0">
                <a:solidFill>
                  <a:srgbClr val="FF0000"/>
                </a:solidFill>
              </a:rPr>
              <a:t> &gt;= </a:t>
            </a:r>
            <a:r>
              <a:rPr lang="en-US" dirty="0">
                <a:solidFill>
                  <a:srgbClr val="FF0000"/>
                </a:solidFill>
              </a:rPr>
              <a:t>0, “data error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  </a:t>
            </a:r>
            <a:endParaRPr lang="en-US" sz="1000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weighted_gval</a:t>
            </a:r>
            <a:r>
              <a:rPr lang="en-US" dirty="0" smtClean="0">
                <a:solidFill>
                  <a:schemeClr val="tx1"/>
                </a:solidFill>
              </a:rPr>
              <a:t> += units * </a:t>
            </a:r>
            <a:r>
              <a:rPr lang="en-US" dirty="0" err="1" smtClean="0">
                <a:solidFill>
                  <a:schemeClr val="tx1"/>
                </a:solidFill>
              </a:rPr>
              <a:t>gval</a:t>
            </a:r>
            <a:endParaRPr lang="en-US" i="1" dirty="0" smtClean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</a:t>
            </a:r>
            <a:r>
              <a:rPr lang="en-US" dirty="0" err="1" smtClean="0">
                <a:solidFill>
                  <a:schemeClr val="tx1"/>
                </a:solidFill>
              </a:rPr>
              <a:t>total_units</a:t>
            </a:r>
            <a:r>
              <a:rPr lang="en-US" dirty="0" smtClean="0">
                <a:solidFill>
                  <a:schemeClr val="tx1"/>
                </a:solidFill>
              </a:rPr>
              <a:t> += units</a:t>
            </a:r>
            <a:endParaRPr lang="en-US" i="1" dirty="0" smtClean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 </a:t>
            </a:r>
            <a:r>
              <a:rPr lang="en-US" sz="800" dirty="0" smtClean="0">
                <a:solidFill>
                  <a:schemeClr val="tx1"/>
                </a:solidFill>
              </a:rPr>
              <a:t>   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dirty="0" err="1" smtClean="0">
                <a:solidFill>
                  <a:schemeClr val="tx1"/>
                </a:solidFill>
              </a:rPr>
              <a:t>gpa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weighted_gval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/ </a:t>
            </a:r>
            <a:r>
              <a:rPr lang="en-US" dirty="0" err="1" smtClean="0">
                <a:solidFill>
                  <a:schemeClr val="tx1"/>
                </a:solidFill>
              </a:rPr>
              <a:t>total_units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dirty="0" err="1">
                <a:solidFill>
                  <a:schemeClr val="tx1"/>
                </a:solidFill>
              </a:rPr>
              <a:t>student_name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lookup_name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student_grades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r>
              <a:rPr lang="en-US" dirty="0">
                <a:solidFill>
                  <a:schemeClr val="tx1"/>
                </a:solidFill>
              </a:rPr>
              <a:t>    </a:t>
            </a:r>
            <a:r>
              <a:rPr lang="en-US" dirty="0" err="1">
                <a:solidFill>
                  <a:schemeClr val="tx1"/>
                </a:solidFill>
              </a:rPr>
              <a:t>write_gpa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student_name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gpa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4153269" y="3016251"/>
            <a:ext cx="2479543" cy="81488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2007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414463" y="4122940"/>
            <a:ext cx="4010364" cy="33433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38200" y="1690688"/>
            <a:ext cx="5129213" cy="4447371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tlCol="0" anchor="t" anchorCtr="0">
            <a:spAutoFit/>
          </a:bodyPr>
          <a:lstStyle/>
          <a:p>
            <a:r>
              <a:rPr lang="en-US" i="1" dirty="0" smtClean="0">
                <a:solidFill>
                  <a:schemeClr val="accent1"/>
                </a:solidFill>
              </a:rPr>
              <a:t># </a:t>
            </a:r>
            <a:r>
              <a:rPr lang="en-US" i="1" dirty="0" err="1" smtClean="0">
                <a:solidFill>
                  <a:schemeClr val="accent1"/>
                </a:solidFill>
              </a:rPr>
              <a:t>compute_student_gpa</a:t>
            </a:r>
            <a:r>
              <a:rPr lang="en-US" i="1" dirty="0" smtClean="0">
                <a:solidFill>
                  <a:schemeClr val="accent1"/>
                </a:solidFill>
              </a:rPr>
              <a:t>(</a:t>
            </a:r>
            <a:r>
              <a:rPr lang="en-US" i="1" dirty="0" err="1" smtClean="0">
                <a:solidFill>
                  <a:schemeClr val="accent1"/>
                </a:solidFill>
              </a:rPr>
              <a:t>student_grades</a:t>
            </a:r>
            <a:r>
              <a:rPr lang="en-US" i="1" dirty="0" smtClean="0">
                <a:solidFill>
                  <a:schemeClr val="accent1"/>
                </a:solidFill>
              </a:rPr>
              <a:t>): compute</a:t>
            </a:r>
          </a:p>
          <a:p>
            <a:r>
              <a:rPr lang="en-US" i="1" dirty="0" smtClean="0">
                <a:solidFill>
                  <a:schemeClr val="accent1"/>
                </a:solidFill>
              </a:rPr>
              <a:t># </a:t>
            </a:r>
            <a:r>
              <a:rPr lang="en-US" i="1" dirty="0">
                <a:solidFill>
                  <a:schemeClr val="accent1"/>
                </a:solidFill>
              </a:rPr>
              <a:t>and write out an individual student’s GPA</a:t>
            </a:r>
          </a:p>
          <a:p>
            <a:r>
              <a:rPr lang="en-US" b="1" dirty="0" err="1" smtClean="0">
                <a:solidFill>
                  <a:schemeClr val="tx1"/>
                </a:solidFill>
              </a:rPr>
              <a:t>def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compute_student_gpa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student_grades</a:t>
            </a:r>
            <a:r>
              <a:rPr lang="en-US" dirty="0" smtClean="0">
                <a:solidFill>
                  <a:schemeClr val="tx1"/>
                </a:solidFill>
              </a:rPr>
              <a:t>):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dirty="0" err="1" smtClean="0">
                <a:solidFill>
                  <a:schemeClr val="tx1"/>
                </a:solidFill>
              </a:rPr>
              <a:t>weighted_gval</a:t>
            </a:r>
            <a:r>
              <a:rPr lang="en-US" dirty="0" smtClean="0">
                <a:solidFill>
                  <a:schemeClr val="tx1"/>
                </a:solidFill>
              </a:rPr>
              <a:t> = 0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dirty="0" err="1" smtClean="0">
                <a:solidFill>
                  <a:schemeClr val="tx1"/>
                </a:solidFill>
              </a:rPr>
              <a:t>total_units</a:t>
            </a:r>
            <a:r>
              <a:rPr lang="en-US" dirty="0" smtClean="0">
                <a:solidFill>
                  <a:schemeClr val="tx1"/>
                </a:solidFill>
              </a:rPr>
              <a:t> = 0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for</a:t>
            </a:r>
            <a:r>
              <a:rPr lang="en-US" dirty="0" smtClean="0">
                <a:solidFill>
                  <a:schemeClr val="tx1"/>
                </a:solidFill>
              </a:rPr>
              <a:t> [</a:t>
            </a:r>
            <a:r>
              <a:rPr lang="en-US" dirty="0" err="1" smtClean="0">
                <a:solidFill>
                  <a:schemeClr val="tx1"/>
                </a:solidFill>
              </a:rPr>
              <a:t>course,grade</a:t>
            </a:r>
            <a:r>
              <a:rPr lang="en-US" dirty="0" smtClean="0">
                <a:solidFill>
                  <a:schemeClr val="tx1"/>
                </a:solidFill>
              </a:rPr>
              <a:t>] </a:t>
            </a:r>
            <a:r>
              <a:rPr lang="en-US" b="1" dirty="0" smtClean="0">
                <a:solidFill>
                  <a:schemeClr val="tx1"/>
                </a:solidFill>
              </a:rPr>
              <a:t>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student_grades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units = </a:t>
            </a:r>
            <a:r>
              <a:rPr lang="en-US" dirty="0" err="1" smtClean="0">
                <a:solidFill>
                  <a:schemeClr val="tx1"/>
                </a:solidFill>
              </a:rPr>
              <a:t>lookup_units</a:t>
            </a:r>
            <a:r>
              <a:rPr lang="en-US" dirty="0" smtClean="0">
                <a:solidFill>
                  <a:schemeClr val="tx1"/>
                </a:solidFill>
              </a:rPr>
              <a:t>(course)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</a:t>
            </a:r>
            <a:r>
              <a:rPr lang="en-US" dirty="0" err="1" smtClean="0">
                <a:solidFill>
                  <a:schemeClr val="tx1"/>
                </a:solidFill>
              </a:rPr>
              <a:t>gval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grade_value</a:t>
            </a:r>
            <a:r>
              <a:rPr lang="en-US" dirty="0" smtClean="0">
                <a:solidFill>
                  <a:schemeClr val="tx1"/>
                </a:solidFill>
              </a:rPr>
              <a:t>(grade)</a:t>
            </a: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b="1" dirty="0" smtClean="0">
                <a:solidFill>
                  <a:srgbClr val="C00000"/>
                </a:solidFill>
              </a:rPr>
              <a:t>assert</a:t>
            </a:r>
            <a:r>
              <a:rPr lang="en-US" dirty="0" smtClean="0">
                <a:solidFill>
                  <a:srgbClr val="FF0000"/>
                </a:solidFill>
              </a:rPr>
              <a:t>  units &gt; 0 and </a:t>
            </a:r>
            <a:r>
              <a:rPr lang="en-US" dirty="0" err="1" smtClean="0">
                <a:solidFill>
                  <a:srgbClr val="FF0000"/>
                </a:solidFill>
              </a:rPr>
              <a:t>gval</a:t>
            </a:r>
            <a:r>
              <a:rPr lang="en-US" dirty="0" smtClean="0">
                <a:solidFill>
                  <a:srgbClr val="FF0000"/>
                </a:solidFill>
              </a:rPr>
              <a:t> &gt;= </a:t>
            </a:r>
            <a:r>
              <a:rPr lang="en-US" dirty="0">
                <a:solidFill>
                  <a:srgbClr val="FF0000"/>
                </a:solidFill>
              </a:rPr>
              <a:t>0, “data error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  </a:t>
            </a:r>
            <a:endParaRPr lang="en-US" sz="1000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weighted_gval</a:t>
            </a:r>
            <a:r>
              <a:rPr lang="en-US" dirty="0" smtClean="0">
                <a:solidFill>
                  <a:schemeClr val="tx1"/>
                </a:solidFill>
              </a:rPr>
              <a:t> += units * </a:t>
            </a:r>
            <a:r>
              <a:rPr lang="en-US" dirty="0" err="1" smtClean="0">
                <a:solidFill>
                  <a:schemeClr val="tx1"/>
                </a:solidFill>
              </a:rPr>
              <a:t>gval</a:t>
            </a:r>
            <a:endParaRPr lang="en-US" i="1" dirty="0" smtClean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</a:t>
            </a:r>
            <a:r>
              <a:rPr lang="en-US" dirty="0" err="1" smtClean="0">
                <a:solidFill>
                  <a:schemeClr val="tx1"/>
                </a:solidFill>
              </a:rPr>
              <a:t>total_units</a:t>
            </a:r>
            <a:r>
              <a:rPr lang="en-US" dirty="0" smtClean="0">
                <a:solidFill>
                  <a:schemeClr val="tx1"/>
                </a:solidFill>
              </a:rPr>
              <a:t> += units</a:t>
            </a:r>
            <a:endParaRPr lang="en-US" i="1" dirty="0" smtClean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 </a:t>
            </a:r>
            <a:r>
              <a:rPr lang="en-US" sz="800" dirty="0" smtClean="0">
                <a:solidFill>
                  <a:schemeClr val="tx1"/>
                </a:solidFill>
              </a:rPr>
              <a:t>   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dirty="0" err="1" smtClean="0">
                <a:solidFill>
                  <a:schemeClr val="tx1"/>
                </a:solidFill>
              </a:rPr>
              <a:t>gpa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weighted_gval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/ </a:t>
            </a:r>
            <a:r>
              <a:rPr lang="en-US" dirty="0" err="1" smtClean="0">
                <a:solidFill>
                  <a:schemeClr val="tx1"/>
                </a:solidFill>
              </a:rPr>
              <a:t>total_units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dirty="0" err="1">
                <a:solidFill>
                  <a:schemeClr val="tx1"/>
                </a:solidFill>
              </a:rPr>
              <a:t>student_name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lookup_name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student_grades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r>
              <a:rPr lang="en-US" dirty="0">
                <a:solidFill>
                  <a:schemeClr val="tx1"/>
                </a:solidFill>
              </a:rPr>
              <a:t>    </a:t>
            </a:r>
            <a:r>
              <a:rPr lang="en-US" dirty="0" err="1">
                <a:solidFill>
                  <a:schemeClr val="tx1"/>
                </a:solidFill>
              </a:rPr>
              <a:t>write_gpa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student_name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gpa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47112" y="2194309"/>
            <a:ext cx="45005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dirty="0" smtClean="0"/>
              <a:t> states that all courses must have</a:t>
            </a:r>
          </a:p>
          <a:p>
            <a:r>
              <a:rPr lang="en-US" dirty="0" smtClean="0"/>
              <a:t>nonzero units and that a grade value cannot</a:t>
            </a:r>
          </a:p>
          <a:p>
            <a:r>
              <a:rPr lang="en-US" dirty="0" smtClean="0"/>
              <a:t>be negative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guards against data entry errors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424827" y="2460034"/>
            <a:ext cx="1322285" cy="18366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66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38200" y="1690688"/>
            <a:ext cx="5129213" cy="4447371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tlCol="0" anchor="t" anchorCtr="0">
            <a:spAutoFit/>
          </a:bodyPr>
          <a:lstStyle/>
          <a:p>
            <a:r>
              <a:rPr lang="en-US" i="1" dirty="0" smtClean="0">
                <a:solidFill>
                  <a:schemeClr val="accent1"/>
                </a:solidFill>
              </a:rPr>
              <a:t># </a:t>
            </a:r>
            <a:r>
              <a:rPr lang="en-US" i="1" dirty="0" err="1" smtClean="0">
                <a:solidFill>
                  <a:schemeClr val="accent1"/>
                </a:solidFill>
              </a:rPr>
              <a:t>compute_student_gpa</a:t>
            </a:r>
            <a:r>
              <a:rPr lang="en-US" i="1" dirty="0" smtClean="0">
                <a:solidFill>
                  <a:schemeClr val="accent1"/>
                </a:solidFill>
              </a:rPr>
              <a:t>(</a:t>
            </a:r>
            <a:r>
              <a:rPr lang="en-US" i="1" dirty="0" err="1" smtClean="0">
                <a:solidFill>
                  <a:schemeClr val="accent1"/>
                </a:solidFill>
              </a:rPr>
              <a:t>student_grades</a:t>
            </a:r>
            <a:r>
              <a:rPr lang="en-US" i="1" dirty="0" smtClean="0">
                <a:solidFill>
                  <a:schemeClr val="accent1"/>
                </a:solidFill>
              </a:rPr>
              <a:t>): compute</a:t>
            </a:r>
          </a:p>
          <a:p>
            <a:r>
              <a:rPr lang="en-US" i="1" dirty="0" smtClean="0">
                <a:solidFill>
                  <a:schemeClr val="accent1"/>
                </a:solidFill>
              </a:rPr>
              <a:t># </a:t>
            </a:r>
            <a:r>
              <a:rPr lang="en-US" i="1" dirty="0">
                <a:solidFill>
                  <a:schemeClr val="accent1"/>
                </a:solidFill>
              </a:rPr>
              <a:t>and write out an individual student’s GPA</a:t>
            </a:r>
          </a:p>
          <a:p>
            <a:r>
              <a:rPr lang="en-US" b="1" dirty="0" err="1" smtClean="0">
                <a:solidFill>
                  <a:schemeClr val="tx1"/>
                </a:solidFill>
              </a:rPr>
              <a:t>def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compute_student_gpa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student_grades</a:t>
            </a:r>
            <a:r>
              <a:rPr lang="en-US" dirty="0" smtClean="0">
                <a:solidFill>
                  <a:schemeClr val="tx1"/>
                </a:solidFill>
              </a:rPr>
              <a:t>):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dirty="0" err="1" smtClean="0">
                <a:solidFill>
                  <a:schemeClr val="tx1"/>
                </a:solidFill>
              </a:rPr>
              <a:t>weighted_gval</a:t>
            </a:r>
            <a:r>
              <a:rPr lang="en-US" dirty="0" smtClean="0">
                <a:solidFill>
                  <a:schemeClr val="tx1"/>
                </a:solidFill>
              </a:rPr>
              <a:t> = 0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dirty="0" err="1" smtClean="0">
                <a:solidFill>
                  <a:schemeClr val="tx1"/>
                </a:solidFill>
              </a:rPr>
              <a:t>total_units</a:t>
            </a:r>
            <a:r>
              <a:rPr lang="en-US" dirty="0" smtClean="0">
                <a:solidFill>
                  <a:schemeClr val="tx1"/>
                </a:solidFill>
              </a:rPr>
              <a:t> = 0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for</a:t>
            </a:r>
            <a:r>
              <a:rPr lang="en-US" dirty="0" smtClean="0">
                <a:solidFill>
                  <a:schemeClr val="tx1"/>
                </a:solidFill>
              </a:rPr>
              <a:t> [</a:t>
            </a:r>
            <a:r>
              <a:rPr lang="en-US" dirty="0" err="1" smtClean="0">
                <a:solidFill>
                  <a:schemeClr val="tx1"/>
                </a:solidFill>
              </a:rPr>
              <a:t>course,grade</a:t>
            </a:r>
            <a:r>
              <a:rPr lang="en-US" dirty="0" smtClean="0">
                <a:solidFill>
                  <a:schemeClr val="tx1"/>
                </a:solidFill>
              </a:rPr>
              <a:t>] </a:t>
            </a:r>
            <a:r>
              <a:rPr lang="en-US" b="1" dirty="0" smtClean="0">
                <a:solidFill>
                  <a:schemeClr val="tx1"/>
                </a:solidFill>
              </a:rPr>
              <a:t>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student_grades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units = </a:t>
            </a:r>
            <a:r>
              <a:rPr lang="en-US" dirty="0" err="1" smtClean="0">
                <a:solidFill>
                  <a:schemeClr val="tx1"/>
                </a:solidFill>
              </a:rPr>
              <a:t>lookup_units</a:t>
            </a:r>
            <a:r>
              <a:rPr lang="en-US" dirty="0" smtClean="0">
                <a:solidFill>
                  <a:schemeClr val="tx1"/>
                </a:solidFill>
              </a:rPr>
              <a:t>(course)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</a:t>
            </a:r>
            <a:r>
              <a:rPr lang="en-US" dirty="0" err="1" smtClean="0">
                <a:solidFill>
                  <a:schemeClr val="tx1"/>
                </a:solidFill>
              </a:rPr>
              <a:t>gval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grade_value</a:t>
            </a:r>
            <a:r>
              <a:rPr lang="en-US" dirty="0" smtClean="0">
                <a:solidFill>
                  <a:schemeClr val="tx1"/>
                </a:solidFill>
              </a:rPr>
              <a:t>(grade)</a:t>
            </a: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b="1" dirty="0" smtClean="0">
                <a:solidFill>
                  <a:srgbClr val="C00000"/>
                </a:solidFill>
              </a:rPr>
              <a:t>assert</a:t>
            </a:r>
            <a:r>
              <a:rPr lang="en-US" dirty="0" smtClean="0">
                <a:solidFill>
                  <a:srgbClr val="FF0000"/>
                </a:solidFill>
              </a:rPr>
              <a:t>  units &gt; 0 and </a:t>
            </a:r>
            <a:r>
              <a:rPr lang="en-US" dirty="0" err="1" smtClean="0">
                <a:solidFill>
                  <a:srgbClr val="FF0000"/>
                </a:solidFill>
              </a:rPr>
              <a:t>gval</a:t>
            </a:r>
            <a:r>
              <a:rPr lang="en-US" dirty="0" smtClean="0">
                <a:solidFill>
                  <a:srgbClr val="FF0000"/>
                </a:solidFill>
              </a:rPr>
              <a:t> &gt;= </a:t>
            </a:r>
            <a:r>
              <a:rPr lang="en-US" dirty="0">
                <a:solidFill>
                  <a:srgbClr val="FF0000"/>
                </a:solidFill>
              </a:rPr>
              <a:t>0, “data error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  </a:t>
            </a:r>
            <a:endParaRPr lang="en-US" sz="1000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weighted_gval</a:t>
            </a:r>
            <a:r>
              <a:rPr lang="en-US" dirty="0" smtClean="0">
                <a:solidFill>
                  <a:schemeClr val="tx1"/>
                </a:solidFill>
              </a:rPr>
              <a:t> += units * </a:t>
            </a:r>
            <a:r>
              <a:rPr lang="en-US" dirty="0" err="1" smtClean="0">
                <a:solidFill>
                  <a:schemeClr val="tx1"/>
                </a:solidFill>
              </a:rPr>
              <a:t>gval</a:t>
            </a:r>
            <a:endParaRPr lang="en-US" i="1" dirty="0" smtClean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</a:t>
            </a:r>
            <a:r>
              <a:rPr lang="en-US" dirty="0" err="1" smtClean="0">
                <a:solidFill>
                  <a:schemeClr val="tx1"/>
                </a:solidFill>
              </a:rPr>
              <a:t>total_units</a:t>
            </a:r>
            <a:r>
              <a:rPr lang="en-US" dirty="0" smtClean="0">
                <a:solidFill>
                  <a:schemeClr val="tx1"/>
                </a:solidFill>
              </a:rPr>
              <a:t> += units</a:t>
            </a:r>
            <a:endParaRPr lang="en-US" i="1" dirty="0" smtClean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 </a:t>
            </a:r>
            <a:r>
              <a:rPr lang="en-US" sz="800" dirty="0" smtClean="0">
                <a:solidFill>
                  <a:schemeClr val="tx1"/>
                </a:solidFill>
              </a:rPr>
              <a:t>   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dirty="0" err="1" smtClean="0">
                <a:solidFill>
                  <a:schemeClr val="tx1"/>
                </a:solidFill>
              </a:rPr>
              <a:t>gpa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weighted_gval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/ </a:t>
            </a:r>
            <a:r>
              <a:rPr lang="en-US" dirty="0" err="1" smtClean="0">
                <a:solidFill>
                  <a:schemeClr val="tx1"/>
                </a:solidFill>
              </a:rPr>
              <a:t>total_units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dirty="0" err="1">
                <a:solidFill>
                  <a:schemeClr val="tx1"/>
                </a:solidFill>
              </a:rPr>
              <a:t>student_name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lookup_name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student_grades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r>
              <a:rPr lang="en-US" dirty="0">
                <a:solidFill>
                  <a:schemeClr val="tx1"/>
                </a:solidFill>
              </a:rPr>
              <a:t>    </a:t>
            </a:r>
            <a:r>
              <a:rPr lang="en-US" dirty="0" err="1">
                <a:solidFill>
                  <a:schemeClr val="tx1"/>
                </a:solidFill>
              </a:rPr>
              <a:t>write_gpa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student_name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gpa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47112" y="2194309"/>
            <a:ext cx="45005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dirty="0" smtClean="0"/>
              <a:t> states that all courses must have</a:t>
            </a:r>
          </a:p>
          <a:p>
            <a:r>
              <a:rPr lang="en-US" dirty="0" smtClean="0"/>
              <a:t>nonzero units and that a grade value cannot</a:t>
            </a:r>
          </a:p>
          <a:p>
            <a:r>
              <a:rPr lang="en-US" dirty="0" smtClean="0"/>
              <a:t>be negative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guards against data entry errors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49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47112" y="3828443"/>
            <a:ext cx="4498848" cy="175432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It’s better to catch errors early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It’s better to catch bad values close to where they are computed</a:t>
            </a:r>
          </a:p>
          <a:p>
            <a:endParaRPr lang="en-US" i="1" dirty="0"/>
          </a:p>
          <a:p>
            <a:r>
              <a:rPr lang="en-US" i="1" dirty="0" smtClean="0"/>
              <a:t>So it would </a:t>
            </a:r>
            <a:r>
              <a:rPr lang="en-US" i="1" dirty="0"/>
              <a:t>be to </a:t>
            </a:r>
            <a:r>
              <a:rPr lang="en-US" i="1" dirty="0" smtClean="0"/>
              <a:t>better to push </a:t>
            </a:r>
            <a:r>
              <a:rPr lang="en-US" i="1" dirty="0"/>
              <a:t>these asserts into </a:t>
            </a:r>
            <a:r>
              <a:rPr lang="en-US" i="1" dirty="0" smtClean="0"/>
              <a:t>the functions </a:t>
            </a:r>
            <a:r>
              <a:rPr lang="en-US" i="1" dirty="0"/>
              <a:t>that compute these </a:t>
            </a:r>
            <a:r>
              <a:rPr lang="en-US" i="1" dirty="0" smtClean="0"/>
              <a:t>values</a:t>
            </a:r>
            <a:endParaRPr lang="en-US" i="1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114800" y="3600451"/>
            <a:ext cx="2632312" cy="15430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886200" y="3828443"/>
            <a:ext cx="2860912" cy="13150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865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writing a program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09863" y="1978025"/>
            <a:ext cx="562131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>
                  <a:lumMod val="75000"/>
                </a:schemeClr>
              </a:buClr>
              <a:buFontTx/>
              <a:buChar char="̶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1.    Understand what tasks the program needs to perform</a:t>
            </a:r>
          </a:p>
          <a:p>
            <a:pPr marL="1371600" lvl="3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2a.  Figure out how to do those tasks</a:t>
            </a:r>
          </a:p>
          <a:p>
            <a:pPr marL="1371600" lvl="3" indent="0">
              <a:buFont typeface="Arial" panose="020B0604020202020204" pitchFamily="34" charset="0"/>
              <a:buNone/>
            </a:pP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2b.  Write the code</a:t>
            </a:r>
          </a:p>
          <a:p>
            <a:pPr marL="1371600" lvl="3" indent="0">
              <a:buFont typeface="Arial" panose="020B0604020202020204" pitchFamily="34" charset="0"/>
              <a:buNone/>
            </a:pP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3.   Make sure the program works correctly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8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00200" y="3157539"/>
            <a:ext cx="4243388" cy="27146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686549" y="5600701"/>
            <a:ext cx="4329113" cy="30956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19199" y="3971925"/>
            <a:ext cx="4310063" cy="31908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50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1690686"/>
            <a:ext cx="5162550" cy="4443984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2880" tIns="91440" rtlCol="0" anchor="t" anchorCtr="0">
            <a:spAutoFit/>
          </a:bodyPr>
          <a:lstStyle/>
          <a:p>
            <a:r>
              <a:rPr lang="en-US" i="1" dirty="0" smtClean="0">
                <a:solidFill>
                  <a:schemeClr val="accent1"/>
                </a:solidFill>
              </a:rPr>
              <a:t># </a:t>
            </a:r>
            <a:r>
              <a:rPr lang="en-US" i="1" dirty="0" err="1" smtClean="0">
                <a:solidFill>
                  <a:schemeClr val="accent1"/>
                </a:solidFill>
              </a:rPr>
              <a:t>lookup_units</a:t>
            </a:r>
            <a:r>
              <a:rPr lang="en-US" i="1" dirty="0" smtClean="0">
                <a:solidFill>
                  <a:schemeClr val="accent1"/>
                </a:solidFill>
              </a:rPr>
              <a:t>(course, </a:t>
            </a:r>
            <a:r>
              <a:rPr lang="en-US" i="1" dirty="0" err="1" smtClean="0">
                <a:solidFill>
                  <a:schemeClr val="accent1"/>
                </a:solidFill>
              </a:rPr>
              <a:t>course_units</a:t>
            </a:r>
            <a:r>
              <a:rPr lang="en-US" i="1" dirty="0" smtClean="0">
                <a:solidFill>
                  <a:schemeClr val="accent1"/>
                </a:solidFill>
              </a:rPr>
              <a:t>) : looks up the</a:t>
            </a:r>
          </a:p>
          <a:p>
            <a:r>
              <a:rPr lang="en-US" i="1" dirty="0" smtClean="0">
                <a:solidFill>
                  <a:schemeClr val="accent1"/>
                </a:solidFill>
              </a:rPr>
              <a:t># no. of units for a course</a:t>
            </a:r>
            <a:endParaRPr lang="en-US" i="1" dirty="0">
              <a:solidFill>
                <a:schemeClr val="accent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def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lookup_units</a:t>
            </a:r>
            <a:r>
              <a:rPr lang="en-US" dirty="0" smtClean="0">
                <a:solidFill>
                  <a:schemeClr val="tx1"/>
                </a:solidFill>
              </a:rPr>
              <a:t>(course, </a:t>
            </a:r>
            <a:r>
              <a:rPr lang="en-US" dirty="0" err="1" smtClean="0">
                <a:solidFill>
                  <a:schemeClr val="tx1"/>
                </a:solidFill>
              </a:rPr>
              <a:t>course_units</a:t>
            </a:r>
            <a:r>
              <a:rPr lang="en-US" dirty="0" smtClean="0">
                <a:solidFill>
                  <a:schemeClr val="tx1"/>
                </a:solidFill>
              </a:rPr>
              <a:t>):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for </a:t>
            </a:r>
            <a:r>
              <a:rPr lang="en-US" dirty="0" err="1" smtClean="0">
                <a:solidFill>
                  <a:schemeClr val="tx1"/>
                </a:solidFill>
              </a:rPr>
              <a:t>crs</a:t>
            </a:r>
            <a:r>
              <a:rPr lang="en-US" dirty="0" smtClean="0">
                <a:solidFill>
                  <a:schemeClr val="tx1"/>
                </a:solidFill>
              </a:rPr>
              <a:t>, units in </a:t>
            </a:r>
            <a:r>
              <a:rPr lang="en-US" dirty="0" err="1" smtClean="0">
                <a:solidFill>
                  <a:schemeClr val="tx1"/>
                </a:solidFill>
              </a:rPr>
              <a:t>course_units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if course == </a:t>
            </a:r>
            <a:r>
              <a:rPr lang="en-US" dirty="0" err="1" smtClean="0">
                <a:solidFill>
                  <a:schemeClr val="tx1"/>
                </a:solidFill>
              </a:rPr>
              <a:t>crs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</a:t>
            </a:r>
            <a:r>
              <a:rPr lang="en-US" b="1" dirty="0" smtClean="0">
                <a:solidFill>
                  <a:srgbClr val="C00000"/>
                </a:solidFill>
              </a:rPr>
              <a:t>assert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units &gt; 0, “</a:t>
            </a:r>
            <a:r>
              <a:rPr lang="en-US" dirty="0" err="1" smtClean="0">
                <a:solidFill>
                  <a:srgbClr val="FF0000"/>
                </a:solidFill>
              </a:rPr>
              <a:t>lookup_units</a:t>
            </a:r>
            <a:r>
              <a:rPr lang="en-US" dirty="0" smtClean="0">
                <a:solidFill>
                  <a:srgbClr val="FF0000"/>
                </a:solidFill>
              </a:rPr>
              <a:t>: grade error”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return units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b="1" dirty="0" smtClean="0">
                <a:solidFill>
                  <a:srgbClr val="C00000"/>
                </a:solidFill>
              </a:rPr>
              <a:t>assert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False, “</a:t>
            </a:r>
            <a:r>
              <a:rPr lang="en-US" dirty="0" err="1" smtClean="0">
                <a:solidFill>
                  <a:srgbClr val="FF0000"/>
                </a:solidFill>
              </a:rPr>
              <a:t>lookup_units</a:t>
            </a:r>
            <a:r>
              <a:rPr lang="en-US" dirty="0" smtClean="0">
                <a:solidFill>
                  <a:srgbClr val="FF0000"/>
                </a:solidFill>
              </a:rPr>
              <a:t>: course not found”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6191250" y="1690686"/>
            <a:ext cx="5162550" cy="4443984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2880" tIns="91440" rtlCol="0" anchor="t" anchorCtr="0">
            <a:spAutoFit/>
          </a:bodyPr>
          <a:lstStyle/>
          <a:p>
            <a:r>
              <a:rPr lang="en-US" i="1" dirty="0" smtClean="0">
                <a:solidFill>
                  <a:schemeClr val="accent1"/>
                </a:solidFill>
              </a:rPr>
              <a:t># </a:t>
            </a:r>
            <a:r>
              <a:rPr lang="en-US" i="1" dirty="0" err="1" smtClean="0">
                <a:solidFill>
                  <a:schemeClr val="accent1"/>
                </a:solidFill>
              </a:rPr>
              <a:t>grade_value</a:t>
            </a:r>
            <a:r>
              <a:rPr lang="en-US" i="1" dirty="0" smtClean="0">
                <a:solidFill>
                  <a:schemeClr val="accent1"/>
                </a:solidFill>
              </a:rPr>
              <a:t>(grade) : returns the numerical value</a:t>
            </a:r>
          </a:p>
          <a:p>
            <a:r>
              <a:rPr lang="en-US" i="1" dirty="0" smtClean="0">
                <a:solidFill>
                  <a:schemeClr val="accent1"/>
                </a:solidFill>
              </a:rPr>
              <a:t># for a letter grade</a:t>
            </a:r>
            <a:endParaRPr lang="en-US" i="1" dirty="0">
              <a:solidFill>
                <a:schemeClr val="accent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def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grade_value</a:t>
            </a:r>
            <a:r>
              <a:rPr lang="en-US" dirty="0" smtClean="0">
                <a:solidFill>
                  <a:schemeClr val="tx1"/>
                </a:solidFill>
              </a:rPr>
              <a:t>(grade):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if grade == ‘A’ :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return 4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dirty="0" err="1" smtClean="0">
                <a:solidFill>
                  <a:schemeClr val="tx1"/>
                </a:solidFill>
              </a:rPr>
              <a:t>elif</a:t>
            </a:r>
            <a:r>
              <a:rPr lang="en-US" dirty="0" smtClean="0">
                <a:solidFill>
                  <a:schemeClr val="tx1"/>
                </a:solidFill>
              </a:rPr>
              <a:t> grade == ‘B’: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return 3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dirty="0" err="1" smtClean="0">
                <a:solidFill>
                  <a:schemeClr val="tx1"/>
                </a:solidFill>
              </a:rPr>
              <a:t>elif</a:t>
            </a:r>
            <a:r>
              <a:rPr lang="en-US" dirty="0" smtClean="0">
                <a:solidFill>
                  <a:schemeClr val="tx1"/>
                </a:solidFill>
              </a:rPr>
              <a:t> grade == ‘C’: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return 2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dirty="0" err="1" smtClean="0">
                <a:solidFill>
                  <a:schemeClr val="tx1"/>
                </a:solidFill>
              </a:rPr>
              <a:t>elif</a:t>
            </a:r>
            <a:r>
              <a:rPr lang="en-US" dirty="0" smtClean="0">
                <a:solidFill>
                  <a:schemeClr val="tx1"/>
                </a:solidFill>
              </a:rPr>
              <a:t> grade == ‘D’: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return 1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dirty="0" err="1" smtClean="0">
                <a:solidFill>
                  <a:schemeClr val="tx1"/>
                </a:solidFill>
              </a:rPr>
              <a:t>elif</a:t>
            </a:r>
            <a:r>
              <a:rPr lang="en-US" dirty="0" smtClean="0">
                <a:solidFill>
                  <a:schemeClr val="tx1"/>
                </a:solidFill>
              </a:rPr>
              <a:t> grade == ‘E’: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return 0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else: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</a:t>
            </a:r>
            <a:r>
              <a:rPr lang="en-US" b="1" dirty="0" smtClean="0">
                <a:solidFill>
                  <a:srgbClr val="C00000"/>
                </a:solidFill>
              </a:rPr>
              <a:t>assert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False, “</a:t>
            </a:r>
            <a:r>
              <a:rPr lang="en-US" dirty="0" err="1" smtClean="0">
                <a:solidFill>
                  <a:srgbClr val="FF0000"/>
                </a:solidFill>
              </a:rPr>
              <a:t>grade_value</a:t>
            </a:r>
            <a:r>
              <a:rPr lang="en-US" dirty="0" smtClean="0">
                <a:solidFill>
                  <a:srgbClr val="FF0000"/>
                </a:solidFill>
              </a:rPr>
              <a:t>: unknown grade”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196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asserts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checking arguments to functions</a:t>
            </a:r>
          </a:p>
          <a:p>
            <a:pPr lvl="1"/>
            <a:r>
              <a:rPr lang="en-US" dirty="0" smtClean="0"/>
              <a:t>e.g., if an argument's value has to be positive</a:t>
            </a:r>
          </a:p>
          <a:p>
            <a:r>
              <a:rPr lang="en-US" dirty="0" smtClean="0"/>
              <a:t>checking data structure invariants</a:t>
            </a:r>
          </a:p>
          <a:p>
            <a:pPr lvl="1"/>
            <a:r>
              <a:rPr lang="en-US" dirty="0" smtClean="0"/>
              <a:t>e.g., </a:t>
            </a:r>
            <a:r>
              <a:rPr lang="en-US" dirty="0" err="1" smtClean="0"/>
              <a:t>i</a:t>
            </a:r>
            <a:r>
              <a:rPr lang="en-US" dirty="0" smtClean="0"/>
              <a:t> &gt;= 0 and </a:t>
            </a:r>
            <a:r>
              <a:rPr lang="en-US" dirty="0" err="1" smtClean="0"/>
              <a:t>i</a:t>
            </a:r>
            <a:r>
              <a:rPr lang="en-US" dirty="0" smtClean="0"/>
              <a:t> &lt; </a:t>
            </a:r>
            <a:r>
              <a:rPr lang="en-US" dirty="0" err="1" smtClean="0"/>
              <a:t>len</a:t>
            </a:r>
            <a:r>
              <a:rPr lang="en-US" dirty="0" smtClean="0"/>
              <a:t>(name)</a:t>
            </a:r>
          </a:p>
          <a:p>
            <a:r>
              <a:rPr lang="en-US" dirty="0" smtClean="0"/>
              <a:t>checking "can't happen" situations</a:t>
            </a:r>
          </a:p>
          <a:p>
            <a:pPr lvl="1"/>
            <a:r>
              <a:rPr lang="en-US" dirty="0" smtClean="0"/>
              <a:t>this also serves as documentation that the situation can't happen</a:t>
            </a:r>
          </a:p>
          <a:p>
            <a:r>
              <a:rPr lang="en-US" dirty="0" smtClean="0"/>
              <a:t>after calling a function, to make sure its return value is reasonable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697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in writing a </a:t>
            </a:r>
            <a:r>
              <a:rPr lang="en-US" dirty="0" smtClean="0"/>
              <a:t>program: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what the program needs to do before you start coding</a:t>
            </a:r>
          </a:p>
          <a:p>
            <a:r>
              <a:rPr lang="en-US" dirty="0" smtClean="0"/>
              <a:t>Develop the program logic incrementally</a:t>
            </a:r>
          </a:p>
          <a:p>
            <a:pPr lvl="1"/>
            <a:r>
              <a:rPr lang="en-US" dirty="0" smtClean="0"/>
              <a:t>top-down problem decomposition</a:t>
            </a:r>
          </a:p>
          <a:p>
            <a:pPr lvl="1"/>
            <a:r>
              <a:rPr lang="en-US" dirty="0" smtClean="0"/>
              <a:t>incremental program development</a:t>
            </a:r>
          </a:p>
          <a:p>
            <a:pPr lvl="2"/>
            <a:r>
              <a:rPr lang="en-US" dirty="0" smtClean="0"/>
              <a:t>use stubs for as-yet-undeveloped parts of the program</a:t>
            </a:r>
          </a:p>
          <a:p>
            <a:r>
              <a:rPr lang="en-US" dirty="0" smtClean="0"/>
              <a:t>Program defensively</a:t>
            </a:r>
          </a:p>
          <a:p>
            <a:pPr lvl="1"/>
            <a:r>
              <a:rPr lang="en-US" dirty="0" smtClean="0"/>
              <a:t>figure out invariants that must hold in the program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dirty="0" smtClean="0">
                <a:cs typeface="Courier New" panose="02070309020205020404" pitchFamily="49" charset="0"/>
              </a:rPr>
              <a:t>s</a:t>
            </a:r>
            <a:r>
              <a:rPr lang="en-US" dirty="0" smtClean="0"/>
              <a:t> to express </a:t>
            </a:r>
            <a:r>
              <a:rPr lang="en-US" smtClean="0"/>
              <a:t>invariants in the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99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1. Problem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you start writing code, make sure you understand exactly what your code needs to do.</a:t>
            </a:r>
          </a:p>
          <a:p>
            <a:pPr lvl="1"/>
            <a:r>
              <a:rPr lang="en-US" dirty="0" smtClean="0"/>
              <a:t>what is the input?</a:t>
            </a:r>
          </a:p>
          <a:p>
            <a:pPr lvl="1"/>
            <a:r>
              <a:rPr lang="en-US" dirty="0" smtClean="0"/>
              <a:t>what is the output?</a:t>
            </a:r>
          </a:p>
          <a:p>
            <a:pPr lvl="1"/>
            <a:r>
              <a:rPr lang="en-US" dirty="0" smtClean="0"/>
              <a:t>what is the computation to be performed?</a:t>
            </a:r>
          </a:p>
          <a:p>
            <a:pPr lvl="1"/>
            <a:r>
              <a:rPr lang="en-US" dirty="0" smtClean="0"/>
              <a:t>how can we tell that the program is working correctly?</a:t>
            </a:r>
            <a:endParaRPr lang="en-US" dirty="0"/>
          </a:p>
          <a:p>
            <a:r>
              <a:rPr lang="en-US" dirty="0" smtClean="0"/>
              <a:t>If necessary, ask questions to clarify these points.</a:t>
            </a:r>
          </a:p>
          <a:p>
            <a:r>
              <a:rPr lang="en-US" dirty="0"/>
              <a:t>T</a:t>
            </a:r>
            <a:r>
              <a:rPr lang="en-US" dirty="0" smtClean="0"/>
              <a:t>ime spent doing this is an investment, not a waste.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38200" y="2743201"/>
            <a:ext cx="9632430" cy="187377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644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cont'd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573967"/>
            <a:ext cx="10515600" cy="10717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Problem statement: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"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Write a program to compute student GPAs from their grades."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73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cont'd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573967"/>
            <a:ext cx="10515600" cy="10717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Problem statement: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"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Write a program to compute student GPAs from their grades."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788170"/>
            <a:ext cx="10515600" cy="2915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>
                  <a:lumMod val="75000"/>
                </a:schemeClr>
              </a:buClr>
              <a:buFontTx/>
              <a:buChar char="̶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Input: </a:t>
            </a:r>
          </a:p>
          <a:p>
            <a:pPr lvl="1"/>
            <a:r>
              <a:rPr lang="en-US" dirty="0" smtClean="0"/>
              <a:t>read from a file, or from the keyboard?</a:t>
            </a:r>
          </a:p>
          <a:p>
            <a:pPr lvl="1"/>
            <a:r>
              <a:rPr lang="en-US" dirty="0" smtClean="0"/>
              <a:t>what is the format?</a:t>
            </a:r>
          </a:p>
          <a:p>
            <a:pPr lvl="1"/>
            <a:r>
              <a:rPr lang="en-US" dirty="0" smtClean="0"/>
              <a:t>how many students?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95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cont'd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573967"/>
            <a:ext cx="10515600" cy="10717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Problem statement: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"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Write a program to compute student GPAs from their grades."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788170"/>
            <a:ext cx="10515600" cy="2915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>
                  <a:lumMod val="75000"/>
                </a:schemeClr>
              </a:buClr>
              <a:buFontTx/>
              <a:buChar char="̶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Output: </a:t>
            </a:r>
          </a:p>
          <a:p>
            <a:pPr lvl="1"/>
            <a:r>
              <a:rPr lang="en-US" dirty="0" smtClean="0"/>
              <a:t>to a file, or to the screen?</a:t>
            </a:r>
          </a:p>
          <a:p>
            <a:pPr lvl="1"/>
            <a:r>
              <a:rPr lang="en-US" dirty="0" smtClean="0"/>
              <a:t>what is the format?</a:t>
            </a:r>
          </a:p>
          <a:p>
            <a:pPr lvl="1"/>
            <a:r>
              <a:rPr lang="en-US" dirty="0" smtClean="0"/>
              <a:t>compute GPA for all students, or only specific students?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24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1439</TotalTime>
  <Words>3369</Words>
  <Application>Microsoft Macintosh PowerPoint</Application>
  <PresentationFormat>Custom</PresentationFormat>
  <Paragraphs>609</Paragraphs>
  <Slides>52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CSc 120 Introduction to Computer Programming II  Adapted from slides by  Dr. Saumya  Debray </vt:lpstr>
      <vt:lpstr>A common student lament</vt:lpstr>
      <vt:lpstr>Steps in writing a program</vt:lpstr>
      <vt:lpstr>An example</vt:lpstr>
      <vt:lpstr>Steps in writing a program</vt:lpstr>
      <vt:lpstr>Step 1. Problem specification</vt:lpstr>
      <vt:lpstr>Example: cont'd</vt:lpstr>
      <vt:lpstr>Example: cont'd</vt:lpstr>
      <vt:lpstr>Example: cont'd</vt:lpstr>
      <vt:lpstr>Example: cont'd</vt:lpstr>
      <vt:lpstr>Example: cont'd</vt:lpstr>
      <vt:lpstr>Example: cont'd</vt:lpstr>
      <vt:lpstr>Example: cont'd</vt:lpstr>
      <vt:lpstr>Example: cont'd (digression: computing GPAs)</vt:lpstr>
      <vt:lpstr>Example: cont'd</vt:lpstr>
      <vt:lpstr>Steps in writing a program</vt:lpstr>
      <vt:lpstr>Step 2a. Problem decomposition (conceptual) </vt:lpstr>
      <vt:lpstr>Steps in writing a program</vt:lpstr>
      <vt:lpstr>Step 2b. Problem decomposition (programming) </vt:lpstr>
      <vt:lpstr>Example: GPA computation (conceptual) </vt:lpstr>
      <vt:lpstr>Example: GPA computation (conceptual) </vt:lpstr>
      <vt:lpstr>Example: GPA computation (conceptual) </vt:lpstr>
      <vt:lpstr>Example: GPA computation (conceptual) </vt:lpstr>
      <vt:lpstr>Example: GPA computation (conceptual)</vt:lpstr>
      <vt:lpstr>Example: GPA computation (conceptual)</vt:lpstr>
      <vt:lpstr>Example: GPA computation (conceptual)</vt:lpstr>
      <vt:lpstr>Example: GPA computation (conceptual)</vt:lpstr>
      <vt:lpstr>Example: GPA computation (conceptual)</vt:lpstr>
      <vt:lpstr>Example: GPA computation (conceptual)</vt:lpstr>
      <vt:lpstr>Example: GPA computation (conceptual)</vt:lpstr>
      <vt:lpstr>Example: GPA computation (programming)</vt:lpstr>
      <vt:lpstr>Example: GPA computation (programming)</vt:lpstr>
      <vt:lpstr>Example: GPA computation (programming)</vt:lpstr>
      <vt:lpstr>Example: GPA computation (programming)</vt:lpstr>
      <vt:lpstr>Example: GPA computation (programming)</vt:lpstr>
      <vt:lpstr>Example: GPA computation (programming)</vt:lpstr>
      <vt:lpstr>EXERCISE</vt:lpstr>
      <vt:lpstr>Steps 2a+2b. Problem decomposition (summary)</vt:lpstr>
      <vt:lpstr>Steps in writing a program</vt:lpstr>
      <vt:lpstr>Step 3. Ensuring correctness</vt:lpstr>
      <vt:lpstr>Passing test cases "accidentally"</vt:lpstr>
      <vt:lpstr>Step 3. Ensuring correctness</vt:lpstr>
      <vt:lpstr>Invariants and assertions</vt:lpstr>
      <vt:lpstr>EXERCISE</vt:lpstr>
      <vt:lpstr>EXERCISE</vt:lpstr>
      <vt:lpstr>Example</vt:lpstr>
      <vt:lpstr>Example</vt:lpstr>
      <vt:lpstr>Example</vt:lpstr>
      <vt:lpstr>Example</vt:lpstr>
      <vt:lpstr>Example</vt:lpstr>
      <vt:lpstr>Using asserts</vt:lpstr>
      <vt:lpstr>Steps in writing a program: 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120 Introduction to Computer Programing II</dc:title>
  <dc:creator>Saumya Debray</dc:creator>
  <cp:lastModifiedBy>Janalee O'Bagy</cp:lastModifiedBy>
  <cp:revision>425</cp:revision>
  <dcterms:created xsi:type="dcterms:W3CDTF">2016-12-07T21:03:03Z</dcterms:created>
  <dcterms:modified xsi:type="dcterms:W3CDTF">2017-09-06T04:09:05Z</dcterms:modified>
</cp:coreProperties>
</file>