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-10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6F64B-182F-49B1-8246-4782C4F0CC73}" type="datetimeFigureOut">
              <a:rPr lang="en-US" smtClean="0"/>
              <a:t>8/31/17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ED86D-0EAA-4AA0-806F-4D16E68BC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0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AEB2-DC8D-4236-91FE-D28A18282A19}" type="datetime1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4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3179E-00E7-461D-8A92-5FFC0291AB54}" type="datetime1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50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9ED4-C3B0-48DE-B54E-58FE0A5C5F13}" type="datetime1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94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CF1A1-F61B-45F1-ACED-729CEA938989}" type="datetime1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03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80949-C39B-466F-864D-AEC7CE51E4C4}" type="datetime1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60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03FB-7D35-40F5-82D2-7E36CE2D4F1B}" type="datetime1">
              <a:rPr lang="en-US" smtClean="0"/>
              <a:t>8/31/17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3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ADE8-6857-432D-B2D8-B99BAD327740}" type="datetime1">
              <a:rPr lang="en-US" smtClean="0"/>
              <a:t>8/31/17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269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45BD-7CAB-4A14-990A-DFA068CCA668}" type="datetime1">
              <a:rPr lang="en-US" smtClean="0"/>
              <a:t>8/31/17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346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AA30-4492-4E6C-8AF1-68A0366EDA25}" type="datetime1">
              <a:rPr lang="en-US" smtClean="0"/>
              <a:t>8/31/17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72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7399-730D-4486-A2FA-D29A69AF98ED}" type="datetime1">
              <a:rPr lang="en-US" smtClean="0"/>
              <a:t>8/31/17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91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A487A-9CD5-4826-A64C-254ADF373D3C}" type="datetime1">
              <a:rPr lang="en-US" smtClean="0"/>
              <a:t>8/31/17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23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5B8BC-6C07-47C8-8DDD-F358DE518372}" type="datetime1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6A442-248E-467A-BE05-064ABD77C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362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1122363"/>
            <a:ext cx="9144000" cy="3029912"/>
          </a:xfrm>
        </p:spPr>
        <p:txBody>
          <a:bodyPr anchor="t" anchorCtr="0">
            <a:normAutofit/>
          </a:bodyPr>
          <a:lstStyle/>
          <a:p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CSc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120</a:t>
            </a:r>
            <a:b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Introduction to Computer 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</a:rPr>
              <a:t>Programming 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II</a:t>
            </a:r>
            <a:b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4400" b="1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4400" b="1">
                <a:solidFill>
                  <a:schemeClr val="accent5">
                    <a:lumMod val="75000"/>
                  </a:schemeClr>
                </a:solidFill>
              </a:rPr>
            </a:br>
            <a:endParaRPr lang="en-US" sz="4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297680"/>
            <a:ext cx="9144000" cy="832104"/>
          </a:xfrm>
        </p:spPr>
        <p:txBody>
          <a:bodyPr anchor="ctr" anchorCtr="0">
            <a:normAutofit/>
          </a:bodyPr>
          <a:lstStyle/>
          <a:p>
            <a:r>
              <a:rPr lang="en-US" sz="3600" dirty="0" smtClean="0"/>
              <a:t>CODE EXAMPLES 01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6569470" y="4199549"/>
            <a:ext cx="4876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>
                <a:solidFill>
                  <a:srgbClr val="00B050"/>
                </a:solidFill>
                <a:sym typeface="Wingdings" panose="05000000000000000000" pitchFamily="2" charset="2"/>
              </a:rPr>
              <a:t></a:t>
            </a:r>
            <a:endParaRPr lang="en-US" sz="2700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69470" y="4606564"/>
            <a:ext cx="4876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endParaRPr lang="en-US" sz="2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01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693683"/>
            <a:ext cx="7886700" cy="54832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/>
              <a:t>concat_elements</a:t>
            </a:r>
            <a:r>
              <a:rPr lang="en-US" dirty="0"/>
              <a:t>(list, </a:t>
            </a:r>
            <a:r>
              <a:rPr lang="en-US" dirty="0" err="1"/>
              <a:t>startpos</a:t>
            </a:r>
            <a:r>
              <a:rPr lang="en-US" dirty="0"/>
              <a:t>, </a:t>
            </a:r>
            <a:r>
              <a:rPr lang="en-US" dirty="0" err="1"/>
              <a:t>stoppos</a:t>
            </a:r>
            <a:r>
              <a:rPr lang="en-US" dirty="0"/>
              <a:t>):</a:t>
            </a:r>
          </a:p>
          <a:p>
            <a:pPr marL="0" indent="0">
              <a:buNone/>
            </a:pPr>
            <a:r>
              <a:rPr lang="en-US" dirty="0"/>
              <a:t>   </a:t>
            </a:r>
            <a:r>
              <a:rPr lang="en-US" dirty="0" smtClean="0"/>
              <a:t>    result </a:t>
            </a:r>
            <a:r>
              <a:rPr lang="en-US" dirty="0"/>
              <a:t>= ""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   if (</a:t>
            </a:r>
            <a:r>
              <a:rPr lang="en-US" dirty="0" err="1"/>
              <a:t>startpos</a:t>
            </a:r>
            <a:r>
              <a:rPr lang="en-US" dirty="0"/>
              <a:t> &lt; 0):</a:t>
            </a:r>
          </a:p>
          <a:p>
            <a:pPr marL="0" indent="0">
              <a:buNone/>
            </a:pPr>
            <a:r>
              <a:rPr lang="en-US" dirty="0"/>
              <a:t>   </a:t>
            </a:r>
            <a:r>
              <a:rPr lang="en-US" dirty="0" smtClean="0"/>
              <a:t>    </a:t>
            </a:r>
            <a:r>
              <a:rPr lang="en-US" dirty="0"/>
              <a:t>    </a:t>
            </a:r>
            <a:r>
              <a:rPr lang="en-US" dirty="0" err="1"/>
              <a:t>startpos</a:t>
            </a:r>
            <a:r>
              <a:rPr lang="en-US" dirty="0"/>
              <a:t> = 0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/>
              <a:t>    </a:t>
            </a:r>
            <a:r>
              <a:rPr lang="en-US" dirty="0"/>
              <a:t>  if (</a:t>
            </a:r>
            <a:r>
              <a:rPr lang="en-US" dirty="0" err="1"/>
              <a:t>stoppos</a:t>
            </a:r>
            <a:r>
              <a:rPr lang="en-US" dirty="0"/>
              <a:t> &gt; </a:t>
            </a:r>
            <a:r>
              <a:rPr lang="en-US" dirty="0" err="1"/>
              <a:t>len</a:t>
            </a:r>
            <a:r>
              <a:rPr lang="en-US" dirty="0"/>
              <a:t>(list)):</a:t>
            </a:r>
          </a:p>
          <a:p>
            <a:pPr marL="0" indent="0">
              <a:buNone/>
            </a:pPr>
            <a:r>
              <a:rPr lang="en-US" dirty="0"/>
              <a:t>  </a:t>
            </a:r>
            <a:r>
              <a:rPr lang="en-US" dirty="0" smtClean="0"/>
              <a:t>    </a:t>
            </a:r>
            <a:r>
              <a:rPr lang="en-US" dirty="0"/>
              <a:t>     </a:t>
            </a:r>
            <a:r>
              <a:rPr lang="en-US" dirty="0" err="1"/>
              <a:t>stoppos</a:t>
            </a:r>
            <a:r>
              <a:rPr lang="en-US" dirty="0"/>
              <a:t> = </a:t>
            </a:r>
            <a:r>
              <a:rPr lang="en-US" dirty="0" err="1"/>
              <a:t>len</a:t>
            </a:r>
            <a:r>
              <a:rPr lang="en-US" dirty="0"/>
              <a:t>(list)</a:t>
            </a:r>
          </a:p>
          <a:p>
            <a:pPr marL="0" indent="0">
              <a:buNone/>
            </a:pPr>
            <a:r>
              <a:rPr lang="en-US" dirty="0"/>
              <a:t>  </a:t>
            </a:r>
            <a:r>
              <a:rPr lang="en-US" dirty="0" smtClean="0"/>
              <a:t>    </a:t>
            </a:r>
            <a:r>
              <a:rPr lang="en-US" dirty="0"/>
              <a:t> if (</a:t>
            </a:r>
            <a:r>
              <a:rPr lang="en-US" dirty="0" err="1"/>
              <a:t>startpos</a:t>
            </a:r>
            <a:r>
              <a:rPr lang="en-US" dirty="0"/>
              <a:t> &gt; </a:t>
            </a:r>
            <a:r>
              <a:rPr lang="en-US" dirty="0" err="1"/>
              <a:t>stoppos</a:t>
            </a:r>
            <a:r>
              <a:rPr lang="en-US" dirty="0"/>
              <a:t>):</a:t>
            </a:r>
          </a:p>
          <a:p>
            <a:pPr marL="0" indent="0">
              <a:buNone/>
            </a:pPr>
            <a:r>
              <a:rPr lang="en-US" dirty="0"/>
              <a:t>     </a:t>
            </a:r>
            <a:r>
              <a:rPr lang="en-US" dirty="0" smtClean="0"/>
              <a:t>    </a:t>
            </a:r>
            <a:r>
              <a:rPr lang="en-US" dirty="0"/>
              <a:t>  return ''</a:t>
            </a:r>
          </a:p>
          <a:p>
            <a:pPr marL="0" indent="0">
              <a:buNone/>
            </a:pPr>
            <a:r>
              <a:rPr lang="en-US" dirty="0"/>
              <a:t>  </a:t>
            </a:r>
            <a:r>
              <a:rPr lang="en-US" dirty="0" smtClean="0"/>
              <a:t>    </a:t>
            </a:r>
            <a:r>
              <a:rPr lang="en-US" dirty="0"/>
              <a:t> a = list[startpos:stoppos+1]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   result = ''.join(a)</a:t>
            </a:r>
          </a:p>
          <a:p>
            <a:pPr marL="0" indent="0">
              <a:buNone/>
            </a:pPr>
            <a:r>
              <a:rPr lang="en-US" dirty="0"/>
              <a:t>   </a:t>
            </a:r>
          </a:p>
          <a:p>
            <a:pPr marL="0" indent="0">
              <a:buNone/>
            </a:pPr>
            <a:r>
              <a:rPr lang="en-US" dirty="0"/>
              <a:t>  </a:t>
            </a:r>
            <a:r>
              <a:rPr lang="en-US" dirty="0" smtClean="0"/>
              <a:t>    </a:t>
            </a:r>
            <a:r>
              <a:rPr lang="en-US" dirty="0"/>
              <a:t> return </a:t>
            </a:r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956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693683"/>
            <a:ext cx="7886700" cy="54832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/>
              <a:t>concat_elements</a:t>
            </a:r>
            <a:r>
              <a:rPr lang="en-US" dirty="0"/>
              <a:t>(list, </a:t>
            </a:r>
            <a:r>
              <a:rPr lang="en-US" dirty="0" err="1"/>
              <a:t>startpos</a:t>
            </a:r>
            <a:r>
              <a:rPr lang="en-US" dirty="0"/>
              <a:t>, </a:t>
            </a:r>
            <a:r>
              <a:rPr lang="en-US" dirty="0" err="1"/>
              <a:t>stoppos</a:t>
            </a:r>
            <a:r>
              <a:rPr lang="en-US" dirty="0"/>
              <a:t>):</a:t>
            </a:r>
          </a:p>
          <a:p>
            <a:pPr marL="0" indent="0">
              <a:buNone/>
            </a:pPr>
            <a:r>
              <a:rPr lang="en-US" dirty="0"/>
              <a:t>   </a:t>
            </a:r>
            <a:r>
              <a:rPr lang="en-US" dirty="0" smtClean="0"/>
              <a:t>    result </a:t>
            </a:r>
            <a:r>
              <a:rPr lang="en-US" dirty="0"/>
              <a:t>= ""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   if (</a:t>
            </a:r>
            <a:r>
              <a:rPr lang="en-US" dirty="0" err="1"/>
              <a:t>startpos</a:t>
            </a:r>
            <a:r>
              <a:rPr lang="en-US" dirty="0"/>
              <a:t> &lt; 0):</a:t>
            </a:r>
          </a:p>
          <a:p>
            <a:pPr marL="0" indent="0">
              <a:buNone/>
            </a:pPr>
            <a:r>
              <a:rPr lang="en-US" dirty="0"/>
              <a:t>   </a:t>
            </a:r>
            <a:r>
              <a:rPr lang="en-US" dirty="0" smtClean="0"/>
              <a:t>    </a:t>
            </a:r>
            <a:r>
              <a:rPr lang="en-US" dirty="0"/>
              <a:t>    </a:t>
            </a:r>
            <a:r>
              <a:rPr lang="en-US" dirty="0" err="1"/>
              <a:t>startpos</a:t>
            </a:r>
            <a:r>
              <a:rPr lang="en-US" dirty="0"/>
              <a:t> = 0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/>
              <a:t>    </a:t>
            </a:r>
            <a:r>
              <a:rPr lang="en-US" dirty="0"/>
              <a:t>  if (</a:t>
            </a:r>
            <a:r>
              <a:rPr lang="en-US" dirty="0" err="1"/>
              <a:t>stoppos</a:t>
            </a:r>
            <a:r>
              <a:rPr lang="en-US" dirty="0"/>
              <a:t> &gt; </a:t>
            </a:r>
            <a:r>
              <a:rPr lang="en-US" dirty="0" err="1"/>
              <a:t>len</a:t>
            </a:r>
            <a:r>
              <a:rPr lang="en-US" dirty="0"/>
              <a:t>(list)):</a:t>
            </a:r>
          </a:p>
          <a:p>
            <a:pPr marL="0" indent="0">
              <a:buNone/>
            </a:pPr>
            <a:r>
              <a:rPr lang="en-US" dirty="0"/>
              <a:t>  </a:t>
            </a:r>
            <a:r>
              <a:rPr lang="en-US" dirty="0" smtClean="0"/>
              <a:t>    </a:t>
            </a:r>
            <a:r>
              <a:rPr lang="en-US" dirty="0"/>
              <a:t>     </a:t>
            </a:r>
            <a:r>
              <a:rPr lang="en-US" dirty="0" err="1"/>
              <a:t>stoppos</a:t>
            </a:r>
            <a:r>
              <a:rPr lang="en-US" dirty="0"/>
              <a:t> = </a:t>
            </a:r>
            <a:r>
              <a:rPr lang="en-US" dirty="0" err="1"/>
              <a:t>len</a:t>
            </a:r>
            <a:r>
              <a:rPr lang="en-US" dirty="0"/>
              <a:t>(list)</a:t>
            </a:r>
          </a:p>
          <a:p>
            <a:pPr marL="0" indent="0">
              <a:buNone/>
            </a:pPr>
            <a:r>
              <a:rPr lang="en-US" dirty="0"/>
              <a:t>  </a:t>
            </a:r>
            <a:r>
              <a:rPr lang="en-US" dirty="0" smtClean="0"/>
              <a:t>    </a:t>
            </a:r>
            <a:r>
              <a:rPr lang="en-US" dirty="0"/>
              <a:t> if (</a:t>
            </a:r>
            <a:r>
              <a:rPr lang="en-US" dirty="0" err="1"/>
              <a:t>startpos</a:t>
            </a:r>
            <a:r>
              <a:rPr lang="en-US" dirty="0"/>
              <a:t> &gt; </a:t>
            </a:r>
            <a:r>
              <a:rPr lang="en-US" dirty="0" err="1"/>
              <a:t>stoppos</a:t>
            </a:r>
            <a:r>
              <a:rPr lang="en-US" dirty="0"/>
              <a:t>):</a:t>
            </a:r>
          </a:p>
          <a:p>
            <a:pPr marL="0" indent="0">
              <a:buNone/>
            </a:pPr>
            <a:r>
              <a:rPr lang="en-US" dirty="0"/>
              <a:t>     </a:t>
            </a:r>
            <a:r>
              <a:rPr lang="en-US" dirty="0" smtClean="0"/>
              <a:t>    </a:t>
            </a:r>
            <a:r>
              <a:rPr lang="en-US" dirty="0"/>
              <a:t>  return ''</a:t>
            </a:r>
          </a:p>
          <a:p>
            <a:pPr marL="0" indent="0">
              <a:buNone/>
            </a:pPr>
            <a:r>
              <a:rPr lang="en-US" dirty="0"/>
              <a:t>  </a:t>
            </a:r>
            <a:r>
              <a:rPr lang="en-US" dirty="0" smtClean="0"/>
              <a:t>    </a:t>
            </a:r>
            <a:r>
              <a:rPr lang="en-US" dirty="0"/>
              <a:t> a = list[startpos:stoppos+1]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   result = ''.join(a)</a:t>
            </a:r>
          </a:p>
          <a:p>
            <a:pPr marL="0" indent="0">
              <a:buNone/>
            </a:pPr>
            <a:r>
              <a:rPr lang="en-US" dirty="0"/>
              <a:t>   </a:t>
            </a:r>
          </a:p>
          <a:p>
            <a:pPr marL="0" indent="0">
              <a:buNone/>
            </a:pPr>
            <a:r>
              <a:rPr lang="en-US" dirty="0"/>
              <a:t>  </a:t>
            </a:r>
            <a:r>
              <a:rPr lang="en-US" dirty="0" smtClean="0"/>
              <a:t>    </a:t>
            </a:r>
            <a:r>
              <a:rPr lang="en-US" dirty="0"/>
              <a:t> return </a:t>
            </a:r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11</a:t>
            </a:fld>
            <a:endParaRPr lang="en-US"/>
          </a:p>
        </p:txBody>
      </p:sp>
      <p:sp>
        <p:nvSpPr>
          <p:cNvPr id="7" name="Rounded Rectangular Callout 6"/>
          <p:cNvSpPr/>
          <p:nvPr/>
        </p:nvSpPr>
        <p:spPr>
          <a:xfrm>
            <a:off x="4960883" y="1345324"/>
            <a:ext cx="3928585" cy="612648"/>
          </a:xfrm>
          <a:prstGeom prst="wedgeRoundRectCallout">
            <a:avLst>
              <a:gd name="adj1" fmla="val -93574"/>
              <a:gd name="adj2" fmla="val 28189"/>
              <a:gd name="adj3" fmla="val 16667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/>
              <a:t>startpos</a:t>
            </a:r>
            <a:r>
              <a:rPr lang="en-US" sz="2400" dirty="0" smtClean="0"/>
              <a:t> = max(</a:t>
            </a:r>
            <a:r>
              <a:rPr lang="en-US" sz="2400" dirty="0" err="1" smtClean="0"/>
              <a:t>startpos</a:t>
            </a:r>
            <a:r>
              <a:rPr lang="en-US" sz="2400" dirty="0" smtClean="0"/>
              <a:t>, 0)</a:t>
            </a:r>
            <a:endParaRPr lang="en-US" sz="24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4960883" y="2217682"/>
            <a:ext cx="3884793" cy="612648"/>
          </a:xfrm>
          <a:prstGeom prst="wedgeRoundRectCallout">
            <a:avLst>
              <a:gd name="adj1" fmla="val -70510"/>
              <a:gd name="adj2" fmla="val -9553"/>
              <a:gd name="adj3" fmla="val 16667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/>
              <a:t>stoppos</a:t>
            </a:r>
            <a:r>
              <a:rPr lang="en-US" sz="2400" dirty="0" smtClean="0"/>
              <a:t> = min(</a:t>
            </a:r>
            <a:r>
              <a:rPr lang="en-US" sz="2400" dirty="0" err="1" smtClean="0"/>
              <a:t>stoppos</a:t>
            </a:r>
            <a:r>
              <a:rPr lang="en-US" sz="2400" dirty="0" smtClean="0"/>
              <a:t>,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</a:t>
            </a:r>
            <a:r>
              <a:rPr lang="en-US" sz="2400" dirty="0" err="1" smtClean="0"/>
              <a:t>len</a:t>
            </a:r>
            <a:r>
              <a:rPr lang="en-US" sz="2400" dirty="0" smtClean="0"/>
              <a:t>(list))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2478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693683"/>
            <a:ext cx="7886700" cy="54832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/>
              <a:t>concat_elements</a:t>
            </a:r>
            <a:r>
              <a:rPr lang="en-US" dirty="0"/>
              <a:t>(list, </a:t>
            </a:r>
            <a:r>
              <a:rPr lang="en-US" dirty="0" err="1"/>
              <a:t>startpos</a:t>
            </a:r>
            <a:r>
              <a:rPr lang="en-US" dirty="0"/>
              <a:t>, </a:t>
            </a:r>
            <a:r>
              <a:rPr lang="en-US" dirty="0" err="1"/>
              <a:t>stoppos</a:t>
            </a:r>
            <a:r>
              <a:rPr lang="en-US" dirty="0"/>
              <a:t>):</a:t>
            </a:r>
          </a:p>
          <a:p>
            <a:pPr marL="0" indent="0">
              <a:buNone/>
            </a:pPr>
            <a:r>
              <a:rPr lang="en-US" dirty="0"/>
              <a:t>   </a:t>
            </a:r>
            <a:r>
              <a:rPr lang="en-US" dirty="0" smtClean="0"/>
              <a:t>    result </a:t>
            </a:r>
            <a:r>
              <a:rPr lang="en-US" dirty="0"/>
              <a:t>= ""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   </a:t>
            </a:r>
            <a:r>
              <a:rPr lang="en-US" dirty="0" err="1" smtClean="0"/>
              <a:t>startpos</a:t>
            </a:r>
            <a:r>
              <a:rPr lang="en-US" dirty="0" smtClean="0"/>
              <a:t> = max(startpos,0)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/>
              <a:t>    </a:t>
            </a:r>
            <a:r>
              <a:rPr lang="en-US" dirty="0"/>
              <a:t>  </a:t>
            </a:r>
            <a:r>
              <a:rPr lang="en-US" dirty="0" err="1" smtClean="0"/>
              <a:t>stoppos</a:t>
            </a:r>
            <a:r>
              <a:rPr lang="en-US" dirty="0" smtClean="0"/>
              <a:t> = min(</a:t>
            </a:r>
            <a:r>
              <a:rPr lang="en-US" dirty="0" err="1" smtClean="0"/>
              <a:t>stoppos</a:t>
            </a:r>
            <a:r>
              <a:rPr lang="en-US" dirty="0" smtClean="0"/>
              <a:t>, </a:t>
            </a:r>
            <a:r>
              <a:rPr lang="en-US" dirty="0" err="1" smtClean="0"/>
              <a:t>len</a:t>
            </a:r>
            <a:r>
              <a:rPr lang="en-US" dirty="0" smtClean="0"/>
              <a:t>(list)))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  </a:t>
            </a:r>
            <a:r>
              <a:rPr lang="en-US" dirty="0" smtClean="0"/>
              <a:t>    </a:t>
            </a:r>
            <a:r>
              <a:rPr lang="en-US" dirty="0"/>
              <a:t> if (</a:t>
            </a:r>
            <a:r>
              <a:rPr lang="en-US" dirty="0" err="1"/>
              <a:t>startpos</a:t>
            </a:r>
            <a:r>
              <a:rPr lang="en-US" dirty="0"/>
              <a:t> &gt; </a:t>
            </a:r>
            <a:r>
              <a:rPr lang="en-US" dirty="0" err="1"/>
              <a:t>stoppos</a:t>
            </a:r>
            <a:r>
              <a:rPr lang="en-US" dirty="0"/>
              <a:t>):</a:t>
            </a:r>
          </a:p>
          <a:p>
            <a:pPr marL="0" indent="0">
              <a:buNone/>
            </a:pPr>
            <a:r>
              <a:rPr lang="en-US" dirty="0"/>
              <a:t>     </a:t>
            </a:r>
            <a:r>
              <a:rPr lang="en-US" dirty="0" smtClean="0"/>
              <a:t>    </a:t>
            </a:r>
            <a:r>
              <a:rPr lang="en-US" dirty="0"/>
              <a:t>  return ''</a:t>
            </a:r>
          </a:p>
          <a:p>
            <a:pPr marL="0" indent="0">
              <a:buNone/>
            </a:pPr>
            <a:r>
              <a:rPr lang="en-US" dirty="0"/>
              <a:t>  </a:t>
            </a:r>
            <a:r>
              <a:rPr lang="en-US" dirty="0" smtClean="0"/>
              <a:t>    </a:t>
            </a:r>
            <a:r>
              <a:rPr lang="en-US" dirty="0"/>
              <a:t> a = list[startpos:stoppos+1]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   result = ''.join(a)</a:t>
            </a:r>
          </a:p>
          <a:p>
            <a:pPr marL="0" indent="0">
              <a:buNone/>
            </a:pPr>
            <a:r>
              <a:rPr lang="en-US" dirty="0"/>
              <a:t>   </a:t>
            </a:r>
          </a:p>
          <a:p>
            <a:pPr marL="0" indent="0">
              <a:buNone/>
            </a:pPr>
            <a:r>
              <a:rPr lang="en-US" dirty="0"/>
              <a:t>  </a:t>
            </a:r>
            <a:r>
              <a:rPr lang="en-US" dirty="0" smtClean="0"/>
              <a:t>    </a:t>
            </a:r>
            <a:r>
              <a:rPr lang="en-US" dirty="0"/>
              <a:t> return </a:t>
            </a:r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12</a:t>
            </a:fld>
            <a:endParaRPr lang="en-US"/>
          </a:p>
        </p:txBody>
      </p:sp>
      <p:sp>
        <p:nvSpPr>
          <p:cNvPr id="2" name="Rounded Rectangular Callout 1"/>
          <p:cNvSpPr/>
          <p:nvPr/>
        </p:nvSpPr>
        <p:spPr>
          <a:xfrm>
            <a:off x="5803682" y="2277777"/>
            <a:ext cx="2711668" cy="1324303"/>
          </a:xfrm>
          <a:prstGeom prst="wedgeRoundRectCallout">
            <a:avLst>
              <a:gd name="adj1" fmla="val -133570"/>
              <a:gd name="adj2" fmla="val 35910"/>
              <a:gd name="adj3" fmla="val 16667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This is not really needed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2699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3172"/>
            <a:ext cx="7886700" cy="5493791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/>
              <a:t>concat_elements</a:t>
            </a:r>
            <a:r>
              <a:rPr lang="en-US" dirty="0"/>
              <a:t>(list, </a:t>
            </a:r>
            <a:r>
              <a:rPr lang="en-US" dirty="0" err="1"/>
              <a:t>startpos</a:t>
            </a:r>
            <a:r>
              <a:rPr lang="en-US" dirty="0"/>
              <a:t>, </a:t>
            </a:r>
            <a:r>
              <a:rPr lang="en-US" dirty="0" err="1"/>
              <a:t>stoppos</a:t>
            </a:r>
            <a:r>
              <a:rPr lang="en-US" dirty="0"/>
              <a:t>):</a:t>
            </a:r>
            <a:br>
              <a:rPr lang="en-US" dirty="0"/>
            </a:br>
            <a:r>
              <a:rPr lang="en-US" dirty="0"/>
              <a:t>   new = ""</a:t>
            </a:r>
            <a:br>
              <a:rPr lang="en-US" dirty="0"/>
            </a:br>
            <a:r>
              <a:rPr lang="en-US" dirty="0"/>
              <a:t>   for </a:t>
            </a:r>
            <a:r>
              <a:rPr lang="en-US" dirty="0" err="1"/>
              <a:t>i</a:t>
            </a:r>
            <a:r>
              <a:rPr lang="en-US" dirty="0"/>
              <a:t> in range (max(0, </a:t>
            </a:r>
            <a:r>
              <a:rPr lang="en-US" dirty="0" err="1"/>
              <a:t>startpos</a:t>
            </a:r>
            <a:r>
              <a:rPr lang="en-US" dirty="0"/>
              <a:t>),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min</a:t>
            </a:r>
            <a:r>
              <a:rPr lang="en-US" dirty="0"/>
              <a:t>( </a:t>
            </a:r>
            <a:r>
              <a:rPr lang="en-US" dirty="0" err="1"/>
              <a:t>len</a:t>
            </a:r>
            <a:r>
              <a:rPr lang="en-US" dirty="0"/>
              <a:t>(list), </a:t>
            </a:r>
            <a:r>
              <a:rPr lang="en-US" dirty="0" err="1"/>
              <a:t>stoppos</a:t>
            </a:r>
            <a:r>
              <a:rPr lang="en-US" dirty="0"/>
              <a:t> + 1)):</a:t>
            </a:r>
            <a:br>
              <a:rPr lang="en-US" dirty="0"/>
            </a:br>
            <a:r>
              <a:rPr lang="en-US" dirty="0"/>
              <a:t>       new += list [</a:t>
            </a:r>
            <a:r>
              <a:rPr lang="en-US" dirty="0" err="1"/>
              <a:t>i</a:t>
            </a:r>
            <a:r>
              <a:rPr lang="en-US" dirty="0"/>
              <a:t>]</a:t>
            </a:r>
            <a:br>
              <a:rPr lang="en-US" dirty="0"/>
            </a:br>
            <a:r>
              <a:rPr lang="en-US" dirty="0"/>
              <a:t>  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 return new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102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383" y="1708123"/>
            <a:ext cx="9031356" cy="2852737"/>
          </a:xfrm>
        </p:spPr>
        <p:txBody>
          <a:bodyPr anchor="ctr" anchorCtr="0"/>
          <a:lstStyle/>
          <a:p>
            <a:pPr algn="ctr"/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57950" y="2718992"/>
            <a:ext cx="7040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024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99090"/>
            <a:ext cx="7886700" cy="557787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/>
              <a:t>grid_is_square</a:t>
            </a:r>
            <a:r>
              <a:rPr lang="en-US" dirty="0"/>
              <a:t>(</a:t>
            </a:r>
            <a:r>
              <a:rPr lang="en-US" dirty="0" err="1"/>
              <a:t>arglist</a:t>
            </a:r>
            <a:r>
              <a:rPr lang="en-US" dirty="0"/>
              <a:t>):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/>
              <a:t>    </a:t>
            </a:r>
            <a:r>
              <a:rPr lang="en-US" dirty="0"/>
              <a:t> </a:t>
            </a:r>
            <a:r>
              <a:rPr lang="en-US" dirty="0" smtClean="0"/>
              <a:t>length= </a:t>
            </a:r>
            <a:r>
              <a:rPr lang="en-US" dirty="0" err="1"/>
              <a:t>len</a:t>
            </a:r>
            <a:r>
              <a:rPr lang="en-US" dirty="0"/>
              <a:t>(</a:t>
            </a:r>
            <a:r>
              <a:rPr lang="en-US" dirty="0" err="1"/>
              <a:t>arglist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  </a:t>
            </a:r>
            <a:r>
              <a:rPr lang="en-US" dirty="0" smtClean="0"/>
              <a:t>   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= 0</a:t>
            </a:r>
          </a:p>
          <a:p>
            <a:pPr marL="0" indent="0">
              <a:buNone/>
            </a:pPr>
            <a:r>
              <a:rPr lang="en-US" dirty="0"/>
              <a:t>  </a:t>
            </a:r>
            <a:r>
              <a:rPr lang="en-US" dirty="0" smtClean="0"/>
              <a:t>    for </a:t>
            </a:r>
            <a:r>
              <a:rPr lang="en-US" dirty="0" err="1"/>
              <a:t>i</a:t>
            </a:r>
            <a:r>
              <a:rPr lang="en-US" dirty="0"/>
              <a:t> in </a:t>
            </a:r>
            <a:r>
              <a:rPr lang="en-US" dirty="0" smtClean="0"/>
              <a:t>range(length):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   </a:t>
            </a:r>
            <a:r>
              <a:rPr lang="en-US" dirty="0" smtClean="0"/>
              <a:t>      </a:t>
            </a:r>
            <a:r>
              <a:rPr lang="en-US" dirty="0"/>
              <a:t>  x = 0</a:t>
            </a:r>
          </a:p>
          <a:p>
            <a:pPr marL="0" indent="0">
              <a:buNone/>
            </a:pPr>
            <a:r>
              <a:rPr lang="en-US" dirty="0"/>
              <a:t>    </a:t>
            </a:r>
            <a:r>
              <a:rPr lang="en-US" dirty="0" smtClean="0"/>
              <a:t>      </a:t>
            </a:r>
            <a:r>
              <a:rPr lang="en-US" dirty="0"/>
              <a:t>  if </a:t>
            </a:r>
            <a:r>
              <a:rPr lang="en-US" dirty="0" err="1"/>
              <a:t>arglist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][x] == </a:t>
            </a:r>
            <a:r>
              <a:rPr lang="en-US" dirty="0" err="1"/>
              <a:t>arglist</a:t>
            </a:r>
            <a:r>
              <a:rPr lang="en-US" dirty="0"/>
              <a:t>[x][</a:t>
            </a:r>
            <a:r>
              <a:rPr lang="en-US" dirty="0" err="1"/>
              <a:t>i</a:t>
            </a:r>
            <a:r>
              <a:rPr lang="en-US" dirty="0"/>
              <a:t>]:</a:t>
            </a:r>
          </a:p>
          <a:p>
            <a:pPr marL="0" indent="0">
              <a:buNone/>
            </a:pPr>
            <a:r>
              <a:rPr lang="en-US" dirty="0"/>
              <a:t>     </a:t>
            </a:r>
            <a:r>
              <a:rPr lang="en-US" dirty="0" smtClean="0"/>
              <a:t>       </a:t>
            </a:r>
            <a:r>
              <a:rPr lang="en-US" dirty="0"/>
              <a:t>     return True</a:t>
            </a:r>
          </a:p>
          <a:p>
            <a:pPr marL="0" indent="0">
              <a:buNone/>
            </a:pPr>
            <a:r>
              <a:rPr lang="en-US" dirty="0"/>
              <a:t>  </a:t>
            </a:r>
            <a:r>
              <a:rPr lang="en-US" dirty="0" smtClean="0"/>
              <a:t>     </a:t>
            </a:r>
            <a:r>
              <a:rPr lang="en-US" dirty="0"/>
              <a:t>    </a:t>
            </a:r>
            <a:r>
              <a:rPr lang="en-US" dirty="0" err="1"/>
              <a:t>elif</a:t>
            </a:r>
            <a:r>
              <a:rPr lang="en-US" dirty="0"/>
              <a:t> </a:t>
            </a:r>
            <a:r>
              <a:rPr lang="en-US" dirty="0" err="1"/>
              <a:t>arglist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][x] != </a:t>
            </a:r>
            <a:r>
              <a:rPr lang="en-US" dirty="0" err="1"/>
              <a:t>arglist</a:t>
            </a:r>
            <a:r>
              <a:rPr lang="en-US" dirty="0"/>
              <a:t>[x][</a:t>
            </a:r>
            <a:r>
              <a:rPr lang="en-US" dirty="0" err="1"/>
              <a:t>i</a:t>
            </a:r>
            <a:r>
              <a:rPr lang="en-US" dirty="0"/>
              <a:t>]: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/>
              <a:t>          return False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33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99090"/>
            <a:ext cx="7886700" cy="557787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/>
              <a:t>grid_is_square</a:t>
            </a:r>
            <a:r>
              <a:rPr lang="en-US" dirty="0"/>
              <a:t>(</a:t>
            </a:r>
            <a:r>
              <a:rPr lang="en-US" dirty="0" err="1"/>
              <a:t>arglist</a:t>
            </a:r>
            <a:r>
              <a:rPr lang="en-US" dirty="0"/>
              <a:t>):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/>
              <a:t>    </a:t>
            </a:r>
            <a:r>
              <a:rPr lang="en-US" dirty="0"/>
              <a:t> </a:t>
            </a:r>
            <a:r>
              <a:rPr lang="en-US" dirty="0" smtClean="0"/>
              <a:t>length= </a:t>
            </a:r>
            <a:r>
              <a:rPr lang="en-US" dirty="0" err="1"/>
              <a:t>len</a:t>
            </a:r>
            <a:r>
              <a:rPr lang="en-US" dirty="0"/>
              <a:t>(</a:t>
            </a:r>
            <a:r>
              <a:rPr lang="en-US" dirty="0" err="1"/>
              <a:t>arglist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  </a:t>
            </a:r>
            <a:r>
              <a:rPr lang="en-US" dirty="0" smtClean="0"/>
              <a:t>   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= 0</a:t>
            </a:r>
          </a:p>
          <a:p>
            <a:pPr marL="0" indent="0">
              <a:buNone/>
            </a:pPr>
            <a:r>
              <a:rPr lang="en-US" dirty="0"/>
              <a:t>  </a:t>
            </a:r>
            <a:r>
              <a:rPr lang="en-US" dirty="0" smtClean="0"/>
              <a:t>    for </a:t>
            </a:r>
            <a:r>
              <a:rPr lang="en-US" dirty="0" err="1"/>
              <a:t>i</a:t>
            </a:r>
            <a:r>
              <a:rPr lang="en-US" dirty="0"/>
              <a:t> in </a:t>
            </a:r>
            <a:r>
              <a:rPr lang="en-US" dirty="0" smtClean="0"/>
              <a:t>range(length):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   </a:t>
            </a:r>
            <a:r>
              <a:rPr lang="en-US" dirty="0" smtClean="0"/>
              <a:t>      </a:t>
            </a:r>
            <a:r>
              <a:rPr lang="en-US" dirty="0"/>
              <a:t>  x = 0</a:t>
            </a:r>
          </a:p>
          <a:p>
            <a:pPr marL="0" indent="0">
              <a:buNone/>
            </a:pPr>
            <a:r>
              <a:rPr lang="en-US" dirty="0"/>
              <a:t>    </a:t>
            </a:r>
            <a:r>
              <a:rPr lang="en-US" dirty="0" smtClean="0"/>
              <a:t>      </a:t>
            </a:r>
            <a:r>
              <a:rPr lang="en-US" dirty="0"/>
              <a:t>  if </a:t>
            </a:r>
            <a:r>
              <a:rPr lang="en-US" dirty="0" err="1"/>
              <a:t>arglist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][x] == </a:t>
            </a:r>
            <a:r>
              <a:rPr lang="en-US" dirty="0" err="1"/>
              <a:t>arglist</a:t>
            </a:r>
            <a:r>
              <a:rPr lang="en-US" dirty="0"/>
              <a:t>[x][</a:t>
            </a:r>
            <a:r>
              <a:rPr lang="en-US" dirty="0" err="1"/>
              <a:t>i</a:t>
            </a:r>
            <a:r>
              <a:rPr lang="en-US" dirty="0"/>
              <a:t>]:</a:t>
            </a:r>
          </a:p>
          <a:p>
            <a:pPr marL="0" indent="0">
              <a:buNone/>
            </a:pPr>
            <a:r>
              <a:rPr lang="en-US" dirty="0"/>
              <a:t>     </a:t>
            </a:r>
            <a:r>
              <a:rPr lang="en-US" dirty="0" smtClean="0"/>
              <a:t>       </a:t>
            </a:r>
            <a:r>
              <a:rPr lang="en-US" dirty="0"/>
              <a:t>     return True</a:t>
            </a:r>
          </a:p>
          <a:p>
            <a:pPr marL="0" indent="0">
              <a:buNone/>
            </a:pPr>
            <a:r>
              <a:rPr lang="en-US" dirty="0"/>
              <a:t>  </a:t>
            </a:r>
            <a:r>
              <a:rPr lang="en-US" dirty="0" smtClean="0"/>
              <a:t>     </a:t>
            </a:r>
            <a:r>
              <a:rPr lang="en-US" dirty="0"/>
              <a:t>    </a:t>
            </a:r>
            <a:r>
              <a:rPr lang="en-US" dirty="0" err="1"/>
              <a:t>elif</a:t>
            </a:r>
            <a:r>
              <a:rPr lang="en-US" dirty="0"/>
              <a:t> </a:t>
            </a:r>
            <a:r>
              <a:rPr lang="en-US" dirty="0" err="1"/>
              <a:t>arglist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][x] != </a:t>
            </a:r>
            <a:r>
              <a:rPr lang="en-US" dirty="0" err="1"/>
              <a:t>arglist</a:t>
            </a:r>
            <a:r>
              <a:rPr lang="en-US" dirty="0"/>
              <a:t>[x][</a:t>
            </a:r>
            <a:r>
              <a:rPr lang="en-US" dirty="0" err="1"/>
              <a:t>i</a:t>
            </a:r>
            <a:r>
              <a:rPr lang="en-US" dirty="0"/>
              <a:t>]: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/>
              <a:t>          return False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4</a:t>
            </a:fld>
            <a:endParaRPr lang="en-US"/>
          </a:p>
        </p:txBody>
      </p:sp>
      <p:sp>
        <p:nvSpPr>
          <p:cNvPr id="2" name="Rounded Rectangular Callout 1"/>
          <p:cNvSpPr/>
          <p:nvPr/>
        </p:nvSpPr>
        <p:spPr>
          <a:xfrm>
            <a:off x="5667375" y="197287"/>
            <a:ext cx="3281198" cy="2911367"/>
          </a:xfrm>
          <a:prstGeom prst="wedgeRoundRectCallout">
            <a:avLst>
              <a:gd name="adj1" fmla="val -107960"/>
              <a:gd name="adj2" fmla="val 68998"/>
              <a:gd name="adj3" fmla="val 16667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400" dirty="0" smtClean="0">
                <a:solidFill>
                  <a:srgbClr val="FFC000"/>
                </a:solidFill>
              </a:rPr>
              <a:t>if </a:t>
            </a:r>
            <a:r>
              <a:rPr lang="en-US" sz="2400" dirty="0" err="1" smtClean="0">
                <a:solidFill>
                  <a:srgbClr val="FFC000"/>
                </a:solidFill>
              </a:rPr>
              <a:t>BoolExpr</a:t>
            </a:r>
            <a:r>
              <a:rPr lang="en-US" sz="2400" dirty="0" smtClean="0">
                <a:solidFill>
                  <a:srgbClr val="FFC000"/>
                </a:solidFill>
              </a:rPr>
              <a:t>:</a:t>
            </a:r>
          </a:p>
          <a:p>
            <a:pPr lvl="1"/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smtClean="0">
                <a:solidFill>
                  <a:srgbClr val="FFC000"/>
                </a:solidFill>
              </a:rPr>
              <a:t>   x = True</a:t>
            </a:r>
          </a:p>
          <a:p>
            <a:pPr lvl="1"/>
            <a:r>
              <a:rPr lang="en-US" sz="2400" dirty="0" smtClean="0">
                <a:solidFill>
                  <a:srgbClr val="FFC000"/>
                </a:solidFill>
              </a:rPr>
              <a:t>else:</a:t>
            </a:r>
          </a:p>
          <a:p>
            <a:pPr lvl="1"/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smtClean="0">
                <a:solidFill>
                  <a:srgbClr val="FFC000"/>
                </a:solidFill>
              </a:rPr>
              <a:t>   x = False</a:t>
            </a:r>
          </a:p>
          <a:p>
            <a:endParaRPr lang="en-US" sz="1000" dirty="0"/>
          </a:p>
          <a:p>
            <a:r>
              <a:rPr lang="en-US" sz="2400" dirty="0" smtClean="0"/>
              <a:t>is equivalent to:</a:t>
            </a:r>
          </a:p>
          <a:p>
            <a:endParaRPr lang="en-US" sz="1000" dirty="0">
              <a:solidFill>
                <a:srgbClr val="FFC000"/>
              </a:solidFill>
            </a:endParaRPr>
          </a:p>
          <a:p>
            <a:pPr lvl="1"/>
            <a:r>
              <a:rPr lang="en-US" sz="2400" dirty="0" smtClean="0">
                <a:solidFill>
                  <a:srgbClr val="FFC000"/>
                </a:solidFill>
              </a:rPr>
              <a:t>x = </a:t>
            </a:r>
            <a:r>
              <a:rPr lang="en-US" sz="2400" dirty="0" err="1" smtClean="0">
                <a:solidFill>
                  <a:srgbClr val="FFC000"/>
                </a:solidFill>
              </a:rPr>
              <a:t>BoolExpr</a:t>
            </a:r>
            <a:endParaRPr lang="en-US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056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99090"/>
            <a:ext cx="7886700" cy="557787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/>
              <a:t>grid_is_square</a:t>
            </a:r>
            <a:r>
              <a:rPr lang="en-US" dirty="0"/>
              <a:t>(</a:t>
            </a:r>
            <a:r>
              <a:rPr lang="en-US" dirty="0" err="1"/>
              <a:t>arglist</a:t>
            </a:r>
            <a:r>
              <a:rPr lang="en-US" dirty="0"/>
              <a:t>):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/>
              <a:t>    </a:t>
            </a:r>
            <a:r>
              <a:rPr lang="en-US" dirty="0"/>
              <a:t> </a:t>
            </a:r>
            <a:r>
              <a:rPr lang="en-US" dirty="0" smtClean="0"/>
              <a:t>length= </a:t>
            </a:r>
            <a:r>
              <a:rPr lang="en-US" dirty="0" err="1"/>
              <a:t>len</a:t>
            </a:r>
            <a:r>
              <a:rPr lang="en-US" dirty="0"/>
              <a:t>(</a:t>
            </a:r>
            <a:r>
              <a:rPr lang="en-US" dirty="0" err="1"/>
              <a:t>arglist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  </a:t>
            </a:r>
            <a:r>
              <a:rPr lang="en-US" dirty="0" smtClean="0"/>
              <a:t>   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= 0</a:t>
            </a:r>
          </a:p>
          <a:p>
            <a:pPr marL="0" indent="0">
              <a:buNone/>
            </a:pPr>
            <a:r>
              <a:rPr lang="en-US" dirty="0"/>
              <a:t>  </a:t>
            </a:r>
            <a:r>
              <a:rPr lang="en-US" dirty="0" smtClean="0"/>
              <a:t>    for </a:t>
            </a:r>
            <a:r>
              <a:rPr lang="en-US" dirty="0" err="1"/>
              <a:t>i</a:t>
            </a:r>
            <a:r>
              <a:rPr lang="en-US" dirty="0"/>
              <a:t> in </a:t>
            </a:r>
            <a:r>
              <a:rPr lang="en-US" dirty="0" smtClean="0"/>
              <a:t>range(length):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   </a:t>
            </a:r>
            <a:r>
              <a:rPr lang="en-US" dirty="0" smtClean="0"/>
              <a:t>      </a:t>
            </a:r>
            <a:r>
              <a:rPr lang="en-US" dirty="0"/>
              <a:t>  x = 0</a:t>
            </a:r>
          </a:p>
          <a:p>
            <a:pPr marL="0" indent="0">
              <a:buNone/>
            </a:pPr>
            <a:r>
              <a:rPr lang="en-US" dirty="0"/>
              <a:t>    </a:t>
            </a:r>
            <a:r>
              <a:rPr lang="en-US" dirty="0" smtClean="0"/>
              <a:t>      </a:t>
            </a:r>
            <a:r>
              <a:rPr lang="en-US" dirty="0"/>
              <a:t>  </a:t>
            </a:r>
            <a:r>
              <a:rPr lang="en-US" dirty="0" smtClean="0"/>
              <a:t>return </a:t>
            </a:r>
            <a:r>
              <a:rPr lang="en-US" dirty="0" err="1"/>
              <a:t>arglist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][x] == </a:t>
            </a:r>
            <a:r>
              <a:rPr lang="en-US" dirty="0" err="1"/>
              <a:t>arglist</a:t>
            </a:r>
            <a:r>
              <a:rPr lang="en-US" dirty="0"/>
              <a:t>[x][</a:t>
            </a:r>
            <a:r>
              <a:rPr lang="en-US" dirty="0" err="1"/>
              <a:t>i</a:t>
            </a:r>
            <a:r>
              <a:rPr lang="en-US" dirty="0" smtClean="0"/>
              <a:t>]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    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5</a:t>
            </a:fld>
            <a:endParaRPr lang="en-US"/>
          </a:p>
        </p:txBody>
      </p:sp>
      <p:sp>
        <p:nvSpPr>
          <p:cNvPr id="5" name="Rounded Rectangular Callout 4"/>
          <p:cNvSpPr/>
          <p:nvPr/>
        </p:nvSpPr>
        <p:spPr>
          <a:xfrm>
            <a:off x="3531476" y="4835471"/>
            <a:ext cx="4078015" cy="1520880"/>
          </a:xfrm>
          <a:prstGeom prst="wedgeRoundRectCallout">
            <a:avLst>
              <a:gd name="adj1" fmla="val -70833"/>
              <a:gd name="adj2" fmla="val -133072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Simplifying out the Boolean expression makes the bug in the code easier to see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2560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99090"/>
            <a:ext cx="7886700" cy="557787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/>
              <a:t>grid_is_square</a:t>
            </a:r>
            <a:r>
              <a:rPr lang="en-US" dirty="0"/>
              <a:t>(</a:t>
            </a:r>
            <a:r>
              <a:rPr lang="en-US" dirty="0" err="1"/>
              <a:t>arglist</a:t>
            </a:r>
            <a:r>
              <a:rPr lang="en-US" dirty="0"/>
              <a:t>):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/>
              <a:t>    </a:t>
            </a:r>
            <a:r>
              <a:rPr lang="en-US" dirty="0"/>
              <a:t> </a:t>
            </a:r>
            <a:r>
              <a:rPr lang="en-US" dirty="0" smtClean="0"/>
              <a:t>length= </a:t>
            </a:r>
            <a:r>
              <a:rPr lang="en-US" dirty="0" err="1"/>
              <a:t>len</a:t>
            </a:r>
            <a:r>
              <a:rPr lang="en-US" dirty="0"/>
              <a:t>(</a:t>
            </a:r>
            <a:r>
              <a:rPr lang="en-US" dirty="0" err="1"/>
              <a:t>arglist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  </a:t>
            </a:r>
            <a:r>
              <a:rPr lang="en-US" dirty="0" smtClean="0"/>
              <a:t>   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= 0</a:t>
            </a:r>
          </a:p>
          <a:p>
            <a:pPr marL="0" indent="0">
              <a:buNone/>
            </a:pPr>
            <a:r>
              <a:rPr lang="en-US" dirty="0"/>
              <a:t>  </a:t>
            </a:r>
            <a:r>
              <a:rPr lang="en-US" dirty="0" smtClean="0"/>
              <a:t>    for </a:t>
            </a:r>
            <a:r>
              <a:rPr lang="en-US" dirty="0" err="1"/>
              <a:t>i</a:t>
            </a:r>
            <a:r>
              <a:rPr lang="en-US" dirty="0"/>
              <a:t> in </a:t>
            </a:r>
            <a:r>
              <a:rPr lang="en-US" dirty="0" smtClean="0"/>
              <a:t>range(length):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   </a:t>
            </a:r>
            <a:r>
              <a:rPr lang="en-US" dirty="0" smtClean="0"/>
              <a:t>      </a:t>
            </a:r>
            <a:r>
              <a:rPr lang="en-US" dirty="0"/>
              <a:t>  x = 0</a:t>
            </a:r>
          </a:p>
          <a:p>
            <a:pPr marL="0" indent="0">
              <a:buNone/>
            </a:pPr>
            <a:r>
              <a:rPr lang="en-US" dirty="0"/>
              <a:t>    </a:t>
            </a:r>
            <a:r>
              <a:rPr lang="en-US" dirty="0" smtClean="0"/>
              <a:t>      </a:t>
            </a:r>
            <a:r>
              <a:rPr lang="en-US" dirty="0"/>
              <a:t>  </a:t>
            </a:r>
            <a:r>
              <a:rPr lang="en-US" dirty="0" smtClean="0"/>
              <a:t>return </a:t>
            </a:r>
            <a:r>
              <a:rPr lang="en-US" dirty="0" err="1"/>
              <a:t>arglist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][x] == </a:t>
            </a:r>
            <a:r>
              <a:rPr lang="en-US" dirty="0" err="1"/>
              <a:t>arglist</a:t>
            </a:r>
            <a:r>
              <a:rPr lang="en-US" dirty="0"/>
              <a:t>[x][</a:t>
            </a:r>
            <a:r>
              <a:rPr lang="en-US" dirty="0" err="1"/>
              <a:t>i</a:t>
            </a:r>
            <a:r>
              <a:rPr lang="en-US" dirty="0" smtClean="0"/>
              <a:t>]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    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6</a:t>
            </a:fld>
            <a:endParaRPr lang="en-US"/>
          </a:p>
        </p:txBody>
      </p:sp>
      <p:sp>
        <p:nvSpPr>
          <p:cNvPr id="2" name="Rounded Rectangular Callout 1"/>
          <p:cNvSpPr/>
          <p:nvPr/>
        </p:nvSpPr>
        <p:spPr>
          <a:xfrm>
            <a:off x="5223641" y="1072055"/>
            <a:ext cx="3291709" cy="843876"/>
          </a:xfrm>
          <a:prstGeom prst="wedgeRoundRectCallout">
            <a:avLst>
              <a:gd name="adj1" fmla="val -145678"/>
              <a:gd name="adj2" fmla="val 40081"/>
              <a:gd name="adj3" fmla="val 16667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initialization has no effect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395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99090"/>
            <a:ext cx="7886700" cy="557787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/>
              <a:t>grid_is_square</a:t>
            </a:r>
            <a:r>
              <a:rPr lang="en-US" dirty="0"/>
              <a:t>(</a:t>
            </a:r>
            <a:r>
              <a:rPr lang="en-US" dirty="0" err="1"/>
              <a:t>arglist</a:t>
            </a:r>
            <a:r>
              <a:rPr lang="en-US" dirty="0"/>
              <a:t>):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/>
              <a:t>    </a:t>
            </a:r>
            <a:r>
              <a:rPr lang="en-US" dirty="0"/>
              <a:t> </a:t>
            </a:r>
            <a:r>
              <a:rPr lang="en-US" dirty="0" smtClean="0"/>
              <a:t>length= </a:t>
            </a:r>
            <a:r>
              <a:rPr lang="en-US" dirty="0" err="1"/>
              <a:t>len</a:t>
            </a:r>
            <a:r>
              <a:rPr lang="en-US" dirty="0"/>
              <a:t>(</a:t>
            </a:r>
            <a:r>
              <a:rPr lang="en-US" dirty="0" err="1"/>
              <a:t>arglist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  </a:t>
            </a:r>
            <a:r>
              <a:rPr lang="en-US" dirty="0" smtClean="0"/>
              <a:t>   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= 0</a:t>
            </a:r>
          </a:p>
          <a:p>
            <a:pPr marL="0" indent="0">
              <a:buNone/>
            </a:pPr>
            <a:r>
              <a:rPr lang="en-US" dirty="0"/>
              <a:t>  </a:t>
            </a:r>
            <a:r>
              <a:rPr lang="en-US" dirty="0" smtClean="0"/>
              <a:t>    for </a:t>
            </a:r>
            <a:r>
              <a:rPr lang="en-US" dirty="0" err="1"/>
              <a:t>i</a:t>
            </a:r>
            <a:r>
              <a:rPr lang="en-US" dirty="0"/>
              <a:t> in </a:t>
            </a:r>
            <a:r>
              <a:rPr lang="en-US" dirty="0" smtClean="0"/>
              <a:t>range(length):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   </a:t>
            </a:r>
            <a:r>
              <a:rPr lang="en-US" dirty="0" smtClean="0"/>
              <a:t>      </a:t>
            </a:r>
            <a:r>
              <a:rPr lang="en-US" dirty="0"/>
              <a:t>  x = 0</a:t>
            </a:r>
          </a:p>
          <a:p>
            <a:pPr marL="0" indent="0">
              <a:buNone/>
            </a:pPr>
            <a:r>
              <a:rPr lang="en-US" dirty="0"/>
              <a:t>    </a:t>
            </a:r>
            <a:r>
              <a:rPr lang="en-US" dirty="0" smtClean="0"/>
              <a:t>      </a:t>
            </a:r>
            <a:r>
              <a:rPr lang="en-US" dirty="0"/>
              <a:t>  </a:t>
            </a:r>
            <a:r>
              <a:rPr lang="en-US" dirty="0" smtClean="0"/>
              <a:t>return </a:t>
            </a:r>
            <a:r>
              <a:rPr lang="en-US" dirty="0" err="1"/>
              <a:t>arglist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][x] == </a:t>
            </a:r>
            <a:r>
              <a:rPr lang="en-US" dirty="0" err="1"/>
              <a:t>arglist</a:t>
            </a:r>
            <a:r>
              <a:rPr lang="en-US" dirty="0"/>
              <a:t>[x][</a:t>
            </a:r>
            <a:r>
              <a:rPr lang="en-US" dirty="0" err="1"/>
              <a:t>i</a:t>
            </a:r>
            <a:r>
              <a:rPr lang="en-US" dirty="0" smtClean="0"/>
              <a:t>]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    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7</a:t>
            </a:fld>
            <a:endParaRPr lang="en-US"/>
          </a:p>
        </p:txBody>
      </p:sp>
      <p:sp>
        <p:nvSpPr>
          <p:cNvPr id="2" name="Rounded Rectangular Callout 1"/>
          <p:cNvSpPr/>
          <p:nvPr/>
        </p:nvSpPr>
        <p:spPr>
          <a:xfrm>
            <a:off x="5223641" y="1072055"/>
            <a:ext cx="3291709" cy="843876"/>
          </a:xfrm>
          <a:prstGeom prst="wedgeRoundRectCallout">
            <a:avLst>
              <a:gd name="adj1" fmla="val -133225"/>
              <a:gd name="adj2" fmla="val 169611"/>
              <a:gd name="adj3" fmla="val 16667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don't need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83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87563"/>
            <a:ext cx="7886700" cy="45894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/>
              <a:t>grid_is_square</a:t>
            </a:r>
            <a:r>
              <a:rPr lang="en-US" dirty="0"/>
              <a:t>(</a:t>
            </a:r>
            <a:r>
              <a:rPr lang="en-US" dirty="0" err="1"/>
              <a:t>arglist</a:t>
            </a:r>
            <a:r>
              <a:rPr lang="en-US" dirty="0"/>
              <a:t>):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/>
              <a:t>    </a:t>
            </a:r>
            <a:r>
              <a:rPr lang="en-US" dirty="0"/>
              <a:t> </a:t>
            </a:r>
            <a:r>
              <a:rPr lang="en-US" dirty="0" smtClean="0"/>
              <a:t>length= </a:t>
            </a:r>
            <a:r>
              <a:rPr lang="en-US" dirty="0" err="1"/>
              <a:t>len</a:t>
            </a:r>
            <a:r>
              <a:rPr lang="en-US" dirty="0"/>
              <a:t>(</a:t>
            </a:r>
            <a:r>
              <a:rPr lang="en-US" dirty="0" err="1"/>
              <a:t>arglist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  </a:t>
            </a:r>
            <a:r>
              <a:rPr lang="en-US" dirty="0" smtClean="0"/>
              <a:t> </a:t>
            </a:r>
            <a:r>
              <a:rPr lang="en-US" dirty="0"/>
              <a:t>  </a:t>
            </a:r>
            <a:r>
              <a:rPr lang="en-US" dirty="0" smtClean="0"/>
              <a:t> </a:t>
            </a:r>
            <a:r>
              <a:rPr lang="en-US" dirty="0" smtClean="0"/>
              <a:t>for </a:t>
            </a:r>
            <a:r>
              <a:rPr lang="en-US" dirty="0" err="1"/>
              <a:t>i</a:t>
            </a:r>
            <a:r>
              <a:rPr lang="en-US" dirty="0"/>
              <a:t> in </a:t>
            </a:r>
            <a:r>
              <a:rPr lang="en-US" dirty="0" smtClean="0"/>
              <a:t>range(length):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   </a:t>
            </a:r>
            <a:r>
              <a:rPr lang="en-US" dirty="0" smtClean="0"/>
              <a:t>      </a:t>
            </a:r>
            <a:r>
              <a:rPr lang="en-US" dirty="0"/>
              <a:t>  </a:t>
            </a:r>
            <a:r>
              <a:rPr lang="en-US" dirty="0" smtClean="0"/>
              <a:t>return </a:t>
            </a:r>
            <a:r>
              <a:rPr lang="en-US" dirty="0" err="1"/>
              <a:t>arglist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dirty="0" smtClean="0"/>
              <a:t>[0] </a:t>
            </a:r>
            <a:r>
              <a:rPr lang="en-US" dirty="0"/>
              <a:t>== </a:t>
            </a:r>
            <a:r>
              <a:rPr lang="en-US" dirty="0" err="1"/>
              <a:t>arglist</a:t>
            </a:r>
            <a:r>
              <a:rPr lang="en-US" dirty="0" smtClean="0"/>
              <a:t>[0]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 smtClean="0"/>
              <a:t>]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    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8</a:t>
            </a:fld>
            <a:endParaRPr lang="en-US"/>
          </a:p>
        </p:txBody>
      </p:sp>
      <p:sp>
        <p:nvSpPr>
          <p:cNvPr id="5" name="Rounded Rectangular Callout 4"/>
          <p:cNvSpPr/>
          <p:nvPr/>
        </p:nvSpPr>
        <p:spPr>
          <a:xfrm>
            <a:off x="5409751" y="3787336"/>
            <a:ext cx="3291709" cy="843876"/>
          </a:xfrm>
          <a:prstGeom prst="wedgeRoundRectCallout">
            <a:avLst>
              <a:gd name="adj1" fmla="val -148191"/>
              <a:gd name="adj2" fmla="val -62629"/>
              <a:gd name="adj3" fmla="val 16667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returns on the first iteration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313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383" y="1708123"/>
            <a:ext cx="9031356" cy="2852737"/>
          </a:xfrm>
        </p:spPr>
        <p:txBody>
          <a:bodyPr anchor="ctr" anchorCtr="0"/>
          <a:lstStyle/>
          <a:p>
            <a:pPr algn="ctr"/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A442-248E-467A-BE05-064ABD77C0B8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57950" y="2718992"/>
            <a:ext cx="7040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00B050"/>
                </a:solidFill>
                <a:sym typeface="Wingdings" panose="05000000000000000000" pitchFamily="2" charset="2"/>
              </a:rPr>
              <a:t></a:t>
            </a:r>
            <a:endParaRPr lang="en-US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207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659</TotalTime>
  <Words>174</Words>
  <Application>Microsoft Macintosh PowerPoint</Application>
  <PresentationFormat>On-screen Show (4:3)</PresentationFormat>
  <Paragraphs>123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CSc 120 Introduction to Computer Programming II  </vt:lpstr>
      <vt:lpstr>Example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2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120 Introduction to Computer Programing II</dc:title>
  <dc:creator>Saumya Debray</dc:creator>
  <cp:lastModifiedBy>Janalee O'Bagy</cp:lastModifiedBy>
  <cp:revision>120</cp:revision>
  <dcterms:created xsi:type="dcterms:W3CDTF">2016-12-07T21:03:03Z</dcterms:created>
  <dcterms:modified xsi:type="dcterms:W3CDTF">2017-09-01T03:45:47Z</dcterms:modified>
</cp:coreProperties>
</file>