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sldIdLst>
    <p:sldId id="256" r:id="rId2"/>
    <p:sldId id="284" r:id="rId3"/>
    <p:sldId id="28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6" r:id="rId18"/>
    <p:sldId id="276" r:id="rId19"/>
    <p:sldId id="277" r:id="rId20"/>
    <p:sldId id="280" r:id="rId21"/>
    <p:sldId id="278" r:id="rId22"/>
    <p:sldId id="282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308F"/>
    <a:srgbClr val="5E00BC"/>
    <a:srgbClr val="6400C8"/>
    <a:srgbClr val="0066FF"/>
    <a:srgbClr val="1B0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42" autoAdjust="0"/>
    <p:restoredTop sz="86371" autoAdjust="0"/>
  </p:normalViewPr>
  <p:slideViewPr>
    <p:cSldViewPr>
      <p:cViewPr varScale="1">
        <p:scale>
          <a:sx n="83" d="100"/>
          <a:sy n="83" d="100"/>
        </p:scale>
        <p:origin x="6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7182112-181A-4B9B-885A-8F63159F74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301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2112-181A-4B9B-885A-8F63159F74C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74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2112-181A-4B9B-885A-8F63159F74C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14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2112-181A-4B9B-885A-8F63159F74C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644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2112-181A-4B9B-885A-8F63159F74C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1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FF0B6-A08E-4CD5-8AC2-068194CE9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37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0342E-8828-4708-8B4C-FD5A779DE4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41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99A36-D065-4EAB-AA1B-BCC3DD9CB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47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89363"/>
            <a:ext cx="8229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00F4C-126B-415D-A8F8-3824A2CE33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989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7A3-B41B-482B-90E2-2A576771E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475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89363"/>
            <a:ext cx="8229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A02ED-5892-49F6-9DFE-BE7BB42F0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999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7342F-66CE-4B74-91CE-57FB2E23E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196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BDE36-BF2E-4223-A0AA-342FB4A17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36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227B3-41B0-440B-B380-821419DCF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72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21BD1-8F62-42A2-8BC6-26DB2EDC52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41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90F70-693F-4742-A462-4006FE259D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03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82E37-AEB9-45BC-9A5D-659E7E652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34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100C5D-F0A2-4D32-8A9B-EE9766B59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90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715BB-5E47-409D-9A49-5C6ADF4E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28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D88F3-6A04-4CC7-A0D7-874F9F729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0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47A60-7735-4E9F-BF30-3CC5FA9A1B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4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CSc 453: Lexical Analysis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fld id="{F3D0E1FF-103A-462A-9539-D15071FC44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36" name="Line 40"/>
          <p:cNvSpPr>
            <a:spLocks noChangeShapeType="1"/>
          </p:cNvSpPr>
          <p:nvPr userDrawn="1"/>
        </p:nvSpPr>
        <p:spPr bwMode="auto">
          <a:xfrm>
            <a:off x="457200" y="990600"/>
            <a:ext cx="7772400" cy="0"/>
          </a:xfrm>
          <a:prstGeom prst="line">
            <a:avLst/>
          </a:prstGeom>
          <a:noFill/>
          <a:ln w="476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5E00BC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Arial Narrow" pitchFamily="34" charset="0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Arial Narrow" pitchFamily="34" charset="0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 Narrow" pitchFamily="34" charset="0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CSc 453</a:t>
            </a:r>
            <a:br>
              <a:rPr lang="en-US" altLang="en-US" smtClean="0"/>
            </a:br>
            <a:r>
              <a:rPr lang="en-US" altLang="en-US" smtClean="0"/>
              <a:t> Lexical Analysis (Scanning)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Saumya Debray</a:t>
            </a:r>
          </a:p>
          <a:p>
            <a:pPr algn="l" eaLnBrk="1" hangingPunct="1"/>
            <a:r>
              <a:rPr lang="en-US" altLang="en-US" i="1" smtClean="0"/>
              <a:t>The University of Arizona</a:t>
            </a:r>
          </a:p>
          <a:p>
            <a:pPr algn="l" eaLnBrk="1" hangingPunct="1"/>
            <a:r>
              <a:rPr lang="en-US" altLang="en-US" i="1" smtClean="0"/>
              <a:t>Tucson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5D9F38-633B-4D25-AB0F-93F8C2EF4B71}" type="slidenum">
              <a:rPr lang="en-US" altLang="en-US" sz="1000" b="0"/>
              <a:pPr eaLnBrk="1" hangingPunct="1"/>
              <a:t>10</a:t>
            </a:fld>
            <a:endParaRPr lang="en-US" altLang="en-US" sz="1000" b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Extensions to r.e. Notation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One or more repetitions of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mtClean="0"/>
              <a:t> :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i="1" smtClean="0"/>
              <a:t>+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range of characters : [a-zA-Z], [0-9]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 optional expression: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Any single character: </a:t>
            </a:r>
            <a:r>
              <a:rPr lang="en-US" altLang="en-US" b="1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Giving names to regular expressions, e.g.: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letter = [a-zA-Z_]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digit = 0 | 1 | 2 | 3 | 4 | 5 | 6 | 7 | 8 | 9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 = letter ( letter | digit )*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Integer_const = digit+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6D4E1D-64C9-4C2A-9FEC-2B1D3A3A53CD}" type="slidenum">
              <a:rPr lang="en-US" altLang="en-US" sz="1000" b="0"/>
              <a:pPr eaLnBrk="1" hangingPunct="1"/>
              <a:t>11</a:t>
            </a:fld>
            <a:endParaRPr lang="en-US" altLang="en-US" sz="1000" b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Recognizing Tokens: Finite Automata</a:t>
            </a:r>
          </a:p>
        </p:txBody>
      </p:sp>
      <p:sp>
        <p:nvSpPr>
          <p:cNvPr id="1331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800600" cy="4835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 smtClean="0"/>
              <a:t>A </a:t>
            </a:r>
            <a:r>
              <a:rPr lang="en-US" altLang="en-US" sz="2600" i="1" u="sng" dirty="0" smtClean="0"/>
              <a:t>finite automaton</a:t>
            </a:r>
            <a:r>
              <a:rPr lang="en-US" altLang="en-US" sz="2600" dirty="0" smtClean="0"/>
              <a:t> is a 5-tuple (</a:t>
            </a:r>
            <a:r>
              <a:rPr lang="en-US" altLang="en-US" sz="2600" i="1" dirty="0" smtClean="0"/>
              <a:t>Q</a:t>
            </a:r>
            <a:r>
              <a:rPr lang="en-US" altLang="en-US" sz="2600" dirty="0" smtClean="0"/>
              <a:t>, </a:t>
            </a:r>
            <a:r>
              <a:rPr lang="en-US" altLang="en-US" sz="2600" dirty="0" smtClean="0">
                <a:sym typeface="Symbol" panose="05050102010706020507" pitchFamily="18" charset="2"/>
              </a:rPr>
              <a:t>, </a:t>
            </a:r>
            <a:r>
              <a:rPr lang="en-US" altLang="en-US" sz="2600" dirty="0" smtClean="0">
                <a:sym typeface="Symbol" panose="05050102010706020507" pitchFamily="18" charset="2"/>
              </a:rPr>
              <a:t>, </a:t>
            </a:r>
            <a:r>
              <a:rPr lang="en-US" altLang="en-US" sz="2600" dirty="0" smtClean="0">
                <a:sym typeface="Symbol" panose="05050102010706020507" pitchFamily="18" charset="2"/>
              </a:rPr>
              <a:t>q</a:t>
            </a:r>
            <a:r>
              <a:rPr lang="en-US" altLang="en-US" sz="2600" baseline="-25000" dirty="0" smtClean="0">
                <a:sym typeface="Symbol" panose="05050102010706020507" pitchFamily="18" charset="2"/>
              </a:rPr>
              <a:t>0</a:t>
            </a:r>
            <a:r>
              <a:rPr lang="en-US" altLang="en-US" sz="2600" dirty="0" smtClean="0">
                <a:sym typeface="Symbol" panose="05050102010706020507" pitchFamily="18" charset="2"/>
              </a:rPr>
              <a:t>,</a:t>
            </a:r>
            <a:r>
              <a:rPr lang="en-US" altLang="en-US" sz="2600" i="1" dirty="0" smtClean="0">
                <a:sym typeface="Symbol" panose="05050102010706020507" pitchFamily="18" charset="2"/>
              </a:rPr>
              <a:t> F</a:t>
            </a:r>
            <a:r>
              <a:rPr lang="en-US" altLang="en-US" sz="2600" dirty="0" smtClean="0">
                <a:sym typeface="Symbol" panose="05050102010706020507" pitchFamily="18" charset="2"/>
              </a:rPr>
              <a:t>), where: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 is a finite alphabet;</a:t>
            </a:r>
          </a:p>
          <a:p>
            <a:pPr lvl="1" eaLnBrk="1" hangingPunct="1"/>
            <a:r>
              <a:rPr lang="en-US" altLang="en-US" i="1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 is a finite set of states;</a:t>
            </a:r>
          </a:p>
          <a:p>
            <a:pPr lvl="1" eaLnBrk="1" hangingPunct="1"/>
            <a:r>
              <a:rPr lang="en-US" altLang="en-US" dirty="0">
                <a:sym typeface="Symbol" panose="05050102010706020507" pitchFamily="18" charset="2"/>
              </a:rPr>
              <a:t> </a:t>
            </a:r>
            <a:r>
              <a:rPr lang="en-US" alt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en-US" altLang="en-US" i="1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    </a:t>
            </a:r>
            <a:r>
              <a:rPr lang="en-US" altLang="en-US" i="1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 is the transition function;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 baseline="-25000" dirty="0" smtClean="0">
                <a:latin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en-US" alt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 </a:t>
            </a:r>
            <a:r>
              <a:rPr lang="en-US" altLang="en-US" i="1" dirty="0" smtClean="0">
                <a:latin typeface="Arial" panose="020B0604020202020204" pitchFamily="34" charset="0"/>
                <a:sym typeface="Symbol" panose="05050102010706020507" pitchFamily="18" charset="2"/>
              </a:rPr>
              <a:t> Q</a:t>
            </a:r>
            <a:r>
              <a:rPr lang="en-US" alt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 is the initial state; and</a:t>
            </a:r>
          </a:p>
          <a:p>
            <a:pPr lvl="1" eaLnBrk="1" hangingPunct="1"/>
            <a:r>
              <a:rPr lang="en-US" altLang="en-US" i="1" dirty="0" smtClean="0">
                <a:latin typeface="Arial" panose="020B0604020202020204" pitchFamily="34" charset="0"/>
                <a:sym typeface="Symbol" panose="05050102010706020507" pitchFamily="18" charset="2"/>
              </a:rPr>
              <a:t>F </a:t>
            </a:r>
            <a:r>
              <a:rPr lang="en-US" alt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 </a:t>
            </a:r>
            <a:r>
              <a:rPr lang="en-US" altLang="en-US" i="1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 is a set of final states.</a:t>
            </a:r>
          </a:p>
        </p:txBody>
      </p:sp>
      <p:pic>
        <p:nvPicPr>
          <p:cNvPr id="13318" name="Picture 8" descr="fsa_schematic"/>
          <p:cNvPicPr>
            <a:picLocks noGrp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46700" y="2446338"/>
            <a:ext cx="2998788" cy="2282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0943A6-5DF0-4FB9-9AEF-476B32012522}" type="slidenum">
              <a:rPr lang="en-US" altLang="en-US" sz="1000" b="0"/>
              <a:pPr eaLnBrk="1" hangingPunct="1"/>
              <a:t>12</a:t>
            </a:fld>
            <a:endParaRPr lang="en-US" altLang="en-US" sz="1000" b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Finite Automata: An Example 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106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smtClean="0"/>
              <a:t>A (deterministic) finite automaton (DFA) to match C-style comments: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7" y="2819400"/>
            <a:ext cx="7082265" cy="23415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C1C659-A3A2-48C5-80DF-FE22B2AE8C0C}" type="slidenum">
              <a:rPr lang="en-US" altLang="en-US" sz="1000" b="0"/>
              <a:pPr eaLnBrk="1" hangingPunct="1"/>
              <a:t>13</a:t>
            </a:fld>
            <a:endParaRPr lang="en-US" altLang="en-US" sz="1000" b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Formalizing Automata Behavior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To formalize automata behavior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dirty="0" smtClean="0">
                <a:sym typeface="Symbol" panose="05050102010706020507" pitchFamily="18" charset="2"/>
              </a:rPr>
              <a:t>we extend the transition function to deal with strings:</a:t>
            </a:r>
          </a:p>
          <a:p>
            <a:pPr lvl="2" eaLnBrk="1" hangingPunct="1">
              <a:buNone/>
            </a:pPr>
            <a:r>
              <a:rPr lang="en-US" altLang="en-US" sz="2600" dirty="0" smtClean="0">
                <a:sym typeface="Symbol" panose="05050102010706020507" pitchFamily="18" charset="2"/>
              </a:rPr>
              <a:t>* 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en-US" altLang="en-US" sz="260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  *  </a:t>
            </a:r>
            <a:r>
              <a:rPr lang="en-US" altLang="en-US" sz="260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Q </a:t>
            </a:r>
            <a:endParaRPr lang="en-US" altLang="en-US" sz="2600" i="1" dirty="0" smtClean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lvl="2" eaLnBrk="1" hangingPunct="1">
              <a:buNone/>
            </a:pPr>
            <a:r>
              <a:rPr lang="en-US" altLang="en-US" sz="800" i="1" dirty="0"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r>
              <a:rPr lang="en-US" altLang="en-US" sz="80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		</a:t>
            </a:r>
            <a:endParaRPr lang="en-US" altLang="en-US" sz="800" i="1" dirty="0" smtClean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lvl="2" eaLnBrk="1" hangingPunct="1">
              <a:buNone/>
            </a:pPr>
            <a:r>
              <a:rPr lang="en-US" altLang="en-US" sz="2600" dirty="0" smtClean="0">
                <a:sym typeface="Symbol" panose="05050102010706020507" pitchFamily="18" charset="2"/>
              </a:rPr>
              <a:t>*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60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, ) = </a:t>
            </a:r>
            <a:r>
              <a:rPr lang="en-US" altLang="en-US" sz="260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</a:p>
          <a:p>
            <a:pPr lvl="2" eaLnBrk="1" hangingPunct="1">
              <a:buNone/>
            </a:pPr>
            <a:r>
              <a:rPr lang="en-US" altLang="en-US" sz="2600" dirty="0" smtClean="0">
                <a:sym typeface="Symbol" panose="05050102010706020507" pitchFamily="18" charset="2"/>
              </a:rPr>
              <a:t>*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60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aw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) = </a:t>
            </a:r>
            <a:r>
              <a:rPr lang="en-US" altLang="en-US" sz="2600" dirty="0" smtClean="0">
                <a:sym typeface="Symbol" panose="05050102010706020507" pitchFamily="18" charset="2"/>
              </a:rPr>
              <a:t>*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60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)  where </a:t>
            </a:r>
            <a:r>
              <a:rPr lang="en-US" altLang="en-US" sz="260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 = </a:t>
            </a:r>
            <a:r>
              <a:rPr lang="en-US" altLang="en-US" sz="2600" dirty="0">
                <a:sym typeface="Symbol" panose="05050102010706020507" pitchFamily="18" charset="2"/>
              </a:rPr>
              <a:t>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60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alt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The </a:t>
            </a:r>
            <a:r>
              <a:rPr lang="en-US" altLang="en-US" i="1" u="sng" dirty="0" smtClean="0">
                <a:sym typeface="Symbol" panose="05050102010706020507" pitchFamily="18" charset="2"/>
              </a:rPr>
              <a:t>language</a:t>
            </a:r>
            <a:r>
              <a:rPr lang="en-US" altLang="en-US" dirty="0" smtClean="0">
                <a:sym typeface="Symbol" panose="05050102010706020507" pitchFamily="18" charset="2"/>
              </a:rPr>
              <a:t> accepted by an automaton </a:t>
            </a:r>
            <a:r>
              <a:rPr lang="en-US" altLang="en-US" i="1" dirty="0" smtClean="0">
                <a:sym typeface="Symbol" panose="05050102010706020507" pitchFamily="18" charset="2"/>
              </a:rPr>
              <a:t>M</a:t>
            </a:r>
            <a:r>
              <a:rPr lang="en-US" altLang="en-US" dirty="0" smtClean="0">
                <a:sym typeface="Symbol" panose="05050102010706020507" pitchFamily="18" charset="2"/>
              </a:rPr>
              <a:t> is</a:t>
            </a:r>
          </a:p>
          <a:p>
            <a:pPr lvl="2" eaLnBrk="1" hangingPunct="1">
              <a:buNone/>
            </a:pPr>
            <a:r>
              <a:rPr lang="en-US" altLang="en-US" sz="2600" i="1" dirty="0" smtClean="0">
                <a:sym typeface="Symbol" panose="05050102010706020507" pitchFamily="18" charset="2"/>
              </a:rPr>
              <a:t>L</a:t>
            </a:r>
            <a:r>
              <a:rPr lang="en-US" altLang="en-US" sz="2600" dirty="0" smtClean="0">
                <a:sym typeface="Symbol" panose="05050102010706020507" pitchFamily="18" charset="2"/>
              </a:rPr>
              <a:t>(</a:t>
            </a:r>
            <a:r>
              <a:rPr lang="en-US" altLang="en-US" sz="2600" i="1" dirty="0" smtClean="0">
                <a:sym typeface="Symbol" panose="05050102010706020507" pitchFamily="18" charset="2"/>
              </a:rPr>
              <a:t>M</a:t>
            </a:r>
            <a:r>
              <a:rPr lang="en-US" altLang="en-US" sz="2600" dirty="0" smtClean="0">
                <a:sym typeface="Symbol" panose="05050102010706020507" pitchFamily="18" charset="2"/>
              </a:rPr>
              <a:t>) = {</a:t>
            </a:r>
            <a:r>
              <a:rPr lang="en-US" alt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w</a:t>
            </a:r>
            <a:r>
              <a:rPr lang="en-US" altLang="en-US" sz="2600" dirty="0" smtClean="0">
                <a:sym typeface="Symbol" panose="05050102010706020507" pitchFamily="18" charset="2"/>
              </a:rPr>
              <a:t> | </a:t>
            </a:r>
            <a:r>
              <a:rPr lang="en-US" altLang="en-US" sz="2600" dirty="0" smtClean="0">
                <a:sym typeface="Symbol" panose="05050102010706020507" pitchFamily="18" charset="2"/>
              </a:rPr>
              <a:t>*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 sz="2600" baseline="-25000" dirty="0" smtClean="0">
                <a:latin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w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)  </a:t>
            </a:r>
            <a:r>
              <a:rPr lang="en-US" altLang="en-US" sz="260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F </a:t>
            </a:r>
            <a:r>
              <a:rPr lang="en-US" altLang="en-US" sz="2600" dirty="0" smtClean="0">
                <a:latin typeface="Arial" panose="020B0604020202020204" pitchFamily="34" charset="0"/>
                <a:sym typeface="Symbol" panose="05050102010706020507" pitchFamily="18" charset="2"/>
              </a:rPr>
              <a:t>}.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A language L is </a:t>
            </a:r>
            <a:r>
              <a:rPr lang="en-US" altLang="en-US" i="1" u="sng" dirty="0" smtClean="0">
                <a:sym typeface="Symbol" panose="05050102010706020507" pitchFamily="18" charset="2"/>
              </a:rPr>
              <a:t>regular</a:t>
            </a:r>
            <a:r>
              <a:rPr lang="en-US" altLang="en-US" dirty="0" smtClean="0">
                <a:sym typeface="Symbol" panose="05050102010706020507" pitchFamily="18" charset="2"/>
              </a:rPr>
              <a:t> if it is accepted by some finite automaton.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5541DF-C474-4F1C-B8C4-E37FC39B0CA5}" type="slidenum">
              <a:rPr lang="en-US" altLang="en-US" sz="1000" b="0"/>
              <a:pPr eaLnBrk="1" hangingPunct="1"/>
              <a:t>14</a:t>
            </a:fld>
            <a:endParaRPr lang="en-US" altLang="en-US" sz="1000" b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Finite Automata and Lexical Analysis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tokens of a language are specified using regular expressions.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scanner is a big DFA, essentially the “aggregate” of the automata for the individual tokens.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Issues: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does the scanner automaton look like?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How much should we match?  (When do we stop?)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do we do when a match is found?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Buffer management (for efficiency reasons).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BD2F46-B007-4650-9EE4-7540FD179957}" type="slidenum">
              <a:rPr lang="en-US" altLang="en-US" sz="1000" b="0"/>
              <a:pPr eaLnBrk="1" hangingPunct="1"/>
              <a:t>15</a:t>
            </a:fld>
            <a:endParaRPr lang="en-US" altLang="en-US" sz="1000" b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0772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Structure of a Scanner Automaton</a:t>
            </a:r>
          </a:p>
        </p:txBody>
      </p:sp>
      <p:pic>
        <p:nvPicPr>
          <p:cNvPr id="17413" name="Picture 5" descr="scanner-dfa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7675" y="1846263"/>
            <a:ext cx="5713413" cy="3995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253E4A-5A18-48A1-9FD0-D5B03A18C855}" type="slidenum">
              <a:rPr lang="en-US" altLang="en-US" sz="1000" b="0"/>
              <a:pPr eaLnBrk="1" hangingPunct="1"/>
              <a:t>16</a:t>
            </a:fld>
            <a:endParaRPr lang="en-US" altLang="en-US" sz="1000" b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much should we match?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2667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In general, find the longest match possible.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E.g., on input </a:t>
            </a:r>
            <a:r>
              <a:rPr lang="en-US" altLang="en-US" smtClean="0">
                <a:solidFill>
                  <a:srgbClr val="0066FF"/>
                </a:solidFill>
              </a:rPr>
              <a:t>123.45</a:t>
            </a:r>
            <a:r>
              <a:rPr lang="en-US" altLang="en-US" smtClean="0"/>
              <a:t>, match this as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num_const(123.45)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rather than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num_const(123), “</a:t>
            </a:r>
            <a:r>
              <a:rPr lang="en-US" altLang="en-US" sz="2400" b="1" smtClean="0"/>
              <a:t>.</a:t>
            </a:r>
            <a:r>
              <a:rPr lang="en-US" altLang="en-US" sz="2400" smtClean="0"/>
              <a:t>”, num_const(45).</a:t>
            </a:r>
          </a:p>
        </p:txBody>
      </p:sp>
      <p:pic>
        <p:nvPicPr>
          <p:cNvPr id="18438" name="Picture 5" descr="scanner-ex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65325" y="4244975"/>
            <a:ext cx="5392738" cy="1717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should we match?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66800"/>
          </a:xfrm>
        </p:spPr>
        <p:txBody>
          <a:bodyPr/>
          <a:lstStyle/>
          <a:p>
            <a:r>
              <a:rPr lang="en-US" dirty="0" smtClean="0"/>
              <a:t>Need to be careful when specifying tokens under “longest match possible” policy: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CSc 453: Lexical Analysis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02ED-5892-49F6-9DFE-BE7BB42F0108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9" name="Text Placeholder 9"/>
          <p:cNvSpPr txBox="1">
            <a:spLocks/>
          </p:cNvSpPr>
          <p:nvPr/>
        </p:nvSpPr>
        <p:spPr bwMode="auto">
          <a:xfrm>
            <a:off x="478420" y="2895684"/>
            <a:ext cx="4040188" cy="49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 Narrow" pitchFamily="34" charset="0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 Narrow" pitchFamily="34" charset="0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kern="0" dirty="0" smtClean="0"/>
              <a:t>Pattern</a:t>
            </a:r>
            <a:endParaRPr lang="en-US" sz="2400" kern="0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78419" y="3464428"/>
            <a:ext cx="4067537" cy="209817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 Narrow" pitchFamily="34" charset="0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 Narrow" pitchFamily="34" charset="0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COMMENT    </a:t>
            </a:r>
            <a:r>
              <a:rPr lang="en-US" sz="2000" b="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″/*″(.|\n)*″*/″</a:t>
            </a:r>
            <a:endParaRPr lang="en-US" sz="2000" b="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 Placeholder 10"/>
          <p:cNvSpPr txBox="1">
            <a:spLocks/>
          </p:cNvSpPr>
          <p:nvPr/>
        </p:nvSpPr>
        <p:spPr>
          <a:xfrm>
            <a:off x="4779038" y="2895684"/>
            <a:ext cx="4041775" cy="4983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 Narrow" pitchFamily="34" charset="0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 Narrow" pitchFamily="34" charset="0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kern="0" dirty="0" smtClean="0"/>
              <a:t>Input program</a:t>
            </a:r>
            <a:endParaRPr lang="en-US" sz="2400" kern="0" dirty="0"/>
          </a:p>
        </p:txBody>
      </p:sp>
      <p:sp>
        <p:nvSpPr>
          <p:cNvPr id="12" name="Content Placeholder 11"/>
          <p:cNvSpPr txBox="1">
            <a:spLocks/>
          </p:cNvSpPr>
          <p:nvPr/>
        </p:nvSpPr>
        <p:spPr>
          <a:xfrm>
            <a:off x="4779038" y="3464428"/>
            <a:ext cx="3912243" cy="22505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 Narrow" pitchFamily="34" charset="0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 Narrow" pitchFamily="34" charset="0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float area() {  /* area of a circle */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    float r, a;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    </a:t>
            </a:r>
            <a:r>
              <a:rPr lang="en-US" sz="2000" b="0" kern="0" dirty="0" err="1" smtClean="0"/>
              <a:t>scanf</a:t>
            </a:r>
            <a:r>
              <a:rPr lang="en-US" sz="2000" b="0" kern="0" dirty="0" smtClean="0"/>
              <a:t>(“%”, &amp;r);  /* radius */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    a = 3.1416*r*r;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 smtClean="0"/>
              <a:t>    return a;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0" kern="0" dirty="0"/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79192" y="3464428"/>
            <a:ext cx="1261884" cy="40011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(.|\</a:t>
            </a:r>
            <a:r>
              <a:rPr lang="en-US" sz="2000" b="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b="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</a:t>
            </a:r>
            <a:endParaRPr lang="en-US" sz="2000" dirty="0"/>
          </a:p>
        </p:txBody>
      </p:sp>
      <p:sp>
        <p:nvSpPr>
          <p:cNvPr id="15" name="Freeform 14"/>
          <p:cNvSpPr/>
          <p:nvPr/>
        </p:nvSpPr>
        <p:spPr bwMode="auto">
          <a:xfrm>
            <a:off x="5077326" y="3513221"/>
            <a:ext cx="3489158" cy="1070811"/>
          </a:xfrm>
          <a:custGeom>
            <a:avLst/>
            <a:gdLst>
              <a:gd name="connsiteX0" fmla="*/ 1515979 w 3489158"/>
              <a:gd name="connsiteY0" fmla="*/ 0 h 1070811"/>
              <a:gd name="connsiteX1" fmla="*/ 3489158 w 3489158"/>
              <a:gd name="connsiteY1" fmla="*/ 12032 h 1070811"/>
              <a:gd name="connsiteX2" fmla="*/ 3489158 w 3489158"/>
              <a:gd name="connsiteY2" fmla="*/ 372979 h 1070811"/>
              <a:gd name="connsiteX3" fmla="*/ 1455821 w 3489158"/>
              <a:gd name="connsiteY3" fmla="*/ 372979 h 1070811"/>
              <a:gd name="connsiteX4" fmla="*/ 1455821 w 3489158"/>
              <a:gd name="connsiteY4" fmla="*/ 721895 h 1070811"/>
              <a:gd name="connsiteX5" fmla="*/ 2899611 w 3489158"/>
              <a:gd name="connsiteY5" fmla="*/ 733926 h 1070811"/>
              <a:gd name="connsiteX6" fmla="*/ 2923674 w 3489158"/>
              <a:gd name="connsiteY6" fmla="*/ 1034716 h 1070811"/>
              <a:gd name="connsiteX7" fmla="*/ 0 w 3489158"/>
              <a:gd name="connsiteY7" fmla="*/ 1070811 h 1070811"/>
              <a:gd name="connsiteX8" fmla="*/ 12032 w 3489158"/>
              <a:gd name="connsiteY8" fmla="*/ 324853 h 1070811"/>
              <a:gd name="connsiteX9" fmla="*/ 1491916 w 3489158"/>
              <a:gd name="connsiteY9" fmla="*/ 348916 h 1070811"/>
              <a:gd name="connsiteX10" fmla="*/ 1515979 w 3489158"/>
              <a:gd name="connsiteY10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9158" h="1070811">
                <a:moveTo>
                  <a:pt x="1515979" y="0"/>
                </a:moveTo>
                <a:lnTo>
                  <a:pt x="3489158" y="12032"/>
                </a:lnTo>
                <a:lnTo>
                  <a:pt x="3489158" y="372979"/>
                </a:lnTo>
                <a:lnTo>
                  <a:pt x="1455821" y="372979"/>
                </a:lnTo>
                <a:lnTo>
                  <a:pt x="1455821" y="721895"/>
                </a:lnTo>
                <a:lnTo>
                  <a:pt x="2899611" y="733926"/>
                </a:lnTo>
                <a:lnTo>
                  <a:pt x="2923674" y="1034716"/>
                </a:lnTo>
                <a:lnTo>
                  <a:pt x="0" y="1070811"/>
                </a:lnTo>
                <a:lnTo>
                  <a:pt x="12032" y="324853"/>
                </a:lnTo>
                <a:lnTo>
                  <a:pt x="1491916" y="348916"/>
                </a:lnTo>
                <a:lnTo>
                  <a:pt x="1515979" y="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8419" y="2895601"/>
            <a:ext cx="4067537" cy="28955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663379" y="2895601"/>
            <a:ext cx="4067537" cy="28955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286000" y="3394076"/>
            <a:ext cx="304800" cy="56832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306766" y="3359152"/>
            <a:ext cx="304800" cy="56832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966128" y="3359152"/>
            <a:ext cx="304800" cy="56832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848600" y="4114800"/>
            <a:ext cx="304800" cy="56832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Arc 22"/>
          <p:cNvSpPr/>
          <p:nvPr/>
        </p:nvSpPr>
        <p:spPr bwMode="auto">
          <a:xfrm>
            <a:off x="2426368" y="2986842"/>
            <a:ext cx="3927168" cy="864434"/>
          </a:xfrm>
          <a:prstGeom prst="arc">
            <a:avLst>
              <a:gd name="adj1" fmla="val 10813968"/>
              <a:gd name="adj2" fmla="val 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rc 23"/>
          <p:cNvSpPr/>
          <p:nvPr/>
        </p:nvSpPr>
        <p:spPr bwMode="auto">
          <a:xfrm>
            <a:off x="4130560" y="3120817"/>
            <a:ext cx="5553478" cy="1586915"/>
          </a:xfrm>
          <a:prstGeom prst="arc">
            <a:avLst>
              <a:gd name="adj1" fmla="val 2145106"/>
              <a:gd name="adj2" fmla="val 10768168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01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805CC8-BA94-415A-AFBB-F9D65DBBD793}" type="slidenum">
              <a:rPr lang="en-US" altLang="en-US" sz="1000" b="0"/>
              <a:pPr eaLnBrk="1" hangingPunct="1"/>
              <a:t>18</a:t>
            </a:fld>
            <a:endParaRPr lang="en-US" altLang="en-US" sz="1000" b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Reserved Words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en-US" altLang="en-US" smtClean="0"/>
              <a:t>Hard-wire them directly into the scanner automaton:</a:t>
            </a:r>
          </a:p>
          <a:p>
            <a:pPr marL="839788" lvl="1" indent="-495300" eaLnBrk="1" hangingPunct="1"/>
            <a:r>
              <a:rPr lang="en-US" altLang="en-US" smtClean="0"/>
              <a:t>harder to modify;</a:t>
            </a:r>
          </a:p>
          <a:p>
            <a:pPr marL="839788" lvl="1" indent="-495300" eaLnBrk="1" hangingPunct="1"/>
            <a:r>
              <a:rPr lang="en-US" altLang="en-US" smtClean="0"/>
              <a:t>increases the size and complexity of the automaton;</a:t>
            </a:r>
          </a:p>
          <a:p>
            <a:pPr marL="839788" lvl="1" indent="-495300" eaLnBrk="1" hangingPunct="1"/>
            <a:r>
              <a:rPr lang="en-US" altLang="en-US" smtClean="0"/>
              <a:t>performance benefits unclear (fewer tests, but cache effects due to larger code size).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en-US" altLang="en-US" smtClean="0"/>
              <a:t>Fold them into “identifier” case, then look up a keyword table:</a:t>
            </a:r>
          </a:p>
          <a:p>
            <a:pPr marL="839788" lvl="1" indent="-495300" eaLnBrk="1" hangingPunct="1"/>
            <a:r>
              <a:rPr lang="en-US" altLang="en-US" smtClean="0"/>
              <a:t>simpler, smaller code;</a:t>
            </a:r>
          </a:p>
          <a:p>
            <a:pPr marL="839788" lvl="1" indent="-495300" eaLnBrk="1" hangingPunct="1"/>
            <a:r>
              <a:rPr lang="en-US" altLang="en-US" smtClean="0"/>
              <a:t>table lookup cost can be mitigated using perfect hashing.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48300A-9FA5-4296-97AA-66031538F94B}" type="slidenum">
              <a:rPr lang="en-US" altLang="en-US" sz="1000" b="0"/>
              <a:pPr eaLnBrk="1" hangingPunct="1"/>
              <a:t>19</a:t>
            </a:fld>
            <a:endParaRPr lang="en-US" altLang="en-US" sz="1000" b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 Finite Automata 1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200" smtClean="0"/>
              <a:t>Encoded as program code:</a:t>
            </a:r>
          </a:p>
          <a:p>
            <a:pPr marL="839788" lvl="1" indent="-495300" eaLnBrk="1" hangingPunct="1">
              <a:lnSpc>
                <a:spcPct val="80000"/>
              </a:lnSpc>
            </a:pPr>
            <a:r>
              <a:rPr lang="en-US" altLang="en-US" sz="2000" smtClean="0"/>
              <a:t>each state corresponds to a (labeled code fragment)</a:t>
            </a:r>
          </a:p>
          <a:p>
            <a:pPr marL="839788" lvl="1" indent="-495300" eaLnBrk="1" hangingPunct="1">
              <a:lnSpc>
                <a:spcPct val="80000"/>
              </a:lnSpc>
            </a:pPr>
            <a:r>
              <a:rPr lang="en-US" altLang="en-US" sz="2000" smtClean="0"/>
              <a:t>state transitions represented as control transfers.</a:t>
            </a:r>
          </a:p>
          <a:p>
            <a:pPr marL="839788" lvl="1" indent="-4953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E.g.: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b="1" smtClean="0">
                <a:latin typeface="Arial" panose="020B0604020202020204" pitchFamily="34" charset="0"/>
              </a:rPr>
              <a:t>while</a:t>
            </a:r>
            <a:r>
              <a:rPr lang="en-US" altLang="en-US" sz="1900" smtClean="0">
                <a:latin typeface="Arial" panose="020B0604020202020204" pitchFamily="34" charset="0"/>
              </a:rPr>
              <a:t> ( TRUE ) {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/>
              <a:t>     …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Arial" panose="020B0604020202020204" pitchFamily="34" charset="0"/>
              </a:rPr>
              <a:t>    state_</a:t>
            </a:r>
            <a:r>
              <a:rPr lang="en-US" altLang="en-US" sz="1900" i="1" smtClean="0">
                <a:latin typeface="Arial" panose="020B0604020202020204" pitchFamily="34" charset="0"/>
              </a:rPr>
              <a:t>k</a:t>
            </a:r>
            <a:r>
              <a:rPr lang="en-US" altLang="en-US" sz="1900" smtClean="0">
                <a:latin typeface="Arial" panose="020B0604020202020204" pitchFamily="34" charset="0"/>
              </a:rPr>
              <a:t>: ch = NextChar();   /* buffer mgt happens here */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Arial" panose="020B0604020202020204" pitchFamily="34" charset="0"/>
              </a:rPr>
              <a:t>              </a:t>
            </a:r>
            <a:r>
              <a:rPr lang="en-US" altLang="en-US" sz="1900" b="1" smtClean="0">
                <a:latin typeface="Arial" panose="020B0604020202020204" pitchFamily="34" charset="0"/>
              </a:rPr>
              <a:t>switch</a:t>
            </a:r>
            <a:r>
              <a:rPr lang="en-US" altLang="en-US" sz="1900" smtClean="0">
                <a:latin typeface="Arial" panose="020B0604020202020204" pitchFamily="34" charset="0"/>
              </a:rPr>
              <a:t> (ch) {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Arial" panose="020B0604020202020204" pitchFamily="34" charset="0"/>
              </a:rPr>
              <a:t>                </a:t>
            </a:r>
            <a:r>
              <a:rPr lang="en-US" altLang="en-US" sz="1900" b="1" smtClean="0">
                <a:latin typeface="Arial" panose="020B0604020202020204" pitchFamily="34" charset="0"/>
              </a:rPr>
              <a:t>case</a:t>
            </a:r>
            <a:r>
              <a:rPr lang="en-US" altLang="en-US" sz="1900" smtClean="0">
                <a:latin typeface="Arial" panose="020B0604020202020204" pitchFamily="34" charset="0"/>
              </a:rPr>
              <a:t> … : goto  ...;     /* state transition */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Arial" panose="020B0604020202020204" pitchFamily="34" charset="0"/>
              </a:rPr>
              <a:t>                  …</a:t>
            </a:r>
          </a:p>
          <a:p>
            <a:pPr marL="1370013" lvl="3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Arial" panose="020B0604020202020204" pitchFamily="34" charset="0"/>
              </a:rPr>
              <a:t>           }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Arial" panose="020B0604020202020204" pitchFamily="34" charset="0"/>
              </a:rPr>
              <a:t>    state_</a:t>
            </a:r>
            <a:r>
              <a:rPr lang="en-US" altLang="en-US" sz="1900" i="1" smtClean="0">
                <a:latin typeface="Arial" panose="020B0604020202020204" pitchFamily="34" charset="0"/>
              </a:rPr>
              <a:t>m</a:t>
            </a:r>
            <a:r>
              <a:rPr lang="en-US" altLang="en-US" sz="1900" smtClean="0">
                <a:latin typeface="Arial" panose="020B0604020202020204" pitchFamily="34" charset="0"/>
              </a:rPr>
              <a:t>:           /* final state */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Arial" panose="020B0604020202020204" pitchFamily="34" charset="0"/>
              </a:rPr>
              <a:t>              copy lexeme to where parser can get at it;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Arial" panose="020B0604020202020204" pitchFamily="34" charset="0"/>
              </a:rPr>
              <a:t>              </a:t>
            </a:r>
            <a:r>
              <a:rPr lang="en-US" altLang="en-US" sz="1900" b="1" smtClean="0">
                <a:latin typeface="Arial" panose="020B0604020202020204" pitchFamily="34" charset="0"/>
              </a:rPr>
              <a:t>return</a:t>
            </a:r>
            <a:r>
              <a:rPr lang="en-US" altLang="en-US" sz="1900" smtClean="0">
                <a:latin typeface="Arial" panose="020B0604020202020204" pitchFamily="34" charset="0"/>
              </a:rPr>
              <a:t> token_type; 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Arial" panose="020B0604020202020204" pitchFamily="34" charset="0"/>
              </a:rPr>
              <a:t>    …</a:t>
            </a:r>
          </a:p>
          <a:p>
            <a:pPr marL="1131888" lvl="2" indent="-4381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084E3F-80E0-455A-ACFF-DACE5B35FF1C}" type="slidenum">
              <a:rPr lang="en-US" altLang="en-US" sz="1000" b="0"/>
              <a:pPr eaLnBrk="1" hangingPunct="1"/>
              <a:t>2</a:t>
            </a:fld>
            <a:endParaRPr lang="en-US" altLang="en-US" sz="10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795713"/>
            <a:ext cx="8229600" cy="2335212"/>
          </a:xfrm>
        </p:spPr>
        <p:txBody>
          <a:bodyPr/>
          <a:lstStyle/>
          <a:p>
            <a:pPr eaLnBrk="1" hangingPunct="1"/>
            <a:r>
              <a:rPr lang="en-US" altLang="en-US" sz="2200" i="1" u="sng" smtClean="0"/>
              <a:t>Main task</a:t>
            </a:r>
            <a:r>
              <a:rPr lang="en-US" altLang="en-US" sz="2200" smtClean="0"/>
              <a:t>: to read input characters and group them into “</a:t>
            </a:r>
            <a:r>
              <a:rPr lang="en-US" altLang="en-US" sz="2200" i="1" smtClean="0"/>
              <a:t>tokens</a:t>
            </a:r>
            <a:r>
              <a:rPr lang="en-US" altLang="en-US" sz="2200" smtClean="0"/>
              <a:t>.”</a:t>
            </a:r>
          </a:p>
          <a:p>
            <a:pPr eaLnBrk="1" hangingPunct="1"/>
            <a:r>
              <a:rPr lang="en-US" altLang="en-US" sz="2200" i="1" u="sng" smtClean="0"/>
              <a:t>Secondary tasks</a:t>
            </a:r>
            <a:r>
              <a:rPr lang="en-US" altLang="en-US" sz="2200" smtClean="0"/>
              <a:t>: </a:t>
            </a:r>
          </a:p>
          <a:p>
            <a:pPr lvl="1" eaLnBrk="1" hangingPunct="1"/>
            <a:r>
              <a:rPr lang="en-US" altLang="en-US" sz="2000" smtClean="0"/>
              <a:t>Skip comments and whitespace;</a:t>
            </a:r>
          </a:p>
          <a:p>
            <a:pPr lvl="1" eaLnBrk="1" hangingPunct="1"/>
            <a:r>
              <a:rPr lang="en-US" altLang="en-US" sz="2000" smtClean="0"/>
              <a:t>Correlate error messages with source program (e.g., line number of error).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133600" y="13716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0"/>
              <a:t>lexical analyzer</a:t>
            </a:r>
          </a:p>
          <a:p>
            <a:pPr algn="ctr" eaLnBrk="1" hangingPunct="1"/>
            <a:r>
              <a:rPr lang="en-US" altLang="en-US" sz="1800" b="0"/>
              <a:t>(scanner)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181600" y="13716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0"/>
              <a:t>syntax analyzer</a:t>
            </a:r>
          </a:p>
          <a:p>
            <a:pPr algn="ctr" eaLnBrk="1" hangingPunct="1"/>
            <a:r>
              <a:rPr lang="en-US" altLang="en-US" sz="1800" b="0"/>
              <a:t>(parser)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657600" y="26670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0"/>
              <a:t>symbol table</a:t>
            </a:r>
          </a:p>
          <a:p>
            <a:pPr algn="ctr" eaLnBrk="1" hangingPunct="1"/>
            <a:r>
              <a:rPr lang="en-US" altLang="en-US" sz="1800" b="0"/>
              <a:t>manager</a:t>
            </a:r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17526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914400" y="1447800"/>
            <a:ext cx="9413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0"/>
              <a:t>source </a:t>
            </a:r>
          </a:p>
          <a:p>
            <a:pPr algn="ctr" eaLnBrk="1" hangingPunct="1"/>
            <a:r>
              <a:rPr lang="en-US" altLang="en-US" sz="1600" b="0"/>
              <a:t>program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3886200" y="1524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 flipH="1">
            <a:off x="3886200" y="198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15"/>
          <p:cNvCxnSpPr>
            <a:cxnSpLocks noChangeShapeType="1"/>
            <a:stCxn id="4102" idx="2"/>
            <a:endCxn id="4104" idx="0"/>
          </p:cNvCxnSpPr>
          <p:nvPr/>
        </p:nvCxnSpPr>
        <p:spPr bwMode="auto">
          <a:xfrm>
            <a:off x="3009900" y="2133600"/>
            <a:ext cx="1524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16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flipH="1">
            <a:off x="4533900" y="2133600"/>
            <a:ext cx="1524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4114800" y="1143000"/>
            <a:ext cx="782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0"/>
              <a:t>tokens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359FBA-3B4B-4F6B-81D3-76F2A10F3A95}" type="slidenum">
              <a:rPr lang="en-US" altLang="en-US" sz="1000" b="0"/>
              <a:pPr eaLnBrk="1" hangingPunct="1"/>
              <a:t>20</a:t>
            </a:fld>
            <a:endParaRPr lang="en-US" altLang="en-US" sz="1000" b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Direct-Coded Automaton: Example</a:t>
            </a:r>
          </a:p>
        </p:txBody>
      </p:sp>
      <p:sp>
        <p:nvSpPr>
          <p:cNvPr id="2662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5105400" cy="4835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int scanner()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{  char ch;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</a:t>
            </a:r>
            <a:r>
              <a:rPr lang="en-US" altLang="en-US" sz="1600" b="1" smtClean="0"/>
              <a:t>while</a:t>
            </a:r>
            <a:r>
              <a:rPr lang="en-US" altLang="en-US" sz="1600" smtClean="0"/>
              <a:t> (TRUE)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ch = NextChar( 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state_1: </a:t>
            </a:r>
            <a:r>
              <a:rPr lang="en-US" altLang="en-US" sz="1600" b="1" smtClean="0"/>
              <a:t>switch</a:t>
            </a:r>
            <a:r>
              <a:rPr lang="en-US" altLang="en-US" sz="1600" smtClean="0"/>
              <a:t> (ch) {          /* initial state */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     </a:t>
            </a:r>
            <a:r>
              <a:rPr lang="en-US" altLang="en-US" sz="1600" b="1" smtClean="0"/>
              <a:t>case</a:t>
            </a:r>
            <a:r>
              <a:rPr lang="en-US" altLang="en-US" sz="1600" smtClean="0"/>
              <a:t> ‘a’ : </a:t>
            </a:r>
            <a:r>
              <a:rPr lang="en-US" altLang="en-US" sz="1600" b="1" smtClean="0"/>
              <a:t>goto</a:t>
            </a:r>
            <a:r>
              <a:rPr lang="en-US" altLang="en-US" sz="1600" smtClean="0"/>
              <a:t> state_2;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     </a:t>
            </a:r>
            <a:r>
              <a:rPr lang="en-US" altLang="en-US" sz="1600" b="1" smtClean="0"/>
              <a:t>case</a:t>
            </a:r>
            <a:r>
              <a:rPr lang="en-US" altLang="en-US" sz="1600" smtClean="0"/>
              <a:t> ‘b’ : </a:t>
            </a:r>
            <a:r>
              <a:rPr lang="en-US" altLang="en-US" sz="1600" b="1" smtClean="0"/>
              <a:t>goto</a:t>
            </a:r>
            <a:r>
              <a:rPr lang="en-US" altLang="en-US" sz="1600" smtClean="0"/>
              <a:t> state_3;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     </a:t>
            </a:r>
            <a:r>
              <a:rPr lang="en-US" altLang="en-US" sz="1600" b="1" smtClean="0"/>
              <a:t>default</a:t>
            </a:r>
            <a:r>
              <a:rPr lang="en-US" altLang="en-US" sz="1600" smtClean="0"/>
              <a:t> : Error();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   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state_2: 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state_3: </a:t>
            </a:r>
            <a:r>
              <a:rPr lang="en-US" altLang="en-US" sz="1600" b="1" smtClean="0"/>
              <a:t>switch</a:t>
            </a:r>
            <a:r>
              <a:rPr lang="en-US" altLang="en-US" sz="1600" smtClean="0"/>
              <a:t> (ch) {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     </a:t>
            </a:r>
            <a:r>
              <a:rPr lang="en-US" altLang="en-US" sz="1600" b="1" smtClean="0"/>
              <a:t>case</a:t>
            </a:r>
            <a:r>
              <a:rPr lang="en-US" altLang="en-US" sz="1600" smtClean="0"/>
              <a:t> ‘a’ : goto state_2;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     </a:t>
            </a:r>
            <a:r>
              <a:rPr lang="en-US" altLang="en-US" sz="1600" b="1" smtClean="0"/>
              <a:t>default</a:t>
            </a:r>
            <a:r>
              <a:rPr lang="en-US" altLang="en-US" sz="1600" smtClean="0"/>
              <a:t> : </a:t>
            </a:r>
            <a:r>
              <a:rPr lang="en-US" altLang="en-US" sz="1600" b="1" smtClean="0"/>
              <a:t>return</a:t>
            </a:r>
            <a:r>
              <a:rPr lang="en-US" altLang="en-US" sz="1600" smtClean="0"/>
              <a:t> SUCCESS;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     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} /* while */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smtClean="0"/>
          </a:p>
        </p:txBody>
      </p:sp>
      <p:pic>
        <p:nvPicPr>
          <p:cNvPr id="26630" name="Picture 6" descr="dfa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19738" y="2595563"/>
            <a:ext cx="1719262" cy="2063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46EA35-5A0E-4307-9FFA-F0EA10F08305}" type="slidenum">
              <a:rPr lang="en-US" altLang="en-US" sz="1000" b="0"/>
              <a:pPr eaLnBrk="1" hangingPunct="1"/>
              <a:t>21</a:t>
            </a:fld>
            <a:endParaRPr lang="en-US" altLang="en-US" sz="1000" b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 Finite Automata 2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Table-driven automata (e.g., </a:t>
            </a:r>
            <a:r>
              <a:rPr lang="en-US" altLang="en-US" b="1" i="1" smtClean="0"/>
              <a:t>lex</a:t>
            </a:r>
            <a:r>
              <a:rPr lang="en-US" altLang="en-US" smtClean="0"/>
              <a:t>, </a:t>
            </a:r>
            <a:r>
              <a:rPr lang="en-US" altLang="en-US" b="1" i="1" smtClean="0"/>
              <a:t>flex</a:t>
            </a:r>
            <a:r>
              <a:rPr lang="en-US" altLang="en-US" smtClean="0"/>
              <a:t>):</a:t>
            </a:r>
          </a:p>
          <a:p>
            <a:pPr lvl="1" eaLnBrk="1" hangingPunct="1"/>
            <a:r>
              <a:rPr lang="en-US" altLang="en-US" smtClean="0"/>
              <a:t>Use a table to encode transitions: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next_state = </a:t>
            </a:r>
            <a:r>
              <a:rPr lang="en-US" altLang="en-US" sz="2400" i="1" smtClean="0">
                <a:latin typeface="Arial" panose="020B0604020202020204" pitchFamily="34" charset="0"/>
              </a:rPr>
              <a:t>T</a:t>
            </a:r>
            <a:r>
              <a:rPr lang="en-US" altLang="en-US" sz="2400" smtClean="0">
                <a:latin typeface="Arial" panose="020B0604020202020204" pitchFamily="34" charset="0"/>
              </a:rPr>
              <a:t>(curr_state, next_char);</a:t>
            </a:r>
          </a:p>
          <a:p>
            <a:pPr lvl="1" eaLnBrk="1" hangingPunct="1"/>
            <a:r>
              <a:rPr lang="en-US" altLang="en-US" smtClean="0"/>
              <a:t>Use one bit in state no. to indicate whether it’s a final (or error) state.  If so, consult a separate table for what action to take.</a:t>
            </a:r>
          </a:p>
        </p:txBody>
      </p:sp>
      <p:graphicFrame>
        <p:nvGraphicFramePr>
          <p:cNvPr id="62604" name="Group 140"/>
          <p:cNvGraphicFramePr>
            <a:graphicFrameLocks noGrp="1"/>
          </p:cNvGraphicFramePr>
          <p:nvPr/>
        </p:nvGraphicFramePr>
        <p:xfrm>
          <a:off x="2971800" y="4114800"/>
          <a:ext cx="3962400" cy="1936750"/>
        </p:xfrm>
        <a:graphic>
          <a:graphicData uri="http://schemas.openxmlformats.org/drawingml/2006/table">
            <a:tbl>
              <a:tblPr/>
              <a:tblGrid>
                <a:gridCol w="874713"/>
                <a:gridCol w="1028700"/>
                <a:gridCol w="1030287"/>
                <a:gridCol w="1028700"/>
              </a:tblGrid>
              <a:tr h="59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27" marB="45727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next input character</a:t>
                      </a:r>
                    </a:p>
                  </a:txBody>
                  <a:tcPr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33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Current   state</a:t>
                      </a:r>
                    </a:p>
                  </a:txBody>
                  <a:tcPr marT="45727" marB="45727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2867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0E7D45-28EC-4238-B643-2E7F757CC264}" type="slidenum">
              <a:rPr lang="en-US" altLang="en-US" sz="1000" b="0"/>
              <a:pPr eaLnBrk="1" hangingPunct="1"/>
              <a:t>22</a:t>
            </a:fld>
            <a:endParaRPr lang="en-US" altLang="en-US" sz="1000" b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Table-Driven Automaton: Example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smtClean="0"/>
              <a:t>#define</a:t>
            </a:r>
            <a:r>
              <a:rPr lang="en-US" altLang="en-US" sz="1800" smtClean="0"/>
              <a:t> isFinal(s)       ((s) &lt; 0)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int scanner()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{  char ch;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int currState = 1;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</a:t>
            </a:r>
            <a:r>
              <a:rPr lang="en-US" altLang="en-US" sz="1800" b="1" smtClean="0"/>
              <a:t>while</a:t>
            </a:r>
            <a:r>
              <a:rPr lang="en-US" altLang="en-US" sz="1800" smtClean="0"/>
              <a:t> (TRUE)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   ch = NextChar( 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   if (ch == EOF) return 0;  /* fail */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   currState = </a:t>
            </a:r>
            <a:r>
              <a:rPr lang="en-US" altLang="en-US" sz="1800" b="1" i="1" smtClean="0"/>
              <a:t>T</a:t>
            </a:r>
            <a:r>
              <a:rPr lang="en-US" altLang="en-US" sz="1800" smtClean="0"/>
              <a:t> [currState, ch];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   if (IsFinal(currState))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      return 1;  /* success */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   }</a:t>
            </a:r>
            <a:endParaRPr lang="en-US" altLang="en-US" sz="1800" b="1" i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} /* while */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/>
          </a:p>
        </p:txBody>
      </p:sp>
      <p:pic>
        <p:nvPicPr>
          <p:cNvPr id="28678" name="Picture 4" descr="dfa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6450" y="1343025"/>
            <a:ext cx="1562100" cy="1876425"/>
          </a:xfrm>
          <a:noFill/>
        </p:spPr>
      </p:pic>
      <p:graphicFrame>
        <p:nvGraphicFramePr>
          <p:cNvPr id="75922" name="Group 146"/>
          <p:cNvGraphicFramePr>
            <a:graphicFrameLocks noGrp="1"/>
          </p:cNvGraphicFramePr>
          <p:nvPr>
            <p:ph sz="quarter" idx="3"/>
          </p:nvPr>
        </p:nvGraphicFramePr>
        <p:xfrm>
          <a:off x="4648200" y="3352800"/>
          <a:ext cx="4038600" cy="2419351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49053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12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state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1416CB-FA5F-4B7D-93FD-76518AAD544D}" type="slidenum">
              <a:rPr lang="en-US" altLang="en-US" sz="1000" b="0"/>
              <a:pPr eaLnBrk="1" hangingPunct="1"/>
              <a:t>23</a:t>
            </a:fld>
            <a:endParaRPr lang="en-US" altLang="en-US" sz="1000" b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 we do on finding a match?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match is found when:</a:t>
            </a:r>
          </a:p>
          <a:p>
            <a:pPr lvl="1" eaLnBrk="1" hangingPunct="1"/>
            <a:r>
              <a:rPr lang="en-US" altLang="en-US" smtClean="0"/>
              <a:t>The current automaton state is a final state; and</a:t>
            </a:r>
          </a:p>
          <a:p>
            <a:pPr lvl="1" eaLnBrk="1" hangingPunct="1"/>
            <a:r>
              <a:rPr lang="en-US" altLang="en-US" smtClean="0"/>
              <a:t>No transition is enabled on the next input character.</a:t>
            </a:r>
          </a:p>
          <a:p>
            <a:pPr eaLnBrk="1" hangingPunct="1"/>
            <a:r>
              <a:rPr lang="en-US" altLang="en-US" smtClean="0"/>
              <a:t>Actions on finding a match:</a:t>
            </a:r>
          </a:p>
          <a:p>
            <a:pPr lvl="1" eaLnBrk="1" hangingPunct="1"/>
            <a:r>
              <a:rPr lang="en-US" altLang="en-US" smtClean="0"/>
              <a:t>if appropriate, copy lexeme (or other token attribute) to where the parser can access it;</a:t>
            </a:r>
          </a:p>
          <a:p>
            <a:pPr lvl="1" eaLnBrk="1" hangingPunct="1"/>
            <a:r>
              <a:rPr lang="en-US" altLang="en-US" smtClean="0"/>
              <a:t>save any necessary scanner state so that scanning can subsequently resume at the right place;</a:t>
            </a:r>
          </a:p>
          <a:p>
            <a:pPr lvl="1" eaLnBrk="1" hangingPunct="1"/>
            <a:r>
              <a:rPr lang="en-US" altLang="en-US" smtClean="0"/>
              <a:t>return a value indicating the token found.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 (cont’d)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E70902-BA3B-4EAE-A3AA-37D476FEF457}" type="slidenum">
              <a:rPr lang="en-US" altLang="en-US" sz="1000" b="0"/>
              <a:pPr eaLnBrk="1" hangingPunct="1"/>
              <a:t>3</a:t>
            </a:fld>
            <a:endParaRPr lang="en-US" altLang="en-US" sz="1000" b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4267200" cy="304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\n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{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\n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\t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\n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\t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242" name="Rectangle 11"/>
          <p:cNvSpPr>
            <a:spLocks noChangeArrowheads="1"/>
          </p:cNvSpPr>
          <p:nvPr/>
        </p:nvSpPr>
        <p:spPr bwMode="auto">
          <a:xfrm>
            <a:off x="5257800" y="3276600"/>
            <a:ext cx="12954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lexical</a:t>
            </a:r>
          </a:p>
          <a:p>
            <a:pPr algn="ctr" eaLnBrk="1" hangingPunct="1"/>
            <a:r>
              <a:rPr lang="en-US" altLang="en-US" sz="2000"/>
              <a:t>analyzer</a:t>
            </a:r>
          </a:p>
        </p:txBody>
      </p:sp>
      <p:sp>
        <p:nvSpPr>
          <p:cNvPr id="5243" name="Right Arrow 14"/>
          <p:cNvSpPr>
            <a:spLocks noChangeArrowheads="1"/>
          </p:cNvSpPr>
          <p:nvPr/>
        </p:nvSpPr>
        <p:spPr bwMode="auto">
          <a:xfrm>
            <a:off x="4876800" y="3429000"/>
            <a:ext cx="381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7010400" y="1752600"/>
            <a:ext cx="18288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en-US" sz="1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keywd_int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identifier: “main”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left_paren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keywod_int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identifier: “</a:t>
            </a:r>
            <a:r>
              <a:rPr lang="en-US" sz="1600" b="0" kern="0" dirty="0" err="1">
                <a:latin typeface="+mn-lt"/>
                <a:cs typeface="+mn-cs"/>
              </a:rPr>
              <a:t>argc</a:t>
            </a:r>
            <a:r>
              <a:rPr lang="en-US" sz="1600" b="0" kern="0" dirty="0">
                <a:latin typeface="+mn-lt"/>
                <a:cs typeface="+mn-cs"/>
              </a:rPr>
              <a:t>”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comma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keywd_char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star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star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identifier: “</a:t>
            </a:r>
            <a:r>
              <a:rPr lang="en-US" sz="1600" b="0" kern="0" dirty="0" err="1">
                <a:latin typeface="+mn-lt"/>
                <a:cs typeface="+mn-cs"/>
              </a:rPr>
              <a:t>argv</a:t>
            </a:r>
            <a:r>
              <a:rPr lang="en-US" sz="1600" b="0" kern="0" dirty="0">
                <a:latin typeface="+mn-lt"/>
                <a:cs typeface="+mn-cs"/>
              </a:rPr>
              <a:t>”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right_paren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left_brace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 err="1">
                <a:latin typeface="+mn-lt"/>
                <a:cs typeface="+mn-cs"/>
              </a:rPr>
              <a:t>keywd_int</a:t>
            </a:r>
            <a:endParaRPr lang="en-US" sz="16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0" kern="0" dirty="0">
                <a:latin typeface="+mn-lt"/>
                <a:cs typeface="+mn-cs"/>
              </a:rPr>
              <a:t>…</a:t>
            </a:r>
          </a:p>
        </p:txBody>
      </p:sp>
      <p:cxnSp>
        <p:nvCxnSpPr>
          <p:cNvPr id="5245" name="Straight Arrow Connector 20"/>
          <p:cNvCxnSpPr>
            <a:cxnSpLocks noChangeShapeType="1"/>
          </p:cNvCxnSpPr>
          <p:nvPr/>
        </p:nvCxnSpPr>
        <p:spPr bwMode="auto">
          <a:xfrm>
            <a:off x="6553200" y="3581400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46" name="TextBox 21"/>
          <p:cNvSpPr txBox="1">
            <a:spLocks noChangeArrowheads="1"/>
          </p:cNvSpPr>
          <p:nvPr/>
        </p:nvSpPr>
        <p:spPr bwMode="auto">
          <a:xfrm>
            <a:off x="457200" y="1295400"/>
            <a:ext cx="1463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Input file</a:t>
            </a:r>
          </a:p>
        </p:txBody>
      </p:sp>
      <p:sp>
        <p:nvSpPr>
          <p:cNvPr id="5247" name="TextBox 22"/>
          <p:cNvSpPr txBox="1">
            <a:spLocks noChangeArrowheads="1"/>
          </p:cNvSpPr>
          <p:nvPr/>
        </p:nvSpPr>
        <p:spPr bwMode="auto">
          <a:xfrm>
            <a:off x="6934200" y="1143000"/>
            <a:ext cx="1604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Token </a:t>
            </a:r>
          </a:p>
          <a:p>
            <a:pPr algn="ctr" eaLnBrk="1" hangingPunct="1"/>
            <a:r>
              <a:rPr lang="en-US" altLang="en-US" sz="2400"/>
              <a:t>sequence</a:t>
            </a:r>
          </a:p>
        </p:txBody>
      </p:sp>
      <p:sp>
        <p:nvSpPr>
          <p:cNvPr id="5248" name="TextBox 23"/>
          <p:cNvSpPr txBox="1">
            <a:spLocks noChangeArrowheads="1"/>
          </p:cNvSpPr>
          <p:nvPr/>
        </p:nvSpPr>
        <p:spPr bwMode="auto">
          <a:xfrm>
            <a:off x="2286000" y="3962400"/>
            <a:ext cx="754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D3B311-5D08-4CAD-84BC-2E15775BC9C1}" type="slidenum">
              <a:rPr lang="en-US" altLang="en-US" sz="1000" b="0"/>
              <a:pPr eaLnBrk="1" hangingPunct="1"/>
              <a:t>4</a:t>
            </a:fld>
            <a:endParaRPr lang="en-US" altLang="en-US" sz="1000" b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 Lexical Analyzers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smtClean="0"/>
              <a:t>Different approaches:</a:t>
            </a:r>
          </a:p>
          <a:p>
            <a:pPr lvl="1" eaLnBrk="1" hangingPunct="1"/>
            <a:r>
              <a:rPr lang="en-US" altLang="en-US" sz="2200" smtClean="0"/>
              <a:t>Using a scanner generator, e.g., </a:t>
            </a:r>
            <a:r>
              <a:rPr lang="en-US" altLang="en-US" sz="2200" b="1" smtClean="0"/>
              <a:t>lex</a:t>
            </a:r>
            <a:r>
              <a:rPr lang="en-US" altLang="en-US" sz="2200" smtClean="0"/>
              <a:t> or </a:t>
            </a:r>
            <a:r>
              <a:rPr lang="en-US" altLang="en-US" sz="2200" b="1" smtClean="0"/>
              <a:t>flex</a:t>
            </a:r>
            <a:r>
              <a:rPr lang="en-US" altLang="en-US" sz="2200" smtClean="0"/>
              <a:t>.  This automatically generates a lexical analyzer from a high-level description of the tokens.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smtClean="0"/>
              <a:t>     </a:t>
            </a:r>
            <a:r>
              <a:rPr lang="en-US" altLang="en-US" sz="2200" smtClean="0">
                <a:solidFill>
                  <a:srgbClr val="0066FF"/>
                </a:solidFill>
              </a:rPr>
              <a:t>(easiest to implement; least efficient)</a:t>
            </a:r>
            <a:endParaRPr lang="en-US" altLang="en-US" sz="2200" smtClean="0"/>
          </a:p>
          <a:p>
            <a:pPr lvl="1" eaLnBrk="1" hangingPunct="1"/>
            <a:r>
              <a:rPr lang="en-US" altLang="en-US" sz="2200" smtClean="0"/>
              <a:t>Programming it in a language such as C, using the I/O facilities of the language.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smtClean="0"/>
              <a:t>     </a:t>
            </a:r>
            <a:r>
              <a:rPr lang="en-US" altLang="en-US" sz="2200" smtClean="0">
                <a:solidFill>
                  <a:srgbClr val="0066FF"/>
                </a:solidFill>
              </a:rPr>
              <a:t>(intermediate in ease, efficiency)</a:t>
            </a:r>
            <a:endParaRPr lang="en-US" altLang="en-US" sz="2200" smtClean="0"/>
          </a:p>
          <a:p>
            <a:pPr lvl="1" eaLnBrk="1" hangingPunct="1"/>
            <a:r>
              <a:rPr lang="en-US" altLang="en-US" sz="2200" smtClean="0"/>
              <a:t>Writing it in assembly language and explicitly managing the input.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smtClean="0"/>
              <a:t>     </a:t>
            </a:r>
            <a:r>
              <a:rPr lang="en-US" altLang="en-US" sz="2200" smtClean="0">
                <a:solidFill>
                  <a:srgbClr val="0066FF"/>
                </a:solidFill>
              </a:rPr>
              <a:t>(hardest to implement, but most efficient)</a:t>
            </a:r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198A95-0F03-4F52-97A3-CA4780A25C1B}" type="slidenum">
              <a:rPr lang="en-US" altLang="en-US" sz="1000" b="0"/>
              <a:pPr eaLnBrk="1" hangingPunct="1"/>
              <a:t>5</a:t>
            </a:fld>
            <a:endParaRPr lang="en-US" altLang="en-US" sz="1000" b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Lexical Analysis: Terminology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b="1" i="1" smtClean="0"/>
              <a:t>token</a:t>
            </a:r>
            <a:r>
              <a:rPr lang="en-US" altLang="en-US" sz="2600" smtClean="0"/>
              <a:t>: a name for a set of input strings with related structure.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i="1" smtClean="0"/>
              <a:t>   </a:t>
            </a:r>
            <a:r>
              <a:rPr lang="en-US" altLang="en-US" sz="2000" i="1" u="sng" smtClean="0"/>
              <a:t>Example</a:t>
            </a:r>
            <a:r>
              <a:rPr lang="en-US" altLang="en-US" sz="2000" smtClean="0"/>
              <a:t>: “identifier,” “integer constant”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i="1" smtClean="0"/>
              <a:t>pattern</a:t>
            </a:r>
            <a:r>
              <a:rPr lang="en-US" altLang="en-US" sz="2600" smtClean="0"/>
              <a:t>: a rule describing the set of strings associated with a token.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i="1" smtClean="0"/>
              <a:t>   </a:t>
            </a:r>
            <a:r>
              <a:rPr lang="en-US" altLang="en-US" sz="2000" i="1" u="sng" smtClean="0"/>
              <a:t>Example</a:t>
            </a:r>
            <a:r>
              <a:rPr lang="en-US" altLang="en-US" sz="2000" smtClean="0"/>
              <a:t>: “a letter followed by zero or more letters, digits, or underscores</a:t>
            </a:r>
            <a:r>
              <a:rPr lang="en-US" altLang="en-US" sz="2600" smtClean="0"/>
              <a:t>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i="1" smtClean="0"/>
              <a:t>lexeme</a:t>
            </a:r>
            <a:r>
              <a:rPr lang="en-US" altLang="en-US" sz="2600" smtClean="0"/>
              <a:t>: the actual input string that matches a pattern.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i="1" smtClean="0"/>
              <a:t>    </a:t>
            </a:r>
            <a:r>
              <a:rPr lang="en-US" altLang="en-US" sz="2000" i="1" u="sng" smtClean="0"/>
              <a:t>Example</a:t>
            </a:r>
            <a:r>
              <a:rPr lang="en-US" altLang="en-US" sz="2000" smtClean="0"/>
              <a:t>: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endParaRPr lang="en-US" altLang="en-US" sz="2000" b="1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2E326C-7090-4AFD-B807-3418D0B45CA8}" type="slidenum">
              <a:rPr lang="en-US" altLang="en-US" sz="1000" b="0"/>
              <a:pPr eaLnBrk="1" hangingPunct="1"/>
              <a:t>6</a:t>
            </a:fld>
            <a:endParaRPr lang="en-US" altLang="en-US" sz="1000" b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u="sng" smtClean="0"/>
              <a:t>Input</a:t>
            </a:r>
            <a:r>
              <a:rPr lang="en-US" altLang="en-US" smtClean="0"/>
              <a:t>:  </a:t>
            </a:r>
            <a:r>
              <a:rPr lang="en-US" altLang="en-US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123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u="sng" smtClean="0"/>
              <a:t>Tokens: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identifier</a:t>
            </a:r>
            <a:r>
              <a:rPr lang="en-US" altLang="en-US" smtClean="0"/>
              <a:t> : </a:t>
            </a:r>
            <a:r>
              <a:rPr lang="en-US" altLang="en-US" i="1" u="sng" smtClean="0"/>
              <a:t>Rule</a:t>
            </a:r>
            <a:r>
              <a:rPr lang="en-US" altLang="en-US" smtClean="0"/>
              <a:t>: </a:t>
            </a:r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letter followed by </a:t>
            </a:r>
            <a:r>
              <a:rPr lang="en-US" altLang="en-US" smtClean="0">
                <a:latin typeface="Arial" panose="020B0604020202020204" pitchFamily="34" charset="0"/>
              </a:rPr>
              <a:t>…”</a:t>
            </a:r>
            <a:endParaRPr lang="en-US" altLang="en-US" smtClean="0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600" smtClean="0"/>
              <a:t>            </a:t>
            </a:r>
            <a:r>
              <a:rPr lang="en-US" altLang="en-US" sz="2600" i="1" u="sng" smtClean="0"/>
              <a:t>Lexeme</a:t>
            </a:r>
            <a:r>
              <a:rPr lang="en-US" altLang="en-US" sz="2600" smtClean="0"/>
              <a:t>: </a:t>
            </a:r>
            <a:r>
              <a:rPr lang="en-US" altLang="en-US" sz="2600" smtClean="0">
                <a:solidFill>
                  <a:srgbClr val="0066FF"/>
                </a:solidFill>
              </a:rPr>
              <a:t>count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assg_op</a:t>
            </a:r>
            <a:r>
              <a:rPr lang="en-US" altLang="en-US" smtClean="0"/>
              <a:t> : </a:t>
            </a:r>
            <a:r>
              <a:rPr lang="en-US" altLang="en-US" i="1" u="sng" smtClean="0"/>
              <a:t>Rule</a:t>
            </a:r>
            <a:r>
              <a:rPr lang="en-US" altLang="en-US" smtClean="0"/>
              <a:t>: =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</a:t>
            </a:r>
            <a:r>
              <a:rPr lang="en-US" altLang="en-US" i="1" u="sng" smtClean="0"/>
              <a:t>Lexeme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0066FF"/>
                </a:solidFill>
              </a:rPr>
              <a:t>=</a:t>
            </a:r>
            <a:endParaRPr lang="en-US" altLang="en-US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integer_const </a:t>
            </a:r>
            <a:r>
              <a:rPr lang="en-US" altLang="en-US" smtClean="0"/>
              <a:t>: </a:t>
            </a:r>
            <a:r>
              <a:rPr lang="en-US" altLang="en-US" i="1" u="sng" smtClean="0"/>
              <a:t>Rule</a:t>
            </a:r>
            <a:r>
              <a:rPr lang="en-US" altLang="en-US" smtClean="0"/>
              <a:t>: </a:t>
            </a:r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digit followed by </a:t>
            </a:r>
            <a:r>
              <a:rPr lang="en-US" altLang="en-US" smtClean="0">
                <a:latin typeface="Arial" panose="020B0604020202020204" pitchFamily="34" charset="0"/>
              </a:rPr>
              <a:t>…”</a:t>
            </a:r>
            <a:endParaRPr lang="en-US" altLang="en-US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     </a:t>
            </a:r>
            <a:r>
              <a:rPr lang="en-US" altLang="en-US" i="1" u="sng" smtClean="0"/>
              <a:t>Lexeme</a:t>
            </a:r>
            <a:r>
              <a:rPr lang="en-US" altLang="en-US" smtClean="0"/>
              <a:t>: </a:t>
            </a:r>
            <a:r>
              <a:rPr lang="en-US" altLang="en-US" smtClean="0">
                <a:solidFill>
                  <a:srgbClr val="0066FF"/>
                </a:solidFill>
              </a:rPr>
              <a:t>123</a:t>
            </a:r>
            <a:endParaRPr lang="en-US" altLang="en-US" i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C85C43-3B61-4902-BF36-E0DDCBC34CE2}" type="slidenum">
              <a:rPr lang="en-US" altLang="en-US" sz="1000" b="0"/>
              <a:pPr eaLnBrk="1" hangingPunct="1"/>
              <a:t>7</a:t>
            </a:fld>
            <a:endParaRPr lang="en-US" altLang="en-US" sz="1000" b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Attributes for Tokens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If more than one lexeme can match the pattern for a token, the scanner must indicate the actual lexeme that matched.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This information is given using an </a:t>
            </a:r>
            <a:r>
              <a:rPr lang="en-US" altLang="en-US" sz="2600" i="1" u="sng" smtClean="0"/>
              <a:t>attribute</a:t>
            </a:r>
            <a:r>
              <a:rPr lang="en-US" altLang="en-US" sz="2600" smtClean="0"/>
              <a:t> associated with the token.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i="1" u="sng" smtClean="0"/>
              <a:t>Example</a:t>
            </a:r>
            <a:r>
              <a:rPr lang="en-US" altLang="en-US" sz="2200" smtClean="0"/>
              <a:t>: The program statement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123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>
                <a:cs typeface="Courier New" panose="02070309020205020404" pitchFamily="49" charset="0"/>
              </a:rPr>
              <a:t>yields the following token-attribute pairs: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Arial" panose="020B0604020202020204" pitchFamily="34" charset="0"/>
                <a:sym typeface="Symbol" panose="05050102010706020507" pitchFamily="18" charset="2"/>
              </a:rPr>
              <a:t></a:t>
            </a:r>
            <a:r>
              <a:rPr lang="en-US" altLang="en-US" sz="2100" i="1" smtClean="0">
                <a:latin typeface="Arial" panose="020B0604020202020204" pitchFamily="34" charset="0"/>
              </a:rPr>
              <a:t>identifier</a:t>
            </a:r>
            <a:r>
              <a:rPr lang="en-US" altLang="en-US" sz="2100" smtClean="0">
                <a:latin typeface="Arial" panose="020B0604020202020204" pitchFamily="34" charset="0"/>
              </a:rPr>
              <a:t>,</a:t>
            </a:r>
            <a:r>
              <a:rPr lang="en-US" altLang="en-US" sz="2100" i="1" smtClean="0">
                <a:latin typeface="Arial" panose="020B0604020202020204" pitchFamily="34" charset="0"/>
              </a:rPr>
              <a:t>  </a:t>
            </a:r>
            <a:r>
              <a:rPr lang="en-US" altLang="en-US" sz="2100" smtClean="0"/>
              <a:t>pointer to the string </a:t>
            </a:r>
            <a:r>
              <a:rPr lang="en-US" altLang="en-US" sz="21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“count”</a:t>
            </a:r>
            <a:r>
              <a:rPr lang="en-US" altLang="en-US" sz="2100" smtClean="0">
                <a:cs typeface="Courier New" panose="02070309020205020404" pitchFamily="49" charset="0"/>
                <a:sym typeface="Symbol" panose="05050102010706020507" pitchFamily="18" charset="2"/>
              </a:rPr>
              <a:t>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Arial" panose="020B0604020202020204" pitchFamily="34" charset="0"/>
                <a:sym typeface="Symbol" panose="05050102010706020507" pitchFamily="18" charset="2"/>
              </a:rPr>
              <a:t></a:t>
            </a:r>
            <a:r>
              <a:rPr lang="en-US" altLang="en-US" sz="2100" i="1" smtClean="0">
                <a:latin typeface="Arial" panose="020B0604020202020204" pitchFamily="34" charset="0"/>
              </a:rPr>
              <a:t>assg_op</a:t>
            </a:r>
            <a:r>
              <a:rPr lang="en-US" altLang="en-US" sz="2100" smtClean="0">
                <a:latin typeface="Arial" panose="020B0604020202020204" pitchFamily="34" charset="0"/>
              </a:rPr>
              <a:t>, </a:t>
            </a:r>
            <a:r>
              <a:rPr lang="en-US" altLang="en-US" sz="2100" smtClean="0">
                <a:latin typeface="Arial" panose="020B0604020202020204" pitchFamily="34" charset="0"/>
                <a:sym typeface="Symbol" panose="05050102010706020507" pitchFamily="18" charset="2"/>
              </a:rPr>
              <a:t>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Arial" panose="020B0604020202020204" pitchFamily="34" charset="0"/>
                <a:sym typeface="Symbol" panose="05050102010706020507" pitchFamily="18" charset="2"/>
              </a:rPr>
              <a:t></a:t>
            </a:r>
            <a:r>
              <a:rPr lang="en-US" altLang="en-US" sz="2100" i="1" smtClean="0">
                <a:latin typeface="Arial" panose="020B0604020202020204" pitchFamily="34" charset="0"/>
              </a:rPr>
              <a:t>integer_const</a:t>
            </a:r>
            <a:r>
              <a:rPr lang="en-US" altLang="en-US" sz="2100" smtClean="0">
                <a:latin typeface="Arial" panose="020B0604020202020204" pitchFamily="34" charset="0"/>
              </a:rPr>
              <a:t>,</a:t>
            </a:r>
            <a:r>
              <a:rPr lang="en-US" altLang="en-US" sz="2100" i="1" smtClean="0">
                <a:latin typeface="Arial" panose="020B0604020202020204" pitchFamily="34" charset="0"/>
              </a:rPr>
              <a:t>  </a:t>
            </a:r>
            <a:r>
              <a:rPr lang="en-US" altLang="en-US" sz="2100" smtClean="0"/>
              <a:t>the integer value </a:t>
            </a:r>
            <a:r>
              <a:rPr lang="en-US" altLang="en-US" sz="2100" b="1" smtClean="0"/>
              <a:t>123</a:t>
            </a:r>
            <a:r>
              <a:rPr lang="en-US" altLang="en-US" sz="2100" smtClean="0">
                <a:sym typeface="Symbol" panose="05050102010706020507" pitchFamily="18" charset="2"/>
              </a:rPr>
              <a:t></a:t>
            </a:r>
            <a:endParaRPr lang="en-US" altLang="en-US" sz="2100" i="1" smtClean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422453-374F-4F25-B7B2-46B2528D4C5D}" type="slidenum">
              <a:rPr lang="en-US" altLang="en-US" sz="1000" b="0"/>
              <a:pPr eaLnBrk="1" hangingPunct="1"/>
              <a:t>8</a:t>
            </a:fld>
            <a:endParaRPr lang="en-US" altLang="en-US" sz="1000" b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Specifying Tokens: </a:t>
            </a:r>
            <a:r>
              <a:rPr lang="en-US" altLang="en-US" sz="3000" smtClean="0"/>
              <a:t>regular expressions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smtClean="0"/>
              <a:t>Terminology: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i="1" smtClean="0"/>
              <a:t>alphabet</a:t>
            </a:r>
            <a:r>
              <a:rPr lang="en-US" altLang="en-US" smtClean="0"/>
              <a:t> : a finite set of symbols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i="1" smtClean="0"/>
              <a:t>string</a:t>
            </a:r>
            <a:r>
              <a:rPr lang="en-US" altLang="en-US" smtClean="0"/>
              <a:t> : a finite sequence of alphabet symbols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i="1" smtClean="0"/>
              <a:t>language</a:t>
            </a:r>
            <a:r>
              <a:rPr lang="en-US" altLang="en-US" smtClean="0"/>
              <a:t> : a (finite or infinite) set of strings.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smtClean="0"/>
              <a:t>Regular Operations on languages</a:t>
            </a:r>
            <a:r>
              <a:rPr lang="en-US" altLang="en-US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u="sng" smtClean="0"/>
              <a:t>Union</a:t>
            </a:r>
            <a:r>
              <a:rPr lang="en-US" altLang="en-US" smtClean="0"/>
              <a:t>: R </a:t>
            </a:r>
            <a:r>
              <a:rPr lang="en-US" altLang="en-US" sz="2000" smtClean="0">
                <a:sym typeface="Symbol" panose="05050102010706020507" pitchFamily="18" charset="2"/>
              </a:rPr>
              <a:t></a:t>
            </a:r>
            <a:r>
              <a:rPr lang="en-US" altLang="en-US" smtClean="0"/>
              <a:t> S = {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 R   or  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S}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u="sng" smtClean="0">
                <a:cs typeface="Times New Roman" panose="02020603050405020304" pitchFamily="18" charset="0"/>
                <a:sym typeface="Symbol" panose="05050102010706020507" pitchFamily="18" charset="2"/>
              </a:rPr>
              <a:t>Concatenation</a:t>
            </a: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:  RS = {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xy</a:t>
            </a: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 |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R and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S}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u="sng" smtClean="0">
                <a:cs typeface="Times New Roman" panose="02020603050405020304" pitchFamily="18" charset="0"/>
                <a:sym typeface="Symbol" panose="05050102010706020507" pitchFamily="18" charset="2"/>
              </a:rPr>
              <a:t>Kleene closure</a:t>
            </a: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: R* = R concatenated with itself 0 or more times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= {} </a:t>
            </a:r>
            <a:r>
              <a:rPr lang="en-US" altLang="en-US" smtClean="0">
                <a:sym typeface="Symbol" panose="05050102010706020507" pitchFamily="18" charset="2"/>
              </a:rPr>
              <a:t> R  RR  RRR 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ym typeface="Symbol" panose="05050102010706020507" pitchFamily="18" charset="2"/>
              </a:rPr>
              <a:t>                               = strings obtained by concatenating a finite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ym typeface="Symbol" panose="05050102010706020507" pitchFamily="18" charset="2"/>
              </a:rPr>
              <a:t>                                  number of strings from the set R.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i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b="1" i="1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0" smtClean="0"/>
              <a:t>CSc 453: Lexical Analysis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3E2AB1-DB80-4ED6-A431-9FC2BECA151C}" type="slidenum">
              <a:rPr lang="en-US" altLang="en-US" sz="1000" b="0"/>
              <a:pPr eaLnBrk="1" hangingPunct="1"/>
              <a:t>9</a:t>
            </a:fld>
            <a:endParaRPr lang="en-US" altLang="en-US" sz="1000" b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Regular Expressions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A pattern notation for describing certain kinds of sets over strings: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Given an alphabet </a:t>
            </a:r>
            <a:r>
              <a:rPr lang="en-US" altLang="en-US" smtClean="0">
                <a:sym typeface="Symbol" panose="05050102010706020507" pitchFamily="18" charset="2"/>
              </a:rPr>
              <a:t>: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 is a regular exp.  (denotes the language {})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for each </a:t>
            </a:r>
            <a:r>
              <a:rPr lang="en-US" altLang="en-US" i="1" smtClean="0">
                <a:sym typeface="Symbol" panose="05050102010706020507" pitchFamily="18" charset="2"/>
              </a:rPr>
              <a:t>a</a:t>
            </a:r>
            <a:r>
              <a:rPr lang="en-US" altLang="en-US" smtClean="0">
                <a:sym typeface="Symbol" panose="05050102010706020507" pitchFamily="18" charset="2"/>
              </a:rPr>
              <a:t>  , </a:t>
            </a:r>
            <a:r>
              <a:rPr lang="en-US" altLang="en-US" i="1" smtClean="0">
                <a:sym typeface="Symbol" panose="05050102010706020507" pitchFamily="18" charset="2"/>
              </a:rPr>
              <a:t>a </a:t>
            </a:r>
            <a:r>
              <a:rPr lang="en-US" altLang="en-US" smtClean="0">
                <a:sym typeface="Symbol" panose="05050102010706020507" pitchFamily="18" charset="2"/>
              </a:rPr>
              <a:t>is a regular exp. (denotes the language {</a:t>
            </a:r>
            <a:r>
              <a:rPr lang="en-US" altLang="en-US" i="1" smtClean="0">
                <a:sym typeface="Symbol" panose="05050102010706020507" pitchFamily="18" charset="2"/>
              </a:rPr>
              <a:t>a</a:t>
            </a:r>
            <a:r>
              <a:rPr lang="en-US" altLang="en-US" smtClean="0">
                <a:sym typeface="Symbol" panose="05050102010706020507" pitchFamily="18" charset="2"/>
              </a:rPr>
              <a:t>})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if </a:t>
            </a:r>
            <a:r>
              <a:rPr lang="en-US" altLang="en-US" b="1" i="1" smtClean="0">
                <a:sym typeface="Symbol" panose="05050102010706020507" pitchFamily="18" charset="2"/>
              </a:rPr>
              <a:t>r</a:t>
            </a:r>
            <a:r>
              <a:rPr lang="en-US" altLang="en-US" smtClean="0">
                <a:sym typeface="Symbol" panose="05050102010706020507" pitchFamily="18" charset="2"/>
              </a:rPr>
              <a:t> and </a:t>
            </a:r>
            <a:r>
              <a:rPr lang="en-US" altLang="en-US" b="1" i="1" smtClean="0">
                <a:sym typeface="Symbol" panose="05050102010706020507" pitchFamily="18" charset="2"/>
              </a:rPr>
              <a:t>s</a:t>
            </a:r>
            <a:r>
              <a:rPr lang="en-US" altLang="en-US" smtClean="0">
                <a:sym typeface="Symbol" panose="05050102010706020507" pitchFamily="18" charset="2"/>
              </a:rPr>
              <a:t> are regular exps. denoting L(</a:t>
            </a:r>
            <a:r>
              <a:rPr lang="en-US" altLang="en-US" b="1" i="1" smtClean="0">
                <a:sym typeface="Symbol" panose="05050102010706020507" pitchFamily="18" charset="2"/>
              </a:rPr>
              <a:t>r</a:t>
            </a:r>
            <a:r>
              <a:rPr lang="en-US" altLang="en-US" smtClean="0">
                <a:sym typeface="Symbol" panose="05050102010706020507" pitchFamily="18" charset="2"/>
              </a:rPr>
              <a:t>) and L(</a:t>
            </a:r>
            <a:r>
              <a:rPr lang="en-US" altLang="en-US" b="1" i="1" smtClean="0">
                <a:sym typeface="Symbol" panose="05050102010706020507" pitchFamily="18" charset="2"/>
              </a:rPr>
              <a:t>s</a:t>
            </a:r>
            <a:r>
              <a:rPr lang="en-US" altLang="en-US" smtClean="0">
                <a:sym typeface="Symbol" panose="05050102010706020507" pitchFamily="18" charset="2"/>
              </a:rPr>
              <a:t>) respectively, then so are: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600" smtClean="0">
                <a:sym typeface="Symbol" panose="05050102010706020507" pitchFamily="18" charset="2"/>
              </a:rPr>
              <a:t>(</a:t>
            </a:r>
            <a:r>
              <a:rPr lang="en-US" altLang="en-US" sz="2600" b="1" i="1" smtClean="0">
                <a:sym typeface="Symbol" panose="05050102010706020507" pitchFamily="18" charset="2"/>
              </a:rPr>
              <a:t>r</a:t>
            </a:r>
            <a:r>
              <a:rPr lang="en-US" altLang="en-US" sz="2600" smtClean="0">
                <a:sym typeface="Symbol" panose="05050102010706020507" pitchFamily="18" charset="2"/>
              </a:rPr>
              <a:t>) | (</a:t>
            </a:r>
            <a:r>
              <a:rPr lang="en-US" altLang="en-US" sz="2600" b="1" i="1" smtClean="0">
                <a:sym typeface="Symbol" panose="05050102010706020507" pitchFamily="18" charset="2"/>
              </a:rPr>
              <a:t>s</a:t>
            </a:r>
            <a:r>
              <a:rPr lang="en-US" altLang="en-US" sz="2600" smtClean="0">
                <a:sym typeface="Symbol" panose="05050102010706020507" pitchFamily="18" charset="2"/>
              </a:rPr>
              <a:t>)  ( denotes the language L(</a:t>
            </a:r>
            <a:r>
              <a:rPr lang="en-US" altLang="en-US" sz="2600" b="1" i="1" smtClean="0">
                <a:sym typeface="Symbol" panose="05050102010706020507" pitchFamily="18" charset="2"/>
              </a:rPr>
              <a:t>r</a:t>
            </a:r>
            <a:r>
              <a:rPr lang="en-US" altLang="en-US" sz="2600" smtClean="0">
                <a:sym typeface="Symbol" panose="05050102010706020507" pitchFamily="18" charset="2"/>
              </a:rPr>
              <a:t>)  L(</a:t>
            </a:r>
            <a:r>
              <a:rPr lang="en-US" altLang="en-US" sz="2600" b="1" i="1" smtClean="0">
                <a:sym typeface="Symbol" panose="05050102010706020507" pitchFamily="18" charset="2"/>
              </a:rPr>
              <a:t>s</a:t>
            </a:r>
            <a:r>
              <a:rPr lang="en-US" altLang="en-US" sz="2600" smtClean="0">
                <a:sym typeface="Symbol" panose="05050102010706020507" pitchFamily="18" charset="2"/>
              </a:rPr>
              <a:t>)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600" smtClean="0">
                <a:sym typeface="Symbol" panose="05050102010706020507" pitchFamily="18" charset="2"/>
              </a:rPr>
              <a:t>(</a:t>
            </a:r>
            <a:r>
              <a:rPr lang="en-US" altLang="en-US" sz="2600" b="1" i="1" smtClean="0">
                <a:sym typeface="Symbol" panose="05050102010706020507" pitchFamily="18" charset="2"/>
              </a:rPr>
              <a:t>r</a:t>
            </a:r>
            <a:r>
              <a:rPr lang="en-US" altLang="en-US" sz="2600" smtClean="0">
                <a:sym typeface="Symbol" panose="05050102010706020507" pitchFamily="18" charset="2"/>
              </a:rPr>
              <a:t>)(</a:t>
            </a:r>
            <a:r>
              <a:rPr lang="en-US" altLang="en-US" sz="2600" b="1" i="1" smtClean="0">
                <a:sym typeface="Symbol" panose="05050102010706020507" pitchFamily="18" charset="2"/>
              </a:rPr>
              <a:t>s</a:t>
            </a:r>
            <a:r>
              <a:rPr lang="en-US" altLang="en-US" sz="2600" smtClean="0">
                <a:sym typeface="Symbol" panose="05050102010706020507" pitchFamily="18" charset="2"/>
              </a:rPr>
              <a:t>)  ( denotes the language L(</a:t>
            </a:r>
            <a:r>
              <a:rPr lang="en-US" altLang="en-US" sz="2600" b="1" i="1" smtClean="0">
                <a:sym typeface="Symbol" panose="05050102010706020507" pitchFamily="18" charset="2"/>
              </a:rPr>
              <a:t>r</a:t>
            </a:r>
            <a:r>
              <a:rPr lang="en-US" altLang="en-US" sz="2600" smtClean="0">
                <a:sym typeface="Symbol" panose="05050102010706020507" pitchFamily="18" charset="2"/>
              </a:rPr>
              <a:t>)L(</a:t>
            </a:r>
            <a:r>
              <a:rPr lang="en-US" altLang="en-US" sz="2600" b="1" i="1" smtClean="0">
                <a:sym typeface="Symbol" panose="05050102010706020507" pitchFamily="18" charset="2"/>
              </a:rPr>
              <a:t>s</a:t>
            </a:r>
            <a:r>
              <a:rPr lang="en-US" altLang="en-US" sz="2600" smtClean="0">
                <a:sym typeface="Symbol" panose="05050102010706020507" pitchFamily="18" charset="2"/>
              </a:rPr>
              <a:t>)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600" smtClean="0">
                <a:sym typeface="Symbol" panose="05050102010706020507" pitchFamily="18" charset="2"/>
              </a:rPr>
              <a:t>(</a:t>
            </a:r>
            <a:r>
              <a:rPr lang="en-US" altLang="en-US" sz="2600" b="1" i="1" smtClean="0">
                <a:sym typeface="Symbol" panose="05050102010706020507" pitchFamily="18" charset="2"/>
              </a:rPr>
              <a:t>r</a:t>
            </a:r>
            <a:r>
              <a:rPr lang="en-US" altLang="en-US" sz="2600" smtClean="0">
                <a:sym typeface="Symbol" panose="05050102010706020507" pitchFamily="18" charset="2"/>
              </a:rPr>
              <a:t>)* ( denotes the language L(</a:t>
            </a:r>
            <a:r>
              <a:rPr lang="en-US" altLang="en-US" sz="2600" b="1" i="1" smtClean="0">
                <a:sym typeface="Symbol" panose="05050102010706020507" pitchFamily="18" charset="2"/>
              </a:rPr>
              <a:t>r</a:t>
            </a:r>
            <a:r>
              <a:rPr lang="en-US" altLang="en-US" sz="2600" smtClean="0">
                <a:sym typeface="Symbol" panose="05050102010706020507" pitchFamily="18" charset="2"/>
              </a:rPr>
              <a:t>)* )</a:t>
            </a:r>
            <a:endParaRPr lang="en-US" altLang="en-US" sz="2600" b="1" i="1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 i="1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1078</TotalTime>
  <Words>1682</Words>
  <Application>Microsoft Office PowerPoint</Application>
  <PresentationFormat>On-screen Show (4:3)</PresentationFormat>
  <Paragraphs>341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Narrow</vt:lpstr>
      <vt:lpstr>Courier New</vt:lpstr>
      <vt:lpstr>Symbol</vt:lpstr>
      <vt:lpstr>Times New Roman</vt:lpstr>
      <vt:lpstr>Wingdings</vt:lpstr>
      <vt:lpstr>Network</vt:lpstr>
      <vt:lpstr>CSc 453  Lexical Analysis (Scanning)</vt:lpstr>
      <vt:lpstr>Overview</vt:lpstr>
      <vt:lpstr>Overview (cont’d)</vt:lpstr>
      <vt:lpstr>Implementing Lexical Analyzers</vt:lpstr>
      <vt:lpstr>Lexical Analysis: Terminology</vt:lpstr>
      <vt:lpstr>Examples</vt:lpstr>
      <vt:lpstr>Attributes for Tokens</vt:lpstr>
      <vt:lpstr>Specifying Tokens: regular expressions</vt:lpstr>
      <vt:lpstr>Regular Expressions</vt:lpstr>
      <vt:lpstr>Common Extensions to r.e. Notation</vt:lpstr>
      <vt:lpstr>Recognizing Tokens: Finite Automata</vt:lpstr>
      <vt:lpstr>Finite Automata: An Example </vt:lpstr>
      <vt:lpstr>Formalizing Automata Behavior</vt:lpstr>
      <vt:lpstr>Finite Automata and Lexical Analysis</vt:lpstr>
      <vt:lpstr>Structure of a Scanner Automaton</vt:lpstr>
      <vt:lpstr>How much should we match?</vt:lpstr>
      <vt:lpstr>How much should we match?</vt:lpstr>
      <vt:lpstr>Handling Reserved Words</vt:lpstr>
      <vt:lpstr>Implementing Finite Automata 1</vt:lpstr>
      <vt:lpstr>Direct-Coded Automaton: Example</vt:lpstr>
      <vt:lpstr>Implementing Finite Automata 2</vt:lpstr>
      <vt:lpstr>Table-Driven Automaton: Example</vt:lpstr>
      <vt:lpstr>What do we do on finding a match?</vt:lpstr>
    </vt:vector>
  </TitlesOfParts>
  <Company>University of Arizona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453  Lexical Analysis</dc:title>
  <dc:creator>debray</dc:creator>
  <cp:lastModifiedBy>Saumya Debray</cp:lastModifiedBy>
  <cp:revision>60</cp:revision>
  <dcterms:created xsi:type="dcterms:W3CDTF">2004-06-14T14:33:59Z</dcterms:created>
  <dcterms:modified xsi:type="dcterms:W3CDTF">2015-08-11T20:03:40Z</dcterms:modified>
</cp:coreProperties>
</file>