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4B9"/>
    <a:srgbClr val="4CB45D"/>
    <a:srgbClr val="969696"/>
    <a:srgbClr val="D0308F"/>
    <a:srgbClr val="5E00BC"/>
    <a:srgbClr val="0000FF"/>
    <a:srgbClr val="68F3FE"/>
    <a:srgbClr val="67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86449" autoAdjust="0"/>
  </p:normalViewPr>
  <p:slideViewPr>
    <p:cSldViewPr>
      <p:cViewPr varScale="1">
        <p:scale>
          <a:sx n="97" d="100"/>
          <a:sy n="97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63D730CE-0BA4-4E61-A0F5-782381832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055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D55A5-C7F4-4D1D-999B-7027975B287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40846-4E99-4977-9802-5E7AB8F679B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790F3-449E-44CC-A303-76C4E9B81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06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87BA8-8CA5-4229-BA3F-43CE56C1D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60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0C935D-86E7-47E9-8708-5CB45C7C3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0495-AB29-46B4-9A4F-7D1B117F1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6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78EF2-718F-41A3-8A1D-256660E1D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80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72158-4733-4F8E-842E-48F904F9E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4AA62-A9C6-45E9-919F-0FC4EB870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4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FB88-3EEB-40F5-AE21-C6B55A87C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63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ED718-90E5-4C02-9D78-CBABC52EC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1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87DF-9B78-44F2-9E86-419E32044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75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2CB35-7356-44E8-BC03-5D7D7AC8D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7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latin typeface="+mn-lt"/>
              </a:defRPr>
            </a:lvl1pPr>
          </a:lstStyle>
          <a:p>
            <a:r>
              <a:rPr lang="en-US" altLang="en-US"/>
              <a:t>CSc 453: Runtime Environments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n-lt"/>
              </a:defRPr>
            </a:lvl1pPr>
          </a:lstStyle>
          <a:p>
            <a:fld id="{FB8EA194-0462-4DF8-A032-AC86859CD4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6" name="Line 40"/>
          <p:cNvSpPr>
            <a:spLocks noChangeShapeType="1"/>
          </p:cNvSpPr>
          <p:nvPr userDrawn="1"/>
        </p:nvSpPr>
        <p:spPr bwMode="auto">
          <a:xfrm>
            <a:off x="457200" y="990600"/>
            <a:ext cx="7772400" cy="0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5E00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CSc 453</a:t>
            </a:r>
            <a:br>
              <a:rPr lang="en-US" altLang="en-US"/>
            </a:br>
            <a:r>
              <a:rPr lang="en-US" altLang="en-US"/>
              <a:t> Runtime Environments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en-US"/>
              <a:t>Saumya Debray</a:t>
            </a:r>
          </a:p>
          <a:p>
            <a:pPr algn="l"/>
            <a:r>
              <a:rPr lang="en-US" altLang="en-US" i="1"/>
              <a:t>The University of Arizona</a:t>
            </a:r>
          </a:p>
          <a:p>
            <a:pPr algn="l"/>
            <a:r>
              <a:rPr lang="en-US" altLang="en-US" i="1"/>
              <a:t>Tucson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C15-4069-400C-BD9D-FDD279F45CF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Stack Frame for an x86</a:t>
            </a:r>
          </a:p>
        </p:txBody>
      </p:sp>
      <p:sp>
        <p:nvSpPr>
          <p:cNvPr id="218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18121" name="Picture 9" descr="x86-stack-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1581150"/>
            <a:ext cx="5200650" cy="469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932C-F4BC-42A7-AC00-8DD86928731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Activation Records: Allocation Strategies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 i="1" u="sng"/>
              <a:t>Static Allocation</a:t>
            </a:r>
            <a:r>
              <a:rPr lang="en-US" altLang="en-US" sz="2600"/>
              <a:t> (Fortran 77):</a:t>
            </a:r>
          </a:p>
          <a:p>
            <a:pPr lvl="1"/>
            <a:r>
              <a:rPr lang="en-US" altLang="en-US" sz="2200"/>
              <a:t>all storage allocated by the compiler;</a:t>
            </a:r>
          </a:p>
          <a:p>
            <a:pPr lvl="1"/>
            <a:r>
              <a:rPr lang="en-US" altLang="en-US" sz="2200"/>
              <a:t>no recursion, dynamic memory allocation;</a:t>
            </a:r>
          </a:p>
          <a:p>
            <a:r>
              <a:rPr lang="en-US" altLang="en-US" sz="2600" i="1" u="sng"/>
              <a:t>Stack Allocation</a:t>
            </a:r>
            <a:r>
              <a:rPr lang="en-US" altLang="en-US" sz="2600"/>
              <a:t> (C, C++, Java):</a:t>
            </a:r>
          </a:p>
          <a:p>
            <a:pPr lvl="1"/>
            <a:r>
              <a:rPr lang="en-US" altLang="en-US" sz="2200"/>
              <a:t>activation records organized as a stack;</a:t>
            </a:r>
          </a:p>
          <a:p>
            <a:pPr lvl="1"/>
            <a:r>
              <a:rPr lang="en-US" altLang="en-US" sz="2200"/>
              <a:t>cannot be used if values of locals must be retained when an activation ends, or if a called invocation outlives the caller.</a:t>
            </a:r>
          </a:p>
          <a:p>
            <a:r>
              <a:rPr lang="en-US" altLang="en-US" sz="2600" i="1" u="sng"/>
              <a:t>Heap Allocation</a:t>
            </a:r>
            <a:r>
              <a:rPr lang="en-US" altLang="en-US" sz="2600"/>
              <a:t> (Lisp, Scheme):</a:t>
            </a:r>
          </a:p>
          <a:p>
            <a:pPr lvl="1"/>
            <a:r>
              <a:rPr lang="en-US" altLang="en-US" sz="2200"/>
              <a:t>activation records allocated, deallocated in any order;</a:t>
            </a:r>
          </a:p>
          <a:p>
            <a:pPr lvl="1"/>
            <a:r>
              <a:rPr lang="en-US" altLang="en-US" sz="2200"/>
              <a:t>some form of garbage collection or compaction needed to reclaim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B4F1-B9B4-4303-B077-D080D3C708C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Calls and Returns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u="sng"/>
              <a:t>Calling sequence</a:t>
            </a:r>
            <a:r>
              <a:rPr lang="en-US" altLang="en-US" sz="2800"/>
              <a:t>: handles a call to a procedure: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loads actual parameters where callee can find them;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saves machine state (return address, …);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branches to callee;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allocates an activation record.</a:t>
            </a:r>
          </a:p>
          <a:p>
            <a:pPr>
              <a:lnSpc>
                <a:spcPct val="90000"/>
              </a:lnSpc>
            </a:pPr>
            <a:r>
              <a:rPr lang="en-US" altLang="en-US" sz="2800" i="1" u="sng"/>
              <a:t>Return sequence</a:t>
            </a:r>
            <a:r>
              <a:rPr lang="en-US" altLang="en-US" sz="2800"/>
              <a:t>: handles the return from a procedure call: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loads the return value where the caller can find it;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deallocates the activation record;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restores machine state (saved registers, PC, etc.);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branches back to caller.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17C9-3473-47BF-B614-C2EE3B52D83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Calls and Returns: cont’d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Structure of code executed for a procedure call: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223236" name="Picture 4" descr="caller-callee-s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2211388"/>
            <a:ext cx="3894137" cy="32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034D-007C-4F3A-BF59-1B2365A70E7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Calling Conventions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 u="sng"/>
              <a:t>calling convention</a:t>
            </a:r>
            <a:r>
              <a:rPr lang="en-US" altLang="en-US"/>
              <a:t> for an architecture and/or language specifies how values are communicated between procedures:</a:t>
            </a:r>
          </a:p>
          <a:p>
            <a:pPr lvl="1"/>
            <a:r>
              <a:rPr lang="en-US" altLang="en-US"/>
              <a:t>register usage (caller vs. callee saved registers, …);</a:t>
            </a:r>
          </a:p>
          <a:p>
            <a:pPr lvl="1"/>
            <a:r>
              <a:rPr lang="en-US" altLang="en-US"/>
              <a:t>argument and return value placement.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2"/>
                </a:solidFill>
              </a:rPr>
              <a:t>E.g.: on the x86 [C calling convention]: an integer return value is placed in register </a:t>
            </a:r>
            <a:r>
              <a:rPr lang="en-US" altLang="en-US" sz="2000" b="1">
                <a:solidFill>
                  <a:schemeClr val="bg2"/>
                </a:solidFill>
              </a:rPr>
              <a:t>eax</a:t>
            </a:r>
            <a:r>
              <a:rPr lang="en-US" altLang="en-US" sz="2000">
                <a:solidFill>
                  <a:schemeClr val="bg2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bg2"/>
              </a:solidFill>
            </a:endParaRPr>
          </a:p>
          <a:p>
            <a:r>
              <a:rPr lang="en-US" altLang="en-US" sz="2800"/>
              <a:t>We can have multiple calling conventions, e.g.: __cdecl, __stdcall, __fastcall in MS Windows.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B59-23B7-4163-B2CB-F490ED22B51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Caller vs. Callee Saved Registers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calling convention typically divides registers into two classes:</a:t>
            </a:r>
          </a:p>
          <a:p>
            <a:pPr lvl="1"/>
            <a:r>
              <a:rPr lang="en-US" altLang="en-US" i="1" u="sng"/>
              <a:t>caller-saved</a:t>
            </a:r>
            <a:r>
              <a:rPr lang="en-US" altLang="en-US"/>
              <a:t>: registers whose values will be overwritten by a function call;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2"/>
                </a:solidFill>
              </a:rPr>
              <a:t>E.g.: On the x86 [C calling convention]: </a:t>
            </a:r>
            <a:r>
              <a:rPr lang="en-US" altLang="en-US" sz="2000" b="1">
                <a:solidFill>
                  <a:schemeClr val="bg2"/>
                </a:solidFill>
              </a:rPr>
              <a:t>ebx</a:t>
            </a:r>
            <a:r>
              <a:rPr lang="en-US" altLang="en-US" sz="2000">
                <a:solidFill>
                  <a:schemeClr val="bg2"/>
                </a:solidFill>
              </a:rPr>
              <a:t>, </a:t>
            </a:r>
            <a:r>
              <a:rPr lang="en-US" altLang="en-US" sz="2000" b="1">
                <a:solidFill>
                  <a:schemeClr val="bg2"/>
                </a:solidFill>
              </a:rPr>
              <a:t>ecx</a:t>
            </a:r>
            <a:r>
              <a:rPr lang="en-US" altLang="en-US" sz="2000">
                <a:solidFill>
                  <a:schemeClr val="bg2"/>
                </a:solidFill>
              </a:rPr>
              <a:t>, </a:t>
            </a:r>
            <a:r>
              <a:rPr lang="en-US" altLang="en-US" sz="2000" b="1">
                <a:solidFill>
                  <a:schemeClr val="bg2"/>
                </a:solidFill>
              </a:rPr>
              <a:t>edx</a:t>
            </a:r>
            <a:r>
              <a:rPr lang="en-US" altLang="en-US" sz="2000">
                <a:solidFill>
                  <a:schemeClr val="bg2"/>
                </a:solidFill>
              </a:rPr>
              <a:t> are caller-saved.</a:t>
            </a:r>
          </a:p>
          <a:p>
            <a:pPr lvl="1"/>
            <a:r>
              <a:rPr lang="en-US" altLang="en-US" i="1" u="sng"/>
              <a:t>callee-saved</a:t>
            </a:r>
            <a:r>
              <a:rPr lang="en-US" altLang="en-US"/>
              <a:t>: registers whose values will survive across a function call.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2"/>
                </a:solidFill>
              </a:rPr>
              <a:t>E.g.: On the x86 [C calling convention]: </a:t>
            </a:r>
            <a:r>
              <a:rPr lang="en-US" altLang="en-US" sz="2000" b="1">
                <a:solidFill>
                  <a:schemeClr val="bg2"/>
                </a:solidFill>
              </a:rPr>
              <a:t>edi</a:t>
            </a:r>
            <a:r>
              <a:rPr lang="en-US" altLang="en-US" sz="2000">
                <a:solidFill>
                  <a:schemeClr val="bg2"/>
                </a:solidFill>
              </a:rPr>
              <a:t>, </a:t>
            </a:r>
            <a:r>
              <a:rPr lang="en-US" altLang="en-US" sz="2000" b="1">
                <a:solidFill>
                  <a:schemeClr val="bg2"/>
                </a:solidFill>
              </a:rPr>
              <a:t>esi</a:t>
            </a:r>
            <a:r>
              <a:rPr lang="en-US" altLang="en-US" sz="2000">
                <a:solidFill>
                  <a:schemeClr val="bg2"/>
                </a:solidFill>
              </a:rPr>
              <a:t>, </a:t>
            </a:r>
            <a:r>
              <a:rPr lang="en-US" altLang="en-US" sz="2000" b="1">
                <a:solidFill>
                  <a:schemeClr val="bg2"/>
                </a:solidFill>
              </a:rPr>
              <a:t>esp</a:t>
            </a:r>
            <a:r>
              <a:rPr lang="en-US" altLang="en-US" sz="2000">
                <a:solidFill>
                  <a:schemeClr val="bg2"/>
                </a:solidFill>
              </a:rPr>
              <a:t>, </a:t>
            </a:r>
            <a:r>
              <a:rPr lang="en-US" altLang="en-US" sz="2000" b="1">
                <a:solidFill>
                  <a:schemeClr val="bg2"/>
                </a:solidFill>
              </a:rPr>
              <a:t>ebp</a:t>
            </a:r>
            <a:r>
              <a:rPr lang="en-US" altLang="en-US" sz="2000">
                <a:solidFill>
                  <a:schemeClr val="bg2"/>
                </a:solidFill>
              </a:rPr>
              <a:t> are callee-saved.</a:t>
            </a:r>
          </a:p>
          <a:p>
            <a:r>
              <a:rPr lang="en-US" altLang="en-US"/>
              <a:t>A function using a callee-saved register must save it on entry and restore it on exit.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F129-AE70-4AA5-9B2E-3AA7513E4B1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Functions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languages allow function definitions to be </a:t>
            </a:r>
            <a:r>
              <a:rPr lang="en-US" altLang="en-US" i="1" u="sng"/>
              <a:t>nested</a:t>
            </a:r>
            <a:r>
              <a:rPr lang="en-US" altLang="en-US"/>
              <a:t>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E.g.: GNU C allows definitions of the form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 foo(int x, int </a:t>
            </a:r>
            <a:r>
              <a:rPr lang="en-US" altLang="en-US" sz="1800" b="1">
                <a:solidFill>
                  <a:srgbClr val="D0308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bar(int x) { return x*</a:t>
            </a:r>
            <a:r>
              <a:rPr lang="en-US" altLang="en-US" sz="1800" b="1">
                <a:solidFill>
                  <a:srgbClr val="D0308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18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return bar(x) + bar(y);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/>
              <a:t>Nested functions are typically able to access variables in enclosing scopes.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E.g.: the variable </a:t>
            </a:r>
            <a:r>
              <a:rPr lang="en-US" altLang="en-US" b="1">
                <a:solidFill>
                  <a:srgbClr val="D0308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/>
              <a:t> above.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006-C245-44E3-9FCF-739821645F0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Accessing Non-Local Variables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i="1" u="sng"/>
              <a:t>Problem</a:t>
            </a:r>
            <a:r>
              <a:rPr lang="en-US" altLang="en-US" sz="2600"/>
              <a:t>: In general, we may not know how far deep in the stack a variable in an enclosing scope may be.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/>
              <a:t>E.g: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/>
              <a:t>        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p(int m)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altLang="en-US" sz="1600">
                <a:solidFill>
                  <a:schemeClr val="bg2"/>
                </a:solidFill>
                <a:cs typeface="Courier New" panose="02070309020205020404" pitchFamily="49" charset="0"/>
              </a:rPr>
              <a:t>/* </a:t>
            </a:r>
            <a:r>
              <a:rPr lang="en-US" altLang="en-US" sz="1600" b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600">
                <a:solidFill>
                  <a:schemeClr val="bg2"/>
                </a:solidFill>
                <a:cs typeface="Courier New" panose="02070309020205020404" pitchFamily="49" charset="0"/>
              </a:rPr>
              <a:t> is local to </a:t>
            </a:r>
            <a:r>
              <a:rPr lang="en-US" altLang="en-US" sz="1600" b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bg2"/>
                </a:solidFill>
                <a:cs typeface="Courier New" panose="02070309020205020404" pitchFamily="49" charset="0"/>
              </a:rPr>
              <a:t>, hence in </a:t>
            </a:r>
            <a:r>
              <a:rPr lang="en-US" altLang="en-US" sz="1600" b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bg2"/>
                </a:solidFill>
                <a:cs typeface="Courier New" panose="02070309020205020404" pitchFamily="49" charset="0"/>
              </a:rPr>
              <a:t>’s activation record */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int q(int n)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(n &gt; 0) return 2*q(n-1);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else return </a:t>
            </a: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+1;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printf(“%d\n”, q(m+2));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01AC-5338-4052-A6F6-95C0E62C5DE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Accessing Non-Local Variables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Idea: pass an access link at each call.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500"/>
              <a:t>A procedure </a:t>
            </a:r>
            <a:r>
              <a:rPr lang="en-US" altLang="en-US" sz="25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500"/>
              <a:t>’s </a:t>
            </a:r>
            <a:r>
              <a:rPr lang="en-US" altLang="en-US" sz="2500" i="1" u="sng"/>
              <a:t>access link</a:t>
            </a:r>
            <a:r>
              <a:rPr lang="en-US" altLang="en-US" sz="2500"/>
              <a:t> is a pointer to the (most recent) activation record of the procedure </a:t>
            </a:r>
            <a:r>
              <a:rPr lang="en-US" altLang="en-US" sz="2500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500"/>
              <a:t> that encloses </a:t>
            </a:r>
            <a:r>
              <a:rPr lang="en-US" altLang="en-US" sz="2500" i="1">
                <a:cs typeface="Times New Roman" panose="02020603050405020304" pitchFamily="18" charset="0"/>
              </a:rPr>
              <a:t>p’s definition</a:t>
            </a:r>
            <a:r>
              <a:rPr lang="en-US" altLang="en-US"/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The code to set up access links can be generated at compile time.</a:t>
            </a:r>
          </a:p>
          <a:p>
            <a:r>
              <a:rPr lang="en-US" altLang="en-US"/>
              <a:t>Using access links, at runtime the program can </a:t>
            </a:r>
            <a:r>
              <a:rPr lang="en-US" altLang="en-US">
                <a:latin typeface="Arial Narrow" panose="020B0606020202030204" pitchFamily="34" charset="0"/>
              </a:rPr>
              <a:t>“</a:t>
            </a:r>
            <a:r>
              <a:rPr lang="en-US" altLang="en-US"/>
              <a:t>walk up</a:t>
            </a:r>
            <a:r>
              <a:rPr lang="en-US" altLang="en-US">
                <a:latin typeface="Arial Narrow" panose="020B0606020202030204" pitchFamily="34" charset="0"/>
              </a:rPr>
              <a:t>”</a:t>
            </a:r>
            <a:r>
              <a:rPr lang="en-US" altLang="en-US"/>
              <a:t> the static nesting structure to access non-local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0A43-BFE5-42AC-B9F8-604E1FB3E22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Accessing Non-Local Variables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/>
              <a:t>The </a:t>
            </a:r>
            <a:r>
              <a:rPr lang="en-US" altLang="en-US" sz="2600" i="1" u="sng"/>
              <a:t>nesting depth</a:t>
            </a:r>
            <a:r>
              <a:rPr lang="en-US" altLang="en-US" sz="2600"/>
              <a:t> of a procedure:</a:t>
            </a:r>
          </a:p>
          <a:p>
            <a:pPr lvl="1"/>
            <a:r>
              <a:rPr lang="en-US" altLang="en-US" sz="2200"/>
              <a:t>The outermost scope (globals) has nesting depth 0.</a:t>
            </a:r>
          </a:p>
          <a:p>
            <a:pPr lvl="1"/>
            <a:r>
              <a:rPr lang="en-US" altLang="en-US" sz="2200"/>
              <a:t>Nesting depth increases by 1 when we enter a new scope, and decreases by 1 when we leave the scope.</a:t>
            </a:r>
          </a:p>
          <a:p>
            <a:pPr lvl="1"/>
            <a:r>
              <a:rPr lang="en-US" altLang="en-US" sz="2200"/>
              <a:t>Nesting depths are known at compile time.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200"/>
          </a:p>
          <a:p>
            <a:r>
              <a:rPr lang="en-US" altLang="en-US" sz="2600"/>
              <a:t>Suppose a procedure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600"/>
              <a:t> at nesting depth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600"/>
              <a:t> refers to a variable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/>
              <a:t> at nesting depth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/>
              <a:t> </a:t>
            </a:r>
            <a:r>
              <a:rPr lang="en-US" altLang="en-US" sz="2600">
                <a:solidFill>
                  <a:schemeClr val="bg2"/>
                </a:solidFill>
              </a:rPr>
              <a:t>(</a:t>
            </a:r>
            <a:r>
              <a:rPr lang="en-US" altLang="en-US" sz="260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>
                <a:solidFill>
                  <a:schemeClr val="bg2"/>
                </a:solidFill>
              </a:rPr>
              <a:t>  </a:t>
            </a:r>
            <a:r>
              <a:rPr lang="en-US" altLang="en-US" sz="2600">
                <a:solidFill>
                  <a:schemeClr val="bg2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260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600">
                <a:solidFill>
                  <a:schemeClr val="bg2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   The code generated is as follows:</a:t>
            </a:r>
          </a:p>
          <a:p>
            <a:pPr lvl="1"/>
            <a:r>
              <a:rPr lang="en-US" altLang="en-US" sz="2000"/>
              <a:t>follow access links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/>
              <a:t> –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/>
              <a:t> times;  (both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/>
              <a:t>,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/>
              <a:t> known at compile time);</a:t>
            </a:r>
          </a:p>
          <a:p>
            <a:pPr lvl="1"/>
            <a:r>
              <a:rPr lang="en-US" altLang="en-US" sz="2000"/>
              <a:t>access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/>
              <a:t> within the stack frame reached.  (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/>
              <a:t>’s offset  known at compile time).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1DFB-1F78-4ABE-BE01-09A99A6DFB1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Managing the relationship between source program names and runtime data objects.</a:t>
            </a:r>
          </a:p>
          <a:p>
            <a:r>
              <a:rPr lang="en-US" altLang="en-US"/>
              <a:t>Managing allocation/deallocation of, and access to, data objects at runtime</a:t>
            </a:r>
          </a:p>
          <a:p>
            <a:r>
              <a:rPr lang="en-US" altLang="en-US"/>
              <a:t>Managing different activations of a procedure.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In general, several different activations of a procedure may be “alive” at the same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F58A-836D-4FD6-9CC7-B53D9E433E8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of Control Assumptions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Sequential control flow: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At each step during execution, control is at some specific point in the program.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i="1"/>
              <a:t>no program level parallelism.</a:t>
            </a:r>
          </a:p>
          <a:p>
            <a:r>
              <a:rPr lang="en-US" altLang="en-US"/>
              <a:t>Procedure execution:</a:t>
            </a:r>
          </a:p>
          <a:p>
            <a:pPr lvl="1"/>
            <a:r>
              <a:rPr lang="en-US" altLang="en-US"/>
              <a:t>Each execution of a procedure starts at the beginning of the procedure body.</a:t>
            </a:r>
          </a:p>
          <a:p>
            <a:pPr lvl="1"/>
            <a:r>
              <a:rPr lang="en-US" altLang="en-US"/>
              <a:t>After the procedure has executed, control returns to the point immediately after the call site.</a:t>
            </a:r>
          </a:p>
          <a:p>
            <a:pPr lvl="1"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i="1"/>
              <a:t>no coroutining (Icon) or backtracking (Icon, Prolog).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202-4A79-4CB7-AE10-5894DD77E72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Activation Characteristics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Our procedure execution assumptions imply that the lifetimes of any two procedure activations are either nested or disjoint.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This implies that procedure activations can be managed using a </a:t>
            </a:r>
            <a:r>
              <a:rPr lang="en-US" altLang="en-US" i="1" u="sng"/>
              <a:t>control stack</a:t>
            </a:r>
            <a:r>
              <a:rPr lang="en-US" altLang="en-US"/>
              <a:t>:</a:t>
            </a:r>
          </a:p>
          <a:p>
            <a:pPr lvl="1"/>
            <a:r>
              <a:rPr lang="en-US" altLang="en-US" i="1"/>
              <a:t>push</a:t>
            </a:r>
            <a:r>
              <a:rPr lang="en-US" altLang="en-US"/>
              <a:t> a node for an activation at entry to the procedure;</a:t>
            </a:r>
          </a:p>
          <a:p>
            <a:pPr lvl="1"/>
            <a:r>
              <a:rPr lang="en-US" altLang="en-US" i="1"/>
              <a:t>pop</a:t>
            </a:r>
            <a:r>
              <a:rPr lang="en-US" altLang="en-US"/>
              <a:t> the node when returning from the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2A80-6E22-4DBF-9FBB-54736B5CD56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Bindings of Names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7877" name="Picture 5" descr="bi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2638425"/>
            <a:ext cx="531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72AD-2B1A-47A0-8473-9564FC58AA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Runtime Memory Organization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9445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Runtime memory is organized to hold the components of an executing program, e.g.: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2332038"/>
            <a:ext cx="8229600" cy="3798887"/>
          </a:xfrm>
        </p:spPr>
        <p:txBody>
          <a:bodyPr/>
          <a:lstStyle/>
          <a:p>
            <a:endParaRPr lang="en-US" altLang="en-US" sz="2600"/>
          </a:p>
        </p:txBody>
      </p:sp>
      <p:pic>
        <p:nvPicPr>
          <p:cNvPr id="209929" name="Picture 9" descr="run-time-m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2332038"/>
            <a:ext cx="3838575" cy="37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14B7-8B55-442A-803D-D23A4966D7F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 of Code Area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600"/>
              <a:t>Usually, code is generated a function at a time.</a:t>
            </a:r>
          </a:p>
        </p:txBody>
      </p:sp>
      <p:sp>
        <p:nvSpPr>
          <p:cNvPr id="212999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57200" y="4708525"/>
            <a:ext cx="8229600" cy="1422400"/>
          </a:xfrm>
        </p:spPr>
        <p:txBody>
          <a:bodyPr/>
          <a:lstStyle/>
          <a:p>
            <a:r>
              <a:rPr lang="en-US" altLang="en-US" sz="2600"/>
              <a:t>Within a function, the compiler has freedom to organize the code in any way.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>
                <a:solidFill>
                  <a:schemeClr val="bg2"/>
                </a:solidFill>
              </a:rPr>
              <a:t>Careful code layout can improve cache performance and increase speed.</a:t>
            </a:r>
          </a:p>
        </p:txBody>
      </p:sp>
      <p:pic>
        <p:nvPicPr>
          <p:cNvPr id="213001" name="Picture 9" descr="code-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1890713"/>
            <a:ext cx="4414837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B0-601D-435B-9BEA-3802C811968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Activation Records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</a:t>
            </a:r>
            <a:r>
              <a:rPr lang="en-US" altLang="en-US" i="1" u="sng"/>
              <a:t>activation record</a:t>
            </a:r>
            <a:r>
              <a:rPr lang="en-US" altLang="en-US"/>
              <a:t> contains information needed to manage a single activation of a procedure, e.g.:</a:t>
            </a:r>
          </a:p>
          <a:p>
            <a:pPr lvl="1"/>
            <a:r>
              <a:rPr lang="en-US" altLang="en-US"/>
              <a:t>saved machine state (PC, registers, return address);</a:t>
            </a:r>
          </a:p>
          <a:p>
            <a:pPr lvl="1"/>
            <a:r>
              <a:rPr lang="en-US" altLang="en-US"/>
              <a:t>actual parameter values;</a:t>
            </a:r>
          </a:p>
          <a:p>
            <a:pPr lvl="1"/>
            <a:r>
              <a:rPr lang="en-US" altLang="en-US"/>
              <a:t>local and temporary variables.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The contents of an activation record may be spread across the stack frame and registers.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Runtime Environments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70C0-BF94-4E13-898A-B1D582B76B5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Activation Records: Layout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aspects of activation record layout, e.g., location of actual parameters and some machine state info, are specified by the </a:t>
            </a:r>
            <a:r>
              <a:rPr lang="en-US" altLang="en-US" i="1" u="sng"/>
              <a:t>calling convention</a:t>
            </a:r>
            <a:r>
              <a:rPr lang="en-US" altLang="en-US"/>
              <a:t>.</a:t>
            </a:r>
          </a:p>
          <a:p>
            <a:r>
              <a:rPr lang="en-US" altLang="en-US"/>
              <a:t>The compiler decides the layout for local variables and temporaries:</a:t>
            </a:r>
          </a:p>
          <a:p>
            <a:pPr lvl="1"/>
            <a:r>
              <a:rPr lang="en-US" altLang="en-US"/>
              <a:t>the amount of storage needed for an object is determined by its type;</a:t>
            </a:r>
          </a:p>
          <a:p>
            <a:pPr lvl="1"/>
            <a:r>
              <a:rPr lang="en-US" altLang="en-US"/>
              <a:t>storage layout must conform to any </a:t>
            </a:r>
            <a:r>
              <a:rPr lang="en-US" altLang="en-US" i="1"/>
              <a:t>alignment restrictions</a:t>
            </a:r>
            <a:r>
              <a:rPr lang="en-US" altLang="en-US"/>
              <a:t> of the underlying architecture.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3178</TotalTime>
  <Words>1197</Words>
  <Application>Microsoft Office PowerPoint</Application>
  <PresentationFormat>On-screen Show (4:3)</PresentationFormat>
  <Paragraphs>157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Times New Roman</vt:lpstr>
      <vt:lpstr>Wingdings</vt:lpstr>
      <vt:lpstr>Arial Narrow</vt:lpstr>
      <vt:lpstr>Courier New</vt:lpstr>
      <vt:lpstr>Symbol</vt:lpstr>
      <vt:lpstr>Impact</vt:lpstr>
      <vt:lpstr>Network</vt:lpstr>
      <vt:lpstr>CSc 453  Runtime Environments</vt:lpstr>
      <vt:lpstr>Issues</vt:lpstr>
      <vt:lpstr>Flow of Control Assumptions</vt:lpstr>
      <vt:lpstr>Procedure Activation Characteristics</vt:lpstr>
      <vt:lpstr>Bindings of Names</vt:lpstr>
      <vt:lpstr>Runtime Memory Organization</vt:lpstr>
      <vt:lpstr>Organization of Code Area</vt:lpstr>
      <vt:lpstr>Activation Records</vt:lpstr>
      <vt:lpstr>Activation Records: Layout</vt:lpstr>
      <vt:lpstr>Example: Stack Frame for an x86</vt:lpstr>
      <vt:lpstr>Activation Records: Allocation Strategies</vt:lpstr>
      <vt:lpstr>Procedure Calls and Returns</vt:lpstr>
      <vt:lpstr>Procedure Calls and Returns: cont’d</vt:lpstr>
      <vt:lpstr>Calling Conventions</vt:lpstr>
      <vt:lpstr>Caller vs. Callee Saved Registers</vt:lpstr>
      <vt:lpstr>Nested Functions</vt:lpstr>
      <vt:lpstr>Accessing Non-Local Variables</vt:lpstr>
      <vt:lpstr>Accessing Non-Local Variables</vt:lpstr>
      <vt:lpstr>Accessing Non-Local Variables</vt:lpstr>
    </vt:vector>
  </TitlesOfParts>
  <Company>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453  Lexical Analysis</dc:title>
  <dc:creator>debray</dc:creator>
  <cp:lastModifiedBy>Saumya Debray</cp:lastModifiedBy>
  <cp:revision>133</cp:revision>
  <dcterms:created xsi:type="dcterms:W3CDTF">2004-06-14T14:33:59Z</dcterms:created>
  <dcterms:modified xsi:type="dcterms:W3CDTF">2015-06-30T22:54:49Z</dcterms:modified>
</cp:coreProperties>
</file>