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56" r:id="rId2"/>
    <p:sldId id="287" r:id="rId3"/>
    <p:sldId id="284" r:id="rId4"/>
    <p:sldId id="285" r:id="rId5"/>
    <p:sldId id="258" r:id="rId6"/>
    <p:sldId id="259" r:id="rId7"/>
    <p:sldId id="260" r:id="rId8"/>
    <p:sldId id="261" r:id="rId9"/>
    <p:sldId id="288" r:id="rId10"/>
    <p:sldId id="289" r:id="rId11"/>
    <p:sldId id="290" r:id="rId12"/>
    <p:sldId id="292" r:id="rId13"/>
    <p:sldId id="294" r:id="rId14"/>
    <p:sldId id="295" r:id="rId15"/>
    <p:sldId id="268" r:id="rId16"/>
    <p:sldId id="269" r:id="rId17"/>
    <p:sldId id="270" r:id="rId18"/>
    <p:sldId id="286" r:id="rId19"/>
    <p:sldId id="276" r:id="rId20"/>
    <p:sldId id="296" r:id="rId21"/>
    <p:sldId id="282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08F"/>
    <a:srgbClr val="5E00BC"/>
    <a:srgbClr val="6400C8"/>
    <a:srgbClr val="0066FF"/>
    <a:srgbClr val="1B0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9" autoAdjust="0"/>
    <p:restoredTop sz="96367" autoAdjust="0"/>
  </p:normalViewPr>
  <p:slideViewPr>
    <p:cSldViewPr>
      <p:cViewPr varScale="1">
        <p:scale>
          <a:sx n="100" d="100"/>
          <a:sy n="100" d="100"/>
        </p:scale>
        <p:origin x="9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7182112-181A-4B9B-885A-8F63159F7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01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94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1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FF0B6-A08E-4CD5-8AC2-068194CE9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37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0342E-8828-4708-8B4C-FD5A779DE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4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99A36-D065-4EAB-AA1B-BCC3DD9CB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4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00F4C-126B-415D-A8F8-3824A2CE3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98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7A3-B41B-482B-90E2-2A576771E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47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A02ED-5892-49F6-9DFE-BE7BB42F0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999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7342F-66CE-4B74-91CE-57FB2E23E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96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BDE36-BF2E-4223-A0AA-342FB4A17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36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227B3-41B0-440B-B380-821419DCF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72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21BD1-8F62-42A2-8BC6-26DB2EDC5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41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90F70-693F-4742-A462-4006FE259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03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0999"/>
            <a:ext cx="4040188" cy="4145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2155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77519"/>
            <a:ext cx="4041775" cy="41486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82E37-AEB9-45BC-9A5D-659E7E652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34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00C5D-F0A2-4D32-8A9B-EE9766B59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0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715BB-5E47-409D-9A49-5C6ADF4E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8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D88F3-6A04-4CC7-A0D7-874F9F729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0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47A60-7735-4E9F-BF30-3CC5FA9A1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F3D0E1FF-103A-462A-9539-D15071FC44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6" name="Line 40"/>
          <p:cNvSpPr>
            <a:spLocks noChangeShapeType="1"/>
          </p:cNvSpPr>
          <p:nvPr userDrawn="1"/>
        </p:nvSpPr>
        <p:spPr bwMode="auto">
          <a:xfrm>
            <a:off x="457200" y="990600"/>
            <a:ext cx="7772400" cy="0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Arial Narrow" pitchFamily="34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Arial Narrow" pitchFamily="34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 Narrow" pitchFamily="34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CSc 453</a:t>
            </a:r>
            <a:br>
              <a:rPr lang="en-US" altLang="en-US" smtClean="0"/>
            </a:br>
            <a:r>
              <a:rPr lang="en-US" altLang="en-US" smtClean="0"/>
              <a:t> Lexical Analysis (Scanning)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Saumya Debray</a:t>
            </a:r>
          </a:p>
          <a:p>
            <a:pPr algn="l" eaLnBrk="1" hangingPunct="1"/>
            <a:r>
              <a:rPr lang="en-US" altLang="en-US" i="1" smtClean="0"/>
              <a:t>The University of Arizona</a:t>
            </a:r>
          </a:p>
          <a:p>
            <a:pPr algn="l" eaLnBrk="1" hangingPunct="1"/>
            <a:r>
              <a:rPr lang="en-US" altLang="en-US" i="1" smtClean="0"/>
              <a:t>Tucson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000"/>
            <a:ext cx="8229600" cy="914600"/>
          </a:xfrm>
        </p:spPr>
        <p:txBody>
          <a:bodyPr/>
          <a:lstStyle/>
          <a:p>
            <a:r>
              <a:rPr lang="en-US" b="0" dirty="0" smtClean="0"/>
              <a:t>Regular expressions are a pattern notation for describing (certain kinds of) sets of strings over a finite alphabet</a:t>
            </a:r>
            <a:endParaRPr lang="en-US" b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2E37-AEB9-45BC-9A5D-659E7E65276A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68231"/>
              </p:ext>
            </p:extLst>
          </p:nvPr>
        </p:nvGraphicFramePr>
        <p:xfrm>
          <a:off x="557211" y="2362200"/>
          <a:ext cx="7824790" cy="380999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77375"/>
                <a:gridCol w="1246832"/>
                <a:gridCol w="4400583"/>
              </a:tblGrid>
              <a:tr h="6195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Pattern</a:t>
                      </a:r>
                      <a:endParaRPr lang="en-US" sz="2000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Strings</a:t>
                      </a:r>
                      <a:endParaRPr lang="en-US" sz="2000" dirty="0"/>
                    </a:p>
                  </a:txBody>
                  <a:tcPr anchor="ctr"/>
                </a:tc>
              </a:tr>
              <a:tr h="6195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empty string 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71243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aseline="0" dirty="0" smtClean="0"/>
                        <a:t>(an input symbol)</a:t>
                      </a: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symbol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000" dirty="0"/>
                    </a:p>
                  </a:txBody>
                  <a:tcPr anchor="ctr"/>
                </a:tc>
              </a:tr>
              <a:tr h="619512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| </a:t>
                      </a:r>
                      <a:r>
                        <a:rPr lang="en-US" sz="2000" i="1" dirty="0" smtClean="0"/>
                        <a:t>s</a:t>
                      </a:r>
                      <a:endParaRPr lang="en-US" sz="2000" i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x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dirty="0" smtClean="0"/>
                        <a:t>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x</a:t>
                      </a:r>
                      <a:r>
                        <a:rPr lang="en-US" sz="2000" baseline="0" dirty="0" smtClean="0"/>
                        <a:t> matches </a:t>
                      </a:r>
                      <a:r>
                        <a:rPr lang="en-US" sz="2000" i="1" baseline="0" dirty="0" smtClean="0"/>
                        <a:t>r</a:t>
                      </a:r>
                      <a:r>
                        <a:rPr lang="en-US" sz="2000" baseline="0" dirty="0" smtClean="0"/>
                        <a:t> or </a:t>
                      </a:r>
                      <a:r>
                        <a:rPr lang="en-US" sz="2000" i="1" baseline="0" dirty="0" smtClean="0"/>
                        <a:t>x</a:t>
                      </a:r>
                      <a:r>
                        <a:rPr lang="en-US" sz="2000" baseline="0" dirty="0" smtClean="0"/>
                        <a:t> matches </a:t>
                      </a:r>
                      <a:r>
                        <a:rPr lang="en-US" sz="2000" i="1" baseline="0" dirty="0" smtClean="0"/>
                        <a:t>s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619512"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rs</a:t>
                      </a:r>
                      <a:endParaRPr lang="en-US" sz="2000" i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x</a:t>
                      </a:r>
                      <a:r>
                        <a:rPr lang="en-US" sz="2000" i="0" baseline="-25000" dirty="0" smtClean="0"/>
                        <a:t>1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i="0" baseline="-25000" dirty="0" smtClean="0"/>
                        <a:t>2</a:t>
                      </a:r>
                      <a:r>
                        <a:rPr lang="en-US" sz="2000" dirty="0" smtClean="0"/>
                        <a:t> : 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matches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and 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matches </a:t>
                      </a:r>
                      <a:r>
                        <a:rPr lang="en-US" sz="2000" i="1" dirty="0" smtClean="0"/>
                        <a:t>s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6195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)*</a:t>
                      </a: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x</a:t>
                      </a:r>
                      <a:r>
                        <a:rPr lang="en-US" sz="2000" i="0" baseline="-25000" dirty="0" smtClean="0"/>
                        <a:t>1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i="0" baseline="-25000" dirty="0" smtClean="0"/>
                        <a:t>2</a:t>
                      </a:r>
                      <a:r>
                        <a:rPr lang="en-US" sz="2000" i="1" dirty="0" smtClean="0"/>
                        <a:t>…</a:t>
                      </a:r>
                      <a:r>
                        <a:rPr lang="en-US" sz="2000" i="1" dirty="0" err="1" smtClean="0"/>
                        <a:t>x</a:t>
                      </a:r>
                      <a:r>
                        <a:rPr lang="en-US" sz="2000" i="1" baseline="-25000" dirty="0" err="1" smtClean="0"/>
                        <a:t>n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i="1" dirty="0" smtClean="0"/>
                        <a:t>n</a:t>
                      </a:r>
                      <a:r>
                        <a:rPr lang="en-US" sz="2000" i="0" dirty="0" smtClean="0"/>
                        <a:t> </a:t>
                      </a:r>
                      <a:r>
                        <a:rPr lang="en-US" sz="2000" i="0" dirty="0" smtClean="0">
                          <a:sym typeface="Symbol" panose="05050102010706020507" pitchFamily="18" charset="2"/>
                        </a:rPr>
                        <a:t> 0) :</a:t>
                      </a:r>
                      <a:r>
                        <a:rPr lang="en-US" sz="2000" i="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2000" dirty="0" smtClean="0"/>
                        <a:t>each 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i="1" baseline="-25000" dirty="0" smtClean="0"/>
                        <a:t>i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dirty="0" smtClean="0"/>
                        <a:t>matches </a:t>
                      </a:r>
                      <a:r>
                        <a:rPr lang="en-US" sz="2000" i="1" dirty="0" smtClean="0"/>
                        <a:t>r</a:t>
                      </a:r>
                      <a:endParaRPr lang="en-US" sz="20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abstract computational device that pattern- matches strings against regular expressions.  </a:t>
            </a:r>
          </a:p>
          <a:p>
            <a:pPr marL="0" indent="0">
              <a:buNone/>
            </a:pPr>
            <a:r>
              <a:rPr lang="en-US" dirty="0" smtClean="0"/>
              <a:t>A finite state machine consists of:</a:t>
            </a:r>
          </a:p>
          <a:p>
            <a:r>
              <a:rPr lang="en-US" dirty="0" smtClean="0"/>
              <a:t>a finite set of states</a:t>
            </a:r>
          </a:p>
          <a:p>
            <a:pPr lvl="1"/>
            <a:r>
              <a:rPr lang="en-US" dirty="0" smtClean="0"/>
              <a:t>one </a:t>
            </a:r>
            <a:r>
              <a:rPr lang="en-US" u="sng" dirty="0" smtClean="0"/>
              <a:t>initial state</a:t>
            </a:r>
            <a:endParaRPr lang="en-US" dirty="0" smtClean="0"/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 0 </a:t>
            </a:r>
            <a:r>
              <a:rPr lang="en-US" u="sng" dirty="0" smtClean="0">
                <a:sym typeface="Symbol" panose="05050102010706020507" pitchFamily="18" charset="2"/>
              </a:rPr>
              <a:t>final states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a state transition function </a:t>
            </a:r>
            <a:r>
              <a:rPr lang="en-US" i="1" dirty="0" smtClean="0">
                <a:sym typeface="Symbol" panose="05050102010706020507" pitchFamily="18" charset="2"/>
              </a:rPr>
              <a:t>T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i="1" dirty="0" smtClean="0">
                <a:sym typeface="Symbol" panose="05050102010706020507" pitchFamily="18" charset="2"/>
              </a:rPr>
              <a:t>T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q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b="1" dirty="0" smtClean="0">
                <a:sym typeface="Symbol" panose="05050102010706020507" pitchFamily="18" charset="2"/>
              </a:rPr>
              <a:t>a</a:t>
            </a:r>
            <a:r>
              <a:rPr lang="en-US" dirty="0" smtClean="0">
                <a:sym typeface="Symbol" panose="05050102010706020507" pitchFamily="18" charset="2"/>
              </a:rPr>
              <a:t>) gives the next state from a state </a:t>
            </a:r>
            <a:r>
              <a:rPr lang="en-US" i="1" dirty="0" smtClean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on input symbol </a:t>
            </a:r>
            <a:r>
              <a:rPr lang="en-US" b="1" dirty="0" smtClean="0">
                <a:sym typeface="Symbol" panose="05050102010706020507" pitchFamily="18" charset="2"/>
              </a:rPr>
              <a:t>a</a:t>
            </a:r>
            <a:endParaRPr lang="en-US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2E37-AEB9-45BC-9A5D-659E7E65276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0943A6-5DF0-4FB9-9AEF-476B32012522}" type="slidenum">
              <a:rPr lang="en-US" altLang="en-US" sz="1000" b="0"/>
              <a:pPr eaLnBrk="1" hangingPunct="1"/>
              <a:t>12</a:t>
            </a:fld>
            <a:endParaRPr lang="en-US" altLang="en-US" sz="1000" b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Finite </a:t>
            </a:r>
            <a:r>
              <a:rPr lang="en-US" altLang="en-US" dirty="0" smtClean="0"/>
              <a:t>state machines</a:t>
            </a:r>
            <a:r>
              <a:rPr lang="en-US" altLang="en-US" dirty="0" smtClean="0"/>
              <a:t>: </a:t>
            </a:r>
            <a:r>
              <a:rPr lang="en-US" altLang="en-US" dirty="0"/>
              <a:t>a</a:t>
            </a:r>
            <a:r>
              <a:rPr lang="en-US" altLang="en-US" dirty="0" smtClean="0"/>
              <a:t>n </a:t>
            </a:r>
            <a:r>
              <a:rPr lang="en-US" altLang="en-US" dirty="0"/>
              <a:t>e</a:t>
            </a:r>
            <a:r>
              <a:rPr lang="en-US" altLang="en-US" dirty="0" smtClean="0"/>
              <a:t>xample </a:t>
            </a:r>
            <a:endParaRPr lang="en-US" altLang="en-US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68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 smtClean="0"/>
              <a:t>A </a:t>
            </a:r>
            <a:r>
              <a:rPr lang="en-US" altLang="en-US" sz="2600" dirty="0" smtClean="0"/>
              <a:t>finite </a:t>
            </a:r>
            <a:r>
              <a:rPr lang="en-US" altLang="en-US" sz="2600" dirty="0" smtClean="0"/>
              <a:t>state machine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to match C-style comments: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7" y="2819400"/>
            <a:ext cx="7082265" cy="2341562"/>
          </a:xfrm>
        </p:spPr>
      </p:pic>
      <p:sp>
        <p:nvSpPr>
          <p:cNvPr id="8" name="Isosceles Triangle 7"/>
          <p:cNvSpPr/>
          <p:nvPr/>
        </p:nvSpPr>
        <p:spPr bwMode="auto">
          <a:xfrm>
            <a:off x="7772400" y="4665662"/>
            <a:ext cx="152400" cy="457200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2384" y="5148262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state</a:t>
            </a:r>
            <a:endParaRPr lang="en-US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5148262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state</a:t>
            </a:r>
            <a:endParaRPr lang="en-US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1670050" y="4678362"/>
            <a:ext cx="152400" cy="457200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2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10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using FSMs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 FSM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i="1" u="sng" dirty="0" smtClean="0"/>
              <a:t>accepts</a:t>
            </a:r>
            <a:r>
              <a:rPr lang="en-US" dirty="0" smtClean="0"/>
              <a:t> a string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, starting from </a:t>
            </a:r>
            <a:r>
              <a:rPr lang="en-US" i="1" dirty="0" smtClean="0"/>
              <a:t>M</a:t>
            </a:r>
            <a:r>
              <a:rPr lang="en-US" dirty="0" smtClean="0"/>
              <a:t>’s initial state, the state transitions of M on the symbols of </a:t>
            </a:r>
            <a:r>
              <a:rPr lang="en-US" i="1" dirty="0" smtClean="0"/>
              <a:t>x</a:t>
            </a:r>
            <a:r>
              <a:rPr lang="en-US" dirty="0" smtClean="0"/>
              <a:t> cause </a:t>
            </a:r>
            <a:r>
              <a:rPr lang="en-US" i="1" dirty="0" smtClean="0"/>
              <a:t>M</a:t>
            </a:r>
            <a:r>
              <a:rPr lang="en-US" dirty="0" smtClean="0"/>
              <a:t> to end in a final state.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9363"/>
            <a:ext cx="8077200" cy="1392237"/>
          </a:xfrm>
        </p:spPr>
        <p:txBody>
          <a:bodyPr/>
          <a:lstStyle/>
          <a:p>
            <a:r>
              <a:rPr lang="en-US" dirty="0" smtClean="0"/>
              <a:t>A string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i="1" u="sng" dirty="0" smtClean="0"/>
              <a:t>matches</a:t>
            </a:r>
            <a:r>
              <a:rPr lang="en-US" dirty="0" smtClean="0"/>
              <a:t> a regular expression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a finite state machine</a:t>
            </a:r>
            <a:r>
              <a:rPr lang="en-US" baseline="30000" dirty="0" smtClean="0"/>
              <a:t>1</a:t>
            </a:r>
            <a:r>
              <a:rPr lang="en-US" dirty="0" smtClean="0"/>
              <a:t> for </a:t>
            </a:r>
            <a:r>
              <a:rPr lang="en-US" i="1" dirty="0" smtClean="0"/>
              <a:t>r</a:t>
            </a:r>
            <a:r>
              <a:rPr lang="en-US" dirty="0" smtClean="0"/>
              <a:t> accepts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02ED-5892-49F6-9DFE-BE7BB42F010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33400" y="54864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kern="0" baseline="30000" dirty="0" smtClean="0"/>
              <a:t>1</a:t>
            </a:r>
            <a:r>
              <a:rPr lang="en-US" sz="2400" b="0" i="1" kern="0" dirty="0" smtClean="0"/>
              <a:t>There may be more than one such machine</a:t>
            </a:r>
            <a:r>
              <a:rPr lang="en-US" sz="2400" b="0" kern="0" dirty="0" smtClean="0"/>
              <a:t>.</a:t>
            </a:r>
            <a:endParaRPr 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30377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decimal integer constants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1891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Regular expression:</a:t>
            </a:r>
          </a:p>
          <a:p>
            <a:pPr marL="0" indent="0" algn="ctr">
              <a:buNone/>
            </a:pPr>
            <a:r>
              <a:rPr lang="en-US" dirty="0"/>
              <a:t>(0|1|2|3|4|5|6|7|8|9) (0|1|2|3|4|5|6|7|8|9</a:t>
            </a:r>
            <a:r>
              <a:rPr lang="en-US" dirty="0" smtClean="0"/>
              <a:t>)*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endParaRPr lang="en-US" sz="1800" dirty="0"/>
          </a:p>
          <a:p>
            <a:pPr marL="349250" lvl="1" indent="0">
              <a:buNone/>
            </a:pPr>
            <a:r>
              <a:rPr lang="en-US" sz="3000" dirty="0" smtClean="0">
                <a:latin typeface="+mn-lt"/>
              </a:rPr>
              <a:t>Or, using extended notation: [0-9]+</a:t>
            </a:r>
            <a:endParaRPr lang="en-US" sz="3000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1"/>
            <a:ext cx="8229600" cy="762000"/>
          </a:xfrm>
        </p:spPr>
        <p:txBody>
          <a:bodyPr/>
          <a:lstStyle/>
          <a:p>
            <a:r>
              <a:rPr lang="en-US" dirty="0" smtClean="0"/>
              <a:t>Finite state machine: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02ED-5892-49F6-9DFE-BE7BB42F0108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06" y="4419600"/>
            <a:ext cx="4243388" cy="13763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457200" y="3657601"/>
            <a:ext cx="8229600" cy="22859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5541DF-C474-4F1C-B8C4-E37FC39B0CA5}" type="slidenum">
              <a:rPr lang="en-US" altLang="en-US" sz="1000" b="0"/>
              <a:pPr eaLnBrk="1" hangingPunct="1"/>
              <a:t>15</a:t>
            </a:fld>
            <a:endParaRPr lang="en-US" altLang="en-US" sz="1000" b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Finite Automata and Lexical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tokens of a language are specified using regular 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scanner is a big </a:t>
            </a:r>
            <a:r>
              <a:rPr lang="en-US" altLang="en-US" dirty="0" smtClean="0"/>
              <a:t>FSM</a:t>
            </a:r>
            <a:r>
              <a:rPr lang="en-US" altLang="en-US" dirty="0" smtClean="0"/>
              <a:t>, </a:t>
            </a:r>
            <a:r>
              <a:rPr lang="en-US" altLang="en-US" dirty="0" smtClean="0"/>
              <a:t>essentially the “aggregate” of the </a:t>
            </a:r>
            <a:r>
              <a:rPr lang="en-US" altLang="en-US" dirty="0" smtClean="0"/>
              <a:t>FSMs </a:t>
            </a:r>
            <a:r>
              <a:rPr lang="en-US" altLang="en-US" dirty="0" smtClean="0"/>
              <a:t>for the individual tokens.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Issues: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What does the scanner automaton look like?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How much should we match?  (When do we stop?)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What do we do when a match is found?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Buffer management (for efficiency reasons).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BD2F46-B007-4650-9EE4-7540FD179957}" type="slidenum">
              <a:rPr lang="en-US" altLang="en-US" sz="1000" b="0"/>
              <a:pPr eaLnBrk="1" hangingPunct="1"/>
              <a:t>16</a:t>
            </a:fld>
            <a:endParaRPr lang="en-US" altLang="en-US" sz="1000" b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0772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Structure of a Scanner Automaton</a:t>
            </a:r>
          </a:p>
        </p:txBody>
      </p:sp>
      <p:pic>
        <p:nvPicPr>
          <p:cNvPr id="17413" name="Picture 5" descr="scanner-dfa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675" y="1846263"/>
            <a:ext cx="5713413" cy="3995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253E4A-5A18-48A1-9FD0-D5B03A18C855}" type="slidenum">
              <a:rPr lang="en-US" altLang="en-US" sz="1000" b="0"/>
              <a:pPr eaLnBrk="1" hangingPunct="1"/>
              <a:t>17</a:t>
            </a:fld>
            <a:endParaRPr lang="en-US" altLang="en-US" sz="1000" b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much should we match?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667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 general, find the longest match possible.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E.g., on input </a:t>
            </a:r>
            <a:r>
              <a:rPr lang="en-US" altLang="en-US" smtClean="0">
                <a:solidFill>
                  <a:srgbClr val="0066FF"/>
                </a:solidFill>
              </a:rPr>
              <a:t>123.45</a:t>
            </a:r>
            <a:r>
              <a:rPr lang="en-US" altLang="en-US" smtClean="0"/>
              <a:t>, match this as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num_const(123.45)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rather than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num_const(123), “</a:t>
            </a:r>
            <a:r>
              <a:rPr lang="en-US" altLang="en-US" sz="2400" b="1" smtClean="0"/>
              <a:t>.</a:t>
            </a:r>
            <a:r>
              <a:rPr lang="en-US" altLang="en-US" sz="2400" smtClean="0"/>
              <a:t>”, num_const(45).</a:t>
            </a:r>
          </a:p>
        </p:txBody>
      </p:sp>
      <p:pic>
        <p:nvPicPr>
          <p:cNvPr id="18438" name="Picture 5" descr="scanner-ex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5325" y="4244975"/>
            <a:ext cx="5392738" cy="1717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should we match?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66800"/>
          </a:xfrm>
        </p:spPr>
        <p:txBody>
          <a:bodyPr/>
          <a:lstStyle/>
          <a:p>
            <a:r>
              <a:rPr lang="en-US" dirty="0" smtClean="0"/>
              <a:t>Need to be careful when specifying tokens under “longest match possible” policy: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02ED-5892-49F6-9DFE-BE7BB42F010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Text Placeholder 9"/>
          <p:cNvSpPr txBox="1">
            <a:spLocks/>
          </p:cNvSpPr>
          <p:nvPr/>
        </p:nvSpPr>
        <p:spPr bwMode="auto">
          <a:xfrm>
            <a:off x="478420" y="2895684"/>
            <a:ext cx="4040188" cy="49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Pattern</a:t>
            </a:r>
            <a:endParaRPr lang="en-US" sz="2400" kern="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78419" y="3464428"/>
            <a:ext cx="4067537" cy="209817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COMMENT    </a:t>
            </a:r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″/*″(.|\n)*″*/″</a:t>
            </a:r>
            <a:endParaRPr lang="en-US" sz="2000" b="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Placeholder 10"/>
          <p:cNvSpPr txBox="1">
            <a:spLocks/>
          </p:cNvSpPr>
          <p:nvPr/>
        </p:nvSpPr>
        <p:spPr>
          <a:xfrm>
            <a:off x="4779038" y="2895684"/>
            <a:ext cx="4041775" cy="4983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Input program</a:t>
            </a:r>
            <a:endParaRPr lang="en-US" sz="2400" kern="0" dirty="0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4779038" y="3464428"/>
            <a:ext cx="3912243" cy="22505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float area() {  /* area of a circle */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float r, a;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</a:t>
            </a:r>
            <a:r>
              <a:rPr lang="en-US" sz="2000" b="0" kern="0" dirty="0" err="1" smtClean="0"/>
              <a:t>scanf</a:t>
            </a:r>
            <a:r>
              <a:rPr lang="en-US" sz="2000" b="0" kern="0" dirty="0" smtClean="0"/>
              <a:t>(“%”, &amp;r);  /* radius */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a = 3.1416*r*r;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return a;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/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79192" y="3464428"/>
            <a:ext cx="1261884" cy="40011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(.|\</a:t>
            </a:r>
            <a:r>
              <a:rPr lang="en-US" sz="2000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</a:t>
            </a:r>
            <a:endParaRPr lang="en-US" sz="2000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5077326" y="3513221"/>
            <a:ext cx="3489158" cy="1070811"/>
          </a:xfrm>
          <a:custGeom>
            <a:avLst/>
            <a:gdLst>
              <a:gd name="connsiteX0" fmla="*/ 1515979 w 3489158"/>
              <a:gd name="connsiteY0" fmla="*/ 0 h 1070811"/>
              <a:gd name="connsiteX1" fmla="*/ 3489158 w 3489158"/>
              <a:gd name="connsiteY1" fmla="*/ 12032 h 1070811"/>
              <a:gd name="connsiteX2" fmla="*/ 3489158 w 3489158"/>
              <a:gd name="connsiteY2" fmla="*/ 372979 h 1070811"/>
              <a:gd name="connsiteX3" fmla="*/ 1455821 w 3489158"/>
              <a:gd name="connsiteY3" fmla="*/ 372979 h 1070811"/>
              <a:gd name="connsiteX4" fmla="*/ 1455821 w 3489158"/>
              <a:gd name="connsiteY4" fmla="*/ 721895 h 1070811"/>
              <a:gd name="connsiteX5" fmla="*/ 2899611 w 3489158"/>
              <a:gd name="connsiteY5" fmla="*/ 733926 h 1070811"/>
              <a:gd name="connsiteX6" fmla="*/ 2923674 w 3489158"/>
              <a:gd name="connsiteY6" fmla="*/ 1034716 h 1070811"/>
              <a:gd name="connsiteX7" fmla="*/ 0 w 3489158"/>
              <a:gd name="connsiteY7" fmla="*/ 1070811 h 1070811"/>
              <a:gd name="connsiteX8" fmla="*/ 12032 w 3489158"/>
              <a:gd name="connsiteY8" fmla="*/ 324853 h 1070811"/>
              <a:gd name="connsiteX9" fmla="*/ 1491916 w 3489158"/>
              <a:gd name="connsiteY9" fmla="*/ 348916 h 1070811"/>
              <a:gd name="connsiteX10" fmla="*/ 1515979 w 3489158"/>
              <a:gd name="connsiteY10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158" h="1070811">
                <a:moveTo>
                  <a:pt x="1515979" y="0"/>
                </a:moveTo>
                <a:lnTo>
                  <a:pt x="3489158" y="12032"/>
                </a:lnTo>
                <a:lnTo>
                  <a:pt x="3489158" y="372979"/>
                </a:lnTo>
                <a:lnTo>
                  <a:pt x="1455821" y="372979"/>
                </a:lnTo>
                <a:lnTo>
                  <a:pt x="1455821" y="721895"/>
                </a:lnTo>
                <a:lnTo>
                  <a:pt x="2899611" y="733926"/>
                </a:lnTo>
                <a:lnTo>
                  <a:pt x="2923674" y="1034716"/>
                </a:lnTo>
                <a:lnTo>
                  <a:pt x="0" y="1070811"/>
                </a:lnTo>
                <a:lnTo>
                  <a:pt x="12032" y="324853"/>
                </a:lnTo>
                <a:lnTo>
                  <a:pt x="1491916" y="348916"/>
                </a:lnTo>
                <a:lnTo>
                  <a:pt x="1515979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8419" y="2895601"/>
            <a:ext cx="4067537" cy="2895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63379" y="2895601"/>
            <a:ext cx="4067537" cy="2895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86000" y="3394076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306766" y="3359152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66128" y="3359152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848600" y="4114800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2426368" y="2986842"/>
            <a:ext cx="3927168" cy="864434"/>
          </a:xfrm>
          <a:prstGeom prst="arc">
            <a:avLst>
              <a:gd name="adj1" fmla="val 10813968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rc 23"/>
          <p:cNvSpPr/>
          <p:nvPr/>
        </p:nvSpPr>
        <p:spPr bwMode="auto">
          <a:xfrm>
            <a:off x="4130560" y="3120817"/>
            <a:ext cx="5553478" cy="1586915"/>
          </a:xfrm>
          <a:prstGeom prst="arc">
            <a:avLst>
              <a:gd name="adj1" fmla="val 2145106"/>
              <a:gd name="adj2" fmla="val 10768168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805CC8-BA94-415A-AFBB-F9D65DBBD793}" type="slidenum">
              <a:rPr lang="en-US" altLang="en-US" sz="1000" b="0"/>
              <a:pPr eaLnBrk="1" hangingPunct="1"/>
              <a:t>19</a:t>
            </a:fld>
            <a:endParaRPr lang="en-US" altLang="en-US" sz="1000" b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Reserved Words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Hard-wire them directly into the scanner automaton:</a:t>
            </a:r>
          </a:p>
          <a:p>
            <a:pPr marL="839788" lvl="1" indent="-495300" eaLnBrk="1" hangingPunct="1"/>
            <a:r>
              <a:rPr lang="en-US" altLang="en-US" smtClean="0"/>
              <a:t>harder to modify;</a:t>
            </a:r>
          </a:p>
          <a:p>
            <a:pPr marL="839788" lvl="1" indent="-495300" eaLnBrk="1" hangingPunct="1"/>
            <a:r>
              <a:rPr lang="en-US" altLang="en-US" smtClean="0"/>
              <a:t>increases the size and complexity of the automaton;</a:t>
            </a:r>
          </a:p>
          <a:p>
            <a:pPr marL="839788" lvl="1" indent="-495300" eaLnBrk="1" hangingPunct="1"/>
            <a:r>
              <a:rPr lang="en-US" altLang="en-US" smtClean="0"/>
              <a:t>performance benefits unclear (fewer tests, but cache effects due to larger code size).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Fold them into “identifier” case, then look up a keyword table:</a:t>
            </a:r>
          </a:p>
          <a:p>
            <a:pPr marL="839788" lvl="1" indent="-495300" eaLnBrk="1" hangingPunct="1"/>
            <a:r>
              <a:rPr lang="en-US" altLang="en-US" smtClean="0"/>
              <a:t>simpler, smaller code;</a:t>
            </a:r>
          </a:p>
          <a:p>
            <a:pPr marL="839788" lvl="1" indent="-495300" eaLnBrk="1" hangingPunct="1"/>
            <a:r>
              <a:rPr lang="en-US" altLang="en-US" smtClean="0"/>
              <a:t>table lookup cost can be mitigated using perfect hashing.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err="1" smtClean="0"/>
              <a:t>CSc</a:t>
            </a:r>
            <a:r>
              <a:rPr lang="en-US" altLang="en-US" dirty="0" smtClean="0"/>
              <a:t> 453: Lexical Analysis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B4AA-0ED3-4E24-93DF-F0C3EDA10729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447800"/>
            <a:ext cx="8537067" cy="37090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316736" y="1600200"/>
            <a:ext cx="1066800" cy="7620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46EA35-5A0E-4307-9FFA-F0EA10F08305}" type="slidenum">
              <a:rPr lang="en-US" altLang="en-US" sz="1000" b="0"/>
              <a:pPr eaLnBrk="1" hangingPunct="1"/>
              <a:t>20</a:t>
            </a:fld>
            <a:endParaRPr lang="en-US" altLang="en-US" sz="1000" b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Implementing </a:t>
            </a:r>
            <a:r>
              <a:rPr lang="en-US" altLang="en-US" dirty="0" smtClean="0"/>
              <a:t>f</a:t>
            </a:r>
            <a:r>
              <a:rPr lang="en-US" altLang="en-US" dirty="0" smtClean="0"/>
              <a:t>inite state machines</a:t>
            </a:r>
            <a:endParaRPr lang="en-US" alt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Table-driven </a:t>
            </a:r>
            <a:r>
              <a:rPr lang="en-US" altLang="en-US" dirty="0" smtClean="0"/>
              <a:t>FSMs</a:t>
            </a:r>
            <a:r>
              <a:rPr lang="en-US" altLang="en-US" dirty="0" smtClean="0"/>
              <a:t> </a:t>
            </a:r>
            <a:r>
              <a:rPr lang="en-US" altLang="en-US" dirty="0" smtClean="0"/>
              <a:t>(e.g., </a:t>
            </a:r>
            <a:r>
              <a:rPr lang="en-US" altLang="en-US" b="1" i="1" dirty="0" err="1" smtClean="0"/>
              <a:t>lex</a:t>
            </a:r>
            <a:r>
              <a:rPr lang="en-US" altLang="en-US" dirty="0" smtClean="0"/>
              <a:t>, </a:t>
            </a:r>
            <a:r>
              <a:rPr lang="en-US" altLang="en-US" b="1" i="1" dirty="0" smtClean="0"/>
              <a:t>flex</a:t>
            </a:r>
            <a:r>
              <a:rPr lang="en-US" altLang="en-US" dirty="0" smtClean="0"/>
              <a:t>):</a:t>
            </a:r>
          </a:p>
          <a:p>
            <a:pPr lvl="1" eaLnBrk="1" hangingPunct="1"/>
            <a:r>
              <a:rPr lang="en-US" altLang="en-US" dirty="0" smtClean="0"/>
              <a:t>Use a table to encode transitions: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en-US" altLang="en-US" sz="2400" dirty="0" err="1" smtClean="0">
                <a:latin typeface="Arial" panose="020B0604020202020204" pitchFamily="34" charset="0"/>
              </a:rPr>
              <a:t>next_state</a:t>
            </a:r>
            <a:r>
              <a:rPr lang="en-US" altLang="en-US" sz="2400" dirty="0" smtClean="0">
                <a:latin typeface="Arial" panose="020B0604020202020204" pitchFamily="34" charset="0"/>
              </a:rPr>
              <a:t> = </a:t>
            </a:r>
            <a:r>
              <a:rPr lang="en-US" altLang="en-US" sz="2400" i="1" dirty="0" smtClean="0">
                <a:latin typeface="Arial" panose="020B0604020202020204" pitchFamily="34" charset="0"/>
              </a:rPr>
              <a:t>T</a:t>
            </a:r>
            <a:r>
              <a:rPr lang="en-US" altLang="en-US" sz="2400" dirty="0" smtClean="0">
                <a:latin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curr_state</a:t>
            </a:r>
            <a:r>
              <a:rPr lang="en-US" altLang="en-US" sz="2400" dirty="0" smtClean="0">
                <a:latin typeface="Arial" panose="020B0604020202020204" pitchFamily="34" charset="0"/>
              </a:rPr>
              <a:t>,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next_char</a:t>
            </a:r>
            <a:r>
              <a:rPr lang="en-US" altLang="en-US" sz="2400" dirty="0" smtClean="0">
                <a:latin typeface="Arial" panose="020B0604020202020204" pitchFamily="34" charset="0"/>
              </a:rPr>
              <a:t>);</a:t>
            </a:r>
          </a:p>
          <a:p>
            <a:pPr lvl="1" eaLnBrk="1" hangingPunct="1"/>
            <a:r>
              <a:rPr lang="en-US" altLang="en-US" dirty="0" smtClean="0"/>
              <a:t>Use one bit in state no. to indicate whether it’s a final (or error) state.  If so, consult a separate table for what action to take.</a:t>
            </a:r>
          </a:p>
        </p:txBody>
      </p:sp>
      <p:graphicFrame>
        <p:nvGraphicFramePr>
          <p:cNvPr id="62604" name="Group 140"/>
          <p:cNvGraphicFramePr>
            <a:graphicFrameLocks noGrp="1"/>
          </p:cNvGraphicFramePr>
          <p:nvPr/>
        </p:nvGraphicFramePr>
        <p:xfrm>
          <a:off x="2971800" y="4114800"/>
          <a:ext cx="3962400" cy="1936750"/>
        </p:xfrm>
        <a:graphic>
          <a:graphicData uri="http://schemas.openxmlformats.org/drawingml/2006/table">
            <a:tbl>
              <a:tblPr/>
              <a:tblGrid>
                <a:gridCol w="874713"/>
                <a:gridCol w="1028700"/>
                <a:gridCol w="1030287"/>
                <a:gridCol w="1028700"/>
              </a:tblGrid>
              <a:tr h="5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7" marB="45727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next input character</a:t>
                      </a: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3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Current   state</a:t>
                      </a:r>
                    </a:p>
                  </a:txBody>
                  <a:tcPr marT="45727" marB="45727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0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867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0E7D45-28EC-4238-B643-2E7F757CC264}" type="slidenum">
              <a:rPr lang="en-US" altLang="en-US" sz="1000" b="0"/>
              <a:pPr eaLnBrk="1" hangingPunct="1"/>
              <a:t>21</a:t>
            </a:fld>
            <a:endParaRPr lang="en-US" altLang="en-US" sz="1000" b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Table-driven </a:t>
            </a:r>
            <a:r>
              <a:rPr lang="en-US" altLang="en-US" dirty="0" smtClean="0"/>
              <a:t>FSMs</a:t>
            </a:r>
            <a:r>
              <a:rPr lang="en-US" altLang="en-US" dirty="0" smtClean="0"/>
              <a:t>: </a:t>
            </a:r>
            <a:r>
              <a:rPr lang="en-US" altLang="en-US" dirty="0" smtClean="0"/>
              <a:t>Example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scanner()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{  char </a:t>
            </a:r>
            <a:r>
              <a:rPr lang="en-US" altLang="en-US" sz="1800" dirty="0" err="1" smtClean="0"/>
              <a:t>ch</a:t>
            </a:r>
            <a:r>
              <a:rPr lang="en-US" altLang="en-US" sz="1800" dirty="0" smtClean="0"/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currState</a:t>
            </a:r>
            <a:r>
              <a:rPr lang="en-US" altLang="en-US" sz="1800" dirty="0" smtClean="0"/>
              <a:t> = 1;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</a:t>
            </a:r>
            <a:r>
              <a:rPr lang="en-US" altLang="en-US" sz="1800" b="1" dirty="0" smtClean="0"/>
              <a:t>while</a:t>
            </a:r>
            <a:r>
              <a:rPr lang="en-US" altLang="en-US" sz="1800" dirty="0" smtClean="0"/>
              <a:t> (TRUE)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</a:t>
            </a:r>
            <a:r>
              <a:rPr lang="en-US" altLang="en-US" sz="1800" dirty="0" err="1" smtClean="0"/>
              <a:t>ch</a:t>
            </a:r>
            <a:r>
              <a:rPr lang="en-US" altLang="en-US" sz="1800" dirty="0" smtClean="0"/>
              <a:t> = </a:t>
            </a:r>
            <a:r>
              <a:rPr lang="en-US" altLang="en-US" sz="1800" dirty="0" err="1" smtClean="0"/>
              <a:t>NextChar</a:t>
            </a:r>
            <a:r>
              <a:rPr lang="en-US" altLang="en-US" sz="1800" dirty="0" smtClean="0"/>
              <a:t>( 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if (</a:t>
            </a:r>
            <a:r>
              <a:rPr lang="en-US" altLang="en-US" sz="1800" dirty="0" err="1" smtClean="0"/>
              <a:t>ch</a:t>
            </a:r>
            <a:r>
              <a:rPr lang="en-US" altLang="en-US" sz="1800" dirty="0" smtClean="0"/>
              <a:t> == EOF) return 0;  /* fail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</a:t>
            </a:r>
            <a:r>
              <a:rPr lang="en-US" altLang="en-US" sz="1800" dirty="0" err="1" smtClean="0"/>
              <a:t>currState</a:t>
            </a:r>
            <a:r>
              <a:rPr lang="en-US" altLang="en-US" sz="1800" dirty="0" smtClean="0"/>
              <a:t> = </a:t>
            </a:r>
            <a:r>
              <a:rPr lang="en-US" altLang="en-US" sz="1800" b="1" i="1" dirty="0" smtClean="0"/>
              <a:t>T</a:t>
            </a:r>
            <a:r>
              <a:rPr lang="en-US" altLang="en-US" sz="1800" dirty="0" smtClean="0"/>
              <a:t> [</a:t>
            </a:r>
            <a:r>
              <a:rPr lang="en-US" altLang="en-US" sz="1800" dirty="0" err="1" smtClean="0"/>
              <a:t>currState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ch</a:t>
            </a:r>
            <a:r>
              <a:rPr lang="en-US" altLang="en-US" sz="1800" dirty="0" smtClean="0"/>
              <a:t>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if (</a:t>
            </a:r>
            <a:r>
              <a:rPr lang="en-US" altLang="en-US" sz="1800" dirty="0" err="1" smtClean="0"/>
              <a:t>IsFinal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currState</a:t>
            </a:r>
            <a:r>
              <a:rPr lang="en-US" altLang="en-US" sz="1800" dirty="0" smtClean="0"/>
              <a:t>))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   return 1;  /* success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   }</a:t>
            </a:r>
            <a:endParaRPr lang="en-US" altLang="en-US" sz="1800" b="1" i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   } /* while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</p:txBody>
      </p:sp>
      <p:pic>
        <p:nvPicPr>
          <p:cNvPr id="28678" name="Picture 4" descr="dfa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6450" y="1343025"/>
            <a:ext cx="1562100" cy="1876425"/>
          </a:xfrm>
          <a:noFill/>
        </p:spPr>
      </p:pic>
      <p:graphicFrame>
        <p:nvGraphicFramePr>
          <p:cNvPr id="75922" name="Group 146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92495071"/>
              </p:ext>
            </p:extLst>
          </p:nvPr>
        </p:nvGraphicFramePr>
        <p:xfrm>
          <a:off x="4648200" y="3352800"/>
          <a:ext cx="4038600" cy="241935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4905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(final)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1416CB-FA5F-4B7D-93FD-76518AAD544D}" type="slidenum">
              <a:rPr lang="en-US" altLang="en-US" sz="1000" b="0"/>
              <a:pPr eaLnBrk="1" hangingPunct="1"/>
              <a:t>22</a:t>
            </a:fld>
            <a:endParaRPr lang="en-US" altLang="en-US" sz="1000" b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 we do on finding a match?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match is found when:</a:t>
            </a:r>
          </a:p>
          <a:p>
            <a:pPr lvl="1" eaLnBrk="1" hangingPunct="1"/>
            <a:r>
              <a:rPr lang="en-US" altLang="en-US" smtClean="0"/>
              <a:t>The current automaton state is a final state; and</a:t>
            </a:r>
          </a:p>
          <a:p>
            <a:pPr lvl="1" eaLnBrk="1" hangingPunct="1"/>
            <a:r>
              <a:rPr lang="en-US" altLang="en-US" smtClean="0"/>
              <a:t>No transition is enabled on the next input character.</a:t>
            </a:r>
          </a:p>
          <a:p>
            <a:pPr eaLnBrk="1" hangingPunct="1"/>
            <a:r>
              <a:rPr lang="en-US" altLang="en-US" smtClean="0"/>
              <a:t>Actions on finding a match:</a:t>
            </a:r>
          </a:p>
          <a:p>
            <a:pPr lvl="1" eaLnBrk="1" hangingPunct="1"/>
            <a:r>
              <a:rPr lang="en-US" altLang="en-US" smtClean="0"/>
              <a:t>if appropriate, copy lexeme (or other token attribute) to where the parser can access it;</a:t>
            </a:r>
          </a:p>
          <a:p>
            <a:pPr lvl="1" eaLnBrk="1" hangingPunct="1"/>
            <a:r>
              <a:rPr lang="en-US" altLang="en-US" smtClean="0"/>
              <a:t>save any necessary scanner state so that scanning can subsequently resume at the right place;</a:t>
            </a:r>
          </a:p>
          <a:p>
            <a:pPr lvl="1" eaLnBrk="1" hangingPunct="1"/>
            <a:r>
              <a:rPr lang="en-US" altLang="en-US" smtClean="0"/>
              <a:t>return a value indicating the token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084E3F-80E0-455A-ACFF-DACE5B35FF1C}" type="slidenum">
              <a:rPr lang="en-US" altLang="en-US" sz="1000" b="0"/>
              <a:pPr eaLnBrk="1" hangingPunct="1"/>
              <a:t>3</a:t>
            </a:fld>
            <a:endParaRPr lang="en-US" altLang="en-US" sz="10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795713"/>
            <a:ext cx="8229600" cy="2335212"/>
          </a:xfrm>
        </p:spPr>
        <p:txBody>
          <a:bodyPr/>
          <a:lstStyle/>
          <a:p>
            <a:pPr eaLnBrk="1" hangingPunct="1"/>
            <a:r>
              <a:rPr lang="en-US" altLang="en-US" sz="2200" i="1" u="sng" smtClean="0"/>
              <a:t>Main task</a:t>
            </a:r>
            <a:r>
              <a:rPr lang="en-US" altLang="en-US" sz="2200" smtClean="0"/>
              <a:t>: to read input characters and group them into “</a:t>
            </a:r>
            <a:r>
              <a:rPr lang="en-US" altLang="en-US" sz="2200" i="1" smtClean="0"/>
              <a:t>tokens</a:t>
            </a:r>
            <a:r>
              <a:rPr lang="en-US" altLang="en-US" sz="2200" smtClean="0"/>
              <a:t>.”</a:t>
            </a:r>
          </a:p>
          <a:p>
            <a:pPr eaLnBrk="1" hangingPunct="1"/>
            <a:r>
              <a:rPr lang="en-US" altLang="en-US" sz="2200" i="1" u="sng" smtClean="0"/>
              <a:t>Secondary tasks</a:t>
            </a:r>
            <a:r>
              <a:rPr lang="en-US" altLang="en-US" sz="2200" smtClean="0"/>
              <a:t>: </a:t>
            </a:r>
          </a:p>
          <a:p>
            <a:pPr lvl="1" eaLnBrk="1" hangingPunct="1"/>
            <a:r>
              <a:rPr lang="en-US" altLang="en-US" sz="2000" smtClean="0"/>
              <a:t>Skip comments and whitespace;</a:t>
            </a:r>
          </a:p>
          <a:p>
            <a:pPr lvl="1" eaLnBrk="1" hangingPunct="1"/>
            <a:r>
              <a:rPr lang="en-US" altLang="en-US" sz="2000" smtClean="0"/>
              <a:t>Correlate error messages with source program (e.g., line number of error).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33600" y="13716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lexical analyzer</a:t>
            </a:r>
          </a:p>
          <a:p>
            <a:pPr algn="ctr" eaLnBrk="1" hangingPunct="1"/>
            <a:r>
              <a:rPr lang="en-US" altLang="en-US" sz="1800" b="0"/>
              <a:t>(scanner)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181600" y="13716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syntax analyzer</a:t>
            </a:r>
          </a:p>
          <a:p>
            <a:pPr algn="ctr" eaLnBrk="1" hangingPunct="1"/>
            <a:r>
              <a:rPr lang="en-US" altLang="en-US" sz="1800" b="0"/>
              <a:t>(parser)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657600" y="2667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symbol table</a:t>
            </a:r>
          </a:p>
          <a:p>
            <a:pPr algn="ctr" eaLnBrk="1" hangingPunct="1"/>
            <a:r>
              <a:rPr lang="en-US" altLang="en-US" sz="1800" b="0"/>
              <a:t>manager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17526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9413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0"/>
              <a:t>source </a:t>
            </a:r>
          </a:p>
          <a:p>
            <a:pPr algn="ctr" eaLnBrk="1" hangingPunct="1"/>
            <a:r>
              <a:rPr lang="en-US" altLang="en-US" sz="1600" b="0"/>
              <a:t>program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3886200" y="1524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>
            <a:off x="38862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15"/>
          <p:cNvCxnSpPr>
            <a:cxnSpLocks noChangeShapeType="1"/>
            <a:stCxn id="4102" idx="2"/>
            <a:endCxn id="4104" idx="0"/>
          </p:cNvCxnSpPr>
          <p:nvPr/>
        </p:nvCxnSpPr>
        <p:spPr bwMode="auto">
          <a:xfrm>
            <a:off x="3009900" y="21336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6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flipH="1">
            <a:off x="4533900" y="21336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4114800" y="1143000"/>
            <a:ext cx="782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0"/>
              <a:t>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(cont’d)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E70902-BA3B-4EAE-A3AA-37D476FEF457}" type="slidenum">
              <a:rPr lang="en-US" altLang="en-US" sz="1000" b="0"/>
              <a:pPr eaLnBrk="1" hangingPunct="1"/>
              <a:t>4</a:t>
            </a:fld>
            <a:endParaRPr lang="en-US" altLang="en-US" sz="1000" b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4267200" cy="304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42" name="Rectangle 11"/>
          <p:cNvSpPr>
            <a:spLocks noChangeArrowheads="1"/>
          </p:cNvSpPr>
          <p:nvPr/>
        </p:nvSpPr>
        <p:spPr bwMode="auto">
          <a:xfrm>
            <a:off x="5257800" y="3276600"/>
            <a:ext cx="12954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lexical</a:t>
            </a:r>
          </a:p>
          <a:p>
            <a:pPr algn="ctr" eaLnBrk="1" hangingPunct="1"/>
            <a:r>
              <a:rPr lang="en-US" altLang="en-US" sz="2000"/>
              <a:t>analyzer</a:t>
            </a:r>
          </a:p>
        </p:txBody>
      </p:sp>
      <p:sp>
        <p:nvSpPr>
          <p:cNvPr id="5243" name="Right Arrow 14"/>
          <p:cNvSpPr>
            <a:spLocks noChangeArrowheads="1"/>
          </p:cNvSpPr>
          <p:nvPr/>
        </p:nvSpPr>
        <p:spPr bwMode="auto">
          <a:xfrm>
            <a:off x="4876800" y="3429000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010400" y="1752600"/>
            <a:ext cx="18288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sz="1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“main”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left_paren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keywod_int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</a:t>
            </a:r>
            <a:r>
              <a:rPr lang="en-US" sz="1600" b="0" kern="0" dirty="0" err="1">
                <a:latin typeface="+mn-lt"/>
                <a:cs typeface="+mn-cs"/>
              </a:rPr>
              <a:t>argc</a:t>
            </a:r>
            <a:r>
              <a:rPr lang="en-US" sz="1600" b="0" kern="0" dirty="0">
                <a:latin typeface="+mn-lt"/>
                <a:cs typeface="+mn-cs"/>
              </a:rPr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comma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keywd_char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star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star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</a:t>
            </a:r>
            <a:r>
              <a:rPr lang="en-US" sz="1600" b="0" kern="0" dirty="0" err="1">
                <a:latin typeface="+mn-lt"/>
                <a:cs typeface="+mn-cs"/>
              </a:rPr>
              <a:t>argv</a:t>
            </a:r>
            <a:r>
              <a:rPr lang="en-US" sz="1600" b="0" kern="0" dirty="0">
                <a:latin typeface="+mn-lt"/>
                <a:cs typeface="+mn-cs"/>
              </a:rPr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right_paren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left_brace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…</a:t>
            </a:r>
          </a:p>
        </p:txBody>
      </p:sp>
      <p:cxnSp>
        <p:nvCxnSpPr>
          <p:cNvPr id="5245" name="Straight Arrow Connector 20"/>
          <p:cNvCxnSpPr>
            <a:cxnSpLocks noChangeShapeType="1"/>
          </p:cNvCxnSpPr>
          <p:nvPr/>
        </p:nvCxnSpPr>
        <p:spPr bwMode="auto">
          <a:xfrm>
            <a:off x="6553200" y="35814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46" name="TextBox 21"/>
          <p:cNvSpPr txBox="1">
            <a:spLocks noChangeArrowheads="1"/>
          </p:cNvSpPr>
          <p:nvPr/>
        </p:nvSpPr>
        <p:spPr bwMode="auto">
          <a:xfrm>
            <a:off x="457200" y="1295400"/>
            <a:ext cx="1463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Input file</a:t>
            </a:r>
          </a:p>
        </p:txBody>
      </p:sp>
      <p:sp>
        <p:nvSpPr>
          <p:cNvPr id="5247" name="TextBox 22"/>
          <p:cNvSpPr txBox="1">
            <a:spLocks noChangeArrowheads="1"/>
          </p:cNvSpPr>
          <p:nvPr/>
        </p:nvSpPr>
        <p:spPr bwMode="auto">
          <a:xfrm>
            <a:off x="6934200" y="1143000"/>
            <a:ext cx="1604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Token </a:t>
            </a:r>
          </a:p>
          <a:p>
            <a:pPr algn="ctr" eaLnBrk="1" hangingPunct="1"/>
            <a:r>
              <a:rPr lang="en-US" altLang="en-US" sz="2400"/>
              <a:t>sequence</a:t>
            </a:r>
          </a:p>
        </p:txBody>
      </p:sp>
      <p:sp>
        <p:nvSpPr>
          <p:cNvPr id="5248" name="TextBox 23"/>
          <p:cNvSpPr txBox="1">
            <a:spLocks noChangeArrowheads="1"/>
          </p:cNvSpPr>
          <p:nvPr/>
        </p:nvSpPr>
        <p:spPr bwMode="auto">
          <a:xfrm>
            <a:off x="2286000" y="3962400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D3B311-5D08-4CAD-84BC-2E15775BC9C1}" type="slidenum">
              <a:rPr lang="en-US" altLang="en-US" sz="1000" b="0"/>
              <a:pPr eaLnBrk="1" hangingPunct="1"/>
              <a:t>5</a:t>
            </a:fld>
            <a:endParaRPr lang="en-US" altLang="en-US" sz="1000" b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Lexical Analyzers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smtClean="0"/>
              <a:t>Different approaches:</a:t>
            </a:r>
          </a:p>
          <a:p>
            <a:pPr lvl="1" eaLnBrk="1" hangingPunct="1"/>
            <a:r>
              <a:rPr lang="en-US" altLang="en-US" sz="2200" smtClean="0"/>
              <a:t>Using a scanner generator, e.g., </a:t>
            </a:r>
            <a:r>
              <a:rPr lang="en-US" altLang="en-US" sz="2200" b="1" smtClean="0"/>
              <a:t>lex</a:t>
            </a:r>
            <a:r>
              <a:rPr lang="en-US" altLang="en-US" sz="2200" smtClean="0"/>
              <a:t> or </a:t>
            </a:r>
            <a:r>
              <a:rPr lang="en-US" altLang="en-US" sz="2200" b="1" smtClean="0"/>
              <a:t>flex</a:t>
            </a:r>
            <a:r>
              <a:rPr lang="en-US" altLang="en-US" sz="2200" smtClean="0"/>
              <a:t>.  This automatically generates a lexical analyzer from a high-level description of the tokens.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(easiest to implement; least efficient)</a:t>
            </a:r>
            <a:endParaRPr lang="en-US" altLang="en-US" sz="2200" smtClean="0"/>
          </a:p>
          <a:p>
            <a:pPr lvl="1" eaLnBrk="1" hangingPunct="1"/>
            <a:r>
              <a:rPr lang="en-US" altLang="en-US" sz="2200" smtClean="0"/>
              <a:t>Programming it in a language such as C, using the I/O facilities of the language.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(intermediate in ease, efficiency)</a:t>
            </a:r>
            <a:endParaRPr lang="en-US" altLang="en-US" sz="2200" smtClean="0"/>
          </a:p>
          <a:p>
            <a:pPr lvl="1" eaLnBrk="1" hangingPunct="1"/>
            <a:r>
              <a:rPr lang="en-US" altLang="en-US" sz="2200" smtClean="0"/>
              <a:t>Writing it in assembly language and explicitly managing the input.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(hardest to implement, but most efficient)</a:t>
            </a: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198A95-0F03-4F52-97A3-CA4780A25C1B}" type="slidenum">
              <a:rPr lang="en-US" altLang="en-US" sz="1000" b="0"/>
              <a:pPr eaLnBrk="1" hangingPunct="1"/>
              <a:t>6</a:t>
            </a:fld>
            <a:endParaRPr lang="en-US" altLang="en-US" sz="1000" b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Lexical Analysis: Terminology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token</a:t>
            </a:r>
            <a:r>
              <a:rPr lang="en-US" altLang="en-US" sz="2600" smtClean="0"/>
              <a:t>: a name for a set of input strings with related structure.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“identifier,” “integer constant”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pattern</a:t>
            </a:r>
            <a:r>
              <a:rPr lang="en-US" altLang="en-US" sz="2600" smtClean="0"/>
              <a:t>: a rule describing the set of strings associated with a token.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“a letter followed by zero or more letters, digits, or underscores</a:t>
            </a:r>
            <a:r>
              <a:rPr lang="en-US" altLang="en-US" sz="2600" smtClean="0"/>
              <a:t>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lexeme</a:t>
            </a:r>
            <a:r>
              <a:rPr lang="en-US" altLang="en-US" sz="2600" smtClean="0"/>
              <a:t>: the actual input string that matches a pattern.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endParaRPr lang="en-US" altLang="en-US" sz="2000" b="1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2E326C-7090-4AFD-B807-3418D0B45CA8}" type="slidenum">
              <a:rPr lang="en-US" altLang="en-US" sz="1000" b="0"/>
              <a:pPr eaLnBrk="1" hangingPunct="1"/>
              <a:t>7</a:t>
            </a:fld>
            <a:endParaRPr lang="en-US" altLang="en-US" sz="1000" b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u="sng" smtClean="0"/>
              <a:t>Input</a:t>
            </a:r>
            <a:r>
              <a:rPr lang="en-US" altLang="en-US" smtClean="0"/>
              <a:t>:  </a:t>
            </a:r>
            <a:r>
              <a:rPr lang="en-US" altLang="en-US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u="sng" smtClean="0"/>
              <a:t>Tokens: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identifier</a:t>
            </a:r>
            <a:r>
              <a:rPr lang="en-US" altLang="en-US" smtClean="0"/>
              <a:t> : </a:t>
            </a:r>
            <a:r>
              <a:rPr lang="en-US" altLang="en-US" i="1" u="sng" smtClean="0"/>
              <a:t>Rule</a:t>
            </a:r>
            <a:r>
              <a:rPr lang="en-US" altLang="en-US" smtClean="0"/>
              <a:t>: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letter followed by </a:t>
            </a:r>
            <a:r>
              <a:rPr lang="en-US" altLang="en-US" smtClean="0">
                <a:latin typeface="Arial" panose="020B0604020202020204" pitchFamily="34" charset="0"/>
              </a:rPr>
              <a:t>…”</a:t>
            </a:r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600" smtClean="0"/>
              <a:t>            </a:t>
            </a:r>
            <a:r>
              <a:rPr lang="en-US" altLang="en-US" sz="2600" i="1" u="sng" smtClean="0"/>
              <a:t>Lexeme</a:t>
            </a:r>
            <a:r>
              <a:rPr lang="en-US" altLang="en-US" sz="2600" smtClean="0"/>
              <a:t>: </a:t>
            </a:r>
            <a:r>
              <a:rPr lang="en-US" altLang="en-US" sz="2600" smtClean="0">
                <a:solidFill>
                  <a:srgbClr val="0066FF"/>
                </a:solidFill>
              </a:rPr>
              <a:t>count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assg_op</a:t>
            </a:r>
            <a:r>
              <a:rPr lang="en-US" altLang="en-US" smtClean="0"/>
              <a:t> : </a:t>
            </a:r>
            <a:r>
              <a:rPr lang="en-US" altLang="en-US" i="1" u="sng" smtClean="0"/>
              <a:t>Rule</a:t>
            </a:r>
            <a:r>
              <a:rPr lang="en-US" altLang="en-US" smtClean="0"/>
              <a:t>: =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</a:t>
            </a:r>
            <a:r>
              <a:rPr lang="en-US" altLang="en-US" i="1" u="sng" smtClean="0"/>
              <a:t>Lexeme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66FF"/>
                </a:solidFill>
              </a:rPr>
              <a:t>=</a:t>
            </a:r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integer_const </a:t>
            </a:r>
            <a:r>
              <a:rPr lang="en-US" altLang="en-US" smtClean="0"/>
              <a:t>: </a:t>
            </a:r>
            <a:r>
              <a:rPr lang="en-US" altLang="en-US" i="1" u="sng" smtClean="0"/>
              <a:t>Rule</a:t>
            </a:r>
            <a:r>
              <a:rPr lang="en-US" altLang="en-US" smtClean="0"/>
              <a:t>: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digit followed by </a:t>
            </a:r>
            <a:r>
              <a:rPr lang="en-US" altLang="en-US" smtClean="0">
                <a:latin typeface="Arial" panose="020B0604020202020204" pitchFamily="34" charset="0"/>
              </a:rPr>
              <a:t>…”</a:t>
            </a:r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</a:t>
            </a:r>
            <a:r>
              <a:rPr lang="en-US" altLang="en-US" i="1" u="sng" smtClean="0"/>
              <a:t>Lexeme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66FF"/>
                </a:solidFill>
              </a:rPr>
              <a:t>123</a:t>
            </a:r>
            <a:endParaRPr lang="en-US" altLang="en-US" i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85C43-3B61-4902-BF36-E0DDCBC34CE2}" type="slidenum">
              <a:rPr lang="en-US" altLang="en-US" sz="1000" b="0"/>
              <a:pPr eaLnBrk="1" hangingPunct="1"/>
              <a:t>8</a:t>
            </a:fld>
            <a:endParaRPr lang="en-US" altLang="en-US" sz="1000" b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Attributes for Tokens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If a token can have multiple lexemes, the scanner must indicate the actual lexeme that matched.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This information is given using an </a:t>
            </a:r>
            <a:r>
              <a:rPr lang="en-US" altLang="en-US" sz="2600" i="1" u="sng" dirty="0" smtClean="0"/>
              <a:t>attribute</a:t>
            </a:r>
            <a:r>
              <a:rPr lang="en-US" altLang="en-US" sz="2600" dirty="0" smtClean="0"/>
              <a:t> associated with the token.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i="1" u="sng" dirty="0" smtClean="0"/>
              <a:t>Example</a:t>
            </a:r>
            <a:r>
              <a:rPr lang="en-US" altLang="en-US" sz="2200" dirty="0" smtClean="0"/>
              <a:t>: The program statement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123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 smtClean="0">
                <a:cs typeface="Courier New" panose="02070309020205020404" pitchFamily="49" charset="0"/>
              </a:rPr>
              <a:t>yields the following token-attribute pairs: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dirty="0" smtClean="0">
                <a:latin typeface="Arial" panose="020B0604020202020204" pitchFamily="34" charset="0"/>
              </a:rPr>
              <a:t>identifier</a:t>
            </a:r>
            <a:r>
              <a:rPr lang="en-US" altLang="en-US" sz="2100" dirty="0" smtClean="0">
                <a:latin typeface="Arial" panose="020B0604020202020204" pitchFamily="34" charset="0"/>
              </a:rPr>
              <a:t>,</a:t>
            </a:r>
            <a:r>
              <a:rPr lang="en-US" altLang="en-US" sz="2100" i="1" dirty="0" smtClean="0">
                <a:latin typeface="Arial" panose="020B0604020202020204" pitchFamily="34" charset="0"/>
              </a:rPr>
              <a:t>  </a:t>
            </a:r>
            <a:r>
              <a:rPr lang="en-US" altLang="en-US" sz="2100" dirty="0" smtClean="0"/>
              <a:t>pointer to the string </a:t>
            </a:r>
            <a:r>
              <a:rPr lang="en-US" alt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“count”</a:t>
            </a:r>
            <a:r>
              <a:rPr lang="en-US" altLang="en-US" sz="2100" dirty="0" smtClean="0">
                <a:cs typeface="Courier New" panose="02070309020205020404" pitchFamily="49" charset="0"/>
                <a:sym typeface="Symbol" panose="05050102010706020507" pitchFamily="18" charset="2"/>
              </a:rPr>
              <a:t>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dirty="0" err="1" smtClean="0">
                <a:latin typeface="Arial" panose="020B0604020202020204" pitchFamily="34" charset="0"/>
              </a:rPr>
              <a:t>assg_op</a:t>
            </a:r>
            <a:r>
              <a:rPr lang="en-US" altLang="en-US" sz="2100" dirty="0" smtClean="0">
                <a:latin typeface="Arial" panose="020B0604020202020204" pitchFamily="34" charset="0"/>
              </a:rPr>
              <a:t>, -</a:t>
            </a:r>
            <a:r>
              <a:rPr lang="en-US" altLang="en-US" sz="2100" dirty="0" smtClean="0">
                <a:latin typeface="Arial" panose="020B0604020202020204" pitchFamily="34" charset="0"/>
                <a:sym typeface="Symbol" panose="05050102010706020507" pitchFamily="18" charset="2"/>
              </a:rPr>
              <a:t>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dirty="0" err="1" smtClean="0">
                <a:latin typeface="Arial" panose="020B0604020202020204" pitchFamily="34" charset="0"/>
              </a:rPr>
              <a:t>integer_const</a:t>
            </a:r>
            <a:r>
              <a:rPr lang="en-US" altLang="en-US" sz="2100" dirty="0" smtClean="0">
                <a:latin typeface="Arial" panose="020B0604020202020204" pitchFamily="34" charset="0"/>
              </a:rPr>
              <a:t>,</a:t>
            </a:r>
            <a:r>
              <a:rPr lang="en-US" altLang="en-US" sz="2100" i="1" dirty="0" smtClean="0">
                <a:latin typeface="Arial" panose="020B0604020202020204" pitchFamily="34" charset="0"/>
              </a:rPr>
              <a:t>  </a:t>
            </a:r>
            <a:r>
              <a:rPr lang="en-US" altLang="en-US" sz="2100" dirty="0" smtClean="0"/>
              <a:t>the integer value </a:t>
            </a:r>
            <a:r>
              <a:rPr lang="en-US" altLang="en-US" sz="2100" b="1" dirty="0" smtClean="0"/>
              <a:t>123</a:t>
            </a:r>
            <a:r>
              <a:rPr lang="en-US" altLang="en-US" sz="2100" dirty="0" smtClean="0">
                <a:sym typeface="Symbol" panose="05050102010706020507" pitchFamily="18" charset="2"/>
              </a:rPr>
              <a:t>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5486402"/>
            <a:ext cx="8229600" cy="685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ym typeface="Symbol" panose="05050102010706020507" pitchFamily="18" charset="2"/>
              </a:rPr>
              <a:t>Project Note</a:t>
            </a:r>
            <a:r>
              <a:rPr lang="en-US" altLang="en-US" sz="2000" b="0" dirty="0" smtClean="0">
                <a:sym typeface="Symbol" panose="05050102010706020507" pitchFamily="18" charset="2"/>
              </a:rPr>
              <a:t>: In </a:t>
            </a:r>
            <a:r>
              <a:rPr lang="en-US" altLang="en-US" sz="2000" b="0" dirty="0">
                <a:sym typeface="Symbol" panose="05050102010706020507" pitchFamily="18" charset="2"/>
              </a:rPr>
              <a:t>flex-generated </a:t>
            </a:r>
            <a:r>
              <a:rPr lang="en-US" altLang="en-US" sz="2000" b="0" dirty="0" smtClean="0">
                <a:sym typeface="Symbol" panose="05050102010706020507" pitchFamily="18" charset="2"/>
              </a:rPr>
              <a:t>scanners, </a:t>
            </a:r>
            <a:r>
              <a:rPr lang="en-US" altLang="en-US" sz="2000" b="0" dirty="0">
                <a:sym typeface="Symbol" panose="05050102010706020507" pitchFamily="18" charset="2"/>
              </a:rPr>
              <a:t>attributes are communicated </a:t>
            </a:r>
            <a:r>
              <a:rPr lang="en-US" altLang="en-US" sz="2000" b="0" dirty="0" smtClean="0">
                <a:sym typeface="Symbol" panose="05050102010706020507" pitchFamily="18" charset="2"/>
              </a:rPr>
              <a:t>to the parser using </a:t>
            </a:r>
            <a:r>
              <a:rPr lang="en-US" altLang="en-US" sz="2000" b="0" dirty="0">
                <a:sym typeface="Symbol" panose="05050102010706020507" pitchFamily="18" charset="2"/>
              </a:rPr>
              <a:t>the variable </a:t>
            </a:r>
            <a:r>
              <a:rPr lang="en-US" altLang="en-US" sz="2000" b="0" i="1" dirty="0" err="1">
                <a:sym typeface="Symbol" panose="05050102010706020507" pitchFamily="18" charset="2"/>
              </a:rPr>
              <a:t>yylval</a:t>
            </a:r>
            <a:endParaRPr lang="en-US" altLang="en-US" sz="2000" b="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analysis in compilers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 specification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i="1" u="sng" dirty="0" smtClean="0"/>
              <a:t>Specifies</a:t>
            </a:r>
            <a:r>
              <a:rPr lang="en-US" dirty="0" smtClean="0"/>
              <a:t> the tokens in the language:</a:t>
            </a:r>
          </a:p>
          <a:p>
            <a:pPr lvl="1"/>
            <a:r>
              <a:rPr lang="en-US" dirty="0" smtClean="0"/>
              <a:t>pattern(s) defining each token</a:t>
            </a:r>
          </a:p>
          <a:p>
            <a:pPr lvl="2"/>
            <a:r>
              <a:rPr lang="en-US" dirty="0" smtClean="0"/>
              <a:t>specified using </a:t>
            </a:r>
            <a:r>
              <a:rPr lang="en-US" i="1" u="sng" dirty="0" smtClean="0"/>
              <a:t>regular expressions</a:t>
            </a:r>
            <a:endParaRPr lang="en-US" u="sng" dirty="0" smtClean="0"/>
          </a:p>
          <a:p>
            <a:pPr lvl="1"/>
            <a:r>
              <a:rPr lang="en-US" dirty="0" smtClean="0"/>
              <a:t>any attributes </a:t>
            </a:r>
            <a:r>
              <a:rPr lang="en-US" dirty="0"/>
              <a:t>associated </a:t>
            </a:r>
            <a:r>
              <a:rPr lang="en-US" dirty="0" smtClean="0"/>
              <a:t>with a token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Language implementation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sz="2400" dirty="0">
                <a:latin typeface="+mn-lt"/>
              </a:rPr>
              <a:t>regular expressions are matched using </a:t>
            </a:r>
            <a:r>
              <a:rPr lang="en-US" sz="2400" i="1" u="sng" dirty="0">
                <a:latin typeface="+mn-lt"/>
              </a:rPr>
              <a:t>finite state </a:t>
            </a:r>
            <a:r>
              <a:rPr lang="en-US" sz="2400" i="1" u="sng" dirty="0" smtClean="0">
                <a:latin typeface="+mn-lt"/>
              </a:rPr>
              <a:t>machines</a:t>
            </a:r>
            <a:r>
              <a:rPr lang="en-US" sz="2400" dirty="0" smtClean="0">
                <a:latin typeface="+mn-lt"/>
              </a:rPr>
              <a:t> (FSMs)</a:t>
            </a:r>
          </a:p>
          <a:p>
            <a:pPr marL="1363663" lvl="5" indent="0">
              <a:buNone/>
            </a:pPr>
            <a:r>
              <a:rPr lang="en-US" sz="900" b="1" dirty="0" smtClean="0">
                <a:latin typeface="+mn-lt"/>
              </a:rPr>
              <a:t>  </a:t>
            </a:r>
          </a:p>
          <a:p>
            <a:r>
              <a:rPr lang="en-US" b="1" dirty="0"/>
              <a:t>Compiler </a:t>
            </a:r>
            <a:r>
              <a:rPr lang="en-US" b="1" dirty="0" smtClean="0"/>
              <a:t>writer</a:t>
            </a:r>
            <a:r>
              <a:rPr lang="en-US" dirty="0" smtClean="0"/>
              <a:t>: maps regular expressions in language </a:t>
            </a:r>
            <a:r>
              <a:rPr lang="en-US" dirty="0"/>
              <a:t>spec to </a:t>
            </a:r>
            <a:r>
              <a:rPr lang="en-US" dirty="0" smtClean="0"/>
              <a:t>FSMs</a:t>
            </a:r>
          </a:p>
          <a:p>
            <a:pPr marL="1282700" lvl="4" indent="0">
              <a:buNone/>
            </a:pPr>
            <a:r>
              <a:rPr lang="en-US" sz="900" b="1" dirty="0" smtClean="0"/>
              <a:t>  </a:t>
            </a:r>
          </a:p>
          <a:p>
            <a:r>
              <a:rPr lang="en-US" b="1" dirty="0" smtClean="0"/>
              <a:t>Compiler</a:t>
            </a:r>
            <a:r>
              <a:rPr lang="en-US" dirty="0" smtClean="0"/>
              <a:t>: uses FSMs to </a:t>
            </a:r>
            <a:r>
              <a:rPr lang="en-US" i="1" u="sng" dirty="0" smtClean="0"/>
              <a:t>recognize</a:t>
            </a:r>
            <a:r>
              <a:rPr lang="en-US" dirty="0" smtClean="0"/>
              <a:t> tokens in the input character 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27B3-41B0-440B-B380-821419DCFCB4}" type="slidenum">
              <a:rPr lang="en-US" altLang="en-US" smtClean="0"/>
              <a:pPr/>
              <a:t>9</a:t>
            </a:fld>
            <a:endParaRPr lang="en-US" altLang="en-US"/>
          </a:p>
        </p:txBody>
      </p:sp>
      <p:cxnSp>
        <p:nvCxnSpPr>
          <p:cNvPr id="3" name="Curved Connector 2"/>
          <p:cNvCxnSpPr/>
          <p:nvPr/>
        </p:nvCxnSpPr>
        <p:spPr bwMode="auto">
          <a:xfrm flipV="1">
            <a:off x="3657600" y="2590800"/>
            <a:ext cx="1295400" cy="8382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329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1284</TotalTime>
  <Words>1376</Words>
  <Application>Microsoft Office PowerPoint</Application>
  <PresentationFormat>On-screen Show (4:3)</PresentationFormat>
  <Paragraphs>305</Paragraphs>
  <Slides>22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Courier New</vt:lpstr>
      <vt:lpstr>Symbol</vt:lpstr>
      <vt:lpstr>Times New Roman</vt:lpstr>
      <vt:lpstr>Wingdings</vt:lpstr>
      <vt:lpstr>Network</vt:lpstr>
      <vt:lpstr>CSc 453  Lexical Analysis (Scanning)</vt:lpstr>
      <vt:lpstr>Overview</vt:lpstr>
      <vt:lpstr>Overview</vt:lpstr>
      <vt:lpstr>Overview (cont’d)</vt:lpstr>
      <vt:lpstr>Implementing Lexical Analyzers</vt:lpstr>
      <vt:lpstr>Lexical Analysis: Terminology</vt:lpstr>
      <vt:lpstr>Examples</vt:lpstr>
      <vt:lpstr>Attributes for Tokens</vt:lpstr>
      <vt:lpstr>Lexical analysis in compilers</vt:lpstr>
      <vt:lpstr>Regular expressions</vt:lpstr>
      <vt:lpstr>Finite state machines</vt:lpstr>
      <vt:lpstr>Finite state machines: an example </vt:lpstr>
      <vt:lpstr>Pattern matching using FSMs</vt:lpstr>
      <vt:lpstr>Example: decimal integer constants</vt:lpstr>
      <vt:lpstr>Finite Automata and Lexical Analysis</vt:lpstr>
      <vt:lpstr>Structure of a Scanner Automaton</vt:lpstr>
      <vt:lpstr>How much should we match?</vt:lpstr>
      <vt:lpstr>How much should we match?</vt:lpstr>
      <vt:lpstr>Handling Reserved Words</vt:lpstr>
      <vt:lpstr>Implementing finite state machines</vt:lpstr>
      <vt:lpstr>Table-driven FSMs: Example</vt:lpstr>
      <vt:lpstr>What do we do on finding a match?</vt:lpstr>
    </vt:vector>
  </TitlesOfParts>
  <Company>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453  Lexical Analysis</dc:title>
  <dc:creator>debray</dc:creator>
  <cp:lastModifiedBy>Saumya Debray</cp:lastModifiedBy>
  <cp:revision>139</cp:revision>
  <dcterms:created xsi:type="dcterms:W3CDTF">2004-06-14T14:33:59Z</dcterms:created>
  <dcterms:modified xsi:type="dcterms:W3CDTF">2016-01-02T23:07:04Z</dcterms:modified>
</cp:coreProperties>
</file>