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7" r:id="rId16"/>
    <p:sldId id="278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buChar char="Ø"/>
      <a:defRPr sz="2200" i="1" kern="1200">
        <a:solidFill>
          <a:schemeClr val="tx1"/>
        </a:solidFill>
        <a:latin typeface="Courier New" panose="02070309020205020404" pitchFamily="49" charset="0"/>
        <a:ea typeface="+mn-ea"/>
        <a:cs typeface="Courier New" panose="02070309020205020404" pitchFamily="49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buChar char="Ø"/>
      <a:defRPr sz="2200" i="1" kern="1200">
        <a:solidFill>
          <a:schemeClr val="tx1"/>
        </a:solidFill>
        <a:latin typeface="Courier New" panose="02070309020205020404" pitchFamily="49" charset="0"/>
        <a:ea typeface="+mn-ea"/>
        <a:cs typeface="Courier New" panose="02070309020205020404" pitchFamily="49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buChar char="Ø"/>
      <a:defRPr sz="2200" i="1" kern="1200">
        <a:solidFill>
          <a:schemeClr val="tx1"/>
        </a:solidFill>
        <a:latin typeface="Courier New" panose="02070309020205020404" pitchFamily="49" charset="0"/>
        <a:ea typeface="+mn-ea"/>
        <a:cs typeface="Courier New" panose="02070309020205020404" pitchFamily="49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buChar char="Ø"/>
      <a:defRPr sz="2200" i="1" kern="1200">
        <a:solidFill>
          <a:schemeClr val="tx1"/>
        </a:solidFill>
        <a:latin typeface="Courier New" panose="02070309020205020404" pitchFamily="49" charset="0"/>
        <a:ea typeface="+mn-ea"/>
        <a:cs typeface="Courier New" panose="02070309020205020404" pitchFamily="49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buChar char="Ø"/>
      <a:defRPr sz="2200" i="1" kern="1200">
        <a:solidFill>
          <a:schemeClr val="tx1"/>
        </a:solidFill>
        <a:latin typeface="Courier New" panose="02070309020205020404" pitchFamily="49" charset="0"/>
        <a:ea typeface="+mn-ea"/>
        <a:cs typeface="Courier New" panose="02070309020205020404" pitchFamily="49" charset="0"/>
      </a:defRPr>
    </a:lvl5pPr>
    <a:lvl6pPr marL="2286000" algn="l" defTabSz="914400" rtl="0" eaLnBrk="1" latinLnBrk="0" hangingPunct="1">
      <a:defRPr sz="2200" i="1" kern="1200">
        <a:solidFill>
          <a:schemeClr val="tx1"/>
        </a:solidFill>
        <a:latin typeface="Courier New" panose="02070309020205020404" pitchFamily="49" charset="0"/>
        <a:ea typeface="+mn-ea"/>
        <a:cs typeface="Courier New" panose="02070309020205020404" pitchFamily="49" charset="0"/>
      </a:defRPr>
    </a:lvl6pPr>
    <a:lvl7pPr marL="2743200" algn="l" defTabSz="914400" rtl="0" eaLnBrk="1" latinLnBrk="0" hangingPunct="1">
      <a:defRPr sz="2200" i="1" kern="1200">
        <a:solidFill>
          <a:schemeClr val="tx1"/>
        </a:solidFill>
        <a:latin typeface="Courier New" panose="02070309020205020404" pitchFamily="49" charset="0"/>
        <a:ea typeface="+mn-ea"/>
        <a:cs typeface="Courier New" panose="02070309020205020404" pitchFamily="49" charset="0"/>
      </a:defRPr>
    </a:lvl7pPr>
    <a:lvl8pPr marL="3200400" algn="l" defTabSz="914400" rtl="0" eaLnBrk="1" latinLnBrk="0" hangingPunct="1">
      <a:defRPr sz="2200" i="1" kern="1200">
        <a:solidFill>
          <a:schemeClr val="tx1"/>
        </a:solidFill>
        <a:latin typeface="Courier New" panose="02070309020205020404" pitchFamily="49" charset="0"/>
        <a:ea typeface="+mn-ea"/>
        <a:cs typeface="Courier New" panose="02070309020205020404" pitchFamily="49" charset="0"/>
      </a:defRPr>
    </a:lvl8pPr>
    <a:lvl9pPr marL="3657600" algn="l" defTabSz="914400" rtl="0" eaLnBrk="1" latinLnBrk="0" hangingPunct="1">
      <a:defRPr sz="2200" i="1" kern="1200">
        <a:solidFill>
          <a:schemeClr val="tx1"/>
        </a:solidFill>
        <a:latin typeface="Courier New" panose="02070309020205020404" pitchFamily="49" charset="0"/>
        <a:ea typeface="+mn-ea"/>
        <a:cs typeface="Courier New" panose="02070309020205020404" pitchFamily="49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00"/>
    <a:srgbClr val="D0308F"/>
    <a:srgbClr val="5E00BC"/>
    <a:srgbClr val="6400C8"/>
    <a:srgbClr val="0066FF"/>
    <a:srgbClr val="1B0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 varScale="1">
        <p:scale>
          <a:sx n="91" d="100"/>
          <a:sy n="91" d="100"/>
        </p:scale>
        <p:origin x="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DD8D18-C909-4FCB-8432-2AE94CB76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807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83A81-4733-4105-A35B-AFF773F3E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78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A8365-4048-4FBD-9743-5C6403A81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3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625C14-0D24-4771-9DE1-483909590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245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04613-344A-4714-88C2-AE8BC58514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1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C74C7-0D03-44F4-B76B-C9D24060D1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6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>
            <a:cxnSpLocks noChangeShapeType="1"/>
          </p:cNvCxnSpPr>
          <p:nvPr userDrawn="1"/>
        </p:nvCxnSpPr>
        <p:spPr bwMode="auto">
          <a:xfrm>
            <a:off x="457200" y="1066800"/>
            <a:ext cx="7543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5" name="Straight Connector 8"/>
          <p:cNvCxnSpPr>
            <a:cxnSpLocks noChangeShapeType="1"/>
          </p:cNvCxnSpPr>
          <p:nvPr userDrawn="1"/>
        </p:nvCxnSpPr>
        <p:spPr bwMode="auto">
          <a:xfrm>
            <a:off x="457200" y="990600"/>
            <a:ext cx="7543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6" name="Straight Connector 9"/>
          <p:cNvCxnSpPr>
            <a:cxnSpLocks noChangeShapeType="1"/>
          </p:cNvCxnSpPr>
          <p:nvPr userDrawn="1"/>
        </p:nvCxn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698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9604-602A-417D-BCB6-30FEFEC30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19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CA6FD-1FA5-49BB-94BF-D5912EB2F0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76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>
            <a:cxnSpLocks noChangeShapeType="1"/>
          </p:cNvCxnSpPr>
          <p:nvPr userDrawn="1"/>
        </p:nvCxn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698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1E29C-05E0-469A-9DBA-84A30BDD4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9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>
            <a:cxnSpLocks noChangeShapeType="1"/>
          </p:cNvCxnSpPr>
          <p:nvPr userDrawn="1"/>
        </p:nvCxn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698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9110B-E984-4192-BEF8-2D6E612C26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0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>
            <a:cxnSpLocks noChangeShapeType="1"/>
          </p:cNvCxnSpPr>
          <p:nvPr userDrawn="1"/>
        </p:nvCxn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698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B5414-BB47-4FA2-9D89-9A5D45E5B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65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85398-F9BA-4736-BB0F-D9BB7ABCB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04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C5969-9EA2-4D72-9AD2-EB2582CE2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51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70076-F62C-4C5E-B7CA-9B80C69D9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58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 i="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 i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53CBE5-F2B4-41D7-9DB9-B0F8E0529718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1031" name="Straight Connector 39"/>
          <p:cNvCxnSpPr>
            <a:cxnSpLocks noChangeShapeType="1"/>
          </p:cNvCxnSpPr>
          <p:nvPr userDrawn="1"/>
        </p:nvCxn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698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8" r:id="rId3"/>
    <p:sldLayoutId id="2147483678" r:id="rId4"/>
    <p:sldLayoutId id="2147483679" r:id="rId5"/>
    <p:sldLayoutId id="2147483680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Franklin Gothic Medium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Franklin Gothic Medium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Franklin Gothic Medium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Franklin Gothic Medium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Franklin Gothic Medium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Franklin Gothic Medium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Franklin Gothic Medium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Franklin Gothic Medium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Arial Narrow" pitchFamily="34" charset="0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Arial Narrow" pitchFamily="34" charset="0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 Narrow" pitchFamily="34" charset="0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200" smtClean="0"/>
              <a:t>CSc 453</a:t>
            </a:r>
            <a:br>
              <a:rPr lang="en-US" altLang="en-US" sz="4200" smtClean="0"/>
            </a:br>
            <a:r>
              <a:rPr lang="en-US" altLang="en-US" sz="4200" smtClean="0"/>
              <a:t> Interpreters &amp; Interpretation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Saumya Debray</a:t>
            </a:r>
          </a:p>
          <a:p>
            <a:pPr algn="l" eaLnBrk="1" hangingPunct="1"/>
            <a:r>
              <a:rPr lang="en-US" altLang="en-US" i="1" smtClean="0"/>
              <a:t>The University of Arizona</a:t>
            </a:r>
          </a:p>
          <a:p>
            <a:pPr algn="l" eaLnBrk="1" hangingPunct="1"/>
            <a:r>
              <a:rPr lang="en-US" altLang="en-US" i="1" smtClean="0"/>
              <a:t>Tucson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15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A90CFD1E-9275-4A17-8C77-2E50184EEAA4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10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graphicFrame>
        <p:nvGraphicFramePr>
          <p:cNvPr id="120675" name="Group 867"/>
          <p:cNvGraphicFramePr>
            <a:graphicFrameLocks noGrp="1"/>
          </p:cNvGraphicFramePr>
          <p:nvPr>
            <p:ph sz="quarter" idx="1"/>
          </p:nvPr>
        </p:nvGraphicFramePr>
        <p:xfrm>
          <a:off x="762000" y="1295400"/>
          <a:ext cx="7620000" cy="1981200"/>
        </p:xfrm>
        <a:graphic>
          <a:graphicData uri="http://schemas.openxmlformats.org/drawingml/2006/table">
            <a:tbl>
              <a:tblPr/>
              <a:tblGrid>
                <a:gridCol w="2024063"/>
                <a:gridCol w="1938337"/>
                <a:gridCol w="1905000"/>
                <a:gridCol w="1752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 operations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 address</a:t>
                      </a:r>
                    </a:p>
                  </a:txBody>
                  <a:tcPr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</a:t>
                      </a:r>
                    </a:p>
                  </a:txBody>
                  <a:tcPr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11000</a:t>
                      </a:r>
                    </a:p>
                  </a:txBody>
                  <a:tcPr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sub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sub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</a:p>
                  </a:txBody>
                  <a:tcPr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13000</a:t>
                      </a:r>
                    </a:p>
                  </a:txBody>
                  <a:tcPr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0308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div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665" name="Group 857"/>
          <p:cNvGraphicFramePr>
            <a:graphicFrameLocks noGrp="1"/>
          </p:cNvGraphicFramePr>
          <p:nvPr>
            <p:ph sz="quarter" idx="3"/>
          </p:nvPr>
        </p:nvGraphicFramePr>
        <p:xfrm>
          <a:off x="457200" y="3505200"/>
          <a:ext cx="2743200" cy="2257425"/>
        </p:xfrm>
        <a:graphic>
          <a:graphicData uri="http://schemas.openxmlformats.org/drawingml/2006/table">
            <a:tbl>
              <a:tblPr/>
              <a:tblGrid>
                <a:gridCol w="768350"/>
                <a:gridCol w="274638"/>
                <a:gridCol w="712787"/>
                <a:gridCol w="987425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byte code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 Table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index</a:t>
                      </a:r>
                    </a:p>
                  </a:txBody>
                  <a:tcPr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contents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0308F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616" name="Group 808"/>
          <p:cNvGraphicFramePr>
            <a:graphicFrameLocks noGrp="1"/>
          </p:cNvGraphicFramePr>
          <p:nvPr>
            <p:ph sz="quarter" idx="2"/>
          </p:nvPr>
        </p:nvGraphicFramePr>
        <p:xfrm>
          <a:off x="3733800" y="3429000"/>
          <a:ext cx="1371600" cy="2290763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direct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threaded</a:t>
                      </a:r>
                    </a:p>
                  </a:txBody>
                  <a:tcPr anchorCtr="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661" name="Group 853"/>
          <p:cNvGraphicFramePr>
            <a:graphicFrameLocks noGrp="1"/>
          </p:cNvGraphicFramePr>
          <p:nvPr>
            <p:ph sz="quarter" idx="4"/>
          </p:nvPr>
        </p:nvGraphicFramePr>
        <p:xfrm>
          <a:off x="5562600" y="3505200"/>
          <a:ext cx="3048000" cy="2190750"/>
        </p:xfrm>
        <a:graphic>
          <a:graphicData uri="http://schemas.openxmlformats.org/drawingml/2006/table">
            <a:tbl>
              <a:tblPr/>
              <a:tblGrid>
                <a:gridCol w="1066800"/>
                <a:gridCol w="228600"/>
                <a:gridCol w="762000"/>
                <a:gridCol w="990600"/>
              </a:tblGrid>
              <a:tr h="548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indirect threaded </a:t>
                      </a:r>
                    </a:p>
                  </a:txBody>
                  <a:tcPr marT="45707" marB="45707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 Table</a:t>
                      </a:r>
                    </a:p>
                  </a:txBody>
                  <a:tcPr marT="45707" marB="45707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6000</a:t>
                      </a:r>
                    </a:p>
                  </a:txBody>
                  <a:tcPr marT="45707" marB="45707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addr</a:t>
                      </a:r>
                    </a:p>
                  </a:txBody>
                  <a:tcPr marT="45707" marB="45707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contents</a:t>
                      </a:r>
                    </a:p>
                  </a:txBody>
                  <a:tcPr marT="45707" marB="45707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6008</a:t>
                      </a:r>
                    </a:p>
                  </a:txBody>
                  <a:tcPr marT="45707" marB="45707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6000</a:t>
                      </a:r>
                    </a:p>
                  </a:txBody>
                  <a:tcPr marT="45707" marB="45707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7" marB="457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6004</a:t>
                      </a:r>
                    </a:p>
                  </a:txBody>
                  <a:tcPr marT="45707" marB="45707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6004</a:t>
                      </a:r>
                    </a:p>
                  </a:txBody>
                  <a:tcPr marT="45707" marB="45707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11000</a:t>
                      </a:r>
                    </a:p>
                  </a:txBody>
                  <a:tcPr marT="45707" marB="457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6008</a:t>
                      </a:r>
                    </a:p>
                  </a:txBody>
                  <a:tcPr marT="45707" marB="45707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6008</a:t>
                      </a:r>
                    </a:p>
                  </a:txBody>
                  <a:tcPr marT="45707" marB="45707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</a:p>
                  </a:txBody>
                  <a:tcPr marT="45707" marB="457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6000</a:t>
                      </a:r>
                    </a:p>
                  </a:txBody>
                  <a:tcPr marT="45707" marB="45707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6012</a:t>
                      </a:r>
                    </a:p>
                  </a:txBody>
                  <a:tcPr marT="45707" marB="4570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0308F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13000</a:t>
                      </a:r>
                    </a:p>
                  </a:txBody>
                  <a:tcPr marT="45707" marB="457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75" name="Rectangle 734"/>
          <p:cNvSpPr>
            <a:spLocks noChangeArrowheads="1"/>
          </p:cNvSpPr>
          <p:nvPr/>
        </p:nvSpPr>
        <p:spPr bwMode="auto">
          <a:xfrm>
            <a:off x="533400" y="3733800"/>
            <a:ext cx="2895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76" name="Rectangle 735"/>
          <p:cNvSpPr>
            <a:spLocks noChangeArrowheads="1"/>
          </p:cNvSpPr>
          <p:nvPr/>
        </p:nvSpPr>
        <p:spPr bwMode="auto">
          <a:xfrm>
            <a:off x="533400" y="3810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77" name="Rectangle 737"/>
          <p:cNvSpPr>
            <a:spLocks noChangeArrowheads="1"/>
          </p:cNvSpPr>
          <p:nvPr/>
        </p:nvSpPr>
        <p:spPr bwMode="auto">
          <a:xfrm>
            <a:off x="304800" y="3429000"/>
            <a:ext cx="3048000" cy="2667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78" name="Rectangle 738"/>
          <p:cNvSpPr>
            <a:spLocks noChangeArrowheads="1"/>
          </p:cNvSpPr>
          <p:nvPr/>
        </p:nvSpPr>
        <p:spPr bwMode="auto">
          <a:xfrm>
            <a:off x="3581400" y="3429000"/>
            <a:ext cx="1600200" cy="2667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79" name="Rectangle 739"/>
          <p:cNvSpPr>
            <a:spLocks noChangeArrowheads="1"/>
          </p:cNvSpPr>
          <p:nvPr/>
        </p:nvSpPr>
        <p:spPr bwMode="auto">
          <a:xfrm>
            <a:off x="5410200" y="3429000"/>
            <a:ext cx="3352800" cy="2667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6488DA89-CAF0-4AC7-95AF-61F3FC9FA946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11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Handling Operands 1: Stack Machines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Used by Pascal interpreters (’70s and ’80s); resurrected in the Java Virtual Machine.</a:t>
            </a:r>
          </a:p>
          <a:p>
            <a:pPr eaLnBrk="1" hangingPunct="1"/>
            <a:r>
              <a:rPr lang="en-US" altLang="en-US" sz="2600" i="1" u="sng" smtClean="0"/>
              <a:t>Basic idea</a:t>
            </a:r>
            <a:r>
              <a:rPr lang="en-US" altLang="en-US" sz="2600" smtClean="0"/>
              <a:t>:</a:t>
            </a:r>
          </a:p>
          <a:p>
            <a:pPr lvl="1" eaLnBrk="1" hangingPunct="1"/>
            <a:r>
              <a:rPr lang="en-US" altLang="en-US" sz="2200" smtClean="0"/>
              <a:t>operands and results are maintained on a stack;</a:t>
            </a:r>
          </a:p>
          <a:p>
            <a:pPr lvl="1" eaLnBrk="1" hangingPunct="1"/>
            <a:r>
              <a:rPr lang="en-US" altLang="en-US" sz="2200" smtClean="0"/>
              <a:t>operations pop operands off this stack, push the result back on the stack.</a:t>
            </a:r>
          </a:p>
          <a:p>
            <a:pPr eaLnBrk="1" hangingPunct="1"/>
            <a:r>
              <a:rPr lang="en-US" altLang="en-US" sz="2600" i="1" u="sng" smtClean="0"/>
              <a:t>Advantages</a:t>
            </a:r>
            <a:r>
              <a:rPr lang="en-US" altLang="en-US" sz="2600" smtClean="0"/>
              <a:t>:</a:t>
            </a:r>
          </a:p>
          <a:p>
            <a:pPr lvl="1" eaLnBrk="1" hangingPunct="1"/>
            <a:r>
              <a:rPr lang="en-US" altLang="en-US" sz="2200" smtClean="0"/>
              <a:t>simplicity</a:t>
            </a:r>
          </a:p>
          <a:p>
            <a:pPr lvl="1" eaLnBrk="1" hangingPunct="1"/>
            <a:r>
              <a:rPr lang="en-US" altLang="en-US" sz="2200" smtClean="0"/>
              <a:t>compact code.</a:t>
            </a:r>
          </a:p>
          <a:p>
            <a:pPr eaLnBrk="1" hangingPunct="1"/>
            <a:r>
              <a:rPr lang="en-US" altLang="en-US" sz="2600" i="1" u="sng" smtClean="0"/>
              <a:t>Disadvantages</a:t>
            </a:r>
            <a:r>
              <a:rPr lang="en-US" altLang="en-US" sz="2600" smtClean="0"/>
              <a:t>:</a:t>
            </a:r>
          </a:p>
          <a:p>
            <a:pPr lvl="1" eaLnBrk="1" hangingPunct="1"/>
            <a:r>
              <a:rPr lang="en-US" altLang="en-US" sz="2200" smtClean="0"/>
              <a:t>code optimization (e.g., utilizing hardware registers effectively) not easy.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2A949FC9-A351-4C82-A1BA-CFC04F2598F6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12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 Machine Code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code for an operation ‘</a:t>
            </a:r>
            <a:r>
              <a:rPr lang="en-US" altLang="en-US" sz="2400" i="1" smtClean="0"/>
              <a:t>op</a:t>
            </a:r>
            <a:r>
              <a:rPr lang="en-US" altLang="en-US" sz="2400" smtClean="0"/>
              <a:t>  x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…, x</a:t>
            </a:r>
            <a:r>
              <a:rPr lang="en-US" altLang="en-US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altLang="en-US" smtClean="0"/>
              <a:t>is: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Arial" panose="020B0604020202020204" pitchFamily="34" charset="0"/>
              </a:rPr>
              <a:t>push x</a:t>
            </a:r>
            <a:r>
              <a:rPr lang="en-US" altLang="en-US" sz="22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Arial" panose="020B0604020202020204" pitchFamily="34" charset="0"/>
              </a:rPr>
              <a:t>…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Arial" panose="020B0604020202020204" pitchFamily="34" charset="0"/>
              </a:rPr>
              <a:t>push x</a:t>
            </a:r>
            <a:r>
              <a:rPr lang="en-US" altLang="en-US" sz="2200" baseline="-25000" smtClean="0">
                <a:latin typeface="Arial" panose="020B0604020202020204" pitchFamily="34" charset="0"/>
              </a:rPr>
              <a:t>1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Arial" panose="020B0604020202020204" pitchFamily="34" charset="0"/>
              </a:rPr>
              <a:t>op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u="sng" smtClean="0"/>
              <a:t>Example</a:t>
            </a:r>
            <a:r>
              <a:rPr lang="en-US" altLang="en-US" smtClean="0"/>
              <a:t>:  JVM code for ‘x = 2</a:t>
            </a:r>
            <a:r>
              <a:rPr lang="en-US" altLang="en-US" smtClean="0">
                <a:sym typeface="Symbol" panose="05050102010706020507" pitchFamily="18" charset="2"/>
              </a:rPr>
              <a:t>y – 1’: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Arial" panose="020B0604020202020204" pitchFamily="34" charset="0"/>
                <a:sym typeface="Symbol" panose="05050102010706020507" pitchFamily="18" charset="2"/>
              </a:rPr>
              <a:t>iconst 1        /* push the integer constant 1 */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Arial" panose="020B0604020202020204" pitchFamily="34" charset="0"/>
                <a:sym typeface="Symbol" panose="05050102010706020507" pitchFamily="18" charset="2"/>
              </a:rPr>
              <a:t>iload y          /* push the value of the integer variable y */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Arial" panose="020B0604020202020204" pitchFamily="34" charset="0"/>
                <a:sym typeface="Symbol" panose="05050102010706020507" pitchFamily="18" charset="2"/>
              </a:rPr>
              <a:t>iconst 2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Arial" panose="020B0604020202020204" pitchFamily="34" charset="0"/>
                <a:sym typeface="Symbol" panose="05050102010706020507" pitchFamily="18" charset="2"/>
              </a:rPr>
              <a:t>imul              </a:t>
            </a:r>
            <a:r>
              <a:rPr lang="en-US" altLang="en-US" sz="2200" smtClean="0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/* after this, stack contains: (2*y), 1 */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Arial" panose="020B0604020202020204" pitchFamily="34" charset="0"/>
                <a:sym typeface="Symbol" panose="05050102010706020507" pitchFamily="18" charset="2"/>
              </a:rPr>
              <a:t>isub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Arial" panose="020B0604020202020204" pitchFamily="34" charset="0"/>
                <a:sym typeface="Symbol" panose="05050102010706020507" pitchFamily="18" charset="2"/>
              </a:rPr>
              <a:t>istore x        /* pop stack top, store to integer variable x */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C5425D32-928A-4F9A-98EB-B50D8CEE885B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13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Generating Stack Machine Code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smtClean="0"/>
              <a:t>Essentially just a post-order traversal of the syntax tree: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 smtClean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/>
              <a:t>void gencode</a:t>
            </a:r>
            <a:r>
              <a:rPr lang="en-US" altLang="en-US" sz="1800" smtClean="0"/>
              <a:t>(struct syntaxTreeNode  </a:t>
            </a:r>
            <a:r>
              <a:rPr lang="en-US" altLang="en-US" sz="1800" smtClean="0">
                <a:sym typeface="Symbol" panose="05050102010706020507" pitchFamily="18" charset="2"/>
              </a:rPr>
              <a:t></a:t>
            </a:r>
            <a:r>
              <a:rPr lang="en-US" altLang="en-US" sz="1800" smtClean="0"/>
              <a:t>tnode 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{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    if ( IsLeaf( tnode ) ) {  … }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    else {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       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 = tnode</a:t>
            </a: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n_operands;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      for (</a:t>
            </a:r>
            <a:r>
              <a:rPr lang="en-US" altLang="en-US" sz="1800" i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= </a:t>
            </a:r>
            <a:r>
              <a:rPr lang="en-US" altLang="en-US" sz="1800" i="1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n</a:t>
            </a: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; </a:t>
            </a:r>
            <a:r>
              <a:rPr lang="en-US" altLang="en-US" sz="1800" i="1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i</a:t>
            </a: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&gt; 0; </a:t>
            </a:r>
            <a:r>
              <a:rPr lang="en-US" altLang="en-US" sz="1800" i="1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i</a:t>
            </a: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--) {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        </a:t>
            </a:r>
            <a:r>
              <a:rPr lang="en-US" altLang="en-US" sz="1800" b="1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gencode</a:t>
            </a: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( tnodeoperand[</a:t>
            </a:r>
            <a:r>
              <a:rPr lang="en-US" altLang="en-US" sz="1800" i="1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i</a:t>
            </a: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] );             </a:t>
            </a:r>
            <a:r>
              <a:rPr lang="en-US" altLang="en-US" sz="1600" smtClean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/* traverse children first */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     }  /* for */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     gen_instr( opcode_table[tnodeop] );   </a:t>
            </a:r>
            <a:r>
              <a:rPr lang="en-US" altLang="en-US" sz="1600" smtClean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/* then generate code for the node */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  </a:t>
            </a:r>
            <a:r>
              <a:rPr lang="en-US" altLang="en-US" sz="16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}  /* if [else] */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A48B3558-4797-4BE6-BBF3-422EFD5B80E4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14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Handling Operands 2: Register Machines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u="sng" smtClean="0"/>
              <a:t>Basic idea</a:t>
            </a:r>
            <a:r>
              <a:rPr lang="en-US" altLang="en-US" smtClean="0"/>
              <a:t>:</a:t>
            </a:r>
          </a:p>
          <a:p>
            <a:pPr lvl="1" eaLnBrk="1" hangingPunct="1"/>
            <a:r>
              <a:rPr lang="en-US" altLang="en-US" smtClean="0"/>
              <a:t>Have a fixed set of “virtual machine registers;”</a:t>
            </a:r>
          </a:p>
          <a:p>
            <a:pPr lvl="1" eaLnBrk="1" hangingPunct="1"/>
            <a:r>
              <a:rPr lang="en-US" altLang="en-US" smtClean="0"/>
              <a:t>Some of these get mapped to hardware registers.</a:t>
            </a:r>
          </a:p>
          <a:p>
            <a:pPr eaLnBrk="1" hangingPunct="1"/>
            <a:r>
              <a:rPr lang="en-US" altLang="en-US" i="1" u="sng" smtClean="0"/>
              <a:t>Advantages</a:t>
            </a:r>
            <a:r>
              <a:rPr lang="en-US" altLang="en-US" smtClean="0"/>
              <a:t>:</a:t>
            </a:r>
          </a:p>
          <a:p>
            <a:pPr lvl="1" eaLnBrk="1" hangingPunct="1"/>
            <a:r>
              <a:rPr lang="en-US" altLang="en-US" smtClean="0"/>
              <a:t>potentially better optimization opportunities.</a:t>
            </a:r>
          </a:p>
          <a:p>
            <a:pPr eaLnBrk="1" hangingPunct="1"/>
            <a:r>
              <a:rPr lang="en-US" altLang="en-US" i="1" u="sng" smtClean="0"/>
              <a:t>Disadvantages</a:t>
            </a:r>
            <a:r>
              <a:rPr lang="en-US" altLang="en-US" smtClean="0"/>
              <a:t>:</a:t>
            </a:r>
          </a:p>
          <a:p>
            <a:pPr lvl="1" eaLnBrk="1" hangingPunct="1"/>
            <a:r>
              <a:rPr lang="en-US" altLang="en-US" smtClean="0"/>
              <a:t>code is less compact;</a:t>
            </a:r>
          </a:p>
          <a:p>
            <a:pPr lvl="1" eaLnBrk="1" hangingPunct="1"/>
            <a:r>
              <a:rPr lang="en-US" altLang="en-US" smtClean="0"/>
              <a:t>interpreter becomes more complex (e.g., to decode VM register names).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Register Machine Example: Dalvik VM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Dalvik VM: runs Java on Android phones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designed for processors constrained in speed, memory</a:t>
            </a:r>
          </a:p>
          <a:p>
            <a:pPr lvl="2" eaLnBrk="1" hangingPunct="1"/>
            <a:r>
              <a:rPr lang="en-US" altLang="en-US" smtClean="0"/>
              <a:t>relies on underlying Linux kernel for thread support</a:t>
            </a:r>
          </a:p>
          <a:p>
            <a:pPr lvl="1" eaLnBrk="1" hangingPunct="1"/>
            <a:r>
              <a:rPr lang="en-US" altLang="en-US" smtClean="0"/>
              <a:t>register machine</a:t>
            </a:r>
          </a:p>
          <a:p>
            <a:pPr lvl="2" eaLnBrk="1" hangingPunct="1"/>
            <a:r>
              <a:rPr lang="en-US" altLang="en-US" smtClean="0"/>
              <a:t>depending on the instruction, can access 16, 256, or 64K registers</a:t>
            </a:r>
          </a:p>
          <a:p>
            <a:pPr lvl="2" eaLnBrk="1" hangingPunct="1"/>
            <a:r>
              <a:rPr lang="en-US" altLang="en-US" smtClean="0"/>
              <a:t>Example: 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	add-int     dstReg</a:t>
            </a:r>
            <a:r>
              <a:rPr lang="en-US" altLang="en-US" baseline="-25000" smtClean="0"/>
              <a:t>8bit</a:t>
            </a:r>
            <a:r>
              <a:rPr lang="en-US" altLang="en-US" smtClean="0"/>
              <a:t>     srcRegA</a:t>
            </a:r>
            <a:r>
              <a:rPr lang="en-US" altLang="en-US" baseline="-25000" smtClean="0"/>
              <a:t>8bit</a:t>
            </a:r>
            <a:r>
              <a:rPr lang="en-US" altLang="en-US" smtClean="0"/>
              <a:t>     srcRegB</a:t>
            </a:r>
            <a:r>
              <a:rPr lang="en-US" altLang="en-US" baseline="-25000" smtClean="0"/>
              <a:t>8bit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853EC89D-AD50-46FE-BAF9-001B5C26C65E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133600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1400" i="0" dirty="0">
                <a:latin typeface="+mn-lt"/>
              </a:rPr>
              <a:t>source code</a:t>
            </a:r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7162800" y="2057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2286000" y="1981200"/>
            <a:ext cx="13716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i="0">
                <a:latin typeface="Arial Narrow" panose="020B0606020202030204" pitchFamily="34" charset="0"/>
              </a:rPr>
              <a:t>Java compiler</a:t>
            </a:r>
          </a:p>
        </p:txBody>
      </p:sp>
      <p:sp>
        <p:nvSpPr>
          <p:cNvPr id="21513" name="Rectangle 11"/>
          <p:cNvSpPr>
            <a:spLocks noChangeArrowheads="1"/>
          </p:cNvSpPr>
          <p:nvPr/>
        </p:nvSpPr>
        <p:spPr bwMode="auto">
          <a:xfrm>
            <a:off x="5029200" y="1981200"/>
            <a:ext cx="13716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i="0">
                <a:latin typeface="Arial Narrow" panose="020B0606020202030204" pitchFamily="34" charset="0"/>
              </a:rPr>
              <a:t>dx</a:t>
            </a:r>
            <a:r>
              <a:rPr lang="en-US" altLang="en-US" sz="1600" i="0"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i="0">
                <a:latin typeface="Arial Narrow" panose="020B0606020202030204" pitchFamily="34" charset="0"/>
              </a:rPr>
              <a:t>(conversion tool)</a:t>
            </a:r>
          </a:p>
        </p:txBody>
      </p:sp>
      <p:cxnSp>
        <p:nvCxnSpPr>
          <p:cNvPr id="21514" name="Straight Arrow Connector 18"/>
          <p:cNvCxnSpPr>
            <a:cxnSpLocks noChangeShapeType="1"/>
          </p:cNvCxnSpPr>
          <p:nvPr/>
        </p:nvCxnSpPr>
        <p:spPr bwMode="auto">
          <a:xfrm>
            <a:off x="1828800" y="2438400"/>
            <a:ext cx="457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Straight Arrow Connector 21"/>
          <p:cNvCxnSpPr>
            <a:cxnSpLocks noChangeShapeType="1"/>
            <a:stCxn id="21512" idx="3"/>
            <a:endCxn id="21513" idx="1"/>
          </p:cNvCxnSpPr>
          <p:nvPr/>
        </p:nvCxnSpPr>
        <p:spPr bwMode="auto">
          <a:xfrm>
            <a:off x="3657600" y="2438400"/>
            <a:ext cx="1371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Straight Arrow Connector 23"/>
          <p:cNvCxnSpPr>
            <a:cxnSpLocks noChangeShapeType="1"/>
          </p:cNvCxnSpPr>
          <p:nvPr/>
        </p:nvCxnSpPr>
        <p:spPr bwMode="auto">
          <a:xfrm>
            <a:off x="6400800" y="2438400"/>
            <a:ext cx="457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3733800" y="2438400"/>
            <a:ext cx="12207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1400" i="0" dirty="0">
                <a:latin typeface="+mn-lt"/>
              </a:rPr>
              <a:t>.class file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29400" y="1981200"/>
            <a:ext cx="1447800" cy="812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1400" i="0" dirty="0">
                <a:latin typeface="+mn-lt"/>
              </a:rPr>
              <a:t>.</a:t>
            </a:r>
            <a:r>
              <a:rPr lang="en-US" sz="1400" i="0" dirty="0" err="1">
                <a:latin typeface="+mn-lt"/>
              </a:rPr>
              <a:t>dex</a:t>
            </a:r>
            <a:r>
              <a:rPr lang="en-US" sz="1400" i="0" dirty="0">
                <a:latin typeface="+mn-lt"/>
              </a:rPr>
              <a:t> file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1400" i="0" dirty="0">
                <a:latin typeface="+mn-lt"/>
              </a:rPr>
              <a:t>(</a:t>
            </a:r>
            <a:r>
              <a:rPr lang="en-US" sz="1400" i="0" dirty="0" err="1">
                <a:latin typeface="+mn-lt"/>
              </a:rPr>
              <a:t>Dalvik</a:t>
            </a:r>
            <a:r>
              <a:rPr lang="en-US" sz="1400" i="0" dirty="0">
                <a:latin typeface="+mn-lt"/>
              </a:rPr>
              <a:t> executable</a:t>
            </a:r>
            <a:r>
              <a:rPr lang="en-US" sz="1600" i="0" dirty="0">
                <a:latin typeface="+mn-lt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 Machines vs. Register Machines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5525"/>
          </a:xfrm>
        </p:spPr>
        <p:txBody>
          <a:bodyPr/>
          <a:lstStyle/>
          <a:p>
            <a:pPr eaLnBrk="1" hangingPunct="1"/>
            <a:r>
              <a:rPr lang="en-US" altLang="en-US" smtClean="0"/>
              <a:t>Stack machines are simpler, have smaller byte code files</a:t>
            </a:r>
          </a:p>
          <a:p>
            <a:pPr eaLnBrk="1" hangingPunct="1"/>
            <a:r>
              <a:rPr lang="en-US" altLang="en-US" smtClean="0"/>
              <a:t>Register machines execute fewer VM instructions (e.g., no need to push/pop values)</a:t>
            </a:r>
          </a:p>
          <a:p>
            <a:pPr eaLnBrk="1" hangingPunct="1"/>
            <a:r>
              <a:rPr lang="en-US" altLang="en-US" smtClean="0"/>
              <a:t>Dalvik VM (relative to JVM):</a:t>
            </a:r>
          </a:p>
          <a:p>
            <a:pPr lvl="1" eaLnBrk="1" hangingPunct="1"/>
            <a:r>
              <a:rPr lang="en-US" altLang="en-US" smtClean="0"/>
              <a:t>executes 47% fewer VM instructions</a:t>
            </a:r>
          </a:p>
          <a:p>
            <a:pPr lvl="1" eaLnBrk="1" hangingPunct="1"/>
            <a:r>
              <a:rPr lang="en-US" altLang="en-US" smtClean="0"/>
              <a:t>code is 25% larger</a:t>
            </a:r>
          </a:p>
          <a:p>
            <a:pPr lvl="2" eaLnBrk="1" hangingPunct="1"/>
            <a:r>
              <a:rPr lang="en-US" altLang="en-US" smtClean="0"/>
              <a:t>but instruction fetch cost is only 1.07% more real machine loads per VM instruction executed</a:t>
            </a:r>
          </a:p>
          <a:p>
            <a:pPr lvl="2" eaLnBrk="1" hangingPunct="1"/>
            <a:r>
              <a:rPr lang="en-US" altLang="en-US" smtClean="0"/>
              <a:t>space savings in the constant pool offset the code size increase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CDC154DB-1D26-4CF1-9F8F-8842C576613E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78AE7521-10AA-48F4-8457-B8C3CBDF0927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17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Just-in-Time Compilers (JITs)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u="sng" smtClean="0"/>
              <a:t>Basic idea</a:t>
            </a:r>
            <a:r>
              <a:rPr lang="en-US" altLang="en-US" smtClean="0"/>
              <a:t>: compile byte code to native code during execution.</a:t>
            </a:r>
          </a:p>
          <a:p>
            <a:pPr eaLnBrk="1" hangingPunct="1"/>
            <a:r>
              <a:rPr lang="en-US" altLang="en-US" i="1" u="sng" smtClean="0"/>
              <a:t>Advantages</a:t>
            </a:r>
            <a:r>
              <a:rPr lang="en-US" altLang="en-US" smtClean="0"/>
              <a:t>:</a:t>
            </a:r>
          </a:p>
          <a:p>
            <a:pPr lvl="1" eaLnBrk="1" hangingPunct="1"/>
            <a:r>
              <a:rPr lang="en-US" altLang="en-US" smtClean="0"/>
              <a:t>original (interpreted) program remains portable, compact;</a:t>
            </a:r>
          </a:p>
          <a:p>
            <a:pPr lvl="1" eaLnBrk="1" hangingPunct="1"/>
            <a:r>
              <a:rPr lang="en-US" altLang="en-US" smtClean="0"/>
              <a:t>the executing program runs faster.</a:t>
            </a:r>
          </a:p>
          <a:p>
            <a:pPr eaLnBrk="1" hangingPunct="1"/>
            <a:r>
              <a:rPr lang="en-US" altLang="en-US" i="1" u="sng" smtClean="0"/>
              <a:t>Disadvantages</a:t>
            </a:r>
            <a:r>
              <a:rPr lang="en-US" altLang="en-US" smtClean="0"/>
              <a:t>:</a:t>
            </a:r>
          </a:p>
          <a:p>
            <a:pPr lvl="1" eaLnBrk="1" hangingPunct="1"/>
            <a:r>
              <a:rPr lang="en-US" altLang="en-US" smtClean="0"/>
              <a:t>more complex runtime system;</a:t>
            </a:r>
          </a:p>
          <a:p>
            <a:pPr lvl="1" eaLnBrk="1" hangingPunct="1"/>
            <a:r>
              <a:rPr lang="en-US" altLang="en-US" smtClean="0"/>
              <a:t>performance may degrade if runtime compilation cost exceeds savings.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4F07557D-9DD4-4FD5-A1F6-C42D69B91F3A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18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Improving JIT Effectiveness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u="sng" smtClean="0"/>
              <a:t>Reducing Costs</a:t>
            </a:r>
            <a:r>
              <a:rPr lang="en-US" altLang="en-US" smtClean="0"/>
              <a:t>:</a:t>
            </a:r>
          </a:p>
          <a:p>
            <a:pPr lvl="1" eaLnBrk="1" hangingPunct="1"/>
            <a:r>
              <a:rPr lang="en-US" altLang="en-US" smtClean="0"/>
              <a:t>incur compilation cost only when justifiable;</a:t>
            </a:r>
          </a:p>
          <a:p>
            <a:pPr lvl="1" eaLnBrk="1" hangingPunct="1"/>
            <a:r>
              <a:rPr lang="en-US" altLang="en-US" smtClean="0"/>
              <a:t>invoke JIT compiler on a per-method basis, at the point when a method is invoked.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i="1" u="sng" smtClean="0"/>
              <a:t>Improving benefits</a:t>
            </a:r>
            <a:r>
              <a:rPr lang="en-US" altLang="en-US" smtClean="0"/>
              <a:t>:</a:t>
            </a:r>
          </a:p>
          <a:p>
            <a:pPr lvl="1" eaLnBrk="1" hangingPunct="1"/>
            <a:r>
              <a:rPr lang="en-US" altLang="en-US" smtClean="0"/>
              <a:t>some systems monitor the executing code;</a:t>
            </a:r>
          </a:p>
          <a:p>
            <a:pPr lvl="1" eaLnBrk="1" hangingPunct="1"/>
            <a:r>
              <a:rPr lang="en-US" altLang="en-US" smtClean="0"/>
              <a:t>methods that are executed repeatedly get optimized further.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294F5F50-0579-4721-9EF9-7AF79C28A385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19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 Dispatch: vtables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vtables (“virtual tables”) are a common implementation mechanism for virtual methods in OO languages.</a:t>
            </a:r>
          </a:p>
          <a:p>
            <a:pPr eaLnBrk="1" hangingPunct="1"/>
            <a:r>
              <a:rPr lang="en-US" altLang="en-US" smtClean="0"/>
              <a:t>The implementation of each class contains a vtable for its methods:</a:t>
            </a:r>
          </a:p>
          <a:p>
            <a:pPr lvl="1" eaLnBrk="1" hangingPunct="1"/>
            <a:r>
              <a:rPr lang="en-US" altLang="en-US" smtClean="0"/>
              <a:t>each virtual method 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mtClean="0"/>
              <a:t>  in the class has an entry in the vtable that gives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en-US" smtClean="0"/>
              <a:t>’s address.</a:t>
            </a:r>
          </a:p>
          <a:p>
            <a:pPr lvl="1" eaLnBrk="1" hangingPunct="1"/>
            <a:r>
              <a:rPr lang="en-US" altLang="en-US" smtClean="0"/>
              <a:t>each instance of an object gets a pointer to the corresponding vtable.</a:t>
            </a:r>
          </a:p>
          <a:p>
            <a:pPr lvl="1" eaLnBrk="1" hangingPunct="1"/>
            <a:r>
              <a:rPr lang="en-US" altLang="en-US" smtClean="0"/>
              <a:t>to invoke a (virtual) method, get its address from the vtable.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5A0C6FD9-B47B-424F-8C2E-72078275CFB3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Interpreters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An </a:t>
            </a:r>
            <a:r>
              <a:rPr lang="en-US" altLang="en-US" i="1" u="sng" smtClean="0"/>
              <a:t>interpreter</a:t>
            </a:r>
            <a:r>
              <a:rPr lang="en-US" altLang="en-US" smtClean="0"/>
              <a:t> is a program that executes another program.</a:t>
            </a:r>
          </a:p>
          <a:p>
            <a:pPr lvl="1" eaLnBrk="1" hangingPunct="1"/>
            <a:r>
              <a:rPr lang="en-US" altLang="en-US" smtClean="0"/>
              <a:t>An interpreter implements a </a:t>
            </a:r>
            <a:r>
              <a:rPr lang="en-US" altLang="en-US" i="1" u="sng" smtClean="0"/>
              <a:t>virtual machine</a:t>
            </a:r>
            <a:r>
              <a:rPr lang="en-US" altLang="en-US" smtClean="0"/>
              <a:t>, which may be different from the underlying hardware platform.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Examples: Java Virtual Machine; VMs for high-level languages such as Scheme, Prolog, Icon, Smalltalk, Perl, Tcl.</a:t>
            </a:r>
          </a:p>
          <a:p>
            <a:pPr lvl="1" eaLnBrk="1" hangingPunct="1"/>
            <a:r>
              <a:rPr lang="en-US" altLang="en-US" smtClean="0"/>
              <a:t>The virtual machine is often at a higher level of semantic abstraction than the native hardware.  </a:t>
            </a:r>
          </a:p>
          <a:p>
            <a:pPr lvl="2" eaLnBrk="1" hangingPunct="1"/>
            <a:r>
              <a:rPr lang="en-US" altLang="en-US" smtClean="0"/>
              <a:t>This can help portability, but affects performance.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8313C39E-E645-4F00-9F33-633856F9E919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20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VMs with JITs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Each method has vtable entries for: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byte code address;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native code address.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Initially, the </a:t>
            </a:r>
            <a:r>
              <a:rPr lang="en-US" altLang="en-US" sz="2600" i="1" smtClean="0"/>
              <a:t>native code address</a:t>
            </a:r>
            <a:r>
              <a:rPr lang="en-US" altLang="en-US" sz="2600" smtClean="0"/>
              <a:t> field points to the JIT compiler.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When a method is first invoked, this automatically calls the JIT compiler.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The JIT compiler: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generates native code from the byte code for the method;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 patches the </a:t>
            </a:r>
            <a:r>
              <a:rPr lang="en-US" altLang="en-US" sz="2200" i="1" smtClean="0"/>
              <a:t>native code</a:t>
            </a:r>
            <a:r>
              <a:rPr lang="en-US" altLang="en-US" sz="2200" smtClean="0"/>
              <a:t> </a:t>
            </a:r>
            <a:r>
              <a:rPr lang="en-US" altLang="en-US" sz="2200" i="1" smtClean="0"/>
              <a:t>address</a:t>
            </a:r>
            <a:r>
              <a:rPr lang="en-US" altLang="en-US" sz="2200" smtClean="0"/>
              <a:t> of the method to point to the newly generated native code (so subsequent calls go directly to native code);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jumps to the native code.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D8F95BA6-4EB0-4A23-B636-A678F2181D8A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21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JITs: Deciding what to Compile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a JIT to improve performance, the benefit of compiling to native code must offset the cost of doing so.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E.g., JIT compiling infrequently called straight-line code methods can lead to a slowdown!</a:t>
            </a:r>
          </a:p>
          <a:p>
            <a:pPr eaLnBrk="1" hangingPunct="1"/>
            <a:r>
              <a:rPr lang="en-US" altLang="en-US" smtClean="0"/>
              <a:t>We want to JIT-compile only those methods that contain frequently executed (“hot”) code:</a:t>
            </a:r>
          </a:p>
          <a:p>
            <a:pPr lvl="1" eaLnBrk="1" hangingPunct="1"/>
            <a:r>
              <a:rPr lang="en-US" altLang="en-US" smtClean="0"/>
              <a:t>methods that are called a large number of times; or</a:t>
            </a:r>
          </a:p>
          <a:p>
            <a:pPr lvl="1" eaLnBrk="1" hangingPunct="1"/>
            <a:r>
              <a:rPr lang="en-US" altLang="en-US" smtClean="0"/>
              <a:t>methods containing loops with large iteration counts.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7E9E01B9-C21E-4D31-B1AB-E6EC492832BD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22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JITs: Deciding what to Compile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Identifying frequently called methods:</a:t>
            </a:r>
          </a:p>
          <a:p>
            <a:pPr lvl="1" eaLnBrk="1" hangingPunct="1"/>
            <a:r>
              <a:rPr lang="en-US" altLang="en-US" smtClean="0"/>
              <a:t>count the number of times each method is invoked;</a:t>
            </a:r>
          </a:p>
          <a:p>
            <a:pPr lvl="1" eaLnBrk="1" hangingPunct="1"/>
            <a:r>
              <a:rPr lang="en-US" altLang="en-US" smtClean="0"/>
              <a:t>if the count exceeds a threshold, invoke JIT compiler.</a:t>
            </a:r>
          </a:p>
          <a:p>
            <a:pPr lvl="1" eaLnBrk="1" hangingPunct="1"/>
            <a:r>
              <a:rPr lang="en-US" altLang="en-US" smtClean="0"/>
              <a:t>(In practice, start the count at the threshold value and count down to 0: this is slightly more efficient.)</a:t>
            </a:r>
          </a:p>
          <a:p>
            <a:pPr eaLnBrk="1" hangingPunct="1"/>
            <a:r>
              <a:rPr lang="en-US" altLang="en-US" smtClean="0"/>
              <a:t>Identifying hot loops:</a:t>
            </a:r>
          </a:p>
          <a:p>
            <a:pPr lvl="1" eaLnBrk="1" hangingPunct="1"/>
            <a:r>
              <a:rPr lang="en-US" altLang="en-US" smtClean="0"/>
              <a:t>modify the interpreter to “snoop” the loop iteration count when it finds a loop, using simple bytecode pattern matching.</a:t>
            </a:r>
          </a:p>
          <a:p>
            <a:pPr lvl="1" eaLnBrk="1" hangingPunct="1"/>
            <a:r>
              <a:rPr lang="en-US" altLang="en-US" smtClean="0"/>
              <a:t>use the iteration count to adjust the amount by which the invocation count for the method is decremented on each call.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9508302A-BC1A-4A7D-AC8D-461749893548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23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JIT Optimizations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355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Choose optimizations that are cheap to perform and likely to improve performance, e.g.:</a:t>
            </a:r>
          </a:p>
          <a:p>
            <a:pPr marL="839788" lvl="1" indent="-495300" eaLnBrk="1" hangingPunct="1"/>
            <a:r>
              <a:rPr lang="en-US" altLang="en-US" smtClean="0"/>
              <a:t>inlining frequently called methods:</a:t>
            </a:r>
          </a:p>
          <a:p>
            <a:pPr marL="1131888" lvl="2" indent="-43815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</a:t>
            </a:r>
            <a:r>
              <a:rPr lang="en-US" altLang="en-US" i="1" smtClean="0"/>
              <a:t>consider both code size and call frequency</a:t>
            </a:r>
            <a:r>
              <a:rPr lang="en-US" altLang="en-US" smtClean="0"/>
              <a:t> </a:t>
            </a:r>
            <a:r>
              <a:rPr lang="en-US" altLang="en-US" i="1" smtClean="0"/>
              <a:t>in inlining decision</a:t>
            </a:r>
            <a:r>
              <a:rPr lang="en-US" altLang="en-US" smtClean="0"/>
              <a:t>.</a:t>
            </a:r>
          </a:p>
          <a:p>
            <a:pPr marL="839788" lvl="1" indent="-495300" eaLnBrk="1" hangingPunct="1"/>
            <a:r>
              <a:rPr lang="en-US" altLang="en-US" smtClean="0"/>
              <a:t>exception check elimination:</a:t>
            </a:r>
          </a:p>
          <a:p>
            <a:pPr marL="1131888" lvl="2" indent="-43815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</a:t>
            </a:r>
            <a:r>
              <a:rPr lang="en-US" altLang="en-US" i="1" smtClean="0"/>
              <a:t>eliminate redundant null pointer checks, array bounds checks.</a:t>
            </a:r>
          </a:p>
          <a:p>
            <a:pPr marL="839788" lvl="1" indent="-495300" eaLnBrk="1" hangingPunct="1"/>
            <a:r>
              <a:rPr lang="en-US" altLang="en-US" smtClean="0"/>
              <a:t>common subexpression elimination:</a:t>
            </a:r>
          </a:p>
          <a:p>
            <a:pPr marL="1131888" lvl="2" indent="-43815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</a:t>
            </a:r>
            <a:r>
              <a:rPr lang="en-US" altLang="en-US" i="1" smtClean="0"/>
              <a:t>avoid address recomputation, reduce the overhead of array and instance variable access.</a:t>
            </a:r>
          </a:p>
          <a:p>
            <a:pPr marL="839788" lvl="1" indent="-495300" eaLnBrk="1" hangingPunct="1"/>
            <a:r>
              <a:rPr lang="en-US" altLang="en-US" smtClean="0"/>
              <a:t>simple, fast register allocation.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A70562C7-C716-4025-A220-400C16EF6B59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Interpretation vs. Compilation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327106" cy="4550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C3931432-AE43-423B-A1A8-3293322C1D21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4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Interpreter Operation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000" i="1" smtClean="0"/>
              <a:t>ip</a:t>
            </a:r>
            <a:r>
              <a:rPr lang="en-US" altLang="en-US" sz="3000" smtClean="0"/>
              <a:t> = start of program;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000" smtClean="0"/>
              <a:t>while ( </a:t>
            </a:r>
            <a:r>
              <a:rPr lang="en-US" altLang="en-US" sz="3000" smtClean="0">
                <a:sym typeface="Symbol" panose="05050102010706020507" pitchFamily="18" charset="2"/>
              </a:rPr>
              <a:t> done ) 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000" smtClean="0">
                <a:sym typeface="Symbol" panose="05050102010706020507" pitchFamily="18" charset="2"/>
              </a:rPr>
              <a:t>     </a:t>
            </a:r>
            <a:r>
              <a:rPr lang="en-US" altLang="en-US" sz="3000" i="1" smtClean="0">
                <a:sym typeface="Symbol" panose="05050102010706020507" pitchFamily="18" charset="2"/>
              </a:rPr>
              <a:t>op</a:t>
            </a:r>
            <a:r>
              <a:rPr lang="en-US" altLang="en-US" sz="3000" smtClean="0">
                <a:sym typeface="Symbol" panose="05050102010706020507" pitchFamily="18" charset="2"/>
              </a:rPr>
              <a:t> = current operation at </a:t>
            </a:r>
            <a:r>
              <a:rPr lang="en-US" altLang="en-US" sz="3000" i="1" smtClean="0">
                <a:sym typeface="Symbol" panose="05050102010706020507" pitchFamily="18" charset="2"/>
              </a:rPr>
              <a:t>ip</a:t>
            </a:r>
            <a:r>
              <a:rPr lang="en-US" altLang="en-US" sz="3000" smtClean="0">
                <a:sym typeface="Symbol" panose="05050102010706020507" pitchFamily="18" charset="2"/>
              </a:rPr>
              <a:t>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000" smtClean="0">
                <a:sym typeface="Symbol" panose="05050102010706020507" pitchFamily="18" charset="2"/>
              </a:rPr>
              <a:t>     execute code for </a:t>
            </a:r>
            <a:r>
              <a:rPr lang="en-US" altLang="en-US" sz="3000" i="1" smtClean="0">
                <a:sym typeface="Symbol" panose="05050102010706020507" pitchFamily="18" charset="2"/>
              </a:rPr>
              <a:t>op</a:t>
            </a:r>
            <a:r>
              <a:rPr lang="en-US" altLang="en-US" sz="3000" smtClean="0">
                <a:sym typeface="Symbol" panose="05050102010706020507" pitchFamily="18" charset="2"/>
              </a:rPr>
              <a:t> on current operands;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000" smtClean="0">
                <a:sym typeface="Symbol" panose="05050102010706020507" pitchFamily="18" charset="2"/>
              </a:rPr>
              <a:t>     advance </a:t>
            </a:r>
            <a:r>
              <a:rPr lang="en-US" altLang="en-US" sz="3000" i="1" smtClean="0">
                <a:sym typeface="Symbol" panose="05050102010706020507" pitchFamily="18" charset="2"/>
              </a:rPr>
              <a:t>ip</a:t>
            </a:r>
            <a:r>
              <a:rPr lang="en-US" altLang="en-US" sz="3000" smtClean="0">
                <a:sym typeface="Symbol" panose="05050102010706020507" pitchFamily="18" charset="2"/>
              </a:rPr>
              <a:t> to next operation;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000" smtClean="0">
                <a:sym typeface="Symbol" panose="05050102010706020507" pitchFamily="18" charset="2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1D855D67-B034-4BA0-BD93-73CF5A235E7B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5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Interpreter Design Issues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Encoding the operation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I.e., getting from the opcode to the code for that operation (“dispatch”):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byte code (e.g., JVM)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indirect threaded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direct threaded code.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Representing operands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register machines: operations are performed on a fixed finite set of global locations (“registers”) (e.g.: SPIM);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stack machines: operations are performed on the top of a stack of operands (e.g.: JVM).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47C32DBE-1C98-4236-B839-298B1616B937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6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Byte Code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Operations encoded as small integers  (~1 byte).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The interpreter uses the opcode to index into a table of code addresses: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200" smtClean="0"/>
              <a:t>     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 TRUE ) {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byte op = 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ip;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switch ( op ) {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case ADD: … </a:t>
            </a:r>
            <a:r>
              <a:rPr lang="en-US" altLang="en-US" sz="1800" b="1" i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perform addition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; break;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case SUB: … </a:t>
            </a:r>
            <a:r>
              <a:rPr lang="en-US" altLang="en-US" sz="1800" b="1" i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perform subtraction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; break;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…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}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}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b="1" smtClean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ym typeface="Symbol" panose="05050102010706020507" pitchFamily="18" charset="2"/>
              </a:rPr>
              <a:t>Advantages: simple, portable.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ym typeface="Symbol" panose="05050102010706020507" pitchFamily="18" charset="2"/>
              </a:rPr>
              <a:t>Disadvantages: inefficient.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990600" y="2667000"/>
            <a:ext cx="6400800" cy="2362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3B17A1E9-A89B-4E12-8CAA-84B861E4C6AE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7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Direct Threaded Code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835525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Indexing through a jump table (as with byte code) is expensive.</a:t>
            </a:r>
          </a:p>
          <a:p>
            <a:pPr eaLnBrk="1" hangingPunct="1"/>
            <a:r>
              <a:rPr lang="en-US" altLang="en-US" sz="2600" i="1" u="sng" smtClean="0"/>
              <a:t>Idea</a:t>
            </a:r>
            <a:r>
              <a:rPr lang="en-US" altLang="en-US" sz="2600" smtClean="0"/>
              <a:t>: Use the address of the code for an operation as the opcode for that operation.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200" i="1" smtClean="0"/>
              <a:t>The opcode may no longer fit in a byte.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endParaRPr lang="en-US" altLang="en-US" sz="1800" i="1" smtClean="0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 TRUE ) {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addr op = *ip;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goto *op;  /* jump to code for the operation */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1700" b="1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200" smtClean="0">
                <a:cs typeface="Courier New" panose="02070309020205020404" pitchFamily="49" charset="0"/>
              </a:rPr>
              <a:t>More efficient, but the interpreted code is less portable.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>
                <a:cs typeface="Courier New" panose="02070309020205020404" pitchFamily="49" charset="0"/>
              </a:rPr>
              <a:t>[James R. Bell. Threaded Code. </a:t>
            </a:r>
            <a:r>
              <a:rPr lang="en-US" altLang="en-US" sz="1600" i="1" smtClean="0">
                <a:cs typeface="Courier New" panose="02070309020205020404" pitchFamily="49" charset="0"/>
              </a:rPr>
              <a:t>Communications of the ACM</a:t>
            </a:r>
            <a:r>
              <a:rPr lang="en-US" altLang="en-US" sz="1600" smtClean="0">
                <a:cs typeface="Courier New" panose="02070309020205020404" pitchFamily="49" charset="0"/>
              </a:rPr>
              <a:t>, vol. 16 no. 6, June 1973, pp. 370–372]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066800" y="3657600"/>
            <a:ext cx="7086600" cy="1371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13FD481E-96FB-4182-8ABB-54E99B72C51E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8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Byte Code vs. Threaded Code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i="1" u="sng" smtClean="0"/>
              <a:t>Control flow behavior</a:t>
            </a:r>
            <a:r>
              <a:rPr lang="en-US" altLang="en-US" sz="260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[based on: </a:t>
            </a:r>
            <a:r>
              <a:rPr lang="en-US" altLang="en-US" sz="1800" smtClean="0">
                <a:cs typeface="Courier New" panose="02070309020205020404" pitchFamily="49" charset="0"/>
              </a:rPr>
              <a:t>James R. Bell. Threaded Code. </a:t>
            </a:r>
            <a:r>
              <a:rPr lang="en-US" altLang="en-US" sz="1800" i="1" smtClean="0">
                <a:cs typeface="Courier New" panose="02070309020205020404" pitchFamily="49" charset="0"/>
              </a:rPr>
              <a:t>Communications of the ACM</a:t>
            </a:r>
            <a:r>
              <a:rPr lang="en-US" altLang="en-US" sz="1800" smtClean="0">
                <a:cs typeface="Courier New" panose="02070309020205020404" pitchFamily="49" charset="0"/>
              </a:rPr>
              <a:t>, vol. 16 no. 6, June 1973, pp. 370</a:t>
            </a:r>
            <a:r>
              <a:rPr lang="en-US" altLang="en-US" sz="1800" smtClean="0">
                <a:latin typeface="Arial Narrow" panose="020B0606020202030204" pitchFamily="34" charset="0"/>
                <a:cs typeface="Courier New" panose="02070309020205020404" pitchFamily="49" charset="0"/>
              </a:rPr>
              <a:t>–</a:t>
            </a:r>
            <a:r>
              <a:rPr lang="en-US" altLang="en-US" sz="1800" smtClean="0">
                <a:cs typeface="Courier New" panose="02070309020205020404" pitchFamily="49" charset="0"/>
              </a:rPr>
              <a:t>372]</a:t>
            </a:r>
          </a:p>
        </p:txBody>
      </p:sp>
      <p:sp>
        <p:nvSpPr>
          <p:cNvPr id="1434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609600" y="2362200"/>
            <a:ext cx="4038600" cy="3352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 i="1" u="sng" smtClean="0"/>
              <a:t>byte code</a:t>
            </a:r>
            <a:r>
              <a:rPr lang="en-US" altLang="en-US" sz="2100" smtClean="0"/>
              <a:t>:</a:t>
            </a:r>
          </a:p>
        </p:txBody>
      </p:sp>
      <p:sp>
        <p:nvSpPr>
          <p:cNvPr id="14343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4800600" y="2357438"/>
            <a:ext cx="4038600" cy="3581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 i="1" u="sng" smtClean="0"/>
              <a:t>threaded code</a:t>
            </a:r>
            <a:r>
              <a:rPr lang="en-US" altLang="en-US" sz="2100" smtClean="0"/>
              <a:t>:</a:t>
            </a:r>
          </a:p>
        </p:txBody>
      </p:sp>
      <p:pic>
        <p:nvPicPr>
          <p:cNvPr id="14344" name="Picture 7" descr="interp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06738"/>
            <a:ext cx="370205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8" descr="interp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06738"/>
            <a:ext cx="3729038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CSc 453: Interpreters &amp; Interpretation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69A32EA1-998C-43EF-9785-4E4C2944EA37}" type="slidenum">
              <a:rPr lang="en-US" altLang="en-US" sz="1000" i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9</a:t>
            </a:fld>
            <a:endParaRPr lang="en-US" altLang="en-US" sz="10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Indirect Threaded Code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835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Intermediate in portability, efficiency between byte code and direct threaded code.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Each opcode is the address of a word that contains the address of the code for the operation.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i="1" smtClean="0"/>
              <a:t>Avoids some of the costs associated with translating a jump table index into a code address.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i="1" smtClean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 TRUE ) {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addr op = *ip;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goto **op;  /* jump to code for the operation */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100" smtClean="0"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cs typeface="Courier New" panose="02070309020205020404" pitchFamily="49" charset="0"/>
              </a:rPr>
              <a:t>[R. B. K. Dewar.  Indirect Threaded Code. </a:t>
            </a:r>
            <a:r>
              <a:rPr lang="en-US" altLang="en-US" sz="1600" i="1" smtClean="0">
                <a:cs typeface="Courier New" panose="02070309020205020404" pitchFamily="49" charset="0"/>
              </a:rPr>
              <a:t>Communications of the ACM</a:t>
            </a:r>
            <a:r>
              <a:rPr lang="en-US" altLang="en-US" sz="1600" smtClean="0">
                <a:cs typeface="Courier New" panose="02070309020205020404" pitchFamily="49" charset="0"/>
              </a:rPr>
              <a:t>, vol. 18 no. 6, June 1975, pp. 330–331]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066800" y="3657600"/>
            <a:ext cx="7086600" cy="1371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Franklin Gothic Medium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Char char="Ø"/>
          <a:tabLst/>
          <a:defRPr kumimoji="0" lang="en-US" sz="2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2131</TotalTime>
  <Words>1768</Words>
  <Application>Microsoft Office PowerPoint</Application>
  <PresentationFormat>On-screen Show (4:3)</PresentationFormat>
  <Paragraphs>300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 Unicode MS</vt:lpstr>
      <vt:lpstr>Arial</vt:lpstr>
      <vt:lpstr>Arial Narrow</vt:lpstr>
      <vt:lpstr>Courier New</vt:lpstr>
      <vt:lpstr>Franklin Gothic Medium</vt:lpstr>
      <vt:lpstr>Symbol</vt:lpstr>
      <vt:lpstr>Times New Roman</vt:lpstr>
      <vt:lpstr>Wingdings</vt:lpstr>
      <vt:lpstr>Network</vt:lpstr>
      <vt:lpstr>CSc 453  Interpreters &amp; Interpretation</vt:lpstr>
      <vt:lpstr>Interpreters</vt:lpstr>
      <vt:lpstr>Interpretation vs. Compilation</vt:lpstr>
      <vt:lpstr>Interpreter Operation</vt:lpstr>
      <vt:lpstr>Interpreter Design Issues</vt:lpstr>
      <vt:lpstr>Byte Code</vt:lpstr>
      <vt:lpstr>Direct Threaded Code</vt:lpstr>
      <vt:lpstr>Byte Code vs. Threaded Code</vt:lpstr>
      <vt:lpstr>Indirect Threaded Code</vt:lpstr>
      <vt:lpstr>Example</vt:lpstr>
      <vt:lpstr>Handling Operands 1: Stack Machines</vt:lpstr>
      <vt:lpstr>Stack Machine Code</vt:lpstr>
      <vt:lpstr>Generating Stack Machine Code</vt:lpstr>
      <vt:lpstr>Handling Operands 2: Register Machines</vt:lpstr>
      <vt:lpstr>Register Machine Example: Dalvik VM</vt:lpstr>
      <vt:lpstr>Stack Machines vs. Register Machines</vt:lpstr>
      <vt:lpstr>Just-in-Time Compilers (JITs)</vt:lpstr>
      <vt:lpstr>Improving JIT Effectiveness</vt:lpstr>
      <vt:lpstr>Method Dispatch: vtables</vt:lpstr>
      <vt:lpstr>VMs with JITs</vt:lpstr>
      <vt:lpstr>JITs: Deciding what to Compile</vt:lpstr>
      <vt:lpstr>JITs: Deciding what to Compile</vt:lpstr>
      <vt:lpstr>Typical JIT Optimizations</vt:lpstr>
    </vt:vector>
  </TitlesOfParts>
  <Company>University of Arizona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453  Lexical Analysis</dc:title>
  <dc:creator>debray</dc:creator>
  <cp:lastModifiedBy>Saumya Debray</cp:lastModifiedBy>
  <cp:revision>109</cp:revision>
  <dcterms:created xsi:type="dcterms:W3CDTF">2004-06-14T14:33:59Z</dcterms:created>
  <dcterms:modified xsi:type="dcterms:W3CDTF">2016-04-13T17:42:05Z</dcterms:modified>
</cp:coreProperties>
</file>