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7"/>
  </p:notesMasterIdLst>
  <p:sldIdLst>
    <p:sldId id="256" r:id="rId2"/>
    <p:sldId id="291" r:id="rId3"/>
    <p:sldId id="292" r:id="rId4"/>
    <p:sldId id="293" r:id="rId5"/>
    <p:sldId id="294" r:id="rId6"/>
    <p:sldId id="260" r:id="rId7"/>
    <p:sldId id="261" r:id="rId8"/>
    <p:sldId id="262" r:id="rId9"/>
    <p:sldId id="295" r:id="rId10"/>
    <p:sldId id="263" r:id="rId11"/>
    <p:sldId id="298" r:id="rId12"/>
    <p:sldId id="307" r:id="rId13"/>
    <p:sldId id="265" r:id="rId14"/>
    <p:sldId id="296" r:id="rId15"/>
    <p:sldId id="270" r:id="rId16"/>
    <p:sldId id="297" r:id="rId17"/>
    <p:sldId id="300" r:id="rId18"/>
    <p:sldId id="328" r:id="rId19"/>
    <p:sldId id="272" r:id="rId20"/>
    <p:sldId id="273" r:id="rId21"/>
    <p:sldId id="276" r:id="rId22"/>
    <p:sldId id="277" r:id="rId23"/>
    <p:sldId id="278" r:id="rId24"/>
    <p:sldId id="279" r:id="rId25"/>
    <p:sldId id="280" r:id="rId26"/>
    <p:sldId id="302" r:id="rId27"/>
    <p:sldId id="301" r:id="rId28"/>
    <p:sldId id="303" r:id="rId29"/>
    <p:sldId id="304" r:id="rId30"/>
    <p:sldId id="286" r:id="rId31"/>
    <p:sldId id="305" r:id="rId32"/>
    <p:sldId id="308" r:id="rId33"/>
    <p:sldId id="316" r:id="rId34"/>
    <p:sldId id="310" r:id="rId35"/>
    <p:sldId id="309" r:id="rId36"/>
    <p:sldId id="332" r:id="rId37"/>
    <p:sldId id="311" r:id="rId38"/>
    <p:sldId id="312" r:id="rId39"/>
    <p:sldId id="313" r:id="rId40"/>
    <p:sldId id="314" r:id="rId41"/>
    <p:sldId id="315" r:id="rId42"/>
    <p:sldId id="317" r:id="rId43"/>
    <p:sldId id="319" r:id="rId44"/>
    <p:sldId id="318" r:id="rId45"/>
    <p:sldId id="320" r:id="rId46"/>
    <p:sldId id="322" r:id="rId47"/>
    <p:sldId id="323" r:id="rId48"/>
    <p:sldId id="324" r:id="rId49"/>
    <p:sldId id="329" r:id="rId50"/>
    <p:sldId id="330" r:id="rId51"/>
    <p:sldId id="325" r:id="rId52"/>
    <p:sldId id="326" r:id="rId53"/>
    <p:sldId id="327" r:id="rId54"/>
    <p:sldId id="331" r:id="rId55"/>
    <p:sldId id="333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99"/>
    <a:srgbClr val="F6FCD0"/>
    <a:srgbClr val="FEFAF8"/>
    <a:srgbClr val="FFFCFB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5565" autoAdjust="0"/>
  </p:normalViewPr>
  <p:slideViewPr>
    <p:cSldViewPr snapToGrid="0">
      <p:cViewPr varScale="1">
        <p:scale>
          <a:sx n="75" d="100"/>
          <a:sy n="75" d="100"/>
        </p:scale>
        <p:origin x="6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6F64B-182F-49B1-8246-4782C4F0CC73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ED86D-0EAA-4AA0-806F-4D16E68BC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0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ED86D-0EAA-4AA0-806F-4D16E68BC8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02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ED86D-0EAA-4AA0-806F-4D16E68BC8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92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ED86D-0EAA-4AA0-806F-4D16E68BC8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19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ED86D-0EAA-4AA0-806F-4D16E68BC8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21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ED86D-0EAA-4AA0-806F-4D16E68BC8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9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ED86D-0EAA-4AA0-806F-4D16E68BC8A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81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ED86D-0EAA-4AA0-806F-4D16E68BC8A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0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ED86D-0EAA-4AA0-806F-4D16E68BC8A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40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ED86D-0EAA-4AA0-806F-4D16E68BC8AE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93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Program Analysis and Optimization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 marL="1143000" indent="-228600">
              <a:buFont typeface="Arial" panose="020B0604020202020204" pitchFamily="34" charset="0"/>
              <a:buChar char="•"/>
              <a:defRPr sz="2200"/>
            </a:lvl3pPr>
            <a:lvl4pPr>
              <a:defRPr sz="2000"/>
            </a:lvl4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6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Program Analysis and Optimization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85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17320"/>
            <a:ext cx="3886200" cy="4764024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17320"/>
            <a:ext cx="3886200" cy="476402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83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96012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17320"/>
            <a:ext cx="3868340" cy="657224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149158"/>
            <a:ext cx="3868340" cy="404050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17320"/>
            <a:ext cx="3887391" cy="656271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149158"/>
            <a:ext cx="3887391" cy="4040505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88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Program Analysis and Optimization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07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Program Analysis and Optimization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22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8229600" cy="2338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786188"/>
            <a:ext cx="8229600" cy="2339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 Analysis and Optimization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B0E21-1FD3-49D1-9CDF-27BB13779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27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 Analysis and Optimization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6C118-B4CE-4589-8D3E-C44E0C04C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61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16818"/>
            <a:ext cx="7886700" cy="4760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7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5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500"/>
        </a:spcAft>
        <a:buClr>
          <a:schemeClr val="accent2"/>
        </a:buClr>
        <a:buFont typeface="Calibri" panose="020F050202020403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0C0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5913" y="1043491"/>
            <a:ext cx="8559146" cy="3483703"/>
          </a:xfrm>
        </p:spPr>
        <p:txBody>
          <a:bodyPr anchor="t" anchorCtr="0">
            <a:normAutofit fontScale="90000"/>
          </a:bodyPr>
          <a:lstStyle/>
          <a:p>
            <a:pPr algn="l"/>
            <a:r>
              <a:rPr lang="en-US" dirty="0" err="1">
                <a:latin typeface="+mj-lt"/>
              </a:rPr>
              <a:t>CSc</a:t>
            </a: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553</a:t>
            </a:r>
            <a:r>
              <a:rPr lang="en-US" sz="4200" dirty="0">
                <a:latin typeface="+mj-lt"/>
              </a:rPr>
              <a:t/>
            </a:r>
            <a:br>
              <a:rPr lang="en-US" sz="4200" dirty="0">
                <a:latin typeface="+mj-lt"/>
              </a:rPr>
            </a:br>
            <a:r>
              <a:rPr lang="en-US" sz="5400" dirty="0" smtClean="0">
                <a:latin typeface="+mj-lt"/>
              </a:rPr>
              <a:t>Principles of Compilation</a:t>
            </a:r>
            <a:r>
              <a:rPr lang="en-US" sz="4800" dirty="0" smtClean="0">
                <a:latin typeface="+mj-lt"/>
              </a:rPr>
              <a:t/>
            </a:r>
            <a:br>
              <a:rPr lang="en-US" sz="4800" dirty="0" smtClean="0">
                <a:latin typeface="+mj-lt"/>
              </a:rPr>
            </a:br>
            <a:r>
              <a:rPr lang="en-US" sz="2400" dirty="0" smtClean="0">
                <a:latin typeface="+mj-lt"/>
              </a:rPr>
              <a:t> </a:t>
            </a:r>
            <a:r>
              <a:rPr lang="en-US" sz="4800" dirty="0" smtClean="0">
                <a:latin typeface="+mj-lt"/>
              </a:rPr>
              <a:t/>
            </a:r>
            <a:br>
              <a:rPr lang="en-US" sz="4800" dirty="0" smtClean="0">
                <a:latin typeface="+mj-lt"/>
              </a:rPr>
            </a:br>
            <a:r>
              <a:rPr lang="en-US" sz="4000" dirty="0" smtClean="0"/>
              <a:t>11. Abstract interpretation:</a:t>
            </a:r>
            <a:br>
              <a:rPr lang="en-US" sz="4000" dirty="0" smtClean="0"/>
            </a:br>
            <a:r>
              <a:rPr lang="en-US" sz="4000" dirty="0"/>
              <a:t> </a:t>
            </a:r>
            <a:r>
              <a:rPr lang="en-US" sz="4000" dirty="0" smtClean="0"/>
              <a:t>      </a:t>
            </a:r>
            <a:r>
              <a:rPr lang="en-US" sz="3100" dirty="0" smtClean="0"/>
              <a:t>Semantics-based formalization of program analysis</a:t>
            </a:r>
            <a:endParaRPr lang="en-US" sz="31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5913" y="4527195"/>
            <a:ext cx="6858000" cy="1655762"/>
          </a:xfrm>
        </p:spPr>
        <p:txBody>
          <a:bodyPr/>
          <a:lstStyle/>
          <a:p>
            <a:pPr algn="l"/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Saumya Debray</a:t>
            </a:r>
          </a:p>
          <a:p>
            <a:pPr algn="l"/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University of Arizona</a:t>
            </a:r>
          </a:p>
          <a:p>
            <a:pPr algn="l"/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Tucson, AZ 85721</a:t>
            </a:r>
          </a:p>
        </p:txBody>
      </p:sp>
    </p:spTree>
    <p:extLst>
      <p:ext uri="{BB962C8B-B14F-4D97-AF65-F5344CB8AC3E}">
        <p14:creationId xmlns:p14="http://schemas.microsoft.com/office/powerpoint/2010/main" val="315133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Semantics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30936" y="1417320"/>
            <a:ext cx="8043164" cy="4764024"/>
          </a:xfrm>
        </p:spPr>
        <p:txBody>
          <a:bodyPr>
            <a:normAutofit/>
          </a:bodyPr>
          <a:lstStyle/>
          <a:p>
            <a:r>
              <a:rPr lang="en-US" dirty="0" smtClean="0"/>
              <a:t>A program maps each input to a sequence of states (a trace)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For static analysis: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need to consider all possible program executions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associate each program point </a:t>
            </a:r>
            <a:r>
              <a:rPr lang="en-US" i="1" dirty="0" smtClean="0"/>
              <a:t>p</a:t>
            </a:r>
            <a:r>
              <a:rPr lang="en-US" dirty="0" smtClean="0"/>
              <a:t> with a summary </a:t>
            </a:r>
            <a:r>
              <a:rPr lang="en-US" dirty="0"/>
              <a:t>w.r.t. </a:t>
            </a:r>
            <a:r>
              <a:rPr lang="en-US" i="1" dirty="0"/>
              <a:t>p </a:t>
            </a:r>
            <a:r>
              <a:rPr lang="en-US" dirty="0" smtClean="0"/>
              <a:t>of all possible execution traces of the program                      </a:t>
            </a:r>
            <a:r>
              <a:rPr lang="en-US" dirty="0" smtClean="0">
                <a:sym typeface="Symbol" panose="05050102010706020507" pitchFamily="18" charset="2"/>
              </a:rPr>
              <a:t> </a:t>
            </a:r>
            <a:r>
              <a:rPr lang="en-US" dirty="0" smtClean="0"/>
              <a:t>“collecting semantics”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Examples: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the set of traces up to point </a:t>
            </a:r>
            <a:r>
              <a:rPr lang="en-US" i="1" dirty="0" smtClean="0"/>
              <a:t>p</a:t>
            </a:r>
            <a:r>
              <a:rPr lang="en-US" dirty="0" smtClean="0"/>
              <a:t> [</a:t>
            </a:r>
            <a:r>
              <a:rPr lang="en-US" i="1" dirty="0" smtClean="0"/>
              <a:t>reaching definitions</a:t>
            </a:r>
            <a:r>
              <a:rPr lang="en-US" dirty="0" smtClean="0"/>
              <a:t>]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the set of traces from </a:t>
            </a:r>
            <a:r>
              <a:rPr lang="en-US" i="1" dirty="0" smtClean="0"/>
              <a:t>p</a:t>
            </a:r>
            <a:r>
              <a:rPr lang="en-US" dirty="0" smtClean="0"/>
              <a:t> onwards [</a:t>
            </a:r>
            <a:r>
              <a:rPr lang="en-US" i="1" dirty="0" smtClean="0"/>
              <a:t>variable liveness</a:t>
            </a:r>
            <a:r>
              <a:rPr lang="en-US" dirty="0" smtClean="0"/>
              <a:t>]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the set of states encountered at </a:t>
            </a:r>
            <a:r>
              <a:rPr lang="en-US" i="1" dirty="0" smtClean="0"/>
              <a:t>p</a:t>
            </a:r>
            <a:r>
              <a:rPr lang="en-US" dirty="0" smtClean="0"/>
              <a:t> [</a:t>
            </a:r>
            <a:r>
              <a:rPr lang="en-US" i="1" dirty="0" smtClean="0"/>
              <a:t>constant propagation</a:t>
            </a:r>
            <a:r>
              <a:rPr lang="en-US" dirty="0" smtClean="0"/>
              <a:t>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B0E21-1FD3-49D1-9CDF-27BB13779A8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5905500" y="3263900"/>
            <a:ext cx="1435100" cy="342900"/>
          </a:xfrm>
          <a:prstGeom prst="roundRect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7581900" y="2006600"/>
            <a:ext cx="1358900" cy="647700"/>
          </a:xfrm>
          <a:prstGeom prst="roundRect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0000"/>
                </a:solidFill>
              </a:rPr>
              <a:t>depends on the analysis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7340600" y="2667000"/>
            <a:ext cx="482600" cy="5969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688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264525"/>
              </p:ext>
            </p:extLst>
          </p:nvPr>
        </p:nvGraphicFramePr>
        <p:xfrm>
          <a:off x="628651" y="1417320"/>
          <a:ext cx="7886701" cy="46798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4315">
                  <a:extLst>
                    <a:ext uri="{9D8B030D-6E8A-4147-A177-3AD203B41FA5}">
                      <a16:colId xmlns:a16="http://schemas.microsoft.com/office/drawing/2014/main" val="2448421692"/>
                    </a:ext>
                  </a:extLst>
                </a:gridCol>
                <a:gridCol w="2164978">
                  <a:extLst>
                    <a:ext uri="{9D8B030D-6E8A-4147-A177-3AD203B41FA5}">
                      <a16:colId xmlns:a16="http://schemas.microsoft.com/office/drawing/2014/main" val="4158153626"/>
                    </a:ext>
                  </a:extLst>
                </a:gridCol>
                <a:gridCol w="4817408">
                  <a:extLst>
                    <a:ext uri="{9D8B030D-6E8A-4147-A177-3AD203B41FA5}">
                      <a16:colId xmlns:a16="http://schemas.microsoft.com/office/drawing/2014/main" val="2656786805"/>
                    </a:ext>
                  </a:extLst>
                </a:gridCol>
              </a:tblGrid>
              <a:tr h="51998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Point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    Code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+mn-lt"/>
                          <a:ea typeface="Cambria Math" panose="02040503050406030204" pitchFamily="18" charset="0"/>
                        </a:rPr>
                        <a:t>Collecting semantics: Set</a:t>
                      </a:r>
                      <a:r>
                        <a:rPr lang="en-US" sz="2200" b="1" baseline="0" dirty="0" smtClean="0">
                          <a:latin typeface="+mn-lt"/>
                          <a:ea typeface="Cambria Math" panose="02040503050406030204" pitchFamily="18" charset="0"/>
                        </a:rPr>
                        <a:t> of states</a:t>
                      </a:r>
                      <a:endParaRPr lang="en-US" sz="2200" b="1" dirty="0" smtClean="0">
                        <a:latin typeface="+mn-lt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265469"/>
                  </a:ext>
                </a:extLst>
              </a:tr>
              <a:tr h="51998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a: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 x ↦ -1, x ↦ 0, x ↦ 1, …, x ↦ 9,</a:t>
                      </a:r>
                      <a:r>
                        <a:rPr lang="en-US" sz="2000" baseline="0" dirty="0" smtClean="0"/>
                        <a:t> x </a:t>
                      </a:r>
                      <a:r>
                        <a:rPr lang="en-US" sz="2000" dirty="0" smtClean="0"/>
                        <a:t>↦ 10, ... }</a:t>
                      </a:r>
                      <a:endParaRPr lang="en-US" sz="2000" dirty="0" smtClean="0">
                        <a:latin typeface="+mn-lt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981204"/>
                  </a:ext>
                </a:extLst>
              </a:tr>
              <a:tr h="51998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 =</a:t>
                      </a:r>
                      <a:r>
                        <a:rPr lang="en-US" sz="2400" baseline="0" dirty="0" smtClean="0"/>
                        <a:t> 0;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249496"/>
                  </a:ext>
                </a:extLst>
              </a:tr>
              <a:tr h="51998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b: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 x ↦ 0 }</a:t>
                      </a:r>
                      <a:endParaRPr lang="en-US" sz="2000" dirty="0" smtClean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911083"/>
                  </a:ext>
                </a:extLst>
              </a:tr>
              <a:tr h="519988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while</a:t>
                      </a:r>
                      <a:r>
                        <a:rPr lang="en-US" sz="2400" baseline="0" dirty="0" smtClean="0"/>
                        <a:t> (</a:t>
                      </a:r>
                      <a:r>
                        <a:rPr lang="en-US" sz="2400" dirty="0" smtClean="0"/>
                        <a:t>x &lt;</a:t>
                      </a:r>
                      <a:r>
                        <a:rPr lang="en-US" sz="2400" baseline="0" dirty="0" smtClean="0"/>
                        <a:t> 10) {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385753"/>
                  </a:ext>
                </a:extLst>
              </a:tr>
              <a:tr h="51998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c: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{x ↦ 0, x ↦ 1,</a:t>
                      </a:r>
                      <a:r>
                        <a:rPr lang="en-US" sz="2000" baseline="0" dirty="0" smtClean="0"/>
                        <a:t> …, </a:t>
                      </a:r>
                      <a:r>
                        <a:rPr lang="en-US" sz="2000" dirty="0" smtClean="0"/>
                        <a:t>x ↦ 9}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412395"/>
                  </a:ext>
                </a:extLst>
              </a:tr>
              <a:tr h="519988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</a:t>
                      </a:r>
                      <a:r>
                        <a:rPr lang="en-US" sz="2400" baseline="0" dirty="0" smtClean="0"/>
                        <a:t> x = x + 1;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63009"/>
                  </a:ext>
                </a:extLst>
              </a:tr>
              <a:tr h="51998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d: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{x ↦ 1, x ↦ 2,</a:t>
                      </a:r>
                      <a:r>
                        <a:rPr lang="en-US" sz="2000" baseline="0" dirty="0" smtClean="0"/>
                        <a:t> …, </a:t>
                      </a:r>
                      <a:r>
                        <a:rPr lang="en-US" sz="2000" dirty="0" smtClean="0"/>
                        <a:t>x ↦ 10}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247506"/>
                  </a:ext>
                </a:extLst>
              </a:tr>
              <a:tr h="519988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}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888260"/>
                  </a:ext>
                </a:extLst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 smtClean="0">
                <a:ea typeface="Cambria Math" panose="02040503050406030204" pitchFamily="18" charset="0"/>
              </a:rPr>
              <a:t>What collecting semantics should we use for: </a:t>
            </a:r>
          </a:p>
          <a:p>
            <a:pPr lvl="1">
              <a:spcAft>
                <a:spcPts val="1800"/>
              </a:spcAft>
            </a:pPr>
            <a:r>
              <a:rPr lang="en-US" dirty="0" smtClean="0">
                <a:ea typeface="Cambria Math" panose="02040503050406030204" pitchFamily="18" charset="0"/>
              </a:rPr>
              <a:t>dominator analysis?</a:t>
            </a:r>
          </a:p>
          <a:p>
            <a:pPr lvl="1">
              <a:spcAft>
                <a:spcPts val="1800"/>
              </a:spcAft>
            </a:pPr>
            <a:r>
              <a:rPr lang="en-US" dirty="0" smtClean="0">
                <a:ea typeface="Cambria Math" panose="02040503050406030204" pitchFamily="18" charset="0"/>
              </a:rPr>
              <a:t>available expressions?</a:t>
            </a:r>
            <a:endParaRPr lang="en-US" dirty="0">
              <a:ea typeface="Cambria Math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12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61256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EXERCISE</a:t>
            </a:r>
          </a:p>
        </p:txBody>
      </p:sp>
    </p:spTree>
    <p:extLst>
      <p:ext uri="{BB962C8B-B14F-4D97-AF65-F5344CB8AC3E}">
        <p14:creationId xmlns:p14="http://schemas.microsoft.com/office/powerpoint/2010/main" val="134864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the Collecting Semantics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10425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Information in the collecting semantics: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F900FF-97A1-4441-850D-343CA2B7029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2504829" y="2625094"/>
            <a:ext cx="457200" cy="457200"/>
          </a:xfrm>
          <a:prstGeom prst="ellips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Arc 12"/>
          <p:cNvSpPr/>
          <p:nvPr/>
        </p:nvSpPr>
        <p:spPr bwMode="auto">
          <a:xfrm rot="-3420000">
            <a:off x="2714570" y="2414781"/>
            <a:ext cx="914400" cy="914400"/>
          </a:xfrm>
          <a:prstGeom prst="arc">
            <a:avLst>
              <a:gd name="adj1" fmla="val 16200000"/>
              <a:gd name="adj2" fmla="val 1244598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2743200" y="2013213"/>
            <a:ext cx="0" cy="611881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2743200" y="3082294"/>
            <a:ext cx="0" cy="53340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Connector 20"/>
          <p:cNvCxnSpPr>
            <a:stCxn id="9" idx="0"/>
          </p:cNvCxnSpPr>
          <p:nvPr/>
        </p:nvCxnSpPr>
        <p:spPr bwMode="auto">
          <a:xfrm>
            <a:off x="2733429" y="2625094"/>
            <a:ext cx="2306362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2798064" y="2013213"/>
            <a:ext cx="0" cy="611881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5142460" y="2533653"/>
            <a:ext cx="182880" cy="182880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Arc 25"/>
          <p:cNvSpPr/>
          <p:nvPr/>
        </p:nvSpPr>
        <p:spPr bwMode="auto">
          <a:xfrm rot="-3420000">
            <a:off x="2817240" y="2414781"/>
            <a:ext cx="914400" cy="914400"/>
          </a:xfrm>
          <a:prstGeom prst="arc">
            <a:avLst>
              <a:gd name="adj1" fmla="val 16200000"/>
              <a:gd name="adj2" fmla="val 12445986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 bwMode="auto">
          <a:xfrm>
            <a:off x="5395360" y="2533653"/>
            <a:ext cx="182880" cy="182880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Arc 27"/>
          <p:cNvSpPr/>
          <p:nvPr/>
        </p:nvSpPr>
        <p:spPr bwMode="auto">
          <a:xfrm rot="-3420000">
            <a:off x="2926246" y="2418344"/>
            <a:ext cx="914400" cy="914400"/>
          </a:xfrm>
          <a:prstGeom prst="arc">
            <a:avLst>
              <a:gd name="adj1" fmla="val 16200000"/>
              <a:gd name="adj2" fmla="val 12445986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 bwMode="auto">
          <a:xfrm>
            <a:off x="5676188" y="2533653"/>
            <a:ext cx="182880" cy="182880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Arc 29"/>
          <p:cNvSpPr/>
          <p:nvPr/>
        </p:nvSpPr>
        <p:spPr bwMode="auto">
          <a:xfrm rot="-3420000">
            <a:off x="3046329" y="2421907"/>
            <a:ext cx="914400" cy="914400"/>
          </a:xfrm>
          <a:prstGeom prst="arc">
            <a:avLst>
              <a:gd name="adj1" fmla="val 16200000"/>
              <a:gd name="adj2" fmla="val 12445986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 bwMode="auto">
          <a:xfrm>
            <a:off x="5937961" y="2534134"/>
            <a:ext cx="182880" cy="182880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Arc 31"/>
          <p:cNvSpPr/>
          <p:nvPr/>
        </p:nvSpPr>
        <p:spPr bwMode="auto">
          <a:xfrm rot="-3420000">
            <a:off x="3178365" y="2425470"/>
            <a:ext cx="914400" cy="914400"/>
          </a:xfrm>
          <a:prstGeom prst="arc">
            <a:avLst>
              <a:gd name="adj1" fmla="val 16200000"/>
              <a:gd name="adj2" fmla="val 12445986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 bwMode="auto">
          <a:xfrm>
            <a:off x="6236626" y="2533653"/>
            <a:ext cx="182880" cy="182880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28650" y="3776102"/>
            <a:ext cx="805815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In general, the collecting semantics for a program </a:t>
            </a:r>
            <a:r>
              <a:rPr lang="en-US" sz="2800" dirty="0"/>
              <a:t>i</a:t>
            </a:r>
            <a:r>
              <a:rPr lang="en-US" sz="2800" dirty="0" smtClean="0"/>
              <a:t>s the limit of a (possibly infinite) sequence (“</a:t>
            </a:r>
            <a:r>
              <a:rPr lang="en-US" sz="2800" i="1" dirty="0" err="1" smtClean="0"/>
              <a:t>fixpoint</a:t>
            </a:r>
            <a:r>
              <a:rPr lang="en-US" sz="2800" i="1" dirty="0" smtClean="0"/>
              <a:t>”</a:t>
            </a:r>
            <a:r>
              <a:rPr lang="en-US" sz="2800" dirty="0" smtClean="0"/>
              <a:t>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 smtClean="0"/>
              <a:t>Successive points in this sequence give more and more information about the program semantics</a:t>
            </a:r>
            <a:endParaRPr lang="en-US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4104185" y="2622522"/>
            <a:ext cx="441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…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30630" y="2337999"/>
            <a:ext cx="441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…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89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/>
      <p:bldP spid="36" grpId="0"/>
      <p:bldP spid="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Dataflow frameworks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Language semantics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14</a:t>
            </a:fld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758574" y="2925639"/>
            <a:ext cx="1532967" cy="255494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30933" y="2490871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⊤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314816" y="5428115"/>
            <a:ext cx="420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⊥</a:t>
            </a:r>
            <a:endParaRPr lang="en-US" sz="2400" dirty="0"/>
          </a:p>
        </p:txBody>
      </p:sp>
      <p:sp>
        <p:nvSpPr>
          <p:cNvPr id="16" name="Down Arrow 15"/>
          <p:cNvSpPr/>
          <p:nvPr/>
        </p:nvSpPr>
        <p:spPr>
          <a:xfrm>
            <a:off x="2103022" y="3315065"/>
            <a:ext cx="844069" cy="1750521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r>
              <a:rPr lang="en-US" sz="2400" dirty="0" smtClean="0"/>
              <a:t>more info</a:t>
            </a:r>
            <a:endParaRPr lang="en-US" sz="2400" dirty="0"/>
          </a:p>
        </p:txBody>
      </p:sp>
      <p:sp>
        <p:nvSpPr>
          <p:cNvPr id="24" name="Oval 23"/>
          <p:cNvSpPr/>
          <p:nvPr/>
        </p:nvSpPr>
        <p:spPr>
          <a:xfrm>
            <a:off x="5818899" y="2918836"/>
            <a:ext cx="1532967" cy="255494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391258" y="2484068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⊤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375141" y="5421312"/>
            <a:ext cx="420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⊥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496998" y="5473777"/>
            <a:ext cx="1878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nothing known </a:t>
            </a:r>
            <a:r>
              <a:rPr lang="en-US" dirty="0" smtClean="0">
                <a:sym typeface="Symbol" panose="05050102010706020507" pitchFamily="18" charset="2"/>
              </a:rPr>
              <a:t></a:t>
            </a:r>
            <a:endParaRPr lang="en-US" dirty="0"/>
          </a:p>
        </p:txBody>
      </p:sp>
      <p:sp>
        <p:nvSpPr>
          <p:cNvPr id="28" name="Down Arrow 27"/>
          <p:cNvSpPr/>
          <p:nvPr/>
        </p:nvSpPr>
        <p:spPr>
          <a:xfrm rot="10800000">
            <a:off x="6163347" y="3308262"/>
            <a:ext cx="844069" cy="1750521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r>
              <a:rPr lang="en-US" sz="2400" dirty="0" smtClean="0"/>
              <a:t>more info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452790" y="2520379"/>
            <a:ext cx="1878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nothing known </a:t>
            </a:r>
            <a:r>
              <a:rPr lang="en-US" dirty="0" smtClean="0">
                <a:sym typeface="Symbol" panose="05050102010706020507" pitchFamily="18" charset="2"/>
              </a:rPr>
              <a:t></a:t>
            </a:r>
            <a:endParaRPr lang="en-US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590" y="2806466"/>
            <a:ext cx="1188720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81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7"/>
            <a:ext cx="8125385" cy="9612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Collecting Semantics: Information Ordering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F900FF-97A1-4441-850D-343CA2B7029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1535565" y="3097243"/>
            <a:ext cx="457200" cy="457200"/>
          </a:xfrm>
          <a:prstGeom prst="ellips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Arc 12"/>
          <p:cNvSpPr/>
          <p:nvPr/>
        </p:nvSpPr>
        <p:spPr bwMode="auto">
          <a:xfrm rot="-3420000">
            <a:off x="1745306" y="2886930"/>
            <a:ext cx="914400" cy="914400"/>
          </a:xfrm>
          <a:prstGeom prst="arc">
            <a:avLst>
              <a:gd name="adj1" fmla="val 16200000"/>
              <a:gd name="adj2" fmla="val 1244598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1773936" y="2485362"/>
            <a:ext cx="0" cy="611881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1773936" y="3554443"/>
            <a:ext cx="0" cy="53340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1828800" y="2485362"/>
            <a:ext cx="0" cy="611881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6290938" y="1624478"/>
            <a:ext cx="182880" cy="182880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Arc 25"/>
          <p:cNvSpPr/>
          <p:nvPr/>
        </p:nvSpPr>
        <p:spPr bwMode="auto">
          <a:xfrm rot="-3420000">
            <a:off x="1847976" y="2886930"/>
            <a:ext cx="914400" cy="914400"/>
          </a:xfrm>
          <a:prstGeom prst="arc">
            <a:avLst>
              <a:gd name="adj1" fmla="val 16200000"/>
              <a:gd name="adj2" fmla="val 12445986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 bwMode="auto">
          <a:xfrm>
            <a:off x="6281988" y="3908740"/>
            <a:ext cx="182880" cy="182880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Arc 27"/>
          <p:cNvSpPr/>
          <p:nvPr/>
        </p:nvSpPr>
        <p:spPr bwMode="auto">
          <a:xfrm rot="-3420000">
            <a:off x="1956982" y="2890493"/>
            <a:ext cx="914400" cy="914400"/>
          </a:xfrm>
          <a:prstGeom prst="arc">
            <a:avLst>
              <a:gd name="adj1" fmla="val 16200000"/>
              <a:gd name="adj2" fmla="val 12445986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 bwMode="auto">
          <a:xfrm>
            <a:off x="6572059" y="4401049"/>
            <a:ext cx="182880" cy="182880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Arc 29"/>
          <p:cNvSpPr/>
          <p:nvPr/>
        </p:nvSpPr>
        <p:spPr bwMode="auto">
          <a:xfrm rot="-3420000">
            <a:off x="2077065" y="2894056"/>
            <a:ext cx="914400" cy="914400"/>
          </a:xfrm>
          <a:prstGeom prst="arc">
            <a:avLst>
              <a:gd name="adj1" fmla="val 16200000"/>
              <a:gd name="adj2" fmla="val 12445986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 bwMode="auto">
          <a:xfrm>
            <a:off x="6294421" y="4393180"/>
            <a:ext cx="182880" cy="182880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6294421" y="4821858"/>
            <a:ext cx="182880" cy="182880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rot="5400000">
            <a:off x="6277605" y="2440087"/>
            <a:ext cx="441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…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994651" y="1477157"/>
            <a:ext cx="441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…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21540000">
            <a:off x="6192334" y="5214155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</a:t>
            </a:r>
            <a:endParaRPr lang="en-US" sz="1600" dirty="0"/>
          </a:p>
        </p:txBody>
      </p:sp>
      <p:sp>
        <p:nvSpPr>
          <p:cNvPr id="14" name="Arc 13"/>
          <p:cNvSpPr/>
          <p:nvPr/>
        </p:nvSpPr>
        <p:spPr bwMode="auto">
          <a:xfrm rot="10800000">
            <a:off x="5928661" y="4926311"/>
            <a:ext cx="914400" cy="530965"/>
          </a:xfrm>
          <a:prstGeom prst="arc">
            <a:avLst>
              <a:gd name="adj1" fmla="val 19035273"/>
              <a:gd name="adj2" fmla="val 3390287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/>
          <p:cNvSpPr/>
          <p:nvPr/>
        </p:nvSpPr>
        <p:spPr bwMode="auto">
          <a:xfrm rot="10800000">
            <a:off x="5928661" y="4470050"/>
            <a:ext cx="914400" cy="530965"/>
          </a:xfrm>
          <a:prstGeom prst="arc">
            <a:avLst>
              <a:gd name="adj1" fmla="val 19035273"/>
              <a:gd name="adj2" fmla="val 3390287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 bwMode="auto">
          <a:xfrm>
            <a:off x="6572059" y="3908740"/>
            <a:ext cx="182880" cy="182880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831482" y="3914292"/>
            <a:ext cx="182880" cy="182880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Arc 42"/>
          <p:cNvSpPr/>
          <p:nvPr/>
        </p:nvSpPr>
        <p:spPr bwMode="auto">
          <a:xfrm rot="10800000">
            <a:off x="5925179" y="3975105"/>
            <a:ext cx="914400" cy="530965"/>
          </a:xfrm>
          <a:prstGeom prst="arc">
            <a:avLst>
              <a:gd name="adj1" fmla="val 19035273"/>
              <a:gd name="adj2" fmla="val 3390287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c 43"/>
          <p:cNvSpPr/>
          <p:nvPr/>
        </p:nvSpPr>
        <p:spPr bwMode="auto">
          <a:xfrm rot="10800000">
            <a:off x="5932863" y="3522751"/>
            <a:ext cx="914400" cy="530965"/>
          </a:xfrm>
          <a:prstGeom prst="arc">
            <a:avLst>
              <a:gd name="adj1" fmla="val 19035273"/>
              <a:gd name="adj2" fmla="val 3390287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 bwMode="auto">
          <a:xfrm>
            <a:off x="6277385" y="3467331"/>
            <a:ext cx="182880" cy="182880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7153489" y="3481215"/>
            <a:ext cx="182880" cy="182880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6857882" y="3468645"/>
            <a:ext cx="182880" cy="182880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6572456" y="3467331"/>
            <a:ext cx="182880" cy="182880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Arc 48"/>
          <p:cNvSpPr/>
          <p:nvPr/>
        </p:nvSpPr>
        <p:spPr bwMode="auto">
          <a:xfrm rot="10800000">
            <a:off x="5974710" y="1747183"/>
            <a:ext cx="914400" cy="530965"/>
          </a:xfrm>
          <a:prstGeom prst="arc">
            <a:avLst>
              <a:gd name="adj1" fmla="val 19035273"/>
              <a:gd name="adj2" fmla="val 3390287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Arc 49"/>
          <p:cNvSpPr/>
          <p:nvPr/>
        </p:nvSpPr>
        <p:spPr bwMode="auto">
          <a:xfrm rot="10800000">
            <a:off x="5953667" y="3055759"/>
            <a:ext cx="914400" cy="530965"/>
          </a:xfrm>
          <a:prstGeom prst="arc">
            <a:avLst>
              <a:gd name="adj1" fmla="val 19035273"/>
              <a:gd name="adj2" fmla="val 3390287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 bwMode="auto">
          <a:xfrm>
            <a:off x="6583063" y="1622372"/>
            <a:ext cx="182880" cy="182880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6883065" y="1622702"/>
            <a:ext cx="182880" cy="182880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010297" y="3080651"/>
            <a:ext cx="441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…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639908" y="1602575"/>
            <a:ext cx="10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(fixpoint)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 rot="21540000">
            <a:off x="4220935" y="5189857"/>
            <a:ext cx="1729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(no information)</a:t>
            </a:r>
            <a:endParaRPr lang="en-US" dirty="0"/>
          </a:p>
        </p:txBody>
      </p:sp>
      <p:sp>
        <p:nvSpPr>
          <p:cNvPr id="56" name="Arc 55"/>
          <p:cNvSpPr/>
          <p:nvPr/>
        </p:nvSpPr>
        <p:spPr bwMode="auto">
          <a:xfrm rot="7380000">
            <a:off x="5696960" y="1375700"/>
            <a:ext cx="644039" cy="603024"/>
          </a:xfrm>
          <a:prstGeom prst="arc">
            <a:avLst>
              <a:gd name="adj1" fmla="val 16200000"/>
              <a:gd name="adj2" fmla="val 12445986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 bwMode="auto">
          <a:xfrm>
            <a:off x="7185127" y="1608469"/>
            <a:ext cx="182880" cy="182880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5105400" y="2145434"/>
            <a:ext cx="0" cy="285558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8" name="TextBox 57"/>
          <p:cNvSpPr txBox="1"/>
          <p:nvPr/>
        </p:nvSpPr>
        <p:spPr>
          <a:xfrm rot="-5400000">
            <a:off x="4063230" y="3340805"/>
            <a:ext cx="1843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more information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 bwMode="auto">
          <a:xfrm>
            <a:off x="7473957" y="1622372"/>
            <a:ext cx="182880" cy="182880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7779497" y="1631552"/>
            <a:ext cx="182880" cy="182880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20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6" grpId="0"/>
      <p:bldP spid="37" grpId="0"/>
      <p:bldP spid="14" grpId="0" animBg="1"/>
      <p:bldP spid="38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6" grpId="0" animBg="1"/>
      <p:bldP spid="57" grpId="0" animBg="1"/>
      <p:bldP spid="58" grpId="0"/>
      <p:bldP spid="59" grpId="0" animBg="1"/>
      <p:bldP spid="6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61256"/>
          </a:xfrm>
        </p:spPr>
        <p:txBody>
          <a:bodyPr>
            <a:normAutofit/>
          </a:bodyPr>
          <a:lstStyle/>
          <a:p>
            <a:r>
              <a:rPr lang="en-US" dirty="0"/>
              <a:t>L</a:t>
            </a:r>
            <a:r>
              <a:rPr lang="en-US" dirty="0" smtClean="0"/>
              <a:t>anguage </a:t>
            </a:r>
            <a:r>
              <a:rPr lang="en-US" dirty="0"/>
              <a:t>s</a:t>
            </a:r>
            <a:r>
              <a:rPr lang="en-US" dirty="0" smtClean="0"/>
              <a:t>emantics: Summary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operational semantics of a program maps each input to a sequence of </a:t>
            </a:r>
            <a:r>
              <a:rPr lang="en-US" dirty="0"/>
              <a:t>abstract </a:t>
            </a:r>
            <a:r>
              <a:rPr lang="en-US" dirty="0" smtClean="0"/>
              <a:t>machine states</a:t>
            </a:r>
          </a:p>
          <a:p>
            <a:r>
              <a:rPr lang="en-US" dirty="0" smtClean="0"/>
              <a:t>For program analysis: need to capture all possible executions of the program</a:t>
            </a:r>
          </a:p>
          <a:p>
            <a:pPr lvl="1"/>
            <a:r>
              <a:rPr lang="en-US" dirty="0" smtClean="0"/>
              <a:t>“collecting semantics” : maps each </a:t>
            </a:r>
            <a:r>
              <a:rPr lang="en-US" dirty="0"/>
              <a:t>program </a:t>
            </a:r>
            <a:r>
              <a:rPr lang="en-US" dirty="0" smtClean="0"/>
              <a:t>point </a:t>
            </a:r>
            <a:r>
              <a:rPr lang="en-US" i="1" dirty="0" smtClean="0"/>
              <a:t>p</a:t>
            </a:r>
            <a:r>
              <a:rPr lang="en-US" dirty="0" smtClean="0"/>
              <a:t> to </a:t>
            </a:r>
            <a:r>
              <a:rPr lang="en-US" dirty="0"/>
              <a:t>a summary w.r.t. </a:t>
            </a:r>
            <a:r>
              <a:rPr lang="en-US" i="1" dirty="0" smtClean="0"/>
              <a:t>p</a:t>
            </a:r>
            <a:r>
              <a:rPr lang="en-US" dirty="0" smtClean="0"/>
              <a:t> of all possible execution traces for the program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2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anchor="ctr" anchorCtr="1">
            <a:normAutofit/>
          </a:bodyPr>
          <a:lstStyle/>
          <a:p>
            <a:pPr algn="ctr"/>
            <a:r>
              <a:rPr lang="en-US" sz="5400" i="1" dirty="0" smtClean="0"/>
              <a:t>Abstract interpretation</a:t>
            </a:r>
            <a:endParaRPr lang="en-US" sz="5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2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context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778911"/>
              </p:ext>
            </p:extLst>
          </p:nvPr>
        </p:nvGraphicFramePr>
        <p:xfrm>
          <a:off x="1774065" y="2079938"/>
          <a:ext cx="5595870" cy="28397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97935">
                  <a:extLst>
                    <a:ext uri="{9D8B030D-6E8A-4147-A177-3AD203B41FA5}">
                      <a16:colId xmlns:a16="http://schemas.microsoft.com/office/drawing/2014/main" val="3248278131"/>
                    </a:ext>
                  </a:extLst>
                </a:gridCol>
                <a:gridCol w="2797935">
                  <a:extLst>
                    <a:ext uri="{9D8B030D-6E8A-4147-A177-3AD203B41FA5}">
                      <a16:colId xmlns:a16="http://schemas.microsoft.com/office/drawing/2014/main" val="3059837374"/>
                    </a:ext>
                  </a:extLst>
                </a:gridCol>
              </a:tblGrid>
              <a:tr h="14198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592273"/>
                  </a:ext>
                </a:extLst>
              </a:tr>
              <a:tr h="14198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03398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18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457565" y="514584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1960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227595" y="522655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1970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025530" y="519468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1980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503418" y="4840844"/>
            <a:ext cx="137160" cy="1371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911843" y="4173858"/>
            <a:ext cx="1757968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400" dirty="0" smtClean="0"/>
              <a:t>F. Allen.</a:t>
            </a:r>
            <a:r>
              <a:rPr lang="en-US" sz="1400" dirty="0"/>
              <a:t> </a:t>
            </a:r>
            <a:r>
              <a:rPr lang="en-US" sz="1400" dirty="0" smtClean="0"/>
              <a:t> Control flow analysis. 1970</a:t>
            </a:r>
            <a:endParaRPr lang="en-US" sz="1400" dirty="0"/>
          </a:p>
        </p:txBody>
      </p:sp>
      <p:sp>
        <p:nvSpPr>
          <p:cNvPr id="25" name="Oval 24"/>
          <p:cNvSpPr/>
          <p:nvPr/>
        </p:nvSpPr>
        <p:spPr>
          <a:xfrm>
            <a:off x="4177045" y="4860485"/>
            <a:ext cx="137160" cy="1371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469627" y="4258720"/>
            <a:ext cx="1757968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400" dirty="0" smtClean="0"/>
              <a:t>F. Allen.  Program optimization.  1969</a:t>
            </a:r>
            <a:endParaRPr lang="en-US" sz="1400" dirty="0"/>
          </a:p>
        </p:txBody>
      </p:sp>
      <p:sp>
        <p:nvSpPr>
          <p:cNvPr id="27" name="Oval 26"/>
          <p:cNvSpPr/>
          <p:nvPr/>
        </p:nvSpPr>
        <p:spPr>
          <a:xfrm>
            <a:off x="3537824" y="4860485"/>
            <a:ext cx="137160" cy="1371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842409" y="4860485"/>
            <a:ext cx="137160" cy="1371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211451" y="4865441"/>
            <a:ext cx="137160" cy="1371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>
            <a:endCxn id="25" idx="1"/>
          </p:cNvCxnSpPr>
          <p:nvPr/>
        </p:nvCxnSpPr>
        <p:spPr>
          <a:xfrm>
            <a:off x="3910989" y="4700465"/>
            <a:ext cx="286143" cy="18010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9" idx="2"/>
          </p:cNvCxnSpPr>
          <p:nvPr/>
        </p:nvCxnSpPr>
        <p:spPr>
          <a:xfrm flipV="1">
            <a:off x="4572000" y="4492077"/>
            <a:ext cx="225814" cy="4276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4503418" y="1998864"/>
            <a:ext cx="274320" cy="137160"/>
          </a:xfrm>
          <a:prstGeom prst="roundRect">
            <a:avLst>
              <a:gd name="adj" fmla="val 31456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4916618" y="1226526"/>
            <a:ext cx="1896306" cy="738664"/>
          </a:xfrm>
          <a:prstGeom prst="rect">
            <a:avLst/>
          </a:prstGeom>
          <a:noFill/>
        </p:spPr>
        <p:txBody>
          <a:bodyPr wrap="square" lIns="45720" rIns="0" rtlCol="0">
            <a:spAutoFit/>
          </a:bodyPr>
          <a:lstStyle/>
          <a:p>
            <a:r>
              <a:rPr lang="en-US" sz="1400" dirty="0" smtClean="0"/>
              <a:t>D. Scott &amp; C. Strachey.  Denotational semantics.  1970-71</a:t>
            </a:r>
            <a:endParaRPr lang="en-US" sz="1400" dirty="0"/>
          </a:p>
        </p:txBody>
      </p:sp>
      <p:sp>
        <p:nvSpPr>
          <p:cNvPr id="42" name="Oval 41"/>
          <p:cNvSpPr/>
          <p:nvPr/>
        </p:nvSpPr>
        <p:spPr>
          <a:xfrm>
            <a:off x="3842411" y="2019666"/>
            <a:ext cx="137160" cy="13716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830329" y="1411414"/>
            <a:ext cx="1794185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400" dirty="0" smtClean="0"/>
              <a:t>Operational semantics</a:t>
            </a:r>
          </a:p>
          <a:p>
            <a:r>
              <a:rPr lang="en-US" sz="1400" dirty="0" smtClean="0"/>
              <a:t>(Algol 68 report).  1968</a:t>
            </a:r>
            <a:endParaRPr lang="en-US" sz="1400" dirty="0"/>
          </a:p>
        </p:txBody>
      </p:sp>
      <p:cxnSp>
        <p:nvCxnSpPr>
          <p:cNvPr id="44" name="Straight Connector 43"/>
          <p:cNvCxnSpPr>
            <a:endCxn id="42" idx="1"/>
          </p:cNvCxnSpPr>
          <p:nvPr/>
        </p:nvCxnSpPr>
        <p:spPr>
          <a:xfrm>
            <a:off x="3537826" y="1844580"/>
            <a:ext cx="324672" cy="19517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1" idx="1"/>
            <a:endCxn id="40" idx="0"/>
          </p:cNvCxnSpPr>
          <p:nvPr/>
        </p:nvCxnSpPr>
        <p:spPr>
          <a:xfrm flipH="1">
            <a:off x="4640578" y="1595858"/>
            <a:ext cx="276040" cy="40300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5164429" y="3437953"/>
            <a:ext cx="137160" cy="13716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3023496" y="2850109"/>
            <a:ext cx="1912145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400" dirty="0" smtClean="0"/>
              <a:t>G. </a:t>
            </a:r>
            <a:r>
              <a:rPr lang="en-US" sz="1400" dirty="0" err="1" smtClean="0"/>
              <a:t>Kildall</a:t>
            </a:r>
            <a:r>
              <a:rPr lang="en-US" sz="1400" dirty="0" smtClean="0"/>
              <a:t>.  Global analysis framework.  1973</a:t>
            </a:r>
            <a:endParaRPr lang="en-US" sz="1400" dirty="0"/>
          </a:p>
        </p:txBody>
      </p:sp>
      <p:cxnSp>
        <p:nvCxnSpPr>
          <p:cNvPr id="60" name="Straight Connector 59"/>
          <p:cNvCxnSpPr>
            <a:endCxn id="58" idx="1"/>
          </p:cNvCxnSpPr>
          <p:nvPr/>
        </p:nvCxnSpPr>
        <p:spPr>
          <a:xfrm>
            <a:off x="4900899" y="3134380"/>
            <a:ext cx="283617" cy="32366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6389370" y="3434289"/>
            <a:ext cx="137160" cy="13716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6940704" y="2661802"/>
            <a:ext cx="1828198" cy="73866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400" dirty="0" smtClean="0"/>
              <a:t>P. </a:t>
            </a:r>
            <a:r>
              <a:rPr lang="en-US" sz="1400" dirty="0" err="1" smtClean="0"/>
              <a:t>Cousot</a:t>
            </a:r>
            <a:r>
              <a:rPr lang="en-US" sz="1400" dirty="0" smtClean="0"/>
              <a:t> &amp; R. </a:t>
            </a:r>
            <a:r>
              <a:rPr lang="en-US" sz="1400" dirty="0" err="1" smtClean="0"/>
              <a:t>Cousot</a:t>
            </a:r>
            <a:r>
              <a:rPr lang="en-US" sz="1400" dirty="0" smtClean="0"/>
              <a:t>.  Abstract interpretation.  1977</a:t>
            </a:r>
            <a:endParaRPr lang="en-US" sz="1400" dirty="0"/>
          </a:p>
        </p:txBody>
      </p:sp>
      <p:cxnSp>
        <p:nvCxnSpPr>
          <p:cNvPr id="70" name="Straight Connector 69"/>
          <p:cNvCxnSpPr>
            <a:endCxn id="68" idx="7"/>
          </p:cNvCxnSpPr>
          <p:nvPr/>
        </p:nvCxnSpPr>
        <p:spPr>
          <a:xfrm flipH="1">
            <a:off x="6506443" y="3031134"/>
            <a:ext cx="306481" cy="42324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03158" y="1782081"/>
            <a:ext cx="13163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Language Semantics</a:t>
            </a:r>
            <a:endParaRPr lang="en-US" sz="2000" dirty="0"/>
          </a:p>
        </p:txBody>
      </p:sp>
      <p:sp>
        <p:nvSpPr>
          <p:cNvPr id="75" name="TextBox 74"/>
          <p:cNvSpPr txBox="1"/>
          <p:nvPr/>
        </p:nvSpPr>
        <p:spPr>
          <a:xfrm>
            <a:off x="182027" y="3041209"/>
            <a:ext cx="14749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Program Analysis </a:t>
            </a:r>
            <a:r>
              <a:rPr lang="en-US" sz="2000" dirty="0"/>
              <a:t>F</a:t>
            </a:r>
            <a:r>
              <a:rPr lang="en-US" sz="2000" dirty="0" smtClean="0"/>
              <a:t>rameworks</a:t>
            </a:r>
            <a:endParaRPr lang="en-US" sz="2000" dirty="0"/>
          </a:p>
        </p:txBody>
      </p:sp>
      <p:sp>
        <p:nvSpPr>
          <p:cNvPr id="76" name="TextBox 75"/>
          <p:cNvSpPr txBox="1"/>
          <p:nvPr/>
        </p:nvSpPr>
        <p:spPr>
          <a:xfrm>
            <a:off x="169245" y="4506542"/>
            <a:ext cx="1474965" cy="707886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r>
              <a:rPr lang="en-US" sz="2000" dirty="0" smtClean="0"/>
              <a:t>Code Optimization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086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Formalization of Program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936" y="1417320"/>
            <a:ext cx="7891272" cy="4949825"/>
          </a:xfrm>
        </p:spPr>
        <p:txBody>
          <a:bodyPr/>
          <a:lstStyle/>
          <a:p>
            <a:r>
              <a:rPr lang="en-US" dirty="0" smtClean="0"/>
              <a:t>Nontrivial runtime program properties undecidable [Rice’s Theorem]</a:t>
            </a:r>
          </a:p>
          <a:p>
            <a:r>
              <a:rPr lang="en-US" dirty="0"/>
              <a:t>C</a:t>
            </a:r>
            <a:r>
              <a:rPr lang="en-US" dirty="0" smtClean="0"/>
              <a:t>ompiler (i.e., “static”) analyses expected to always terminate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general, static analyses will compute approximations</a:t>
            </a:r>
          </a:p>
          <a:p>
            <a:pPr lvl="1"/>
            <a:r>
              <a:rPr lang="en-US" dirty="0" smtClean="0"/>
              <a:t>approximations must be </a:t>
            </a:r>
            <a:r>
              <a:rPr lang="en-US" i="1" dirty="0" smtClean="0"/>
              <a:t>safe</a:t>
            </a:r>
          </a:p>
          <a:p>
            <a:r>
              <a:rPr lang="en-US" i="1" dirty="0" smtClean="0"/>
              <a:t>Idea: </a:t>
            </a:r>
            <a:r>
              <a:rPr lang="en-US" dirty="0" smtClean="0"/>
              <a:t>Formalize program analysis as a fixpoint computation</a:t>
            </a:r>
          </a:p>
          <a:p>
            <a:pPr lvl="1"/>
            <a:r>
              <a:rPr lang="en-US" dirty="0" smtClean="0"/>
              <a:t>show safety by relating the analysis fixpoint to the semantics fixpoint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F699D-605A-48A7-AC94-DBA6788CEBA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7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Soundness of program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Soundness for an analysis means that for all programs </a:t>
            </a:r>
            <a:r>
              <a:rPr lang="en-US" i="1" dirty="0" smtClean="0"/>
              <a:t>P, </a:t>
            </a:r>
            <a:r>
              <a:rPr lang="en-US" dirty="0" smtClean="0"/>
              <a:t>it must account for </a:t>
            </a:r>
            <a:r>
              <a:rPr lang="en-US" i="1" dirty="0" smtClean="0"/>
              <a:t>P</a:t>
            </a:r>
            <a:r>
              <a:rPr lang="en-US" dirty="0" smtClean="0"/>
              <a:t>’s behavior on all possible executions (</a:t>
            </a:r>
            <a:r>
              <a:rPr lang="en-US" dirty="0" err="1" smtClean="0"/>
              <a:t>a.k.a</a:t>
            </a:r>
            <a:r>
              <a:rPr lang="en-US" dirty="0" smtClean="0"/>
              <a:t> “</a:t>
            </a:r>
            <a:r>
              <a:rPr lang="en-US" i="1" dirty="0" smtClean="0"/>
              <a:t>P</a:t>
            </a:r>
            <a:r>
              <a:rPr lang="en-US" dirty="0" smtClean="0"/>
              <a:t>’s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semantics</a:t>
            </a:r>
            <a:r>
              <a:rPr lang="en-US" dirty="0" smtClean="0"/>
              <a:t>”)</a:t>
            </a:r>
          </a:p>
          <a:p>
            <a:pPr lvl="1">
              <a:spcBef>
                <a:spcPts val="600"/>
              </a:spcBef>
              <a:spcAft>
                <a:spcPts val="1800"/>
              </a:spcAft>
            </a:pPr>
            <a:r>
              <a:rPr lang="en-US" dirty="0" smtClean="0"/>
              <a:t>We want </a:t>
            </a:r>
            <a:r>
              <a:rPr lang="en-US" dirty="0"/>
              <a:t>to be able to be able to reason about (prove) this </a:t>
            </a:r>
            <a:r>
              <a:rPr lang="en-US" dirty="0" smtClean="0"/>
              <a:t>formally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S</a:t>
            </a:r>
            <a:r>
              <a:rPr lang="en-US" dirty="0" smtClean="0"/>
              <a:t>tatic analyses are also expected to terminate for all programs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this means that for some programs, the analysis results may introduce imprecision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We would like to be able to understand exactly where imprecision is being introduced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F699D-605A-48A7-AC94-DBA6788CEBA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Rectangular Callout 8"/>
          <p:cNvSpPr/>
          <p:nvPr/>
        </p:nvSpPr>
        <p:spPr bwMode="auto">
          <a:xfrm>
            <a:off x="1143000" y="2819400"/>
            <a:ext cx="914400" cy="612648"/>
          </a:xfrm>
          <a:prstGeom prst="wedge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45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and concrete </a:t>
            </a:r>
            <a:r>
              <a:rPr lang="en-US" dirty="0"/>
              <a:t>c</a:t>
            </a:r>
            <a:r>
              <a:rPr lang="en-US" dirty="0" smtClean="0"/>
              <a:t>omputations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8B426-3B8F-4967-A369-847DECD2242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371600" y="393192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2011680" y="393192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651760" y="393192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3291840" y="393192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Straight Arrow Connector 25"/>
          <p:cNvCxnSpPr>
            <a:endCxn id="18" idx="2"/>
          </p:cNvCxnSpPr>
          <p:nvPr/>
        </p:nvCxnSpPr>
        <p:spPr bwMode="auto">
          <a:xfrm>
            <a:off x="1600200" y="4038600"/>
            <a:ext cx="411480" cy="762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7696200" y="393192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 bwMode="auto">
          <a:xfrm flipV="1">
            <a:off x="6096000" y="4038600"/>
            <a:ext cx="457200" cy="762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681408" y="3698963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27" name="Oval 26"/>
          <p:cNvSpPr/>
          <p:nvPr/>
        </p:nvSpPr>
        <p:spPr bwMode="auto">
          <a:xfrm>
            <a:off x="1371600" y="228600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352800" y="228600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8305800" y="228600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3931920" y="393192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4572000" y="393192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5212080" y="393192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5852160" y="393192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 flipV="1">
            <a:off x="7239000" y="4038600"/>
            <a:ext cx="457200" cy="762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18" idx="6"/>
            <a:endCxn id="19" idx="2"/>
          </p:cNvCxnSpPr>
          <p:nvPr/>
        </p:nvCxnSpPr>
        <p:spPr bwMode="auto">
          <a:xfrm>
            <a:off x="2240280" y="4046220"/>
            <a:ext cx="411480" cy="158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19" idx="6"/>
            <a:endCxn id="20" idx="2"/>
          </p:cNvCxnSpPr>
          <p:nvPr/>
        </p:nvCxnSpPr>
        <p:spPr bwMode="auto">
          <a:xfrm>
            <a:off x="2880360" y="4046220"/>
            <a:ext cx="411480" cy="158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>
            <a:stCxn id="20" idx="6"/>
            <a:endCxn id="31" idx="2"/>
          </p:cNvCxnSpPr>
          <p:nvPr/>
        </p:nvCxnSpPr>
        <p:spPr bwMode="auto">
          <a:xfrm>
            <a:off x="3520440" y="4046220"/>
            <a:ext cx="411480" cy="158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31" idx="6"/>
            <a:endCxn id="33" idx="2"/>
          </p:cNvCxnSpPr>
          <p:nvPr/>
        </p:nvCxnSpPr>
        <p:spPr bwMode="auto">
          <a:xfrm>
            <a:off x="4160520" y="4046220"/>
            <a:ext cx="411480" cy="158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33" idx="6"/>
            <a:endCxn id="35" idx="2"/>
          </p:cNvCxnSpPr>
          <p:nvPr/>
        </p:nvCxnSpPr>
        <p:spPr bwMode="auto">
          <a:xfrm>
            <a:off x="4800600" y="4046220"/>
            <a:ext cx="411480" cy="158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35" idx="6"/>
            <a:endCxn id="37" idx="2"/>
          </p:cNvCxnSpPr>
          <p:nvPr/>
        </p:nvCxnSpPr>
        <p:spPr bwMode="auto">
          <a:xfrm>
            <a:off x="5440680" y="4046220"/>
            <a:ext cx="411480" cy="158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9" name="Oval 68"/>
          <p:cNvSpPr/>
          <p:nvPr/>
        </p:nvSpPr>
        <p:spPr bwMode="auto">
          <a:xfrm>
            <a:off x="5181600" y="228600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Straight Arrow Connector 70"/>
          <p:cNvCxnSpPr>
            <a:stCxn id="27" idx="6"/>
            <a:endCxn id="28" idx="2"/>
          </p:cNvCxnSpPr>
          <p:nvPr/>
        </p:nvCxnSpPr>
        <p:spPr bwMode="auto">
          <a:xfrm>
            <a:off x="1600200" y="2400300"/>
            <a:ext cx="1752600" cy="158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28" idx="6"/>
            <a:endCxn id="69" idx="2"/>
          </p:cNvCxnSpPr>
          <p:nvPr/>
        </p:nvCxnSpPr>
        <p:spPr bwMode="auto">
          <a:xfrm>
            <a:off x="3581400" y="2400300"/>
            <a:ext cx="1600200" cy="158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flipV="1">
            <a:off x="5410200" y="2395728"/>
            <a:ext cx="457200" cy="762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 flipV="1">
            <a:off x="7848600" y="2395728"/>
            <a:ext cx="457200" cy="762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182881" y="3584555"/>
            <a:ext cx="11442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program</a:t>
            </a:r>
          </a:p>
          <a:p>
            <a:r>
              <a:rPr lang="en-US" dirty="0" smtClean="0"/>
              <a:t>semantics</a:t>
            </a:r>
          </a:p>
          <a:p>
            <a:r>
              <a:rPr lang="en-US" dirty="0" smtClean="0"/>
              <a:t>(concrete)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82734" y="2080182"/>
            <a:ext cx="1073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analysis</a:t>
            </a:r>
          </a:p>
          <a:p>
            <a:r>
              <a:rPr lang="en-US" dirty="0" smtClean="0"/>
              <a:t>(abstract</a:t>
            </a:r>
            <a:r>
              <a:rPr lang="en-US" sz="1600" dirty="0" smtClean="0"/>
              <a:t>)</a:t>
            </a:r>
          </a:p>
        </p:txBody>
      </p:sp>
      <p:cxnSp>
        <p:nvCxnSpPr>
          <p:cNvPr id="94" name="Straight Connector 93"/>
          <p:cNvCxnSpPr>
            <a:stCxn id="27" idx="4"/>
            <a:endCxn id="17" idx="0"/>
          </p:cNvCxnSpPr>
          <p:nvPr/>
        </p:nvCxnSpPr>
        <p:spPr bwMode="auto">
          <a:xfrm rot="5400000">
            <a:off x="777240" y="3223260"/>
            <a:ext cx="1417320" cy="158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ffectLst/>
        </p:spPr>
      </p:cxnSp>
      <p:cxnSp>
        <p:nvCxnSpPr>
          <p:cNvPr id="98" name="Straight Connector 97"/>
          <p:cNvCxnSpPr>
            <a:stCxn id="28" idx="4"/>
            <a:endCxn id="20" idx="0"/>
          </p:cNvCxnSpPr>
          <p:nvPr/>
        </p:nvCxnSpPr>
        <p:spPr bwMode="auto">
          <a:xfrm rot="5400000">
            <a:off x="2727960" y="3192780"/>
            <a:ext cx="1417320" cy="6096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cxnSp>
        <p:nvCxnSpPr>
          <p:cNvPr id="101" name="Straight Connector 100"/>
          <p:cNvCxnSpPr>
            <a:stCxn id="69" idx="4"/>
            <a:endCxn id="35" idx="0"/>
          </p:cNvCxnSpPr>
          <p:nvPr/>
        </p:nvCxnSpPr>
        <p:spPr bwMode="auto">
          <a:xfrm rot="16200000" flipH="1">
            <a:off x="4602480" y="3208020"/>
            <a:ext cx="1417320" cy="3048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cxnSp>
        <p:nvCxnSpPr>
          <p:cNvPr id="104" name="Straight Connector 103"/>
          <p:cNvCxnSpPr>
            <a:stCxn id="30" idx="4"/>
            <a:endCxn id="34" idx="0"/>
          </p:cNvCxnSpPr>
          <p:nvPr/>
        </p:nvCxnSpPr>
        <p:spPr bwMode="auto">
          <a:xfrm rot="5400000">
            <a:off x="7406640" y="2918460"/>
            <a:ext cx="1417320" cy="6096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stealth" w="lg" len="lg"/>
          </a:ln>
          <a:effectLst/>
        </p:spPr>
      </p:cxnSp>
      <p:sp>
        <p:nvSpPr>
          <p:cNvPr id="106" name="Right Brace 105"/>
          <p:cNvSpPr/>
          <p:nvPr/>
        </p:nvSpPr>
        <p:spPr bwMode="auto">
          <a:xfrm rot="5400000">
            <a:off x="4524062" y="1267139"/>
            <a:ext cx="324476" cy="6477000"/>
          </a:xfrm>
          <a:prstGeom prst="rightBrace">
            <a:avLst>
              <a:gd name="adj1" fmla="val 29927"/>
              <a:gd name="adj2" fmla="val 49693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1487653" y="4669462"/>
            <a:ext cx="6437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semantics fixpoint: (possibly) infinitely many steps</a:t>
            </a:r>
            <a:endParaRPr lang="en-US" sz="2400" dirty="0"/>
          </a:p>
        </p:txBody>
      </p:sp>
      <p:sp>
        <p:nvSpPr>
          <p:cNvPr id="108" name="Right Brace 107"/>
          <p:cNvSpPr/>
          <p:nvPr/>
        </p:nvSpPr>
        <p:spPr bwMode="auto">
          <a:xfrm rot="-5400000">
            <a:off x="4800600" y="-1600200"/>
            <a:ext cx="381000" cy="7086600"/>
          </a:xfrm>
          <a:prstGeom prst="rightBrace">
            <a:avLst>
              <a:gd name="adj1" fmla="val 40098"/>
              <a:gd name="adj2" fmla="val 49693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2125980" y="1270308"/>
            <a:ext cx="5758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analysis fixpoint: (always) finitely many steps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 rot="-4020000">
            <a:off x="7346073" y="2852811"/>
            <a:ext cx="1553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safe </a:t>
            </a:r>
          </a:p>
          <a:p>
            <a:pPr algn="ctr"/>
            <a:r>
              <a:rPr lang="en-US" i="1" dirty="0" smtClean="0"/>
              <a:t>approximation</a:t>
            </a:r>
            <a:endParaRPr lang="en-US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6655043" y="2024390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732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refresher: Lattices</a:t>
            </a:r>
            <a:endParaRPr lang="en-US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30936" y="1417320"/>
            <a:ext cx="7891272" cy="4764024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poset</a:t>
            </a:r>
            <a:r>
              <a:rPr lang="en-US" dirty="0" smtClean="0"/>
              <a:t> (S, </a:t>
            </a:r>
            <a:r>
              <a:rPr lang="en-US" dirty="0" smtClean="0">
                <a:latin typeface="Cambria Math" pitchFamily="18" charset="0"/>
              </a:rPr>
              <a:t>⊑</a:t>
            </a:r>
            <a:r>
              <a:rPr lang="en-US" dirty="0" smtClean="0"/>
              <a:t>)</a:t>
            </a:r>
            <a:r>
              <a:rPr lang="en-US" dirty="0" smtClean="0">
                <a:latin typeface="Cambria Math" pitchFamily="18" charset="0"/>
              </a:rPr>
              <a:t> </a:t>
            </a:r>
            <a:r>
              <a:rPr lang="en-US" dirty="0" smtClean="0"/>
              <a:t>is a </a:t>
            </a:r>
            <a:r>
              <a:rPr lang="en-US" i="1" dirty="0" smtClean="0"/>
              <a:t>complete lattice</a:t>
            </a:r>
            <a:r>
              <a:rPr lang="en-US" dirty="0" smtClean="0"/>
              <a:t> if every X </a:t>
            </a:r>
            <a:r>
              <a:rPr lang="en-US" dirty="0" smtClean="0">
                <a:latin typeface="Cambria Math" pitchFamily="18" charset="0"/>
              </a:rPr>
              <a:t>⊆ </a:t>
            </a:r>
            <a:r>
              <a:rPr lang="en-US" dirty="0" smtClean="0"/>
              <a:t>S has both a least upper bound (</a:t>
            </a:r>
            <a:r>
              <a:rPr lang="en-US" dirty="0" err="1" smtClean="0"/>
              <a:t>lub</a:t>
            </a:r>
            <a:r>
              <a:rPr lang="en-US" dirty="0" smtClean="0"/>
              <a:t>) and a greatest lower bound (</a:t>
            </a:r>
            <a:r>
              <a:rPr lang="en-US" dirty="0" err="1" smtClean="0"/>
              <a:t>glb</a:t>
            </a:r>
            <a:r>
              <a:rPr lang="en-US" dirty="0" smtClean="0"/>
              <a:t>).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every finite lattice is a complete lattice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an infinite lattice may or may not be complete</a:t>
            </a:r>
          </a:p>
          <a:p>
            <a:pPr>
              <a:buFontTx/>
              <a:buNone/>
            </a:pPr>
            <a:r>
              <a:rPr lang="en-US" dirty="0" smtClean="0"/>
              <a:t>Example: Let </a:t>
            </a:r>
            <a:r>
              <a:rPr lang="en-US" dirty="0" smtClean="0">
                <a:latin typeface="Cambria Math" pitchFamily="18" charset="0"/>
              </a:rPr>
              <a:t>ℛ </a:t>
            </a:r>
            <a:r>
              <a:rPr lang="en-US" dirty="0" smtClean="0"/>
              <a:t>= {</a:t>
            </a:r>
            <a:r>
              <a:rPr lang="en-US" i="1" dirty="0" smtClean="0"/>
              <a:t>L</a:t>
            </a:r>
            <a:r>
              <a:rPr lang="en-US" dirty="0" smtClean="0"/>
              <a:t> | </a:t>
            </a:r>
            <a:r>
              <a:rPr lang="en-US" i="1" dirty="0" smtClean="0"/>
              <a:t>L</a:t>
            </a:r>
            <a:r>
              <a:rPr lang="en-US" dirty="0" smtClean="0"/>
              <a:t> is a regular language over {0,1}}, then:</a:t>
            </a:r>
          </a:p>
          <a:p>
            <a:pPr lvl="1"/>
            <a:r>
              <a:rPr lang="en-US" sz="2600" dirty="0" smtClean="0"/>
              <a:t>(</a:t>
            </a:r>
            <a:r>
              <a:rPr lang="en-US" sz="2600" dirty="0" smtClean="0">
                <a:latin typeface="Cambria Math" pitchFamily="18" charset="0"/>
              </a:rPr>
              <a:t>ℛ, ⊆</a:t>
            </a:r>
            <a:r>
              <a:rPr lang="en-US" sz="2600" dirty="0" smtClean="0"/>
              <a:t>) is a lattice, with </a:t>
            </a:r>
            <a:r>
              <a:rPr lang="en-US" sz="2600" dirty="0" err="1" smtClean="0"/>
              <a:t>lub</a:t>
            </a:r>
            <a:r>
              <a:rPr lang="en-US" sz="2600" dirty="0" smtClean="0"/>
              <a:t> = </a:t>
            </a:r>
            <a:r>
              <a:rPr lang="en-US" sz="2600" dirty="0" smtClean="0">
                <a:latin typeface="Cambria Math" pitchFamily="18" charset="0"/>
              </a:rPr>
              <a:t>⋃ </a:t>
            </a:r>
            <a:r>
              <a:rPr lang="en-US" sz="2600" dirty="0" smtClean="0"/>
              <a:t>and </a:t>
            </a:r>
            <a:r>
              <a:rPr lang="en-US" sz="2600" dirty="0" err="1" smtClean="0"/>
              <a:t>glb</a:t>
            </a:r>
            <a:r>
              <a:rPr lang="en-US" sz="2600" dirty="0" smtClean="0"/>
              <a:t> = </a:t>
            </a:r>
            <a:r>
              <a:rPr lang="en-US" sz="2600" dirty="0" smtClean="0">
                <a:latin typeface="Cambria Math" pitchFamily="18" charset="0"/>
              </a:rPr>
              <a:t>⋂</a:t>
            </a:r>
          </a:p>
          <a:p>
            <a:pPr lvl="1"/>
            <a:r>
              <a:rPr lang="en-US" sz="2600" dirty="0" smtClean="0"/>
              <a:t>(</a:t>
            </a:r>
            <a:r>
              <a:rPr lang="en-US" sz="2600" dirty="0" smtClean="0">
                <a:latin typeface="Cambria Math" pitchFamily="18" charset="0"/>
              </a:rPr>
              <a:t>ℛ, ⊆</a:t>
            </a:r>
            <a:r>
              <a:rPr lang="en-US" sz="2600" dirty="0" smtClean="0"/>
              <a:t>) is not a </a:t>
            </a:r>
            <a:r>
              <a:rPr lang="en-US" sz="2600" u="sng" dirty="0" smtClean="0"/>
              <a:t>complete</a:t>
            </a:r>
            <a:r>
              <a:rPr lang="en-US" sz="2600" dirty="0" smtClean="0"/>
              <a:t> lattice, since regular languages are not closed under infinite union.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E137A6-C3C7-438F-A1BA-3793C630B205}" type="slidenum">
              <a:rPr lang="en-US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2343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lattices?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Theorem [Tarski]: </a:t>
            </a:r>
          </a:p>
          <a:p>
            <a:pPr marL="914400" lvl="2" indent="0">
              <a:buNone/>
            </a:pPr>
            <a:r>
              <a:rPr lang="en-US" sz="2400" dirty="0" smtClean="0">
                <a:sym typeface="Symbol" panose="05050102010706020507" pitchFamily="18" charset="2"/>
              </a:rPr>
              <a:t>Let </a:t>
            </a:r>
            <a:r>
              <a:rPr lang="en-US" sz="2400" i="1" dirty="0" smtClean="0">
                <a:sym typeface="Symbol" panose="05050102010706020507" pitchFamily="18" charset="2"/>
              </a:rPr>
              <a:t>L</a:t>
            </a:r>
            <a:r>
              <a:rPr lang="en-US" sz="2400" dirty="0" smtClean="0">
                <a:sym typeface="Symbol" panose="05050102010706020507" pitchFamily="18" charset="2"/>
              </a:rPr>
              <a:t>, </a:t>
            </a:r>
            <a:r>
              <a:rPr lang="en-US" sz="2400" dirty="0" smtClean="0">
                <a:latin typeface="MS Gothic" panose="020B0609070205080204" pitchFamily="49" charset="-128"/>
                <a:ea typeface="MS Gothic" panose="020B0609070205080204" pitchFamily="49" charset="-128"/>
                <a:sym typeface="Symbol" panose="05050102010706020507" pitchFamily="18" charset="2"/>
              </a:rPr>
              <a:t>⊑</a:t>
            </a:r>
            <a:r>
              <a:rPr lang="en-US" sz="800" dirty="0" smtClean="0">
                <a:latin typeface="MS Gothic" panose="020B0609070205080204" pitchFamily="49" charset="-128"/>
                <a:ea typeface="MS Gothic" panose="020B0609070205080204" pitchFamily="49" charset="-128"/>
                <a:sym typeface="Symbol" panose="05050102010706020507" pitchFamily="18" charset="2"/>
              </a:rPr>
              <a:t> </a:t>
            </a:r>
            <a:r>
              <a:rPr lang="en-US" sz="2400" dirty="0" smtClean="0">
                <a:ea typeface="MS Gothic" panose="020B0609070205080204" pitchFamily="49" charset="-128"/>
                <a:sym typeface="Symbol" panose="05050102010706020507" pitchFamily="18" charset="2"/>
              </a:rPr>
              <a:t> be </a:t>
            </a:r>
            <a:r>
              <a:rPr lang="en-US" sz="2400" dirty="0"/>
              <a:t>a complete </a:t>
            </a:r>
            <a:r>
              <a:rPr lang="en-US" sz="2400" dirty="0" smtClean="0"/>
              <a:t>lattice and</a:t>
            </a:r>
            <a:r>
              <a:rPr lang="en-US" sz="2400" dirty="0" smtClean="0">
                <a:ea typeface="MS Gothic" panose="020B0609070205080204" pitchFamily="49" charset="-128"/>
                <a:sym typeface="Symbol" panose="05050102010706020507" pitchFamily="18" charset="2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f </a:t>
            </a:r>
            <a:r>
              <a:rPr lang="en-US" sz="2400" dirty="0" smtClean="0">
                <a:ea typeface="MS Gothic" panose="020B0609070205080204" pitchFamily="49" charset="-128"/>
                <a:sym typeface="Symbol" panose="05050102010706020507" pitchFamily="18" charset="2"/>
              </a:rPr>
              <a:t>: </a:t>
            </a:r>
            <a:r>
              <a:rPr lang="en-US" sz="2400" i="1" dirty="0" smtClean="0">
                <a:ea typeface="MS Gothic" panose="020B0609070205080204" pitchFamily="49" charset="-128"/>
                <a:sym typeface="Symbol" panose="05050102010706020507" pitchFamily="18" charset="2"/>
              </a:rPr>
              <a:t>L</a:t>
            </a:r>
            <a:r>
              <a:rPr lang="en-US" sz="2400" dirty="0" smtClean="0">
                <a:ea typeface="MS Gothic" panose="020B0609070205080204" pitchFamily="49" charset="-128"/>
                <a:sym typeface="Symbol" panose="05050102010706020507" pitchFamily="18" charset="2"/>
              </a:rPr>
              <a:t> → </a:t>
            </a:r>
            <a:r>
              <a:rPr lang="en-US" sz="2400" i="1" dirty="0" smtClean="0">
                <a:ea typeface="MS Gothic" panose="020B0609070205080204" pitchFamily="49" charset="-128"/>
                <a:sym typeface="Symbol" panose="05050102010706020507" pitchFamily="18" charset="2"/>
              </a:rPr>
              <a:t>L</a:t>
            </a:r>
            <a:r>
              <a:rPr lang="en-US" sz="2400" dirty="0" smtClean="0">
                <a:ea typeface="MS Gothic" panose="020B0609070205080204" pitchFamily="49" charset="-128"/>
                <a:sym typeface="Symbol" panose="05050102010706020507" pitchFamily="18" charset="2"/>
              </a:rPr>
              <a:t> a </a:t>
            </a:r>
            <a:r>
              <a:rPr lang="en-US" sz="2400" dirty="0">
                <a:ea typeface="MS Gothic" panose="020B0609070205080204" pitchFamily="49" charset="-128"/>
                <a:sym typeface="Symbol" panose="05050102010706020507" pitchFamily="18" charset="2"/>
              </a:rPr>
              <a:t>monotone </a:t>
            </a:r>
            <a:r>
              <a:rPr lang="en-US" sz="2400" dirty="0" smtClean="0">
                <a:ea typeface="MS Gothic" panose="020B0609070205080204" pitchFamily="49" charset="-128"/>
                <a:sym typeface="Symbol" panose="05050102010706020507" pitchFamily="18" charset="2"/>
              </a:rPr>
              <a:t>function, then the set of fixpoints of </a:t>
            </a:r>
            <a:r>
              <a:rPr lang="en-US" sz="2400" i="1" dirty="0" smtClean="0"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sz="2400" dirty="0" smtClean="0">
                <a:ea typeface="MS Gothic" panose="020B0609070205080204" pitchFamily="49" charset="-128"/>
                <a:sym typeface="Symbol" panose="05050102010706020507" pitchFamily="18" charset="2"/>
              </a:rPr>
              <a:t>  in </a:t>
            </a:r>
            <a:r>
              <a:rPr lang="en-US" sz="2400" i="1" dirty="0" smtClean="0">
                <a:ea typeface="MS Gothic" panose="020B0609070205080204" pitchFamily="49" charset="-128"/>
                <a:sym typeface="Symbol" panose="05050102010706020507" pitchFamily="18" charset="2"/>
              </a:rPr>
              <a:t>L</a:t>
            </a:r>
            <a:r>
              <a:rPr lang="en-US" sz="2400" dirty="0" smtClean="0">
                <a:ea typeface="MS Gothic" panose="020B0609070205080204" pitchFamily="49" charset="-128"/>
                <a:sym typeface="Symbol" panose="05050102010706020507" pitchFamily="18" charset="2"/>
              </a:rPr>
              <a:t> is also a complete lattice</a:t>
            </a:r>
            <a:r>
              <a:rPr lang="en-US" dirty="0" smtClean="0">
                <a:ea typeface="MS Gothic" panose="020B0609070205080204" pitchFamily="49" charset="-128"/>
                <a:sym typeface="Symbol" panose="05050102010706020507" pitchFamily="18" charset="2"/>
              </a:rPr>
              <a:t>.</a:t>
            </a:r>
          </a:p>
          <a:p>
            <a:pPr marL="914400" lvl="2" indent="0">
              <a:buNone/>
            </a:pPr>
            <a:endParaRPr lang="en-US" dirty="0" smtClean="0">
              <a:ea typeface="MS Gothic" panose="020B0609070205080204" pitchFamily="49" charset="-128"/>
              <a:sym typeface="Symbol" panose="05050102010706020507" pitchFamily="18" charset="2"/>
            </a:endParaRPr>
          </a:p>
          <a:p>
            <a:r>
              <a:rPr lang="en-US" dirty="0" smtClean="0">
                <a:ea typeface="MS Gothic" panose="020B0609070205080204" pitchFamily="49" charset="-128"/>
                <a:sym typeface="Symbol" panose="05050102010706020507" pitchFamily="18" charset="2"/>
              </a:rPr>
              <a:t>This means that:</a:t>
            </a:r>
          </a:p>
          <a:p>
            <a:pPr lvl="1"/>
            <a:r>
              <a:rPr lang="en-US" dirty="0">
                <a:ea typeface="MS Gothic" panose="020B0609070205080204" pitchFamily="49" charset="-128"/>
                <a:sym typeface="Symbol" panose="05050102010706020507" pitchFamily="18" charset="2"/>
              </a:rPr>
              <a:t> </a:t>
            </a:r>
            <a:r>
              <a:rPr lang="en-US" i="1" dirty="0" smtClean="0"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f </a:t>
            </a:r>
            <a:r>
              <a:rPr lang="en-US" dirty="0" smtClean="0">
                <a:ea typeface="MS Gothic" panose="020B0609070205080204" pitchFamily="49" charset="-128"/>
                <a:sym typeface="Symbol" panose="05050102010706020507" pitchFamily="18" charset="2"/>
              </a:rPr>
              <a:t>’s fixpoint(s) exists;</a:t>
            </a:r>
          </a:p>
          <a:p>
            <a:pPr lvl="1"/>
            <a:r>
              <a:rPr lang="en-US" dirty="0" smtClean="0">
                <a:ea typeface="MS Gothic" panose="020B06090702050802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The set of fixpoints of</a:t>
            </a:r>
            <a:r>
              <a:rPr lang="en-US" i="1" dirty="0" smtClean="0"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f</a:t>
            </a:r>
            <a:r>
              <a:rPr lang="en-US" dirty="0" smtClean="0">
                <a:ea typeface="MS Gothic" panose="020B0609070205080204" pitchFamily="49" charset="-128"/>
                <a:sym typeface="Symbol" panose="05050102010706020507" pitchFamily="18" charset="2"/>
              </a:rPr>
              <a:t>  has a least element </a:t>
            </a:r>
            <a:r>
              <a:rPr lang="en-US" dirty="0" err="1" smtClean="0">
                <a:ea typeface="MS Gothic" panose="020B0609070205080204" pitchFamily="49" charset="-128"/>
                <a:sym typeface="Symbol" panose="05050102010706020507" pitchFamily="18" charset="2"/>
              </a:rPr>
              <a:t>lfp</a:t>
            </a:r>
            <a:r>
              <a:rPr lang="en-US" dirty="0" smtClean="0">
                <a:ea typeface="MS Gothic" panose="020B0609070205080204" pitchFamily="49" charset="-128"/>
                <a:sym typeface="Symbol" panose="05050102010706020507" pitchFamily="18" charset="2"/>
              </a:rPr>
              <a:t>( </a:t>
            </a:r>
            <a:r>
              <a:rPr lang="en-US" i="1" dirty="0" smtClean="0"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f </a:t>
            </a:r>
            <a:r>
              <a:rPr lang="en-US" dirty="0" smtClean="0">
                <a:ea typeface="MS Gothic" panose="020B0609070205080204" pitchFamily="49" charset="-128"/>
                <a:sym typeface="Symbol" panose="05050102010706020507" pitchFamily="18" charset="2"/>
              </a:rPr>
              <a:t>) and a greatest element </a:t>
            </a:r>
            <a:r>
              <a:rPr lang="en-US" dirty="0" err="1" smtClean="0">
                <a:ea typeface="MS Gothic" panose="020B0609070205080204" pitchFamily="49" charset="-128"/>
                <a:sym typeface="Symbol" panose="05050102010706020507" pitchFamily="18" charset="2"/>
              </a:rPr>
              <a:t>gfp</a:t>
            </a:r>
            <a:r>
              <a:rPr lang="en-US" dirty="0" smtClean="0">
                <a:ea typeface="MS Gothic" panose="020B0609070205080204" pitchFamily="49" charset="-128"/>
                <a:sym typeface="Symbol" panose="05050102010706020507" pitchFamily="18" charset="2"/>
              </a:rPr>
              <a:t>( </a:t>
            </a:r>
            <a:r>
              <a:rPr lang="en-US" i="1" dirty="0" smtClean="0"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f </a:t>
            </a:r>
            <a:r>
              <a:rPr lang="en-US" dirty="0" smtClean="0">
                <a:ea typeface="MS Gothic" panose="020B0609070205080204" pitchFamily="49" charset="-128"/>
                <a:sym typeface="Symbol" panose="05050102010706020507" pitchFamily="18" charset="2"/>
              </a:rPr>
              <a:t>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F699D-605A-48A7-AC94-DBA6788CEBA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1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lattices?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>
                <a:ea typeface="MS Gothic" panose="020B0609070205080204" pitchFamily="49" charset="-128"/>
                <a:sym typeface="Symbol" panose="05050102010706020507" pitchFamily="18" charset="2"/>
              </a:rPr>
              <a:t>A</a:t>
            </a:r>
            <a:r>
              <a:rPr lang="en-US" dirty="0" smtClean="0">
                <a:ea typeface="MS Gothic" panose="020B0609070205080204" pitchFamily="49" charset="-128"/>
                <a:sym typeface="Symbol" panose="05050102010706020507" pitchFamily="18" charset="2"/>
              </a:rPr>
              <a:t> function </a:t>
            </a:r>
            <a:r>
              <a:rPr lang="en-US" i="1" dirty="0" smtClean="0"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f </a:t>
            </a:r>
            <a:r>
              <a:rPr lang="en-US" dirty="0" smtClean="0"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dirty="0" smtClean="0">
                <a:ea typeface="MS Gothic" panose="020B06090702050802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over a complete lattice </a:t>
            </a:r>
            <a:r>
              <a:rPr lang="en-US" dirty="0">
                <a:sym typeface="Symbol" panose="05050102010706020507" pitchFamily="18" charset="2"/>
              </a:rPr>
              <a:t></a:t>
            </a:r>
            <a:r>
              <a:rPr lang="en-US" i="1" dirty="0">
                <a:sym typeface="Symbol" panose="05050102010706020507" pitchFamily="18" charset="2"/>
              </a:rPr>
              <a:t>L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dirty="0">
                <a:latin typeface="MS Gothic" panose="020B0609070205080204" pitchFamily="49" charset="-128"/>
                <a:ea typeface="MS Gothic" panose="020B0609070205080204" pitchFamily="49" charset="-128"/>
                <a:sym typeface="Symbol" panose="05050102010706020507" pitchFamily="18" charset="2"/>
              </a:rPr>
              <a:t>⊑</a:t>
            </a:r>
            <a:r>
              <a:rPr lang="en-US" sz="400" dirty="0">
                <a:latin typeface="MS Gothic" panose="020B0609070205080204" pitchFamily="49" charset="-128"/>
                <a:ea typeface="MS Gothic" panose="020B0609070205080204" pitchFamily="49" charset="-128"/>
                <a:sym typeface="Symbol" panose="05050102010706020507" pitchFamily="18" charset="2"/>
              </a:rPr>
              <a:t> </a:t>
            </a:r>
            <a:r>
              <a:rPr lang="en-US" dirty="0">
                <a:ea typeface="MS Gothic" panose="020B0609070205080204" pitchFamily="49" charset="-128"/>
                <a:sym typeface="Symbol" panose="05050102010706020507" pitchFamily="18" charset="2"/>
              </a:rPr>
              <a:t> </a:t>
            </a:r>
            <a:r>
              <a:rPr lang="en-US" dirty="0" smtClean="0">
                <a:ea typeface="MS Gothic" panose="020B0609070205080204" pitchFamily="49" charset="-128"/>
                <a:sym typeface="Symbol" panose="05050102010706020507" pitchFamily="18" charset="2"/>
              </a:rPr>
              <a:t>is </a:t>
            </a:r>
            <a:r>
              <a:rPr lang="en-US" i="1" dirty="0" smtClean="0">
                <a:ea typeface="MS Gothic" panose="020B0609070205080204" pitchFamily="49" charset="-128"/>
                <a:sym typeface="Symbol" panose="05050102010706020507" pitchFamily="18" charset="2"/>
              </a:rPr>
              <a:t>continuous</a:t>
            </a:r>
            <a:r>
              <a:rPr lang="en-US" i="1" dirty="0">
                <a:ea typeface="MS Gothic" panose="020B0609070205080204" pitchFamily="49" charset="-128"/>
                <a:sym typeface="Symbol" panose="05050102010706020507" pitchFamily="18" charset="2"/>
              </a:rPr>
              <a:t> </a:t>
            </a:r>
            <a:r>
              <a:rPr lang="en-US" dirty="0" smtClean="0">
                <a:ea typeface="MS Gothic" panose="020B0609070205080204" pitchFamily="49" charset="-128"/>
                <a:sym typeface="Symbol" panose="05050102010706020507" pitchFamily="18" charset="2"/>
              </a:rPr>
              <a:t>if, </a:t>
            </a:r>
            <a:r>
              <a:rPr lang="en-US" dirty="0">
                <a:ea typeface="Cambria Math"/>
                <a:sym typeface="Symbol" panose="05050102010706020507" pitchFamily="18" charset="2"/>
              </a:rPr>
              <a:t>for any </a:t>
            </a:r>
            <a:r>
              <a:rPr lang="en-US" i="1" dirty="0">
                <a:ea typeface="Cambria Math"/>
                <a:sym typeface="Symbol" panose="05050102010706020507" pitchFamily="18" charset="2"/>
              </a:rPr>
              <a:t>S</a:t>
            </a:r>
            <a:r>
              <a:rPr lang="en-US" dirty="0">
                <a:ea typeface="Cambria Math"/>
                <a:sym typeface="Symbol" panose="05050102010706020507" pitchFamily="18" charset="2"/>
              </a:rPr>
              <a:t>  </a:t>
            </a:r>
            <a:r>
              <a:rPr lang="en-US" i="1" dirty="0" smtClean="0">
                <a:ea typeface="Cambria Math"/>
                <a:sym typeface="Symbol" panose="05050102010706020507" pitchFamily="18" charset="2"/>
              </a:rPr>
              <a:t>L</a:t>
            </a:r>
            <a:r>
              <a:rPr lang="en-US" dirty="0" smtClean="0">
                <a:ea typeface="Cambria Math"/>
                <a:sym typeface="Symbol" panose="05050102010706020507" pitchFamily="18" charset="2"/>
              </a:rPr>
              <a:t>,</a:t>
            </a:r>
            <a:endParaRPr lang="en-US" dirty="0" smtClean="0">
              <a:ea typeface="MS Gothic" panose="020B0609070205080204" pitchFamily="49" charset="-128"/>
              <a:sym typeface="Symbol" panose="05050102010706020507" pitchFamily="18" charset="2"/>
            </a:endParaRPr>
          </a:p>
          <a:p>
            <a:pPr marL="800100" lvl="2" indent="0">
              <a:buNone/>
            </a:pPr>
            <a:r>
              <a:rPr lang="en-US" sz="2400" i="1" dirty="0" smtClean="0"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f </a:t>
            </a:r>
            <a:r>
              <a:rPr lang="en-US" sz="2400" dirty="0">
                <a:ea typeface="MS Gothic" panose="020B0609070205080204" pitchFamily="49" charset="-128"/>
                <a:sym typeface="Symbol" panose="05050102010706020507" pitchFamily="18" charset="2"/>
              </a:rPr>
              <a:t>(</a:t>
            </a:r>
            <a:r>
              <a:rPr lang="en-US" sz="2400" dirty="0">
                <a:latin typeface="Cambria Math"/>
                <a:ea typeface="Cambria Math"/>
              </a:rPr>
              <a:t>⊔</a:t>
            </a:r>
            <a:r>
              <a:rPr lang="en-US" sz="2400" i="1" dirty="0">
                <a:ea typeface="Cambria Math"/>
              </a:rPr>
              <a:t>S</a:t>
            </a:r>
            <a:r>
              <a:rPr lang="en-US" sz="2400" dirty="0">
                <a:latin typeface="Cambria Math"/>
                <a:ea typeface="Cambria Math"/>
              </a:rPr>
              <a:t>) = ⊔</a:t>
            </a:r>
            <a:r>
              <a:rPr lang="en-US" sz="2400" dirty="0" smtClean="0">
                <a:ea typeface="Cambria Math"/>
              </a:rPr>
              <a:t>{ </a:t>
            </a:r>
            <a:r>
              <a:rPr lang="en-US" sz="2400" i="1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f </a:t>
            </a:r>
            <a:r>
              <a:rPr lang="en-US" sz="2400" dirty="0">
                <a:ea typeface="Cambria Math"/>
              </a:rPr>
              <a:t>(</a:t>
            </a:r>
            <a:r>
              <a:rPr lang="en-US" sz="2400" i="1" dirty="0">
                <a:ea typeface="Cambria Math"/>
              </a:rPr>
              <a:t>s</a:t>
            </a:r>
            <a:r>
              <a:rPr lang="en-US" sz="2400" dirty="0">
                <a:ea typeface="Cambria Math"/>
              </a:rPr>
              <a:t>) | </a:t>
            </a:r>
            <a:r>
              <a:rPr lang="en-US" sz="2400" i="1" dirty="0">
                <a:ea typeface="Cambria Math"/>
              </a:rPr>
              <a:t>s</a:t>
            </a:r>
            <a:r>
              <a:rPr lang="en-US" sz="2400" dirty="0">
                <a:ea typeface="Cambria Math"/>
              </a:rPr>
              <a:t> </a:t>
            </a:r>
            <a:r>
              <a:rPr lang="en-US" sz="2400" dirty="0">
                <a:ea typeface="Cambria Math"/>
                <a:sym typeface="Symbol" panose="05050102010706020507" pitchFamily="18" charset="2"/>
              </a:rPr>
              <a:t> </a:t>
            </a:r>
            <a:r>
              <a:rPr lang="en-US" sz="2400" i="1" dirty="0">
                <a:ea typeface="Cambria Math"/>
                <a:sym typeface="Symbol" panose="05050102010706020507" pitchFamily="18" charset="2"/>
              </a:rPr>
              <a:t>S</a:t>
            </a:r>
            <a:r>
              <a:rPr lang="en-US" sz="2400" dirty="0" smtClean="0">
                <a:ea typeface="Cambria Math"/>
                <a:sym typeface="Symbol" panose="05050102010706020507" pitchFamily="18" charset="2"/>
              </a:rPr>
              <a:t>}</a:t>
            </a:r>
            <a:endParaRPr lang="en-US" sz="2400" dirty="0" smtClean="0">
              <a:ea typeface="MS Gothic" panose="020B0609070205080204" pitchFamily="49" charset="-128"/>
              <a:sym typeface="Symbol" panose="05050102010706020507" pitchFamily="18" charset="2"/>
            </a:endParaRPr>
          </a:p>
          <a:p>
            <a:pPr marL="457200" lvl="1" indent="0">
              <a:spcAft>
                <a:spcPts val="1200"/>
              </a:spcAft>
              <a:buNone/>
            </a:pPr>
            <a:r>
              <a:rPr lang="en-US" dirty="0" smtClean="0">
                <a:ea typeface="MS Gothic" panose="020B0609070205080204" pitchFamily="49" charset="-128"/>
                <a:sym typeface="Symbol" panose="05050102010706020507" pitchFamily="18" charset="2"/>
              </a:rPr>
              <a:t>(Note:  </a:t>
            </a:r>
            <a:r>
              <a:rPr lang="en-US" i="1" dirty="0" smtClean="0"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f  </a:t>
            </a:r>
            <a:r>
              <a:rPr lang="en-US" dirty="0" smtClean="0">
                <a:ea typeface="MS Gothic" panose="020B0609070205080204" pitchFamily="49" charset="-128"/>
                <a:sym typeface="Symbol" panose="05050102010706020507" pitchFamily="18" charset="2"/>
              </a:rPr>
              <a:t>continuous implies  </a:t>
            </a:r>
            <a:r>
              <a:rPr lang="en-US" i="1" dirty="0" smtClean="0"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f  </a:t>
            </a:r>
            <a:r>
              <a:rPr lang="en-US" dirty="0" smtClean="0">
                <a:ea typeface="MS Gothic" panose="020B0609070205080204" pitchFamily="49" charset="-128"/>
                <a:sym typeface="Symbol" panose="05050102010706020507" pitchFamily="18" charset="2"/>
              </a:rPr>
              <a:t>monotone)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ea typeface="MS Gothic" panose="020B0609070205080204" pitchFamily="49" charset="-128"/>
                <a:sym typeface="Symbol" panose="05050102010706020507" pitchFamily="18" charset="2"/>
              </a:rPr>
              <a:t>Theorem [Kleene]: If </a:t>
            </a:r>
            <a:r>
              <a:rPr lang="en-US" dirty="0">
                <a:sym typeface="Symbol" panose="05050102010706020507" pitchFamily="18" charset="2"/>
              </a:rPr>
              <a:t></a:t>
            </a:r>
            <a:r>
              <a:rPr lang="en-US" i="1" dirty="0" smtClean="0">
                <a:sym typeface="Symbol" panose="05050102010706020507" pitchFamily="18" charset="2"/>
              </a:rPr>
              <a:t>L</a:t>
            </a:r>
            <a:r>
              <a:rPr lang="en-US" dirty="0" smtClean="0">
                <a:sym typeface="Symbol" panose="05050102010706020507" pitchFamily="18" charset="2"/>
              </a:rPr>
              <a:t>, </a:t>
            </a:r>
            <a:r>
              <a:rPr lang="en-US" dirty="0" smtClean="0">
                <a:latin typeface="MS Gothic" panose="020B0609070205080204" pitchFamily="49" charset="-128"/>
                <a:ea typeface="MS Gothic" panose="020B0609070205080204" pitchFamily="49" charset="-128"/>
                <a:sym typeface="Symbol" panose="05050102010706020507" pitchFamily="18" charset="2"/>
              </a:rPr>
              <a:t>⊑</a:t>
            </a:r>
            <a:r>
              <a:rPr lang="en-US" sz="800" dirty="0" smtClean="0">
                <a:latin typeface="MS Gothic" panose="020B0609070205080204" pitchFamily="49" charset="-128"/>
                <a:ea typeface="MS Gothic" panose="020B0609070205080204" pitchFamily="49" charset="-128"/>
                <a:sym typeface="Symbol" panose="05050102010706020507" pitchFamily="18" charset="2"/>
              </a:rPr>
              <a:t> </a:t>
            </a:r>
            <a:r>
              <a:rPr lang="en-US" dirty="0" smtClean="0">
                <a:ea typeface="MS Gothic" panose="020B0609070205080204" pitchFamily="49" charset="-128"/>
                <a:sym typeface="Symbol" panose="05050102010706020507" pitchFamily="18" charset="2"/>
              </a:rPr>
              <a:t> is a complete lattice and </a:t>
            </a:r>
            <a:r>
              <a:rPr lang="en-US" dirty="0" err="1" smtClean="0"/>
              <a:t>and</a:t>
            </a:r>
            <a:r>
              <a:rPr lang="en-US" dirty="0" smtClean="0"/>
              <a:t> </a:t>
            </a:r>
            <a:r>
              <a:rPr lang="en-US" dirty="0" smtClean="0">
                <a:ea typeface="MS Gothic" panose="020B0609070205080204" pitchFamily="49" charset="-128"/>
                <a:sym typeface="Symbol" panose="05050102010706020507" pitchFamily="18" charset="2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f </a:t>
            </a:r>
            <a:r>
              <a:rPr lang="en-US" dirty="0">
                <a:ea typeface="MS Gothic" panose="020B0609070205080204" pitchFamily="49" charset="-128"/>
                <a:sym typeface="Symbol" panose="05050102010706020507" pitchFamily="18" charset="2"/>
              </a:rPr>
              <a:t>: L → </a:t>
            </a:r>
            <a:r>
              <a:rPr lang="en-US" dirty="0" smtClean="0">
                <a:ea typeface="MS Gothic" panose="020B0609070205080204" pitchFamily="49" charset="-128"/>
                <a:sym typeface="Symbol" panose="05050102010706020507" pitchFamily="18" charset="2"/>
              </a:rPr>
              <a:t>L is</a:t>
            </a:r>
            <a:r>
              <a:rPr lang="en-US" dirty="0">
                <a:ea typeface="Cambria Math"/>
                <a:sym typeface="Symbol" panose="05050102010706020507" pitchFamily="18" charset="2"/>
              </a:rPr>
              <a:t> </a:t>
            </a:r>
            <a:r>
              <a:rPr lang="en-US" dirty="0" smtClean="0">
                <a:ea typeface="Cambria Math"/>
                <a:sym typeface="Symbol" panose="05050102010706020507" pitchFamily="18" charset="2"/>
              </a:rPr>
              <a:t>continuous, then:</a:t>
            </a:r>
          </a:p>
          <a:p>
            <a:pPr marL="914400" lvl="2" indent="0">
              <a:spcAft>
                <a:spcPts val="2400"/>
              </a:spcAft>
              <a:buNone/>
            </a:pPr>
            <a:r>
              <a:rPr lang="en-US" sz="2400" dirty="0">
                <a:ea typeface="Cambria Math"/>
                <a:sym typeface="Symbol" panose="05050102010706020507" pitchFamily="18" charset="2"/>
              </a:rPr>
              <a:t> </a:t>
            </a:r>
            <a:r>
              <a:rPr lang="en-US" sz="2400" dirty="0" smtClean="0">
                <a:ea typeface="Cambria Math"/>
                <a:sym typeface="Symbol" panose="05050102010706020507" pitchFamily="18" charset="2"/>
              </a:rPr>
              <a:t>      </a:t>
            </a:r>
            <a:r>
              <a:rPr lang="en-US" sz="2400" dirty="0" err="1" smtClean="0">
                <a:ea typeface="Cambria Math"/>
                <a:sym typeface="Symbol" panose="05050102010706020507" pitchFamily="18" charset="2"/>
              </a:rPr>
              <a:t>lfp</a:t>
            </a:r>
            <a:r>
              <a:rPr lang="en-US" sz="2400" dirty="0" smtClean="0">
                <a:ea typeface="Cambria Math"/>
                <a:sym typeface="Symbol" panose="05050102010706020507" pitchFamily="18" charset="2"/>
              </a:rPr>
              <a:t>( </a:t>
            </a:r>
            <a:r>
              <a:rPr lang="en-US" sz="2400" i="1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  <a:sym typeface="Symbol" panose="05050102010706020507" pitchFamily="18" charset="2"/>
              </a:rPr>
              <a:t>f </a:t>
            </a:r>
            <a:r>
              <a:rPr lang="en-US" sz="2400" dirty="0" smtClean="0">
                <a:ea typeface="Cambria Math"/>
                <a:sym typeface="Symbol" panose="05050102010706020507" pitchFamily="18" charset="2"/>
              </a:rPr>
              <a:t>) = </a:t>
            </a:r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⨆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f </a:t>
            </a:r>
            <a:r>
              <a:rPr lang="en-US" sz="2400" i="1" baseline="30000" dirty="0" err="1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ea typeface="Cambria Math"/>
              </a:rPr>
              <a:t>(</a:t>
            </a:r>
            <a:r>
              <a:rPr lang="en-US" sz="2400" dirty="0" smtClean="0">
                <a:ea typeface="Cambria Math"/>
                <a:sym typeface="Symbol" panose="05050102010706020507" pitchFamily="18" charset="2"/>
              </a:rPr>
              <a:t>), where: </a:t>
            </a:r>
          </a:p>
          <a:p>
            <a:pPr marL="971550" lvl="1" indent="-457200"/>
            <a:r>
              <a:rPr lang="en-US" dirty="0" smtClean="0">
                <a:ea typeface="MS Gothic" panose="020B0609070205080204" pitchFamily="49" charset="-128"/>
                <a:sym typeface="Symbol" panose="05050102010706020507" pitchFamily="18" charset="2"/>
              </a:rPr>
              <a:t>This means that </a:t>
            </a:r>
            <a:r>
              <a:rPr lang="en-US" dirty="0" err="1">
                <a:ea typeface="Cambria Math"/>
                <a:sym typeface="Symbol" panose="05050102010706020507" pitchFamily="18" charset="2"/>
              </a:rPr>
              <a:t>lfp</a:t>
            </a:r>
            <a:r>
              <a:rPr lang="en-US" dirty="0">
                <a:ea typeface="Cambria Math"/>
                <a:sym typeface="Symbol" panose="05050102010706020507" pitchFamily="18" charset="2"/>
              </a:rPr>
              <a:t>( </a:t>
            </a:r>
            <a:r>
              <a:rPr lang="en-US" i="1" dirty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  <a:sym typeface="Symbol" panose="05050102010706020507" pitchFamily="18" charset="2"/>
              </a:rPr>
              <a:t>f </a:t>
            </a:r>
            <a:r>
              <a:rPr lang="en-US" dirty="0">
                <a:ea typeface="Cambria Math"/>
                <a:sym typeface="Symbol" panose="05050102010706020507" pitchFamily="18" charset="2"/>
              </a:rPr>
              <a:t>) </a:t>
            </a:r>
            <a:r>
              <a:rPr lang="en-US" dirty="0" smtClean="0">
                <a:ea typeface="Cambria Math"/>
                <a:sym typeface="Symbol" panose="05050102010706020507" pitchFamily="18" charset="2"/>
              </a:rPr>
              <a:t>can be computed iteratively.</a:t>
            </a:r>
            <a:endParaRPr lang="en-US" dirty="0">
              <a:ea typeface="MS Gothic" panose="020B0609070205080204" pitchFamily="49" charset="-128"/>
              <a:sym typeface="Symbol" panose="05050102010706020507" pitchFamily="18" charset="2"/>
            </a:endParaRPr>
          </a:p>
          <a:p>
            <a:pPr marL="114300" indent="0">
              <a:buNone/>
            </a:pPr>
            <a:endParaRPr lang="en-US" dirty="0" smtClean="0">
              <a:ea typeface="MS Gothic" panose="020B0609070205080204" pitchFamily="49" charset="-128"/>
              <a:sym typeface="Symbol" panose="05050102010706020507" pitchFamily="18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F699D-605A-48A7-AC94-DBA6788CEBA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94718" y="4459601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latin typeface="Times New Roman" panose="02020603050405020304" pitchFamily="18" charset="0"/>
                <a:cs typeface="Times New Roman" pitchFamily="18" charset="0"/>
              </a:rPr>
              <a:t>i</a:t>
            </a:r>
            <a:r>
              <a:rPr lang="en-US" sz="1600" dirty="0" smtClean="0"/>
              <a:t> = 0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902502" y="3995085"/>
            <a:ext cx="3593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mbria Math"/>
                <a:ea typeface="Cambria Math"/>
              </a:rPr>
              <a:t>∞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8463044" y="4495800"/>
            <a:ext cx="240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/>
                <a:ea typeface="Cambria Math"/>
              </a:rPr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48933" y="3989670"/>
            <a:ext cx="2127505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3" indent="0">
              <a:spcAft>
                <a:spcPts val="600"/>
              </a:spcAft>
              <a:buNone/>
            </a:pPr>
            <a:r>
              <a:rPr lang="en-US" sz="2200" i="1" dirty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f </a:t>
            </a:r>
            <a:r>
              <a:rPr lang="en-US" sz="2200" baseline="30000" dirty="0">
                <a:ea typeface="Cambria Math"/>
              </a:rPr>
              <a:t>0</a:t>
            </a:r>
            <a:r>
              <a:rPr lang="en-US" sz="2200" dirty="0">
                <a:ea typeface="Cambria Math"/>
              </a:rPr>
              <a:t>(</a:t>
            </a:r>
            <a:r>
              <a:rPr lang="en-US" sz="2200" i="1" dirty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sz="2200" dirty="0">
                <a:ea typeface="Cambria Math"/>
                <a:sym typeface="Symbol" panose="05050102010706020507" pitchFamily="18" charset="2"/>
              </a:rPr>
              <a:t>)  = </a:t>
            </a:r>
            <a:r>
              <a:rPr lang="en-US" sz="2200" i="1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</a:p>
          <a:p>
            <a:pPr marL="0" lvl="3" indent="0">
              <a:buNone/>
            </a:pPr>
            <a:r>
              <a:rPr lang="en-US" sz="2200" i="1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f </a:t>
            </a:r>
            <a:r>
              <a:rPr lang="en-US" sz="2200" i="1" baseline="30000" dirty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i</a:t>
            </a:r>
            <a:r>
              <a:rPr lang="en-US" sz="2200" baseline="30000" dirty="0">
                <a:ea typeface="Cambria Math"/>
              </a:rPr>
              <a:t>+1</a:t>
            </a:r>
            <a:r>
              <a:rPr lang="en-US" sz="2200" dirty="0">
                <a:ea typeface="Cambria Math"/>
              </a:rPr>
              <a:t>(</a:t>
            </a:r>
            <a:r>
              <a:rPr lang="en-US" sz="2200" i="1" dirty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sz="2200" dirty="0">
                <a:ea typeface="Cambria Math"/>
                <a:sym typeface="Symbol" panose="05050102010706020507" pitchFamily="18" charset="2"/>
              </a:rPr>
              <a:t>)  =  </a:t>
            </a:r>
            <a:r>
              <a:rPr lang="en-US" sz="2200" i="1" dirty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  <a:sym typeface="Symbol" panose="05050102010706020507" pitchFamily="18" charset="2"/>
              </a:rPr>
              <a:t>f </a:t>
            </a:r>
            <a:r>
              <a:rPr lang="en-US" sz="2200" dirty="0">
                <a:ea typeface="Cambria Math"/>
                <a:sym typeface="Symbol" panose="05050102010706020507" pitchFamily="18" charset="2"/>
              </a:rPr>
              <a:t>( </a:t>
            </a:r>
            <a:r>
              <a:rPr lang="en-US" sz="2200" i="1" dirty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f </a:t>
            </a:r>
            <a:r>
              <a:rPr lang="en-US" sz="2200" i="1" baseline="30000" dirty="0" err="1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i</a:t>
            </a:r>
            <a:r>
              <a:rPr lang="en-US" sz="2200" dirty="0">
                <a:ea typeface="Cambria Math"/>
              </a:rPr>
              <a:t>(</a:t>
            </a:r>
            <a:r>
              <a:rPr lang="en-US" sz="2200" i="1" dirty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sz="2200" dirty="0" smtClean="0">
                <a:ea typeface="Cambria Math"/>
                <a:sym typeface="Symbol" panose="05050102010706020507" pitchFamily="18" charset="2"/>
              </a:rPr>
              <a:t>))</a:t>
            </a:r>
            <a:endParaRPr lang="en-US" sz="2200" dirty="0"/>
          </a:p>
        </p:txBody>
      </p:sp>
      <p:sp>
        <p:nvSpPr>
          <p:cNvPr id="9" name="Left Brace 8"/>
          <p:cNvSpPr/>
          <p:nvPr/>
        </p:nvSpPr>
        <p:spPr>
          <a:xfrm>
            <a:off x="5030007" y="4080216"/>
            <a:ext cx="218926" cy="666439"/>
          </a:xfrm>
          <a:prstGeom prst="leftBrace">
            <a:avLst>
              <a:gd name="adj1" fmla="val 27035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6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semantics (again)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F699D-605A-48A7-AC94-DBA6788CEBA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5638800" y="1382265"/>
            <a:ext cx="2590800" cy="4213194"/>
          </a:xfrm>
          <a:prstGeom prst="ellips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3983" y="5593838"/>
            <a:ext cx="386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 panose="05050102010706020507" pitchFamily="18" charset="2"/>
              </a:rPr>
              <a:t>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 rot="10800000">
            <a:off x="6740878" y="1002335"/>
            <a:ext cx="386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 panose="05050102010706020507" pitchFamily="18" charset="2"/>
              </a:rPr>
              <a:t></a:t>
            </a:r>
            <a:endParaRPr lang="en-US" sz="2400" dirty="0"/>
          </a:p>
        </p:txBody>
      </p:sp>
      <p:sp>
        <p:nvSpPr>
          <p:cNvPr id="13" name="Arc 12"/>
          <p:cNvSpPr/>
          <p:nvPr/>
        </p:nvSpPr>
        <p:spPr bwMode="auto">
          <a:xfrm>
            <a:off x="6558559" y="5015178"/>
            <a:ext cx="786418" cy="564638"/>
          </a:xfrm>
          <a:prstGeom prst="arc">
            <a:avLst>
              <a:gd name="adj1" fmla="val 16200000"/>
              <a:gd name="adj2" fmla="val 5556562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lg" len="lg"/>
          </a:ln>
          <a:effectLst/>
        </p:spPr>
        <p:txBody>
          <a:bodyPr rtlCol="0" anchor="ctr" anchorCtr="1"/>
          <a:lstStyle/>
          <a:p>
            <a:pPr algn="ctr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dirty="0"/>
          </a:p>
        </p:txBody>
      </p:sp>
      <p:sp>
        <p:nvSpPr>
          <p:cNvPr id="14" name="Content Placeholder 6"/>
          <p:cNvSpPr>
            <a:spLocks noGrp="1"/>
          </p:cNvSpPr>
          <p:nvPr>
            <p:ph sz="half" idx="1"/>
          </p:nvPr>
        </p:nvSpPr>
        <p:spPr>
          <a:xfrm>
            <a:off x="507565" y="1295400"/>
            <a:ext cx="3994222" cy="48307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computational domain  is a complete lattice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the program’s behavior is specified via a continuous function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 smtClean="0">
                <a:cs typeface="Times New Roman" panose="02020603050405020304" pitchFamily="18" charset="0"/>
              </a:rPr>
              <a:t>over this domain</a:t>
            </a:r>
            <a:endParaRPr lang="en-US" dirty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Analysis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≡ </a:t>
            </a:r>
            <a:r>
              <a:rPr lang="en-US" dirty="0" smtClean="0">
                <a:cs typeface="Times New Roman" panose="02020603050405020304" pitchFamily="18" charset="0"/>
              </a:rPr>
              <a:t>computing an approximation to </a:t>
            </a:r>
            <a:r>
              <a:rPr lang="en-US" dirty="0" err="1" smtClean="0">
                <a:cs typeface="Times New Roman" panose="02020603050405020304" pitchFamily="18" charset="0"/>
              </a:rPr>
              <a:t>lfp</a:t>
            </a:r>
            <a:r>
              <a:rPr lang="en-US" dirty="0" smtClean="0">
                <a:cs typeface="Times New Roman" panose="02020603050405020304" pitchFamily="18" charset="0"/>
              </a:rPr>
              <a:t>(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cs typeface="Times New Roman" panose="02020603050405020304" pitchFamily="18" charset="0"/>
              </a:rPr>
              <a:t> ) in a finite no. of steps</a:t>
            </a: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16" name="Arc 15"/>
          <p:cNvSpPr/>
          <p:nvPr/>
        </p:nvSpPr>
        <p:spPr bwMode="auto">
          <a:xfrm>
            <a:off x="6567265" y="4434897"/>
            <a:ext cx="786418" cy="564638"/>
          </a:xfrm>
          <a:prstGeom prst="arc">
            <a:avLst>
              <a:gd name="adj1" fmla="val 16200000"/>
              <a:gd name="adj2" fmla="val 5556562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lg" len="lg"/>
          </a:ln>
          <a:effectLst/>
        </p:spPr>
        <p:txBody>
          <a:bodyPr rtlCol="0" anchor="ctr" anchorCtr="1"/>
          <a:lstStyle/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rot="5400000">
            <a:off x="6797949" y="3997263"/>
            <a:ext cx="538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. . .</a:t>
            </a:r>
          </a:p>
        </p:txBody>
      </p:sp>
      <p:sp>
        <p:nvSpPr>
          <p:cNvPr id="18" name="Arc 17"/>
          <p:cNvSpPr/>
          <p:nvPr/>
        </p:nvSpPr>
        <p:spPr bwMode="auto">
          <a:xfrm>
            <a:off x="6630500" y="3427543"/>
            <a:ext cx="786418" cy="564638"/>
          </a:xfrm>
          <a:prstGeom prst="arc">
            <a:avLst>
              <a:gd name="adj1" fmla="val 16200000"/>
              <a:gd name="adj2" fmla="val 5556562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lg" len="lg"/>
          </a:ln>
          <a:effectLst/>
        </p:spPr>
        <p:txBody>
          <a:bodyPr rtlCol="0" anchor="ctr" anchorCtr="1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6642350" y="2352205"/>
            <a:ext cx="609600" cy="1069885"/>
          </a:xfrm>
          <a:prstGeom prst="ellipse">
            <a:avLst/>
          </a:prstGeom>
          <a:solidFill>
            <a:srgbClr val="FFCCCC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6852679" y="2247886"/>
            <a:ext cx="182880" cy="182880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961298" y="3211845"/>
            <a:ext cx="8306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ea typeface="Cambria Math"/>
                <a:sym typeface="Symbol" panose="05050102010706020507" pitchFamily="18" charset="2"/>
              </a:rPr>
              <a:t>lfp</a:t>
            </a:r>
            <a:r>
              <a:rPr lang="en-US" sz="2000" dirty="0">
                <a:ea typeface="Cambria Math"/>
                <a:sym typeface="Symbol" panose="05050102010706020507" pitchFamily="18" charset="2"/>
              </a:rPr>
              <a:t>( </a:t>
            </a:r>
            <a:r>
              <a:rPr lang="en-US" sz="2000" i="1" dirty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  <a:sym typeface="Symbol" panose="05050102010706020507" pitchFamily="18" charset="2"/>
              </a:rPr>
              <a:t>f </a:t>
            </a:r>
            <a:r>
              <a:rPr lang="en-US" sz="2000" dirty="0">
                <a:ea typeface="Cambria Math"/>
                <a:sym typeface="Symbol" panose="05050102010706020507" pitchFamily="18" charset="2"/>
              </a:rPr>
              <a:t>)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5965601" y="2126392"/>
            <a:ext cx="9252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ea typeface="Cambria Math"/>
                <a:sym typeface="Symbol" panose="05050102010706020507" pitchFamily="18" charset="2"/>
              </a:rPr>
              <a:t>gfp</a:t>
            </a:r>
            <a:r>
              <a:rPr lang="en-US" sz="2000" dirty="0">
                <a:ea typeface="Cambria Math"/>
                <a:sym typeface="Symbol" panose="05050102010706020507" pitchFamily="18" charset="2"/>
              </a:rPr>
              <a:t>( </a:t>
            </a:r>
            <a:r>
              <a:rPr lang="en-US" sz="2000" i="1" dirty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  <a:sym typeface="Symbol" panose="05050102010706020507" pitchFamily="18" charset="2"/>
              </a:rPr>
              <a:t>f </a:t>
            </a:r>
            <a:r>
              <a:rPr lang="en-US" sz="2000" dirty="0">
                <a:ea typeface="Cambria Math"/>
                <a:sym typeface="Symbol" panose="05050102010706020507" pitchFamily="18" charset="2"/>
              </a:rPr>
              <a:t>) </a:t>
            </a:r>
            <a:endParaRPr lang="en-US" sz="2000" dirty="0"/>
          </a:p>
        </p:txBody>
      </p:sp>
      <p:sp>
        <p:nvSpPr>
          <p:cNvPr id="21" name="Oval 20"/>
          <p:cNvSpPr/>
          <p:nvPr/>
        </p:nvSpPr>
        <p:spPr bwMode="auto">
          <a:xfrm>
            <a:off x="6842760" y="3330650"/>
            <a:ext cx="182880" cy="182880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45173" y="1152831"/>
            <a:ext cx="1368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fixpoints</a:t>
            </a:r>
            <a:r>
              <a:rPr lang="en-US" dirty="0" smtClean="0"/>
              <a:t> of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Connector 27"/>
          <p:cNvCxnSpPr>
            <a:stCxn id="26" idx="2"/>
            <a:endCxn id="22" idx="7"/>
          </p:cNvCxnSpPr>
          <p:nvPr/>
        </p:nvCxnSpPr>
        <p:spPr bwMode="auto">
          <a:xfrm flipH="1">
            <a:off x="7162676" y="1522163"/>
            <a:ext cx="1066924" cy="98672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29" name="Arc 28"/>
          <p:cNvSpPr/>
          <p:nvPr/>
        </p:nvSpPr>
        <p:spPr bwMode="auto">
          <a:xfrm rot="10800000">
            <a:off x="6551671" y="4740652"/>
            <a:ext cx="762000" cy="853186"/>
          </a:xfrm>
          <a:prstGeom prst="arc">
            <a:avLst>
              <a:gd name="adj1" fmla="val 16200000"/>
              <a:gd name="adj2" fmla="val 5238399"/>
            </a:avLst>
          </a:prstGeom>
          <a:noFill/>
          <a:ln w="12700" cap="flat" cmpd="sng" algn="ctr">
            <a:solidFill>
              <a:srgbClr val="00B0F0"/>
            </a:solidFill>
            <a:prstDash val="solid"/>
            <a:round/>
            <a:headEnd type="none" w="med" len="lg"/>
            <a:tailEnd type="triangle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 bwMode="auto">
          <a:xfrm rot="10800000">
            <a:off x="6400676" y="3053955"/>
            <a:ext cx="762000" cy="853186"/>
          </a:xfrm>
          <a:prstGeom prst="arc">
            <a:avLst>
              <a:gd name="adj1" fmla="val 16200000"/>
              <a:gd name="adj2" fmla="val 5914428"/>
            </a:avLst>
          </a:prstGeom>
          <a:noFill/>
          <a:ln w="12700" cap="flat" cmpd="sng" algn="ctr">
            <a:solidFill>
              <a:srgbClr val="00B0F0"/>
            </a:solidFill>
            <a:prstDash val="solid"/>
            <a:round/>
            <a:headEnd type="none" w="med" len="lg"/>
            <a:tailEnd type="triangle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c 30"/>
          <p:cNvSpPr/>
          <p:nvPr/>
        </p:nvSpPr>
        <p:spPr bwMode="auto">
          <a:xfrm rot="10800000">
            <a:off x="6461764" y="3890471"/>
            <a:ext cx="762000" cy="853186"/>
          </a:xfrm>
          <a:prstGeom prst="arc">
            <a:avLst>
              <a:gd name="adj1" fmla="val 16200000"/>
              <a:gd name="adj2" fmla="val 5238399"/>
            </a:avLst>
          </a:prstGeom>
          <a:noFill/>
          <a:ln w="12700" cap="flat" cmpd="sng" algn="ctr">
            <a:solidFill>
              <a:srgbClr val="00B0F0"/>
            </a:solidFill>
            <a:prstDash val="solid"/>
            <a:round/>
            <a:headEnd type="none" w="med" len="lg"/>
            <a:tailEnd type="triangle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4163912" y="3703790"/>
            <a:ext cx="464996" cy="12143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4126698" y="5155102"/>
            <a:ext cx="464996" cy="12143"/>
          </a:xfrm>
          <a:prstGeom prst="straightConnector1">
            <a:avLst/>
          </a:prstGeom>
          <a:noFill/>
          <a:ln w="127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36" name="Oval 35"/>
          <p:cNvSpPr/>
          <p:nvPr/>
        </p:nvSpPr>
        <p:spPr bwMode="auto">
          <a:xfrm>
            <a:off x="6823654" y="2969881"/>
            <a:ext cx="182880" cy="182880"/>
          </a:xfrm>
          <a:prstGeom prst="ellipse">
            <a:avLst/>
          </a:prstGeom>
          <a:solidFill>
            <a:srgbClr val="00B0F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33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approximations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30763"/>
          </a:xfrm>
        </p:spPr>
        <p:txBody>
          <a:bodyPr/>
          <a:lstStyle/>
          <a:p>
            <a:r>
              <a:rPr lang="en-US" i="1" u="sng" dirty="0" smtClean="0"/>
              <a:t>Problem</a:t>
            </a:r>
            <a:r>
              <a:rPr lang="en-US" dirty="0" smtClean="0"/>
              <a:t>: Trying to compute the actual (collecting) semantics of the program is too expensive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i="1" u="sng" dirty="0" smtClean="0"/>
              <a:t>Solution</a:t>
            </a:r>
            <a:r>
              <a:rPr lang="en-US" dirty="0" smtClean="0"/>
              <a:t>: Simulate the computation of the program’s semantics, but over a domain of </a:t>
            </a:r>
            <a:r>
              <a:rPr lang="en-US" i="1" dirty="0" smtClean="0"/>
              <a:t>approximations</a:t>
            </a:r>
          </a:p>
          <a:p>
            <a:pPr lvl="1"/>
            <a:r>
              <a:rPr lang="en-US" dirty="0" smtClean="0"/>
              <a:t> trade precision for execution speed</a:t>
            </a:r>
          </a:p>
          <a:p>
            <a:pPr marL="1371600" lvl="3" indent="0">
              <a:buNone/>
            </a:pPr>
            <a:endParaRPr lang="en-US" dirty="0" smtClean="0"/>
          </a:p>
          <a:p>
            <a:r>
              <a:rPr lang="en-US" dirty="0" smtClean="0"/>
              <a:t>The domain of approximations is called the </a:t>
            </a:r>
            <a:r>
              <a:rPr lang="en-US" i="1" dirty="0" smtClean="0"/>
              <a:t>abstract domain.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F699D-605A-48A7-AC94-DBA6788CEBA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7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approximations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16818"/>
            <a:ext cx="8031256" cy="4760145"/>
          </a:xfrm>
        </p:spPr>
        <p:txBody>
          <a:bodyPr>
            <a:normAutofit/>
          </a:bodyPr>
          <a:lstStyle/>
          <a:p>
            <a:r>
              <a:rPr lang="en-US" dirty="0" smtClean="0"/>
              <a:t>Choose an abstract domain</a:t>
            </a:r>
          </a:p>
          <a:p>
            <a:r>
              <a:rPr lang="en-US" dirty="0" smtClean="0"/>
              <a:t>Replace sets of concrete entities </a:t>
            </a:r>
            <a:r>
              <a:rPr lang="en-US" i="1" dirty="0" smtClean="0"/>
              <a:t>S</a:t>
            </a:r>
            <a:r>
              <a:rPr lang="en-US" dirty="0" smtClean="0"/>
              <a:t> (variables, expressions, traces, …) by their abstraction 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r>
              <a:rPr lang="en-US" dirty="0" smtClean="0">
                <a:ea typeface="Cambria Math" panose="02040503050406030204" pitchFamily="18" charset="0"/>
              </a:rPr>
              <a:t>(</a:t>
            </a:r>
            <a:r>
              <a:rPr lang="en-US" i="1" dirty="0" smtClean="0">
                <a:ea typeface="Cambria Math" panose="02040503050406030204" pitchFamily="18" charset="0"/>
              </a:rPr>
              <a:t>S</a:t>
            </a:r>
            <a:r>
              <a:rPr lang="en-US" dirty="0" smtClean="0">
                <a:ea typeface="Cambria Math" panose="02040503050406030204" pitchFamily="18" charset="0"/>
              </a:rPr>
              <a:t>)</a:t>
            </a:r>
          </a:p>
          <a:p>
            <a:pPr lvl="1"/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r>
              <a:rPr lang="en-US" dirty="0">
                <a:ea typeface="Cambria Math" panose="02040503050406030204" pitchFamily="18" charset="0"/>
              </a:rPr>
              <a:t> </a:t>
            </a:r>
            <a:r>
              <a:rPr lang="en-US" dirty="0" smtClean="0">
                <a:ea typeface="Cambria Math" panose="02040503050406030204" pitchFamily="18" charset="0"/>
              </a:rPr>
              <a:t>maps a set of concrete-domain entities to its description (i.e., abstract interpretation)</a:t>
            </a:r>
          </a:p>
          <a:p>
            <a:pPr lvl="1"/>
            <a:r>
              <a:rPr lang="el-GR" dirty="0" smtClean="0">
                <a:ea typeface="Cambria Math" panose="02040503050406030204" pitchFamily="18" charset="0"/>
                <a:sym typeface="Symbol" panose="05050102010706020507" pitchFamily="18" charset="2"/>
              </a:rPr>
              <a:t>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smtClean="0">
                <a:ea typeface="Cambria Math" panose="02040503050406030204" pitchFamily="18" charset="0"/>
              </a:rPr>
              <a:t>(concretization function): the inverse of 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en-US" dirty="0" smtClean="0">
                <a:ea typeface="Cambria Math" panose="02040503050406030204" pitchFamily="18" charset="0"/>
              </a:rPr>
              <a:t> </a:t>
            </a:r>
            <a:r>
              <a:rPr lang="en-US" dirty="0">
                <a:ea typeface="Cambria Math" panose="02040503050406030204" pitchFamily="18" charset="0"/>
              </a:rPr>
              <a:t>maps </a:t>
            </a:r>
            <a:r>
              <a:rPr lang="en-US" dirty="0" smtClean="0">
                <a:ea typeface="Cambria Math" panose="02040503050406030204" pitchFamily="18" charset="0"/>
              </a:rPr>
              <a:t>each description value to the set of concrete-domain entities it describes </a:t>
            </a:r>
          </a:p>
          <a:p>
            <a:pPr>
              <a:spcAft>
                <a:spcPts val="0"/>
              </a:spcAft>
            </a:pPr>
            <a:r>
              <a:rPr lang="en-US" dirty="0" smtClean="0">
                <a:ea typeface="Cambria Math" panose="02040503050406030204" pitchFamily="18" charset="0"/>
              </a:rPr>
              <a:t>Soundness: ensure no “forgotten” concrete entities:</a:t>
            </a:r>
          </a:p>
          <a:p>
            <a:pPr marL="0" indent="0">
              <a:buNone/>
            </a:pPr>
            <a:r>
              <a:rPr lang="en-US" dirty="0">
                <a:ea typeface="Cambria Math" panose="02040503050406030204" pitchFamily="18" charset="0"/>
              </a:rPr>
              <a:t> </a:t>
            </a:r>
            <a:r>
              <a:rPr lang="en-US" dirty="0" smtClean="0">
                <a:ea typeface="Cambria Math" panose="02040503050406030204" pitchFamily="18" charset="0"/>
              </a:rPr>
              <a:t>        </a:t>
            </a:r>
            <a:r>
              <a:rPr lang="en-US" i="1" dirty="0" smtClean="0">
                <a:ea typeface="Cambria Math" panose="02040503050406030204" pitchFamily="18" charset="0"/>
              </a:rPr>
              <a:t>S</a:t>
            </a:r>
            <a:r>
              <a:rPr lang="en-US" dirty="0" smtClean="0">
                <a:ea typeface="Cambria Math" panose="02040503050406030204" pitchFamily="18" charset="0"/>
              </a:rPr>
              <a:t>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⊆ </a:t>
            </a:r>
            <a:r>
              <a:rPr lang="el-GR" dirty="0" smtClean="0">
                <a:ea typeface="Cambria Math" panose="02040503050406030204" pitchFamily="18" charset="0"/>
                <a:sym typeface="Symbol" panose="05050102010706020507" pitchFamily="18" charset="2"/>
              </a:rPr>
              <a:t></a:t>
            </a:r>
            <a:r>
              <a:rPr lang="en-US" dirty="0" smtClean="0">
                <a:ea typeface="Cambria Math" panose="02040503050406030204" pitchFamily="18" charset="0"/>
              </a:rPr>
              <a:t>(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r>
              <a:rPr lang="en-US" dirty="0">
                <a:ea typeface="Cambria Math" panose="02040503050406030204" pitchFamily="18" charset="0"/>
              </a:rPr>
              <a:t>(</a:t>
            </a:r>
            <a:r>
              <a:rPr lang="en-US" i="1" dirty="0">
                <a:ea typeface="Cambria Math" panose="02040503050406030204" pitchFamily="18" charset="0"/>
              </a:rPr>
              <a:t>S</a:t>
            </a:r>
            <a:r>
              <a:rPr lang="en-US" dirty="0" smtClean="0">
                <a:ea typeface="Cambria Math" panose="02040503050406030204" pitchFamily="18" charset="0"/>
              </a:rPr>
              <a:t>)</a:t>
            </a:r>
            <a:r>
              <a:rPr lang="en-US" dirty="0" smtClean="0"/>
              <a:t>)  for all </a:t>
            </a:r>
            <a:r>
              <a:rPr lang="en-US" i="1" dirty="0" smtClean="0"/>
              <a:t>S</a:t>
            </a:r>
            <a:endParaRPr lang="en-US" i="1" dirty="0">
              <a:ea typeface="Cambria Math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approximations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8650" y="4530297"/>
            <a:ext cx="27795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sets of states</a:t>
            </a:r>
          </a:p>
          <a:p>
            <a:pPr algn="ctr"/>
            <a:r>
              <a:rPr lang="en-US" sz="2400" dirty="0" smtClean="0"/>
              <a:t>(in concrete domain)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735807" y="4530296"/>
            <a:ext cx="27795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sets of states</a:t>
            </a:r>
          </a:p>
          <a:p>
            <a:pPr algn="ctr"/>
            <a:r>
              <a:rPr lang="en-US" sz="2400" dirty="0" smtClean="0"/>
              <a:t>(in concrete domain)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17584" y="2097342"/>
            <a:ext cx="2401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abstract representation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924741" y="2097341"/>
            <a:ext cx="2401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abstract representation</a:t>
            </a:r>
            <a:endParaRPr lang="en-US" sz="2400" dirty="0"/>
          </a:p>
        </p:txBody>
      </p: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>
          <a:xfrm flipV="1">
            <a:off x="3408193" y="4945795"/>
            <a:ext cx="2327614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8" idx="1"/>
          </p:cNvCxnSpPr>
          <p:nvPr/>
        </p:nvCxnSpPr>
        <p:spPr>
          <a:xfrm flipV="1">
            <a:off x="3219257" y="2512840"/>
            <a:ext cx="2705484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0"/>
            <a:endCxn id="7" idx="2"/>
          </p:cNvCxnSpPr>
          <p:nvPr/>
        </p:nvCxnSpPr>
        <p:spPr>
          <a:xfrm flipH="1" flipV="1">
            <a:off x="2018421" y="2928339"/>
            <a:ext cx="1" cy="1601958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2"/>
          </p:cNvCxnSpPr>
          <p:nvPr/>
        </p:nvCxnSpPr>
        <p:spPr>
          <a:xfrm flipH="1">
            <a:off x="7125577" y="2928338"/>
            <a:ext cx="1" cy="1441956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17584" y="3390004"/>
            <a:ext cx="12373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abstraction</a:t>
            </a:r>
          </a:p>
          <a:p>
            <a:pPr algn="ctr"/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7162129" y="3389144"/>
            <a:ext cx="151265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concretization</a:t>
            </a:r>
          </a:p>
          <a:p>
            <a:pPr algn="ctr"/>
            <a:r>
              <a:rPr lang="el-GR" sz="2400" dirty="0">
                <a:ea typeface="Cambria Math" panose="02040503050406030204" pitchFamily="18" charset="0"/>
                <a:sym typeface="Symbol" panose="05050102010706020507" pitchFamily="18" charset="2"/>
              </a:rPr>
              <a:t>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510336" y="4449614"/>
            <a:ext cx="2257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concrete computation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953304" y="2017080"/>
            <a:ext cx="915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Rule of signs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16818"/>
            <a:ext cx="7886700" cy="2782891"/>
          </a:xfrm>
        </p:spPr>
        <p:txBody>
          <a:bodyPr/>
          <a:lstStyle/>
          <a:p>
            <a:r>
              <a:rPr lang="en-US" b="1" dirty="0"/>
              <a:t>A</a:t>
            </a:r>
            <a:r>
              <a:rPr lang="en-US" b="1" dirty="0" smtClean="0"/>
              <a:t>nalysis problem</a:t>
            </a:r>
            <a:r>
              <a:rPr lang="en-US" dirty="0" smtClean="0"/>
              <a:t>: Determine </a:t>
            </a:r>
            <a:r>
              <a:rPr lang="en-US" dirty="0"/>
              <a:t>the sign (+/-) of the result of integer </a:t>
            </a:r>
            <a:r>
              <a:rPr lang="en-US" dirty="0" smtClean="0"/>
              <a:t>operations +, 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</a:t>
            </a:r>
            <a:endParaRPr lang="en-US" dirty="0" smtClean="0"/>
          </a:p>
          <a:p>
            <a:pPr>
              <a:spcAft>
                <a:spcPts val="0"/>
              </a:spcAft>
            </a:pPr>
            <a:r>
              <a:rPr lang="en-US" dirty="0" smtClean="0"/>
              <a:t>Domains: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concrete domain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𝒟</a:t>
            </a:r>
            <a:r>
              <a:rPr lang="en-US" baseline="-25000" dirty="0" err="1" smtClean="0">
                <a:ea typeface="Cambria Math" panose="02040503050406030204" pitchFamily="18" charset="0"/>
              </a:rPr>
              <a:t>conc</a:t>
            </a:r>
            <a:r>
              <a:rPr lang="en-US" dirty="0" smtClean="0">
                <a:ea typeface="Cambria Math" panose="02040503050406030204" pitchFamily="18" charset="0"/>
              </a:rPr>
              <a:t> = all sets of integers</a:t>
            </a:r>
            <a:endParaRPr lang="en-US" dirty="0" smtClean="0"/>
          </a:p>
          <a:p>
            <a:pPr lvl="1"/>
            <a:r>
              <a:rPr lang="en-US" dirty="0" smtClean="0"/>
              <a:t>abstract domain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𝒟</a:t>
            </a:r>
            <a:r>
              <a:rPr lang="en-US" baseline="-25000" dirty="0" smtClean="0">
                <a:ea typeface="Cambria Math" panose="02040503050406030204" pitchFamily="18" charset="0"/>
              </a:rPr>
              <a:t>abs</a:t>
            </a:r>
            <a:r>
              <a:rPr lang="en-US" dirty="0" smtClean="0">
                <a:ea typeface="Cambria Math" panose="02040503050406030204" pitchFamily="18" charset="0"/>
              </a:rPr>
              <a:t> = { </a:t>
            </a:r>
            <a:r>
              <a:rPr lang="en-US" i="1" dirty="0" smtClean="0">
                <a:ea typeface="Cambria Math" panose="02040503050406030204" pitchFamily="18" charset="0"/>
              </a:rPr>
              <a:t>none</a:t>
            </a:r>
            <a:r>
              <a:rPr lang="en-US" dirty="0" smtClean="0">
                <a:ea typeface="Cambria Math" panose="02040503050406030204" pitchFamily="18" charset="0"/>
              </a:rPr>
              <a:t>, </a:t>
            </a:r>
            <a:r>
              <a:rPr lang="en-US" i="1" dirty="0" err="1" smtClean="0">
                <a:ea typeface="Cambria Math" panose="02040503050406030204" pitchFamily="18" charset="0"/>
              </a:rPr>
              <a:t>pos</a:t>
            </a:r>
            <a:r>
              <a:rPr lang="en-US" dirty="0" smtClean="0">
                <a:ea typeface="Cambria Math" panose="02040503050406030204" pitchFamily="18" charset="0"/>
              </a:rPr>
              <a:t>, </a:t>
            </a:r>
            <a:r>
              <a:rPr lang="en-US" i="1" dirty="0" err="1" smtClean="0">
                <a:ea typeface="Cambria Math" panose="02040503050406030204" pitchFamily="18" charset="0"/>
              </a:rPr>
              <a:t>neg</a:t>
            </a:r>
            <a:r>
              <a:rPr lang="en-US" dirty="0" smtClean="0">
                <a:ea typeface="Cambria Math" panose="02040503050406030204" pitchFamily="18" charset="0"/>
              </a:rPr>
              <a:t>, </a:t>
            </a:r>
            <a:r>
              <a:rPr lang="en-US" i="1" dirty="0" smtClean="0">
                <a:ea typeface="Cambria Math" panose="02040503050406030204" pitchFamily="18" charset="0"/>
              </a:rPr>
              <a:t>all</a:t>
            </a:r>
            <a:r>
              <a:rPr lang="en-US" dirty="0" smtClean="0">
                <a:ea typeface="Cambria Math" panose="02040503050406030204" pitchFamily="18" charset="0"/>
              </a:rPr>
              <a:t>}</a:t>
            </a:r>
          </a:p>
          <a:p>
            <a:r>
              <a:rPr lang="en-US" dirty="0" smtClean="0">
                <a:ea typeface="Cambria Math" panose="02040503050406030204" pitchFamily="18" charset="0"/>
              </a:rPr>
              <a:t>Mappings between domains: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589010"/>
              </p:ext>
            </p:extLst>
          </p:nvPr>
        </p:nvGraphicFramePr>
        <p:xfrm>
          <a:off x="1495697" y="4199709"/>
          <a:ext cx="6230983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23536">
                  <a:extLst>
                    <a:ext uri="{9D8B030D-6E8A-4147-A177-3AD203B41FA5}">
                      <a16:colId xmlns:a16="http://schemas.microsoft.com/office/drawing/2014/main" val="56834109"/>
                    </a:ext>
                  </a:extLst>
                </a:gridCol>
                <a:gridCol w="3107447">
                  <a:extLst>
                    <a:ext uri="{9D8B030D-6E8A-4147-A177-3AD203B41FA5}">
                      <a16:colId xmlns:a16="http://schemas.microsoft.com/office/drawing/2014/main" val="17509991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l-GR" sz="2400" dirty="0" smtClean="0">
                          <a:latin typeface="+mn-lt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a:t>α</a:t>
                      </a:r>
                      <a:r>
                        <a:rPr lang="en-US" sz="2400" dirty="0" smtClean="0">
                          <a:latin typeface="+mn-lt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a:t> (abstraction):</a:t>
                      </a:r>
                    </a:p>
                    <a:p>
                      <a:pPr marL="457200" lvl="1" indent="-228600">
                        <a:spcAft>
                          <a:spcPts val="0"/>
                        </a:spcAft>
                        <a:buClr>
                          <a:schemeClr val="accent2"/>
                        </a:buClr>
                        <a:buFont typeface="Calibri" panose="020F0502020204030204" pitchFamily="34" charset="0"/>
                        <a:buChar char="−"/>
                      </a:pPr>
                      <a:r>
                        <a:rPr lang="en-US" sz="2400" dirty="0" smtClean="0">
                          <a:latin typeface="+mn-lt"/>
                          <a:sym typeface="Symbol" panose="05050102010706020507" pitchFamily="18" charset="2"/>
                        </a:rPr>
                        <a:t>  </a:t>
                      </a:r>
                      <a:r>
                        <a:rPr lang="en-US" sz="2400" dirty="0" smtClean="0">
                          <a:latin typeface="+mn-lt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a:t>↦</a:t>
                      </a:r>
                      <a:r>
                        <a:rPr lang="en-US" sz="2400" dirty="0" smtClean="0">
                          <a:latin typeface="+mn-lt"/>
                          <a:sym typeface="Symbol" panose="05050102010706020507" pitchFamily="18" charset="2"/>
                        </a:rPr>
                        <a:t>  </a:t>
                      </a:r>
                      <a:r>
                        <a:rPr lang="en-US" sz="2400" i="1" dirty="0" smtClean="0">
                          <a:latin typeface="+mn-lt"/>
                          <a:sym typeface="Symbol" panose="05050102010706020507" pitchFamily="18" charset="2"/>
                        </a:rPr>
                        <a:t>none</a:t>
                      </a:r>
                    </a:p>
                    <a:p>
                      <a:pPr marL="4572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−"/>
                        <a:tabLst/>
                        <a:defRPr/>
                      </a:pPr>
                      <a:r>
                        <a:rPr lang="en-US" sz="2400" dirty="0" smtClean="0">
                          <a:latin typeface="+mn-lt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a:t>{n</a:t>
                      </a:r>
                      <a:r>
                        <a:rPr lang="en-US" sz="2400" baseline="0" dirty="0" smtClean="0">
                          <a:latin typeface="+mn-lt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a:t> | n &lt; 0}</a:t>
                      </a:r>
                      <a:r>
                        <a:rPr lang="en-US" sz="2400" dirty="0" smtClean="0">
                          <a:latin typeface="+mn-lt"/>
                          <a:sym typeface="Symbol" panose="05050102010706020507" pitchFamily="18" charset="2"/>
                        </a:rPr>
                        <a:t>  </a:t>
                      </a:r>
                      <a:r>
                        <a:rPr lang="en-US" sz="2400" dirty="0" smtClean="0">
                          <a:latin typeface="+mn-lt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a:t>↦</a:t>
                      </a:r>
                      <a:r>
                        <a:rPr lang="en-US" sz="2400" dirty="0" smtClean="0">
                          <a:latin typeface="+mn-lt"/>
                          <a:sym typeface="Symbol" panose="05050102010706020507" pitchFamily="18" charset="2"/>
                        </a:rPr>
                        <a:t>  </a:t>
                      </a:r>
                      <a:r>
                        <a:rPr lang="en-US" sz="2400" b="0" i="1" dirty="0" err="1" smtClean="0">
                          <a:latin typeface="+mn-lt"/>
                          <a:sym typeface="Symbol" panose="05050102010706020507" pitchFamily="18" charset="2"/>
                        </a:rPr>
                        <a:t>neg</a:t>
                      </a:r>
                      <a:endParaRPr lang="en-US" sz="2400" b="0" i="1" dirty="0" smtClean="0">
                        <a:latin typeface="+mn-lt"/>
                        <a:sym typeface="Symbol" panose="05050102010706020507" pitchFamily="18" charset="2"/>
                      </a:endParaRPr>
                    </a:p>
                    <a:p>
                      <a:pPr marL="4572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−"/>
                        <a:tabLst/>
                        <a:defRPr/>
                      </a:pPr>
                      <a:r>
                        <a:rPr lang="en-US" sz="2400" dirty="0" smtClean="0">
                          <a:latin typeface="+mn-lt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a:t>{n</a:t>
                      </a:r>
                      <a:r>
                        <a:rPr lang="en-US" sz="2400" baseline="0" dirty="0" smtClean="0">
                          <a:latin typeface="+mn-lt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a:t> | </a:t>
                      </a:r>
                      <a:r>
                        <a:rPr lang="en-US" sz="2400" baseline="0" dirty="0" smtClean="0">
                          <a:latin typeface="+mn-lt"/>
                          <a:ea typeface="+mn-ea"/>
                          <a:sym typeface="Symbol" panose="05050102010706020507" pitchFamily="18" charset="2"/>
                        </a:rPr>
                        <a:t>n </a:t>
                      </a:r>
                      <a:r>
                        <a:rPr lang="en-US" sz="24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a:t>≥</a:t>
                      </a:r>
                      <a:r>
                        <a:rPr lang="en-US" sz="2400" baseline="0" dirty="0" smtClean="0">
                          <a:latin typeface="+mn-lt"/>
                          <a:ea typeface="+mn-ea"/>
                          <a:sym typeface="Symbol" panose="05050102010706020507" pitchFamily="18" charset="2"/>
                        </a:rPr>
                        <a:t> 0}</a:t>
                      </a:r>
                      <a:r>
                        <a:rPr lang="en-US" sz="2400" dirty="0" smtClean="0">
                          <a:latin typeface="+mn-lt"/>
                          <a:sym typeface="Symbol" panose="05050102010706020507" pitchFamily="18" charset="2"/>
                        </a:rPr>
                        <a:t>  </a:t>
                      </a:r>
                      <a:r>
                        <a:rPr lang="en-US" sz="2400" dirty="0" smtClean="0">
                          <a:latin typeface="+mn-lt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a:t>↦</a:t>
                      </a:r>
                      <a:r>
                        <a:rPr lang="en-US" sz="2400" dirty="0" smtClean="0">
                          <a:latin typeface="+mn-lt"/>
                          <a:sym typeface="Symbol" panose="05050102010706020507" pitchFamily="18" charset="2"/>
                        </a:rPr>
                        <a:t>  </a:t>
                      </a:r>
                      <a:r>
                        <a:rPr lang="en-US" sz="2400" b="0" i="1" dirty="0" err="1" smtClean="0">
                          <a:latin typeface="+mn-lt"/>
                          <a:sym typeface="Symbol" panose="05050102010706020507" pitchFamily="18" charset="2"/>
                        </a:rPr>
                        <a:t>pos</a:t>
                      </a:r>
                      <a:endParaRPr lang="en-US" sz="2400" b="0" i="1" dirty="0" smtClean="0">
                        <a:latin typeface="+mn-lt"/>
                        <a:sym typeface="Symbol" panose="05050102010706020507" pitchFamily="18" charset="2"/>
                      </a:endParaRPr>
                    </a:p>
                    <a:p>
                      <a:pPr marL="4572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−"/>
                        <a:tabLst/>
                        <a:defRPr/>
                      </a:pPr>
                      <a:r>
                        <a:rPr lang="en-US" sz="2400" baseline="0" dirty="0" smtClean="0">
                          <a:latin typeface="+mn-lt"/>
                          <a:sym typeface="Symbol" panose="05050102010706020507" pitchFamily="18" charset="2"/>
                        </a:rPr>
                        <a:t>all others  </a:t>
                      </a:r>
                      <a:r>
                        <a:rPr lang="en-US" sz="2400" dirty="0" smtClean="0">
                          <a:latin typeface="+mn-lt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a:t>↦</a:t>
                      </a:r>
                      <a:r>
                        <a:rPr lang="en-US" sz="2400" dirty="0" smtClean="0">
                          <a:latin typeface="+mn-lt"/>
                          <a:sym typeface="Symbol" panose="05050102010706020507" pitchFamily="18" charset="2"/>
                        </a:rPr>
                        <a:t>  </a:t>
                      </a:r>
                      <a:r>
                        <a:rPr lang="en-US" sz="2400" i="1" dirty="0" smtClean="0">
                          <a:latin typeface="+mn-lt"/>
                          <a:sym typeface="Symbol" panose="05050102010706020507" pitchFamily="18" charset="2"/>
                        </a:rPr>
                        <a:t>all</a:t>
                      </a:r>
                      <a:r>
                        <a:rPr lang="en-US" sz="2400" baseline="0" dirty="0" smtClean="0">
                          <a:latin typeface="+mn-lt"/>
                          <a:sym typeface="Symbol" panose="05050102010706020507" pitchFamily="18" charset="2"/>
                        </a:rPr>
                        <a:t> </a:t>
                      </a:r>
                      <a:endParaRPr lang="en-US" sz="2400" dirty="0" smtClean="0">
                        <a:latin typeface="+mn-lt"/>
                        <a:sym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>
                          <a:latin typeface="+mn-lt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a:t></a:t>
                      </a:r>
                      <a:r>
                        <a:rPr lang="en-US" sz="2400" dirty="0" smtClean="0">
                          <a:latin typeface="+mn-lt"/>
                          <a:ea typeface="Cambria Math" panose="02040503050406030204" pitchFamily="18" charset="0"/>
                        </a:rPr>
                        <a:t> (concretization):</a:t>
                      </a:r>
                    </a:p>
                    <a:p>
                      <a:pPr marL="457200" indent="-228600">
                        <a:buClr>
                          <a:schemeClr val="accent2"/>
                        </a:buClr>
                        <a:buFont typeface="Calibri" panose="020F0502020204030204" pitchFamily="34" charset="0"/>
                        <a:buChar char="−"/>
                      </a:pPr>
                      <a:r>
                        <a:rPr lang="en-US" sz="2400" i="1" dirty="0" smtClean="0">
                          <a:latin typeface="+mn-lt"/>
                          <a:ea typeface="Cambria Math" panose="02040503050406030204" pitchFamily="18" charset="0"/>
                        </a:rPr>
                        <a:t>none</a:t>
                      </a:r>
                      <a:r>
                        <a:rPr lang="en-US" sz="2400" dirty="0" smtClean="0">
                          <a:latin typeface="+mn-lt"/>
                          <a:ea typeface="Cambria Math" panose="02040503050406030204" pitchFamily="18" charset="0"/>
                        </a:rPr>
                        <a:t>  ↦  </a:t>
                      </a:r>
                      <a:r>
                        <a:rPr lang="en-US" sz="2400" dirty="0" smtClean="0">
                          <a:latin typeface="+mn-lt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a:t></a:t>
                      </a:r>
                      <a:endParaRPr lang="en-US" sz="2400" dirty="0" smtClean="0">
                        <a:latin typeface="+mn-lt"/>
                        <a:ea typeface="Cambria Math" panose="02040503050406030204" pitchFamily="18" charset="0"/>
                      </a:endParaRPr>
                    </a:p>
                    <a:p>
                      <a:pPr marL="457200" indent="-228600">
                        <a:buClr>
                          <a:schemeClr val="accent2"/>
                        </a:buClr>
                        <a:buFont typeface="Calibri" panose="020F0502020204030204" pitchFamily="34" charset="0"/>
                        <a:buChar char="−"/>
                      </a:pPr>
                      <a:r>
                        <a:rPr lang="en-US" sz="2400" b="0" i="1" dirty="0" err="1" smtClean="0">
                          <a:latin typeface="+mn-lt"/>
                          <a:ea typeface="Cambria Math" panose="02040503050406030204" pitchFamily="18" charset="0"/>
                        </a:rPr>
                        <a:t>neg</a:t>
                      </a:r>
                      <a:r>
                        <a:rPr lang="en-US" sz="2400" dirty="0" smtClean="0">
                          <a:latin typeface="+mn-lt"/>
                          <a:ea typeface="Cambria Math" panose="02040503050406030204" pitchFamily="18" charset="0"/>
                        </a:rPr>
                        <a:t>  ↦  {n | n &lt; 0}</a:t>
                      </a:r>
                    </a:p>
                    <a:p>
                      <a:pPr marL="4572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Calibri" panose="020F0502020204030204" pitchFamily="34" charset="0"/>
                        <a:buChar char="−"/>
                        <a:tabLst/>
                        <a:defRPr/>
                      </a:pPr>
                      <a:r>
                        <a:rPr lang="en-US" sz="2400" b="0" i="1" dirty="0" err="1" smtClean="0">
                          <a:latin typeface="+mn-lt"/>
                          <a:ea typeface="Cambria Math" panose="02040503050406030204" pitchFamily="18" charset="0"/>
                        </a:rPr>
                        <a:t>pos</a:t>
                      </a:r>
                      <a:r>
                        <a:rPr lang="en-US" sz="2400" dirty="0" smtClean="0">
                          <a:latin typeface="+mn-lt"/>
                          <a:ea typeface="Cambria Math" panose="02040503050406030204" pitchFamily="18" charset="0"/>
                        </a:rPr>
                        <a:t>  ↦  {n | n </a:t>
                      </a:r>
                      <a:r>
                        <a:rPr lang="en-US" sz="24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≥</a:t>
                      </a:r>
                      <a:r>
                        <a:rPr lang="en-US" sz="2400" dirty="0" smtClean="0">
                          <a:latin typeface="+mn-lt"/>
                          <a:ea typeface="Cambria Math" panose="02040503050406030204" pitchFamily="18" charset="0"/>
                        </a:rPr>
                        <a:t> 0}</a:t>
                      </a:r>
                    </a:p>
                    <a:p>
                      <a:pPr marL="457200" indent="-228600">
                        <a:buClr>
                          <a:schemeClr val="accent2"/>
                        </a:buClr>
                        <a:buFont typeface="Calibri" panose="020F0502020204030204" pitchFamily="34" charset="0"/>
                        <a:buChar char="−"/>
                      </a:pPr>
                      <a:r>
                        <a:rPr lang="en-US" sz="2400" i="1" dirty="0" smtClean="0">
                          <a:latin typeface="+mn-lt"/>
                          <a:ea typeface="Cambria Math" panose="02040503050406030204" pitchFamily="18" charset="0"/>
                        </a:rPr>
                        <a:t>all</a:t>
                      </a:r>
                      <a:r>
                        <a:rPr lang="en-US" sz="2400" baseline="0" dirty="0" smtClean="0">
                          <a:latin typeface="+mn-lt"/>
                          <a:ea typeface="Cambria Math" panose="02040503050406030204" pitchFamily="18" charset="0"/>
                        </a:rPr>
                        <a:t>  ↦  ℤ</a:t>
                      </a:r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65191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90488" y="457200"/>
            <a:ext cx="20136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>
                <a:solidFill>
                  <a:schemeClr val="bg1">
                    <a:lumMod val="50000"/>
                  </a:schemeClr>
                </a:solidFill>
              </a:rPr>
              <a:t>Domains</a:t>
            </a:r>
            <a:endParaRPr lang="en-US" sz="40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37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/>
              <a:t>Rule of 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16818"/>
            <a:ext cx="7886700" cy="90183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also have to interpret the operations of the language over the abstract domain: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749358"/>
              </p:ext>
            </p:extLst>
          </p:nvPr>
        </p:nvGraphicFramePr>
        <p:xfrm>
          <a:off x="944881" y="2956560"/>
          <a:ext cx="3287485" cy="2103120"/>
        </p:xfrm>
        <a:graphic>
          <a:graphicData uri="http://schemas.openxmlformats.org/drawingml/2006/table">
            <a:tbl>
              <a:tblPr firstRow="1" lastRow="1" bandRow="1">
                <a:tableStyleId>{5940675A-B579-460E-94D1-54222C63F5DA}</a:tableStyleId>
              </a:tblPr>
              <a:tblGrid>
                <a:gridCol w="657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7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7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74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956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ym typeface="Symbol" panose="05050102010706020507" pitchFamily="18" charset="2"/>
                        </a:rPr>
                        <a:t></a:t>
                      </a:r>
                      <a:endParaRPr lang="en-US" sz="2800" dirty="0"/>
                    </a:p>
                  </a:txBody>
                  <a:tcPr marL="0" marR="0" anchor="ctr" anchorCtr="1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sym typeface="Symbol"/>
                        </a:rPr>
                        <a:t>none</a:t>
                      </a:r>
                      <a:endParaRPr lang="en-US" sz="2000" i="1" dirty="0"/>
                    </a:p>
                  </a:txBody>
                  <a:tcPr marL="0" marR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pos</a:t>
                      </a:r>
                      <a:endParaRPr lang="en-US" sz="2000" b="1" i="1" dirty="0"/>
                    </a:p>
                  </a:txBody>
                  <a:tcPr marL="0" marR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i="1" dirty="0" err="1" smtClean="0"/>
                        <a:t>neg</a:t>
                      </a:r>
                      <a:endParaRPr lang="en-US" sz="2000" b="1" i="1" dirty="0"/>
                    </a:p>
                  </a:txBody>
                  <a:tcPr marL="0" marR="0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all</a:t>
                      </a:r>
                      <a:endParaRPr lang="en-US" sz="2000" b="1" i="1" dirty="0"/>
                    </a:p>
                  </a:txBody>
                  <a:tcPr marL="0" marR="0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sym typeface="Symbol"/>
                        </a:rPr>
                        <a:t>none</a:t>
                      </a:r>
                      <a:endParaRPr lang="en-US" sz="2000" i="1" dirty="0"/>
                    </a:p>
                  </a:txBody>
                  <a:tcPr marL="0" marR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sym typeface="Symbol"/>
                        </a:rPr>
                        <a:t>none</a:t>
                      </a:r>
                      <a:endParaRPr lang="en-US" sz="2000" i="1" dirty="0"/>
                    </a:p>
                  </a:txBody>
                  <a:tcPr marL="0" marR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sym typeface="Symbol"/>
                        </a:rPr>
                        <a:t>none</a:t>
                      </a:r>
                      <a:endParaRPr lang="en-US" sz="2000" i="1" dirty="0"/>
                    </a:p>
                  </a:txBody>
                  <a:tcPr marL="0" marR="0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sym typeface="Symbol"/>
                        </a:rPr>
                        <a:t>none</a:t>
                      </a:r>
                      <a:endParaRPr lang="en-US" sz="2000" i="1" dirty="0"/>
                    </a:p>
                  </a:txBody>
                  <a:tcPr marL="0" marR="0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sym typeface="Symbol"/>
                        </a:rPr>
                        <a:t>none</a:t>
                      </a:r>
                      <a:endParaRPr lang="en-US" sz="2000" i="1" dirty="0"/>
                    </a:p>
                  </a:txBody>
                  <a:tcPr marL="0" marR="0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pos</a:t>
                      </a:r>
                      <a:endParaRPr lang="en-US" sz="2000" b="1" i="1" dirty="0"/>
                    </a:p>
                  </a:txBody>
                  <a:tcPr marL="0" marR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sym typeface="Symbol"/>
                        </a:rPr>
                        <a:t>none</a:t>
                      </a:r>
                      <a:endParaRPr lang="en-US" sz="2000" i="1" dirty="0"/>
                    </a:p>
                  </a:txBody>
                  <a:tcPr marL="0" marR="0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pos</a:t>
                      </a:r>
                      <a:endParaRPr lang="en-US" sz="2000" i="1" dirty="0"/>
                    </a:p>
                  </a:txBody>
                  <a:tcPr marL="0" marR="0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all</a:t>
                      </a:r>
                      <a:endParaRPr lang="en-US" sz="2000" i="1" dirty="0"/>
                    </a:p>
                  </a:txBody>
                  <a:tcPr marL="0" marR="0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all</a:t>
                      </a:r>
                      <a:endParaRPr lang="en-US" sz="2000" i="1" dirty="0"/>
                    </a:p>
                  </a:txBody>
                  <a:tcPr marL="0" marR="0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2000" b="1" i="1" dirty="0" err="1" smtClean="0"/>
                        <a:t>neg</a:t>
                      </a:r>
                      <a:endParaRPr lang="en-US" sz="2000" b="1" i="1" dirty="0"/>
                    </a:p>
                  </a:txBody>
                  <a:tcPr marL="0" marR="0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sym typeface="Symbol"/>
                        </a:rPr>
                        <a:t>none</a:t>
                      </a:r>
                      <a:endParaRPr lang="en-US" sz="2000" i="1" dirty="0"/>
                    </a:p>
                  </a:txBody>
                  <a:tcPr marL="0" marR="0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all</a:t>
                      </a:r>
                      <a:endParaRPr lang="en-US" sz="2000" i="1" dirty="0"/>
                    </a:p>
                  </a:txBody>
                  <a:tcPr marL="0" marR="0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i="1" dirty="0" err="1" smtClean="0"/>
                        <a:t>neg</a:t>
                      </a:r>
                      <a:endParaRPr lang="en-US" sz="2000" i="1" dirty="0"/>
                    </a:p>
                  </a:txBody>
                  <a:tcPr marL="0" marR="0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all</a:t>
                      </a:r>
                      <a:endParaRPr lang="en-US" sz="2000" i="1" dirty="0"/>
                    </a:p>
                  </a:txBody>
                  <a:tcPr marL="0" marR="0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all</a:t>
                      </a:r>
                      <a:endParaRPr lang="en-US" sz="2000" b="1" i="1" dirty="0"/>
                    </a:p>
                  </a:txBody>
                  <a:tcPr marL="0" marR="0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sym typeface="Symbol"/>
                        </a:rPr>
                        <a:t>none</a:t>
                      </a:r>
                      <a:endParaRPr lang="en-US" sz="2000" i="1" dirty="0"/>
                    </a:p>
                  </a:txBody>
                  <a:tcPr marL="0" marR="0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all</a:t>
                      </a:r>
                      <a:endParaRPr lang="en-US" sz="2000" i="1" dirty="0"/>
                    </a:p>
                  </a:txBody>
                  <a:tcPr marL="0" marR="0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all</a:t>
                      </a:r>
                      <a:endParaRPr lang="en-US" sz="2000" i="1" dirty="0"/>
                    </a:p>
                  </a:txBody>
                  <a:tcPr marL="0" marR="0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all</a:t>
                      </a:r>
                      <a:endParaRPr lang="en-US" sz="2000" i="1" dirty="0"/>
                    </a:p>
                  </a:txBody>
                  <a:tcPr marL="0" marR="0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026599"/>
              </p:ext>
            </p:extLst>
          </p:nvPr>
        </p:nvGraphicFramePr>
        <p:xfrm>
          <a:off x="4976950" y="2956560"/>
          <a:ext cx="3359330" cy="2103120"/>
        </p:xfrm>
        <a:graphic>
          <a:graphicData uri="http://schemas.openxmlformats.org/drawingml/2006/table">
            <a:tbl>
              <a:tblPr firstRow="1" lastRow="1" bandRow="1">
                <a:tableStyleId>{5940675A-B579-460E-94D1-54222C63F5DA}</a:tableStyleId>
              </a:tblPr>
              <a:tblGrid>
                <a:gridCol w="671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8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1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9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ym typeface="Symbol" panose="05050102010706020507" pitchFamily="18" charset="2"/>
                        </a:rPr>
                        <a:t></a:t>
                      </a:r>
                      <a:endParaRPr lang="en-US" sz="2800" dirty="0" smtClean="0"/>
                    </a:p>
                  </a:txBody>
                  <a:tcPr marL="0" marR="0" anchor="ctr" anchorCtr="1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sym typeface="Symbol"/>
                        </a:rPr>
                        <a:t>none</a:t>
                      </a:r>
                      <a:endParaRPr lang="en-US" sz="2000" i="1" dirty="0"/>
                    </a:p>
                  </a:txBody>
                  <a:tcPr marL="0" marR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pos</a:t>
                      </a:r>
                      <a:endParaRPr lang="en-US" sz="2000" b="1" i="1" dirty="0"/>
                    </a:p>
                  </a:txBody>
                  <a:tcPr marL="0" marR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i="1" dirty="0" err="1" smtClean="0"/>
                        <a:t>neg</a:t>
                      </a:r>
                      <a:endParaRPr lang="en-US" sz="2000" b="1" i="1" dirty="0"/>
                    </a:p>
                  </a:txBody>
                  <a:tcPr marL="0" marR="0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all</a:t>
                      </a:r>
                      <a:endParaRPr lang="en-US" sz="2000" b="1" i="1" dirty="0"/>
                    </a:p>
                  </a:txBody>
                  <a:tcPr marL="0" marR="0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sym typeface="Symbol"/>
                        </a:rPr>
                        <a:t>none</a:t>
                      </a:r>
                      <a:endParaRPr lang="en-US" sz="2000" i="1" dirty="0"/>
                    </a:p>
                  </a:txBody>
                  <a:tcPr marL="0" marR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sym typeface="Symbol"/>
                        </a:rPr>
                        <a:t>none</a:t>
                      </a:r>
                      <a:endParaRPr lang="en-US" sz="2000" i="1" dirty="0"/>
                    </a:p>
                  </a:txBody>
                  <a:tcPr marL="0" marR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sym typeface="Symbol"/>
                        </a:rPr>
                        <a:t>none</a:t>
                      </a:r>
                      <a:endParaRPr lang="en-US" sz="2000" i="1" dirty="0"/>
                    </a:p>
                  </a:txBody>
                  <a:tcPr marL="0" marR="0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sym typeface="Symbol"/>
                        </a:rPr>
                        <a:t>none</a:t>
                      </a:r>
                      <a:endParaRPr lang="en-US" sz="2000" i="1" dirty="0"/>
                    </a:p>
                  </a:txBody>
                  <a:tcPr marL="0" marR="0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sym typeface="Symbol"/>
                        </a:rPr>
                        <a:t>none</a:t>
                      </a:r>
                      <a:endParaRPr lang="en-US" sz="2000" i="1" dirty="0"/>
                    </a:p>
                  </a:txBody>
                  <a:tcPr marL="0" marR="0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pos</a:t>
                      </a:r>
                      <a:endParaRPr lang="en-US" sz="2000" b="1" i="1" dirty="0"/>
                    </a:p>
                  </a:txBody>
                  <a:tcPr marL="0" marR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sym typeface="Symbol"/>
                        </a:rPr>
                        <a:t>none</a:t>
                      </a:r>
                      <a:endParaRPr lang="en-US" sz="2000" i="1" dirty="0"/>
                    </a:p>
                  </a:txBody>
                  <a:tcPr marL="0" marR="0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pos</a:t>
                      </a:r>
                      <a:endParaRPr lang="en-US" sz="2000" i="1" dirty="0"/>
                    </a:p>
                  </a:txBody>
                  <a:tcPr marL="0" marR="0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i="1" dirty="0" err="1" smtClean="0"/>
                        <a:t>neg</a:t>
                      </a:r>
                      <a:endParaRPr lang="en-US" sz="2000" i="1" dirty="0"/>
                    </a:p>
                  </a:txBody>
                  <a:tcPr marL="0" marR="0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all</a:t>
                      </a:r>
                      <a:endParaRPr lang="en-US" sz="2000" i="1" dirty="0"/>
                    </a:p>
                  </a:txBody>
                  <a:tcPr marL="0" marR="0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2000" b="1" i="1" dirty="0" err="1" smtClean="0"/>
                        <a:t>neg</a:t>
                      </a:r>
                      <a:endParaRPr lang="en-US" sz="2000" b="1" i="1" dirty="0"/>
                    </a:p>
                  </a:txBody>
                  <a:tcPr marL="0" marR="0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sym typeface="Symbol"/>
                        </a:rPr>
                        <a:t>none</a:t>
                      </a:r>
                      <a:endParaRPr lang="en-US" sz="2000" i="1" dirty="0"/>
                    </a:p>
                  </a:txBody>
                  <a:tcPr marL="0" marR="0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i="1" dirty="0" err="1" smtClean="0"/>
                        <a:t>neg</a:t>
                      </a:r>
                      <a:endParaRPr lang="en-US" sz="2000" i="1" dirty="0"/>
                    </a:p>
                  </a:txBody>
                  <a:tcPr marL="0" marR="0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pos</a:t>
                      </a:r>
                      <a:endParaRPr lang="en-US" sz="2000" i="1" dirty="0"/>
                    </a:p>
                  </a:txBody>
                  <a:tcPr marL="0" marR="0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all</a:t>
                      </a:r>
                      <a:endParaRPr lang="en-US" sz="2000" i="1" dirty="0"/>
                    </a:p>
                  </a:txBody>
                  <a:tcPr marL="0" marR="0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all</a:t>
                      </a:r>
                      <a:endParaRPr lang="en-US" sz="2000" b="1" i="1" dirty="0"/>
                    </a:p>
                  </a:txBody>
                  <a:tcPr marL="0" marR="0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sym typeface="Symbol"/>
                        </a:rPr>
                        <a:t>none</a:t>
                      </a:r>
                      <a:endParaRPr lang="en-US" sz="2000" i="1" dirty="0"/>
                    </a:p>
                  </a:txBody>
                  <a:tcPr marL="0" marR="0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all</a:t>
                      </a:r>
                      <a:endParaRPr lang="en-US" sz="2000" i="1" dirty="0"/>
                    </a:p>
                  </a:txBody>
                  <a:tcPr marL="0" marR="0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all</a:t>
                      </a:r>
                      <a:endParaRPr lang="en-US" sz="2000" i="1" dirty="0"/>
                    </a:p>
                  </a:txBody>
                  <a:tcPr marL="0" marR="0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all</a:t>
                      </a:r>
                      <a:endParaRPr lang="en-US" sz="2000" i="1" dirty="0"/>
                    </a:p>
                  </a:txBody>
                  <a:tcPr marL="0" marR="0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90488" y="457200"/>
            <a:ext cx="24865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>
                <a:solidFill>
                  <a:schemeClr val="bg1">
                    <a:lumMod val="50000"/>
                  </a:schemeClr>
                </a:solidFill>
              </a:rPr>
              <a:t>Operations</a:t>
            </a:r>
            <a:endParaRPr lang="en-US" sz="40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05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Didn't we just do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MOP framework is a good step in formal reasoning about program analyses.  </a:t>
            </a:r>
          </a:p>
          <a:p>
            <a:pPr marL="0" indent="0">
              <a:buNone/>
            </a:pPr>
            <a:r>
              <a:rPr lang="en-US" dirty="0" smtClean="0"/>
              <a:t>However: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it assumes that block-level transfer functions are given</a:t>
            </a:r>
          </a:p>
          <a:p>
            <a:pPr lvl="2"/>
            <a:r>
              <a:rPr lang="en-US" dirty="0" smtClean="0"/>
              <a:t>where do these come from?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how do we know that the transfer functions are sound?</a:t>
            </a:r>
          </a:p>
          <a:p>
            <a:pPr lvl="1"/>
            <a:r>
              <a:rPr lang="en-US" dirty="0" smtClean="0"/>
              <a:t>it assumes a particular kind of iteration</a:t>
            </a:r>
          </a:p>
          <a:p>
            <a:pPr lvl="2">
              <a:spcAft>
                <a:spcPts val="1200"/>
              </a:spcAft>
            </a:pPr>
            <a:r>
              <a:rPr lang="en-US" dirty="0" smtClean="0"/>
              <a:t>is anything else possible?  why or why not?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it considers only dataflow analyses</a:t>
            </a:r>
          </a:p>
          <a:p>
            <a:pPr lvl="2">
              <a:spcAft>
                <a:spcPts val="1200"/>
              </a:spcAft>
            </a:pPr>
            <a:r>
              <a:rPr lang="en-US" dirty="0" smtClean="0"/>
              <a:t>what about control flow analyses?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6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/>
              <a:t>Rule of signs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30936" y="1417320"/>
            <a:ext cx="82296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Soundness: </a:t>
            </a:r>
            <a:r>
              <a:rPr lang="en-US" dirty="0" smtClean="0">
                <a:sym typeface="Symbol" pitchFamily="18" charset="2"/>
              </a:rPr>
              <a:t>,  must satisfy</a:t>
            </a:r>
            <a:endParaRPr lang="en-US" dirty="0" smtClean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D26130-5E48-45B5-902C-457AC3D511E9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1319374" y="2317323"/>
            <a:ext cx="21498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ym typeface="Symbol" pitchFamily="18" charset="2"/>
              </a:rPr>
              <a:t>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dirty="0">
                <a:sym typeface="Symbol" pitchFamily="18" charset="2"/>
              </a:rPr>
              <a:t>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en-US" sz="2400" dirty="0">
                <a:sym typeface="Symbol" pitchFamily="18" charset="2"/>
              </a:rPr>
              <a:t>  </a:t>
            </a:r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𝒟</a:t>
            </a:r>
            <a:r>
              <a:rPr lang="en-US" sz="2400" baseline="-25000" dirty="0" err="1" smtClean="0">
                <a:ea typeface="Cambria Math" panose="02040503050406030204" pitchFamily="18" charset="0"/>
              </a:rPr>
              <a:t>conc</a:t>
            </a:r>
            <a:r>
              <a:rPr lang="en-US" sz="2400" dirty="0" smtClean="0"/>
              <a:t> </a:t>
            </a:r>
            <a:r>
              <a:rPr lang="en-US" sz="2400" dirty="0"/>
              <a:t>:</a:t>
            </a:r>
            <a:r>
              <a:rPr lang="en-US" sz="2400" dirty="0">
                <a:sym typeface="Symbol" pitchFamily="18" charset="2"/>
              </a:rPr>
              <a:t> </a:t>
            </a:r>
            <a:endParaRPr lang="en-US" sz="2400" dirty="0"/>
          </a:p>
        </p:txBody>
      </p:sp>
      <p:sp>
        <p:nvSpPr>
          <p:cNvPr id="10247" name="Left Brace 6"/>
          <p:cNvSpPr>
            <a:spLocks/>
          </p:cNvSpPr>
          <p:nvPr/>
        </p:nvSpPr>
        <p:spPr bwMode="auto">
          <a:xfrm>
            <a:off x="3507294" y="2077315"/>
            <a:ext cx="256902" cy="966597"/>
          </a:xfrm>
          <a:prstGeom prst="leftBrace">
            <a:avLst>
              <a:gd name="adj1" fmla="val 55487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742950" indent="-285750"/>
            <a:endParaRPr lang="en-US"/>
          </a:p>
        </p:txBody>
      </p:sp>
      <p:sp>
        <p:nvSpPr>
          <p:cNvPr id="10248" name="TextBox 7"/>
          <p:cNvSpPr txBox="1">
            <a:spLocks noChangeArrowheads="1"/>
          </p:cNvSpPr>
          <p:nvPr/>
        </p:nvSpPr>
        <p:spPr bwMode="auto">
          <a:xfrm>
            <a:off x="3840396" y="1922597"/>
            <a:ext cx="31999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/>
              <a:t> +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/>
              <a:t>   </a:t>
            </a:r>
            <a:r>
              <a:rPr lang="en-US" sz="2400" dirty="0">
                <a:sym typeface="Symbol" pitchFamily="18" charset="2"/>
              </a:rPr>
              <a:t> </a:t>
            </a:r>
            <a:r>
              <a:rPr lang="en-US" sz="2400" dirty="0" smtClean="0">
                <a:sym typeface="Symbol" pitchFamily="18" charset="2"/>
              </a:rPr>
              <a:t>  </a:t>
            </a:r>
            <a:r>
              <a:rPr lang="el-GR" sz="2400" dirty="0" smtClean="0">
                <a:ea typeface="Cambria Math" panose="02040503050406030204" pitchFamily="18" charset="0"/>
                <a:sym typeface="Symbol" panose="05050102010706020507" pitchFamily="18" charset="2"/>
              </a:rPr>
              <a:t></a:t>
            </a:r>
            <a:r>
              <a:rPr lang="en-US" sz="2400" dirty="0" smtClean="0">
                <a:sym typeface="Symbol" pitchFamily="18" charset="2"/>
              </a:rPr>
              <a:t>( </a:t>
            </a:r>
            <a:r>
              <a:rPr lang="el-GR" sz="2400" dirty="0" smtClean="0">
                <a:ea typeface="Cambria Math" panose="02040503050406030204" pitchFamily="18" charset="0"/>
                <a:sym typeface="Symbol" panose="05050102010706020507" pitchFamily="18" charset="2"/>
              </a:rPr>
              <a:t>α</a:t>
            </a:r>
            <a:r>
              <a:rPr lang="en-US" sz="2400" dirty="0" smtClean="0">
                <a:sym typeface="Symbol" pitchFamily="18" charset="2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dirty="0">
                <a:sym typeface="Symbol" pitchFamily="18" charset="2"/>
              </a:rPr>
              <a:t>)  </a:t>
            </a:r>
            <a:r>
              <a:rPr lang="el-GR" sz="2400" dirty="0">
                <a:ea typeface="Cambria Math" panose="02040503050406030204" pitchFamily="18" charset="0"/>
                <a:sym typeface="Symbol" panose="05050102010706020507" pitchFamily="18" charset="2"/>
              </a:rPr>
              <a:t>α</a:t>
            </a:r>
            <a:r>
              <a:rPr lang="en-US" sz="2400" dirty="0" smtClean="0">
                <a:sym typeface="Symbol" pitchFamily="18" charset="2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en-US" sz="2400" dirty="0">
                <a:sym typeface="Symbol" pitchFamily="18" charset="2"/>
              </a:rPr>
              <a:t>) )</a:t>
            </a:r>
            <a:endParaRPr lang="en-US" sz="2400" dirty="0"/>
          </a:p>
        </p:txBody>
      </p:sp>
      <p:sp>
        <p:nvSpPr>
          <p:cNvPr id="10249" name="TextBox 8"/>
          <p:cNvSpPr txBox="1">
            <a:spLocks noChangeArrowheads="1"/>
          </p:cNvSpPr>
          <p:nvPr/>
        </p:nvSpPr>
        <p:spPr bwMode="auto">
          <a:xfrm>
            <a:off x="3840397" y="2688976"/>
            <a:ext cx="32143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/>
              <a:t> </a:t>
            </a:r>
            <a:r>
              <a:rPr lang="en-US" sz="2400" dirty="0">
                <a:ea typeface="Cambria Math" panose="02040503050406030204" pitchFamily="18" charset="0"/>
                <a:sym typeface="Symbol" panose="05050102010706020507" pitchFamily="18" charset="2"/>
              </a:rPr>
              <a:t></a:t>
            </a:r>
            <a:r>
              <a:rPr lang="en-US" sz="2400" dirty="0" smtClean="0"/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/>
              <a:t>   </a:t>
            </a:r>
            <a:r>
              <a:rPr lang="en-US" sz="2400" dirty="0">
                <a:sym typeface="Symbol" pitchFamily="18" charset="2"/>
              </a:rPr>
              <a:t> </a:t>
            </a:r>
            <a:r>
              <a:rPr lang="en-US" sz="2400" dirty="0" smtClean="0">
                <a:sym typeface="Symbol" pitchFamily="18" charset="2"/>
              </a:rPr>
              <a:t>  </a:t>
            </a:r>
            <a:r>
              <a:rPr lang="el-GR" sz="2400" dirty="0" smtClean="0">
                <a:ea typeface="Cambria Math" panose="02040503050406030204" pitchFamily="18" charset="0"/>
                <a:sym typeface="Symbol" panose="05050102010706020507" pitchFamily="18" charset="2"/>
              </a:rPr>
              <a:t></a:t>
            </a:r>
            <a:r>
              <a:rPr lang="en-US" sz="2400" dirty="0" smtClean="0">
                <a:sym typeface="Symbol" pitchFamily="18" charset="2"/>
              </a:rPr>
              <a:t>( </a:t>
            </a:r>
            <a:r>
              <a:rPr lang="el-GR" sz="2400" dirty="0" smtClean="0">
                <a:ea typeface="Cambria Math" panose="02040503050406030204" pitchFamily="18" charset="0"/>
                <a:sym typeface="Symbol" panose="05050102010706020507" pitchFamily="18" charset="2"/>
              </a:rPr>
              <a:t>α</a:t>
            </a:r>
            <a:r>
              <a:rPr lang="en-US" sz="2400" dirty="0" smtClean="0">
                <a:sym typeface="Symbol" pitchFamily="18" charset="2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dirty="0">
                <a:sym typeface="Symbol" pitchFamily="18" charset="2"/>
              </a:rPr>
              <a:t>)  </a:t>
            </a:r>
            <a:r>
              <a:rPr lang="el-GR" sz="2400" dirty="0">
                <a:ea typeface="Cambria Math" panose="02040503050406030204" pitchFamily="18" charset="0"/>
                <a:sym typeface="Symbol" panose="05050102010706020507" pitchFamily="18" charset="2"/>
              </a:rPr>
              <a:t>α</a:t>
            </a:r>
            <a:r>
              <a:rPr lang="en-US" sz="2400" dirty="0" smtClean="0">
                <a:sym typeface="Symbol" pitchFamily="18" charset="2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en-US" sz="2400" dirty="0">
                <a:sym typeface="Symbol" pitchFamily="18" charset="2"/>
              </a:rPr>
              <a:t>) 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965877" y="5067639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cs typeface="Times New Roman" panose="02020603050405020304" pitchFamily="18" charset="0"/>
              </a:rPr>
              <a:t>+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cxnSp>
        <p:nvCxnSpPr>
          <p:cNvPr id="5" name="Straight Arrow Connector 4"/>
          <p:cNvCxnSpPr>
            <a:stCxn id="17" idx="3"/>
            <a:endCxn id="3" idx="1"/>
          </p:cNvCxnSpPr>
          <p:nvPr/>
        </p:nvCxnSpPr>
        <p:spPr>
          <a:xfrm flipV="1">
            <a:off x="1391233" y="5298472"/>
            <a:ext cx="1574644" cy="1"/>
          </a:xfrm>
          <a:prstGeom prst="straightConnector1">
            <a:avLst/>
          </a:prstGeom>
          <a:ln w="127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08964" y="490435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80168" y="5067640"/>
            <a:ext cx="61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x, y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8690" y="3874939"/>
            <a:ext cx="1324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ea typeface="Cambria Math" panose="02040503050406030204" pitchFamily="18" charset="0"/>
                <a:sym typeface="Symbol" panose="05050102010706020507" pitchFamily="18" charset="2"/>
              </a:rPr>
              <a:t>α</a:t>
            </a:r>
            <a:r>
              <a:rPr lang="en-US" sz="2400" dirty="0" smtClean="0">
                <a:sym typeface="Symbol" pitchFamily="18" charset="2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dirty="0" smtClean="0">
                <a:sym typeface="Symbol" pitchFamily="18" charset="2"/>
              </a:rPr>
              <a:t>), </a:t>
            </a:r>
            <a:r>
              <a:rPr lang="el-GR" sz="2400" dirty="0" smtClean="0">
                <a:ea typeface="Cambria Math" panose="02040503050406030204" pitchFamily="18" charset="0"/>
                <a:sym typeface="Symbol" panose="05050102010706020507" pitchFamily="18" charset="2"/>
              </a:rPr>
              <a:t>α</a:t>
            </a:r>
            <a:r>
              <a:rPr lang="en-US" sz="2400" dirty="0" smtClean="0">
                <a:sym typeface="Symbol" pitchFamily="18" charset="2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en-US" sz="2400" dirty="0" smtClean="0">
                <a:sym typeface="Symbol" pitchFamily="18" charset="2"/>
              </a:rPr>
              <a:t>)</a:t>
            </a:r>
            <a:endParaRPr lang="en-US" sz="2400" i="1" dirty="0"/>
          </a:p>
        </p:txBody>
      </p:sp>
      <p:sp>
        <p:nvSpPr>
          <p:cNvPr id="22" name="TextBox 7"/>
          <p:cNvSpPr txBox="1">
            <a:spLocks noChangeArrowheads="1"/>
          </p:cNvSpPr>
          <p:nvPr/>
        </p:nvSpPr>
        <p:spPr bwMode="auto">
          <a:xfrm>
            <a:off x="2563523" y="3874939"/>
            <a:ext cx="15520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dirty="0" smtClean="0">
                <a:ea typeface="Cambria Math" panose="02040503050406030204" pitchFamily="18" charset="0"/>
                <a:sym typeface="Symbol" panose="05050102010706020507" pitchFamily="18" charset="2"/>
              </a:rPr>
              <a:t>α</a:t>
            </a:r>
            <a:r>
              <a:rPr lang="en-US" sz="2400" dirty="0" smtClean="0">
                <a:sym typeface="Symbol" pitchFamily="18" charset="2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dirty="0">
                <a:sym typeface="Symbol" pitchFamily="18" charset="2"/>
              </a:rPr>
              <a:t>)  </a:t>
            </a:r>
            <a:r>
              <a:rPr lang="el-GR" sz="2400" dirty="0">
                <a:ea typeface="Cambria Math" panose="02040503050406030204" pitchFamily="18" charset="0"/>
                <a:sym typeface="Symbol" panose="05050102010706020507" pitchFamily="18" charset="2"/>
              </a:rPr>
              <a:t>α</a:t>
            </a:r>
            <a:r>
              <a:rPr lang="en-US" sz="2400" dirty="0" smtClean="0">
                <a:sym typeface="Symbol" pitchFamily="18" charset="2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en-US" sz="2400" dirty="0" smtClean="0">
                <a:sym typeface="Symbol" pitchFamily="18" charset="2"/>
              </a:rPr>
              <a:t>)</a:t>
            </a:r>
            <a:endParaRPr lang="en-US" sz="2400" dirty="0"/>
          </a:p>
        </p:txBody>
      </p:sp>
      <p:cxnSp>
        <p:nvCxnSpPr>
          <p:cNvPr id="23" name="Straight Arrow Connector 22"/>
          <p:cNvCxnSpPr>
            <a:stCxn id="21" idx="3"/>
            <a:endCxn id="22" idx="1"/>
          </p:cNvCxnSpPr>
          <p:nvPr/>
        </p:nvCxnSpPr>
        <p:spPr>
          <a:xfrm>
            <a:off x="1743092" y="4105772"/>
            <a:ext cx="82043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7"/>
          <p:cNvSpPr txBox="1">
            <a:spLocks noChangeArrowheads="1"/>
          </p:cNvSpPr>
          <p:nvPr/>
        </p:nvSpPr>
        <p:spPr bwMode="auto">
          <a:xfrm>
            <a:off x="1943153" y="3715056"/>
            <a:ext cx="4203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ym typeface="Symbol" pitchFamily="18" charset="2"/>
              </a:rPr>
              <a:t></a:t>
            </a:r>
            <a:endParaRPr lang="en-US" sz="2400" dirty="0"/>
          </a:p>
        </p:txBody>
      </p:sp>
      <p:cxnSp>
        <p:nvCxnSpPr>
          <p:cNvPr id="27" name="Straight Arrow Connector 26"/>
          <p:cNvCxnSpPr>
            <a:stCxn id="17" idx="0"/>
            <a:endCxn id="21" idx="2"/>
          </p:cNvCxnSpPr>
          <p:nvPr/>
        </p:nvCxnSpPr>
        <p:spPr>
          <a:xfrm flipH="1" flipV="1">
            <a:off x="1080891" y="4336604"/>
            <a:ext cx="4810" cy="731036"/>
          </a:xfrm>
          <a:prstGeom prst="straightConnector1">
            <a:avLst/>
          </a:prstGeom>
          <a:ln w="127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2" idx="2"/>
          </p:cNvCxnSpPr>
          <p:nvPr/>
        </p:nvCxnSpPr>
        <p:spPr>
          <a:xfrm>
            <a:off x="3339537" y="4336604"/>
            <a:ext cx="0" cy="478545"/>
          </a:xfrm>
          <a:prstGeom prst="straightConnector1">
            <a:avLst/>
          </a:prstGeom>
          <a:ln w="127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383948" y="4240456"/>
            <a:ext cx="311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>
                <a:ea typeface="Cambria Math" panose="02040503050406030204" pitchFamily="18" charset="0"/>
                <a:sym typeface="Symbol" panose="05050102010706020507" pitchFamily="18" charset="2"/>
              </a:rPr>
              <a:t>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 rot="-5400000">
            <a:off x="3148835" y="4763534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⊆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7607624" y="5067639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cs typeface="Times New Roman" panose="02020603050405020304" pitchFamily="18" charset="0"/>
              </a:rPr>
              <a:t>*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cxnSp>
        <p:nvCxnSpPr>
          <p:cNvPr id="56" name="Straight Arrow Connector 55"/>
          <p:cNvCxnSpPr>
            <a:stCxn id="58" idx="3"/>
            <a:endCxn id="55" idx="1"/>
          </p:cNvCxnSpPr>
          <p:nvPr/>
        </p:nvCxnSpPr>
        <p:spPr>
          <a:xfrm flipV="1">
            <a:off x="6032980" y="5298472"/>
            <a:ext cx="1574644" cy="1"/>
          </a:xfrm>
          <a:prstGeom prst="straightConnector1">
            <a:avLst/>
          </a:prstGeom>
          <a:ln w="127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650711" y="4904357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ea typeface="Cambria Math" panose="02040503050406030204" pitchFamily="18" charset="0"/>
                <a:sym typeface="Symbol" panose="05050102010706020507" pitchFamily="18" charset="2"/>
              </a:rPr>
              <a:t>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5421915" y="5067640"/>
            <a:ext cx="61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x, y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060437" y="3874939"/>
            <a:ext cx="1324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ea typeface="Cambria Math" panose="02040503050406030204" pitchFamily="18" charset="0"/>
                <a:sym typeface="Symbol" panose="05050102010706020507" pitchFamily="18" charset="2"/>
              </a:rPr>
              <a:t>α</a:t>
            </a:r>
            <a:r>
              <a:rPr lang="en-US" sz="2400" dirty="0" smtClean="0">
                <a:sym typeface="Symbol" pitchFamily="18" charset="2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dirty="0" smtClean="0">
                <a:sym typeface="Symbol" pitchFamily="18" charset="2"/>
              </a:rPr>
              <a:t>), </a:t>
            </a:r>
            <a:r>
              <a:rPr lang="el-GR" sz="2400" dirty="0" smtClean="0">
                <a:ea typeface="Cambria Math" panose="02040503050406030204" pitchFamily="18" charset="0"/>
                <a:sym typeface="Symbol" panose="05050102010706020507" pitchFamily="18" charset="2"/>
              </a:rPr>
              <a:t>α</a:t>
            </a:r>
            <a:r>
              <a:rPr lang="en-US" sz="2400" dirty="0" smtClean="0">
                <a:sym typeface="Symbol" pitchFamily="18" charset="2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en-US" sz="2400" dirty="0" smtClean="0">
                <a:sym typeface="Symbol" pitchFamily="18" charset="2"/>
              </a:rPr>
              <a:t>)</a:t>
            </a:r>
            <a:endParaRPr lang="en-US" sz="2400" i="1" dirty="0"/>
          </a:p>
        </p:txBody>
      </p:sp>
      <p:sp>
        <p:nvSpPr>
          <p:cNvPr id="60" name="TextBox 7"/>
          <p:cNvSpPr txBox="1">
            <a:spLocks noChangeArrowheads="1"/>
          </p:cNvSpPr>
          <p:nvPr/>
        </p:nvSpPr>
        <p:spPr bwMode="auto">
          <a:xfrm>
            <a:off x="7205270" y="3874939"/>
            <a:ext cx="15520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dirty="0" smtClean="0">
                <a:ea typeface="Cambria Math" panose="02040503050406030204" pitchFamily="18" charset="0"/>
                <a:sym typeface="Symbol" panose="05050102010706020507" pitchFamily="18" charset="2"/>
              </a:rPr>
              <a:t>α</a:t>
            </a:r>
            <a:r>
              <a:rPr lang="en-US" sz="2400" dirty="0" smtClean="0">
                <a:sym typeface="Symbol" pitchFamily="18" charset="2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dirty="0">
                <a:sym typeface="Symbol" pitchFamily="18" charset="2"/>
              </a:rPr>
              <a:t>)  </a:t>
            </a:r>
            <a:r>
              <a:rPr lang="el-GR" sz="2400" dirty="0">
                <a:ea typeface="Cambria Math" panose="02040503050406030204" pitchFamily="18" charset="0"/>
                <a:sym typeface="Symbol" panose="05050102010706020507" pitchFamily="18" charset="2"/>
              </a:rPr>
              <a:t>α</a:t>
            </a:r>
            <a:r>
              <a:rPr lang="en-US" sz="2400" dirty="0" smtClean="0">
                <a:sym typeface="Symbol" pitchFamily="18" charset="2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en-US" sz="2400" dirty="0" smtClean="0">
                <a:sym typeface="Symbol" pitchFamily="18" charset="2"/>
              </a:rPr>
              <a:t>)</a:t>
            </a:r>
            <a:endParaRPr lang="en-US" sz="2400" dirty="0"/>
          </a:p>
        </p:txBody>
      </p:sp>
      <p:cxnSp>
        <p:nvCxnSpPr>
          <p:cNvPr id="61" name="Straight Arrow Connector 60"/>
          <p:cNvCxnSpPr>
            <a:stCxn id="59" idx="3"/>
            <a:endCxn id="60" idx="1"/>
          </p:cNvCxnSpPr>
          <p:nvPr/>
        </p:nvCxnSpPr>
        <p:spPr>
          <a:xfrm>
            <a:off x="6384839" y="4105772"/>
            <a:ext cx="82043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7"/>
          <p:cNvSpPr txBox="1">
            <a:spLocks noChangeArrowheads="1"/>
          </p:cNvSpPr>
          <p:nvPr/>
        </p:nvSpPr>
        <p:spPr bwMode="auto">
          <a:xfrm>
            <a:off x="6584900" y="3715056"/>
            <a:ext cx="4203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ym typeface="Symbol" pitchFamily="18" charset="2"/>
              </a:rPr>
              <a:t></a:t>
            </a:r>
            <a:endParaRPr lang="en-US" sz="2400" dirty="0"/>
          </a:p>
        </p:txBody>
      </p:sp>
      <p:cxnSp>
        <p:nvCxnSpPr>
          <p:cNvPr id="63" name="Straight Arrow Connector 62"/>
          <p:cNvCxnSpPr>
            <a:stCxn id="58" idx="0"/>
            <a:endCxn id="59" idx="2"/>
          </p:cNvCxnSpPr>
          <p:nvPr/>
        </p:nvCxnSpPr>
        <p:spPr>
          <a:xfrm flipH="1" flipV="1">
            <a:off x="5722638" y="4336604"/>
            <a:ext cx="4810" cy="731036"/>
          </a:xfrm>
          <a:prstGeom prst="straightConnector1">
            <a:avLst/>
          </a:prstGeom>
          <a:ln w="127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60" idx="2"/>
          </p:cNvCxnSpPr>
          <p:nvPr/>
        </p:nvCxnSpPr>
        <p:spPr>
          <a:xfrm>
            <a:off x="7981284" y="4336604"/>
            <a:ext cx="0" cy="478545"/>
          </a:xfrm>
          <a:prstGeom prst="straightConnector1">
            <a:avLst/>
          </a:prstGeom>
          <a:ln w="127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8025695" y="4240456"/>
            <a:ext cx="311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>
                <a:ea typeface="Cambria Math" panose="02040503050406030204" pitchFamily="18" charset="0"/>
                <a:sym typeface="Symbol" panose="05050102010706020507" pitchFamily="18" charset="2"/>
              </a:rPr>
              <a:t>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 rot="-5400000">
            <a:off x="7790582" y="4763534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⊆</a:t>
            </a:r>
            <a:endParaRPr lang="en-US" sz="2400" dirty="0"/>
          </a:p>
        </p:txBody>
      </p:sp>
      <p:sp>
        <p:nvSpPr>
          <p:cNvPr id="88" name="TextBox 87"/>
          <p:cNvSpPr txBox="1"/>
          <p:nvPr/>
        </p:nvSpPr>
        <p:spPr>
          <a:xfrm>
            <a:off x="6186191" y="455452"/>
            <a:ext cx="23839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>
                <a:solidFill>
                  <a:schemeClr val="bg1">
                    <a:lumMod val="50000"/>
                  </a:schemeClr>
                </a:solidFill>
              </a:rPr>
              <a:t>Soundness</a:t>
            </a:r>
            <a:endParaRPr lang="en-US" sz="40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32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US" b="1" dirty="0"/>
              <a:t>Analysis problem</a:t>
            </a:r>
            <a:r>
              <a:rPr lang="en-US" dirty="0"/>
              <a:t>: Determine the </a:t>
            </a:r>
            <a:r>
              <a:rPr lang="en-US" dirty="0" smtClean="0"/>
              <a:t>parity </a:t>
            </a:r>
            <a:r>
              <a:rPr lang="en-US" i="1" dirty="0" smtClean="0"/>
              <a:t>(even/odd)</a:t>
            </a:r>
            <a:r>
              <a:rPr lang="en-US" dirty="0" smtClean="0"/>
              <a:t> </a:t>
            </a:r>
            <a:r>
              <a:rPr lang="en-US" dirty="0"/>
              <a:t>of the result of integer operations +, *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>
                <a:ea typeface="Cambria Math" panose="02040503050406030204" pitchFamily="18" charset="0"/>
              </a:rPr>
              <a:t>Work out: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concrete domain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𝒟</a:t>
            </a:r>
            <a:r>
              <a:rPr lang="en-US" baseline="-25000" dirty="0" err="1" smtClean="0">
                <a:ea typeface="Cambria Math" panose="02040503050406030204" pitchFamily="18" charset="0"/>
              </a:rPr>
              <a:t>conc</a:t>
            </a:r>
            <a:r>
              <a:rPr lang="en-US" baseline="-25000" dirty="0" smtClean="0">
                <a:ea typeface="Cambria Math" panose="02040503050406030204" pitchFamily="18" charset="0"/>
              </a:rPr>
              <a:t> </a:t>
            </a:r>
            <a:r>
              <a:rPr lang="en-US" dirty="0" smtClean="0">
                <a:ea typeface="Cambria Math" panose="02040503050406030204" pitchFamily="18" charset="0"/>
              </a:rPr>
              <a:t>; </a:t>
            </a:r>
            <a:r>
              <a:rPr lang="en-US" dirty="0" smtClean="0"/>
              <a:t>abstract </a:t>
            </a:r>
            <a:r>
              <a:rPr lang="en-US" dirty="0"/>
              <a:t>domain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𝒟</a:t>
            </a:r>
            <a:r>
              <a:rPr lang="en-US" baseline="-25000" dirty="0" smtClean="0">
                <a:ea typeface="Cambria Math" panose="02040503050406030204" pitchFamily="18" charset="0"/>
              </a:rPr>
              <a:t>abs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ea typeface="Cambria Math" panose="02040503050406030204" pitchFamily="18" charset="0"/>
              </a:rPr>
              <a:t>mappings between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𝒟</a:t>
            </a:r>
            <a:r>
              <a:rPr lang="en-US" baseline="-25000" dirty="0" err="1">
                <a:ea typeface="Cambria Math" panose="02040503050406030204" pitchFamily="18" charset="0"/>
              </a:rPr>
              <a:t>conc</a:t>
            </a:r>
            <a:r>
              <a:rPr lang="en-US" baseline="-25000" dirty="0">
                <a:ea typeface="Cambria Math" panose="02040503050406030204" pitchFamily="18" charset="0"/>
              </a:rPr>
              <a:t> </a:t>
            </a:r>
            <a:r>
              <a:rPr lang="en-US" dirty="0">
                <a:ea typeface="Cambria Math" panose="02040503050406030204" pitchFamily="18" charset="0"/>
              </a:rPr>
              <a:t> </a:t>
            </a:r>
            <a:r>
              <a:rPr lang="en-US" dirty="0" smtClean="0">
                <a:ea typeface="Cambria Math" panose="02040503050406030204" pitchFamily="18" charset="0"/>
              </a:rPr>
              <a:t>and </a:t>
            </a:r>
            <a:r>
              <a:rPr lang="en-US" dirty="0" smtClean="0"/>
              <a:t>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𝒟</a:t>
            </a:r>
            <a:r>
              <a:rPr lang="en-US" baseline="-25000" dirty="0" smtClean="0">
                <a:ea typeface="Cambria Math" panose="02040503050406030204" pitchFamily="18" charset="0"/>
              </a:rPr>
              <a:t>abs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ea typeface="Cambria Math" panose="02040503050406030204" pitchFamily="18" charset="0"/>
              </a:rPr>
              <a:t>interpretations of + and * over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𝒟</a:t>
            </a:r>
            <a:r>
              <a:rPr lang="en-US" baseline="-25000" dirty="0" smtClean="0">
                <a:ea typeface="Cambria Math" panose="02040503050406030204" pitchFamily="18" charset="0"/>
              </a:rPr>
              <a:t>abs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ea typeface="Cambria Math" panose="02040503050406030204" pitchFamily="18" charset="0"/>
              </a:rPr>
              <a:t>soundness</a:t>
            </a:r>
            <a:endParaRPr lang="en-US" dirty="0">
              <a:ea typeface="Cambria Math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31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61256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EXERCISE</a:t>
            </a:r>
          </a:p>
        </p:txBody>
      </p:sp>
    </p:spTree>
    <p:extLst>
      <p:ext uri="{BB962C8B-B14F-4D97-AF65-F5344CB8AC3E}">
        <p14:creationId xmlns:p14="http://schemas.microsoft.com/office/powerpoint/2010/main" val="375315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30936" y="365760"/>
            <a:ext cx="7891272" cy="960120"/>
          </a:xfrm>
        </p:spPr>
        <p:txBody>
          <a:bodyPr/>
          <a:lstStyle/>
          <a:p>
            <a:r>
              <a:rPr lang="en-US" dirty="0" smtClean="0"/>
              <a:t>Summary: defining an analysis</a:t>
            </a:r>
          </a:p>
        </p:txBody>
      </p:sp>
      <p:sp>
        <p:nvSpPr>
          <p:cNvPr id="11267" name="Text Placeholder 5"/>
          <p:cNvSpPr>
            <a:spLocks noGrp="1"/>
          </p:cNvSpPr>
          <p:nvPr>
            <p:ph type="body" sz="half" idx="1"/>
          </p:nvPr>
        </p:nvSpPr>
        <p:spPr>
          <a:xfrm>
            <a:off x="630936" y="1417320"/>
            <a:ext cx="7891272" cy="4764024"/>
          </a:xfrm>
        </p:spPr>
        <p:txBody>
          <a:bodyPr bIns="0">
            <a:normAutofit/>
          </a:bodyPr>
          <a:lstStyle/>
          <a:p>
            <a:r>
              <a:rPr lang="en-US" dirty="0" smtClean="0"/>
              <a:t>Define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𝒟</a:t>
            </a:r>
            <a:r>
              <a:rPr lang="en-US" baseline="-25000" dirty="0">
                <a:ea typeface="Cambria Math" panose="02040503050406030204" pitchFamily="18" charset="0"/>
              </a:rPr>
              <a:t>abs</a:t>
            </a:r>
            <a:r>
              <a:rPr lang="en-US" dirty="0"/>
              <a:t> and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𝒟</a:t>
            </a:r>
            <a:r>
              <a:rPr lang="en-US" baseline="-25000" dirty="0" err="1">
                <a:ea typeface="Cambria Math" panose="02040503050406030204" pitchFamily="18" charset="0"/>
              </a:rPr>
              <a:t>conc</a:t>
            </a:r>
            <a:r>
              <a:rPr lang="en-US" dirty="0"/>
              <a:t> </a:t>
            </a:r>
            <a:r>
              <a:rPr lang="en-US" dirty="0" smtClean="0"/>
              <a:t>such that:</a:t>
            </a:r>
          </a:p>
          <a:p>
            <a:pPr lvl="1"/>
            <a:r>
              <a:rPr lang="en-US" dirty="0" smtClean="0"/>
              <a:t>Both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𝒟</a:t>
            </a:r>
            <a:r>
              <a:rPr lang="en-US" baseline="-25000" dirty="0" smtClean="0">
                <a:ea typeface="Cambria Math" panose="02040503050406030204" pitchFamily="18" charset="0"/>
              </a:rPr>
              <a:t>abs</a:t>
            </a:r>
            <a:r>
              <a:rPr lang="en-US" dirty="0" smtClean="0"/>
              <a:t> and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𝒟</a:t>
            </a:r>
            <a:r>
              <a:rPr lang="en-US" baseline="-25000" dirty="0" err="1" smtClean="0">
                <a:ea typeface="Cambria Math" panose="02040503050406030204" pitchFamily="18" charset="0"/>
              </a:rPr>
              <a:t>conc</a:t>
            </a:r>
            <a:r>
              <a:rPr lang="en-US" dirty="0"/>
              <a:t> </a:t>
            </a:r>
            <a:r>
              <a:rPr lang="en-US" dirty="0" smtClean="0"/>
              <a:t>are complete lattices [structural correspondence]</a:t>
            </a:r>
            <a:endParaRPr lang="en-US" sz="1000" dirty="0" smtClean="0"/>
          </a:p>
          <a:p>
            <a:pPr lvl="1">
              <a:spcAft>
                <a:spcPts val="0"/>
              </a:spcAft>
            </a:pP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r>
              <a:rPr lang="en-US" dirty="0" smtClean="0"/>
              <a:t> :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𝒟</a:t>
            </a:r>
            <a:r>
              <a:rPr lang="en-US" baseline="-25000" dirty="0" smtClean="0">
                <a:ea typeface="Cambria Math" panose="02040503050406030204" pitchFamily="18" charset="0"/>
              </a:rPr>
              <a:t>abs</a:t>
            </a:r>
            <a:r>
              <a:rPr lang="en-US" dirty="0" smtClean="0">
                <a:ea typeface="Cambria Math" panose="02040503050406030204" pitchFamily="18" charset="0"/>
              </a:rPr>
              <a:t> 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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𝒟</a:t>
            </a:r>
            <a:r>
              <a:rPr lang="en-US" baseline="-25000" dirty="0" err="1" smtClean="0">
                <a:ea typeface="Cambria Math" panose="02040503050406030204" pitchFamily="18" charset="0"/>
              </a:rPr>
              <a:t>conc</a:t>
            </a:r>
            <a:r>
              <a:rPr lang="en-US" dirty="0" smtClean="0"/>
              <a:t>   and   </a:t>
            </a:r>
            <a:r>
              <a:rPr lang="el-GR" dirty="0" smtClean="0">
                <a:ea typeface="Cambria Math" panose="02040503050406030204" pitchFamily="18" charset="0"/>
                <a:sym typeface="Symbol" panose="05050102010706020507" pitchFamily="18" charset="2"/>
              </a:rPr>
              <a:t>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𝒟</a:t>
            </a:r>
            <a:r>
              <a:rPr lang="en-US" baseline="-25000" dirty="0" err="1" smtClean="0">
                <a:ea typeface="Cambria Math" panose="02040503050406030204" pitchFamily="18" charset="0"/>
              </a:rPr>
              <a:t>conc</a:t>
            </a:r>
            <a:r>
              <a:rPr lang="en-US" dirty="0" smtClean="0">
                <a:ea typeface="Cambria Math" panose="02040503050406030204" pitchFamily="18" charset="0"/>
              </a:rPr>
              <a:t> 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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𝒟</a:t>
            </a:r>
            <a:r>
              <a:rPr lang="en-US" baseline="-25000" dirty="0" smtClean="0">
                <a:ea typeface="Cambria Math" panose="02040503050406030204" pitchFamily="18" charset="0"/>
              </a:rPr>
              <a:t>abs</a:t>
            </a:r>
            <a:r>
              <a:rPr lang="en-US" dirty="0"/>
              <a:t> </a:t>
            </a:r>
            <a:r>
              <a:rPr lang="en-US" dirty="0" smtClean="0"/>
              <a:t>satisfy:</a:t>
            </a:r>
            <a:endParaRPr lang="en-US" dirty="0"/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ambria Math"/>
                <a:ea typeface="Cambria Math"/>
              </a:rPr>
              <a:t>            </a:t>
            </a:r>
            <a:r>
              <a:rPr lang="en-US" dirty="0" smtClean="0">
                <a:latin typeface="Cambria Math"/>
                <a:ea typeface="Cambria Math"/>
              </a:rPr>
              <a:t>∀</a:t>
            </a:r>
            <a:r>
              <a:rPr lang="en-US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x</a:t>
            </a:r>
            <a:r>
              <a:rPr lang="en-US" dirty="0" smtClean="0">
                <a:latin typeface="Cambria Math"/>
                <a:ea typeface="Cambria Math"/>
              </a:rPr>
              <a:t> ∊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𝒟</a:t>
            </a:r>
            <a:r>
              <a:rPr lang="en-US" baseline="-25000" dirty="0" err="1">
                <a:ea typeface="Cambria Math" panose="02040503050406030204" pitchFamily="18" charset="0"/>
              </a:rPr>
              <a:t>conc</a:t>
            </a:r>
            <a:r>
              <a:rPr lang="en-US" dirty="0" smtClean="0"/>
              <a:t> :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⊑ </a:t>
            </a:r>
            <a:r>
              <a:rPr lang="el-GR" dirty="0">
                <a:ea typeface="Cambria Math" panose="02040503050406030204" pitchFamily="18" charset="0"/>
                <a:sym typeface="Symbol" panose="05050102010706020507" pitchFamily="18" charset="2"/>
              </a:rPr>
              <a:t></a:t>
            </a:r>
            <a:r>
              <a:rPr lang="en-US" dirty="0" smtClean="0">
                <a:latin typeface="Cambria Math"/>
                <a:ea typeface="Cambria Math"/>
              </a:rPr>
              <a:t>(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r>
              <a:rPr lang="en-US" dirty="0" smtClean="0">
                <a:latin typeface="Cambria Math"/>
                <a:ea typeface="Cambria Math"/>
              </a:rPr>
              <a:t>(</a:t>
            </a:r>
            <a:r>
              <a:rPr lang="en-US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x</a:t>
            </a:r>
            <a:r>
              <a:rPr lang="en-US" dirty="0" smtClean="0">
                <a:latin typeface="Cambria Math"/>
                <a:ea typeface="Cambria Math"/>
              </a:rPr>
              <a:t>))</a:t>
            </a:r>
          </a:p>
          <a:p>
            <a:pPr marL="457200" lvl="1" indent="0"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           ∀</a:t>
            </a:r>
            <a:r>
              <a:rPr lang="en-US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x</a:t>
            </a:r>
            <a:r>
              <a:rPr lang="en-US" dirty="0" smtClean="0">
                <a:latin typeface="Cambria Math"/>
                <a:ea typeface="Cambria Math"/>
              </a:rPr>
              <a:t> ∊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𝒟</a:t>
            </a:r>
            <a:r>
              <a:rPr lang="en-US" baseline="-25000" dirty="0" smtClean="0">
                <a:ea typeface="Cambria Math" panose="02040503050406030204" pitchFamily="18" charset="0"/>
              </a:rPr>
              <a:t>abs</a:t>
            </a:r>
            <a:r>
              <a:rPr lang="en-US" dirty="0" smtClean="0"/>
              <a:t>  :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=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r>
              <a:rPr lang="en-US" dirty="0" smtClean="0">
                <a:latin typeface="Cambria Math"/>
                <a:ea typeface="Cambria Math"/>
              </a:rPr>
              <a:t>(</a:t>
            </a:r>
            <a:r>
              <a:rPr lang="el-GR" dirty="0">
                <a:ea typeface="Cambria Math" panose="02040503050406030204" pitchFamily="18" charset="0"/>
                <a:sym typeface="Symbol" panose="05050102010706020507" pitchFamily="18" charset="2"/>
              </a:rPr>
              <a:t></a:t>
            </a:r>
            <a:r>
              <a:rPr lang="en-US" dirty="0" smtClean="0">
                <a:latin typeface="Cambria Math"/>
                <a:ea typeface="Cambria Math"/>
              </a:rPr>
              <a:t>(</a:t>
            </a:r>
            <a:r>
              <a:rPr lang="en-US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x</a:t>
            </a:r>
            <a:r>
              <a:rPr lang="en-US" dirty="0" smtClean="0">
                <a:latin typeface="Cambria Math"/>
                <a:ea typeface="Cambria Math"/>
              </a:rPr>
              <a:t>))</a:t>
            </a:r>
          </a:p>
          <a:p>
            <a:pPr>
              <a:spcAft>
                <a:spcPts val="0"/>
              </a:spcAft>
            </a:pPr>
            <a:r>
              <a:rPr lang="en-US" dirty="0" smtClean="0">
                <a:ea typeface="Cambria Math"/>
              </a:rPr>
              <a:t>For each primitive operation </a:t>
            </a:r>
            <a:r>
              <a:rPr lang="en-US" i="1" dirty="0" smtClean="0">
                <a:ea typeface="Cambria Math"/>
              </a:rPr>
              <a:t>f</a:t>
            </a:r>
            <a:r>
              <a:rPr lang="en-US" dirty="0" smtClean="0">
                <a:ea typeface="Cambria Math"/>
              </a:rPr>
              <a:t> :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𝒟</a:t>
            </a:r>
            <a:r>
              <a:rPr lang="en-US" baseline="-25000" dirty="0" err="1">
                <a:ea typeface="Cambria Math" panose="02040503050406030204" pitchFamily="18" charset="0"/>
              </a:rPr>
              <a:t>conc</a:t>
            </a:r>
            <a:r>
              <a:rPr lang="en-US" dirty="0">
                <a:ea typeface="Cambria Math" panose="02040503050406030204" pitchFamily="18" charset="0"/>
              </a:rPr>
              <a:t> 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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𝒟</a:t>
            </a:r>
            <a:r>
              <a:rPr lang="en-US" baseline="-25000" dirty="0" err="1" smtClean="0">
                <a:ea typeface="Cambria Math" panose="02040503050406030204" pitchFamily="18" charset="0"/>
              </a:rPr>
              <a:t>conc</a:t>
            </a:r>
            <a:r>
              <a:rPr lang="en-US" baseline="-25000" dirty="0" smtClean="0">
                <a:ea typeface="Cambria Math" panose="02040503050406030204" pitchFamily="18" charset="0"/>
              </a:rPr>
              <a:t> </a:t>
            </a:r>
            <a:r>
              <a:rPr lang="en-US" dirty="0" smtClean="0">
                <a:ea typeface="Cambria Math"/>
              </a:rPr>
              <a:t>of the language, define its “abstract interpretation”            </a:t>
            </a:r>
            <a:r>
              <a:rPr lang="en-US" i="1" dirty="0" smtClean="0">
                <a:ea typeface="Cambria Math"/>
              </a:rPr>
              <a:t>f</a:t>
            </a:r>
            <a:r>
              <a:rPr lang="en-US" sz="1000" i="1" dirty="0" smtClean="0">
                <a:ea typeface="Cambria Math"/>
              </a:rPr>
              <a:t> </a:t>
            </a:r>
            <a:r>
              <a:rPr lang="en-US" baseline="30000" dirty="0" smtClean="0">
                <a:ea typeface="Cambria Math"/>
              </a:rPr>
              <a:t>#</a:t>
            </a:r>
            <a:r>
              <a:rPr lang="en-US" dirty="0" smtClean="0">
                <a:ea typeface="Cambria Math"/>
              </a:rPr>
              <a:t> :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𝒟</a:t>
            </a:r>
            <a:r>
              <a:rPr lang="en-US" baseline="-25000" dirty="0">
                <a:ea typeface="Cambria Math" panose="02040503050406030204" pitchFamily="18" charset="0"/>
              </a:rPr>
              <a:t>abs</a:t>
            </a:r>
            <a:r>
              <a:rPr lang="en-US" dirty="0">
                <a:ea typeface="Cambria Math" panose="02040503050406030204" pitchFamily="18" charset="0"/>
              </a:rPr>
              <a:t> 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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𝒟</a:t>
            </a:r>
            <a:r>
              <a:rPr lang="en-US" baseline="-25000" dirty="0" smtClean="0">
                <a:ea typeface="Cambria Math" panose="02040503050406030204" pitchFamily="18" charset="0"/>
              </a:rPr>
              <a:t>abs</a:t>
            </a:r>
            <a:r>
              <a:rPr lang="en-US" dirty="0" smtClean="0">
                <a:ea typeface="Cambria Math" panose="02040503050406030204" pitchFamily="18" charset="0"/>
              </a:rPr>
              <a:t> satisfying: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2600" dirty="0" smtClean="0">
                <a:latin typeface="Cambria Math"/>
                <a:ea typeface="Cambria Math"/>
              </a:rPr>
              <a:t>            ∀</a:t>
            </a:r>
            <a:r>
              <a:rPr lang="en-US" sz="2600" i="1" dirty="0">
                <a:latin typeface="Times New Roman" pitchFamily="18" charset="0"/>
                <a:ea typeface="Cambria Math"/>
                <a:cs typeface="Times New Roman" pitchFamily="18" charset="0"/>
              </a:rPr>
              <a:t>x</a:t>
            </a:r>
            <a:r>
              <a:rPr lang="en-US" sz="2600" dirty="0">
                <a:latin typeface="Cambria Math"/>
                <a:ea typeface="Cambria Math"/>
              </a:rPr>
              <a:t> ∊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𝒟</a:t>
            </a:r>
            <a:r>
              <a:rPr lang="en-US" sz="2600" baseline="-25000" dirty="0" err="1">
                <a:ea typeface="Cambria Math" panose="02040503050406030204" pitchFamily="18" charset="0"/>
              </a:rPr>
              <a:t>conc</a:t>
            </a:r>
            <a:r>
              <a:rPr lang="en-US" sz="2600" dirty="0"/>
              <a:t> : </a:t>
            </a:r>
            <a:r>
              <a:rPr lang="en-US" sz="2600" i="1" dirty="0" smtClean="0"/>
              <a:t>f</a:t>
            </a:r>
            <a:r>
              <a:rPr lang="en-US" sz="2600" dirty="0" smtClean="0"/>
              <a:t>(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600" dirty="0" smtClean="0">
                <a:cs typeface="Times New Roman" pitchFamily="18" charset="0"/>
              </a:rPr>
              <a:t>)</a:t>
            </a:r>
            <a:r>
              <a:rPr lang="en-US" sz="2600" dirty="0" smtClean="0"/>
              <a:t> </a:t>
            </a:r>
            <a:r>
              <a:rPr lang="en-US" sz="2600" dirty="0">
                <a:latin typeface="Cambria Math"/>
                <a:ea typeface="Cambria Math"/>
              </a:rPr>
              <a:t>⊑ </a:t>
            </a:r>
            <a:r>
              <a:rPr lang="el-GR" sz="2600" dirty="0">
                <a:ea typeface="Cambria Math" panose="02040503050406030204" pitchFamily="18" charset="0"/>
                <a:sym typeface="Symbol" panose="05050102010706020507" pitchFamily="18" charset="2"/>
              </a:rPr>
              <a:t></a:t>
            </a:r>
            <a:r>
              <a:rPr lang="en-US" sz="2600" dirty="0" smtClean="0">
                <a:latin typeface="Cambria Math"/>
                <a:ea typeface="Cambria Math"/>
              </a:rPr>
              <a:t>( </a:t>
            </a:r>
            <a:r>
              <a:rPr lang="en-US" sz="2600" i="1" dirty="0" smtClean="0">
                <a:ea typeface="Cambria Math"/>
              </a:rPr>
              <a:t>f</a:t>
            </a:r>
            <a:r>
              <a:rPr lang="en-US" sz="1000" i="1" dirty="0" smtClean="0">
                <a:ea typeface="Cambria Math"/>
              </a:rPr>
              <a:t> </a:t>
            </a:r>
            <a:r>
              <a:rPr lang="en-US" sz="2600" baseline="30000" dirty="0">
                <a:ea typeface="Cambria Math"/>
              </a:rPr>
              <a:t># </a:t>
            </a:r>
            <a:r>
              <a:rPr lang="en-US" sz="2600" dirty="0" smtClean="0">
                <a:ea typeface="Cambria Math"/>
              </a:rPr>
              <a:t>(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r>
              <a:rPr lang="en-US" sz="2600" dirty="0" smtClean="0">
                <a:latin typeface="Cambria Math"/>
                <a:ea typeface="Cambria Math"/>
              </a:rPr>
              <a:t>(</a:t>
            </a:r>
            <a:r>
              <a:rPr lang="en-US" sz="26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x</a:t>
            </a:r>
            <a:r>
              <a:rPr lang="en-US" sz="2600" dirty="0" smtClean="0">
                <a:latin typeface="Cambria Math"/>
                <a:ea typeface="Cambria Math"/>
              </a:rPr>
              <a:t>)))</a:t>
            </a:r>
            <a:endParaRPr lang="en-US" sz="2600" dirty="0" smtClean="0"/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1BA3A7-59A4-4838-B1E5-D9C8948D309D}" type="slidenum">
              <a:rPr lang="en-US" smtClean="0"/>
              <a:pPr/>
              <a:t>32</a:t>
            </a:fld>
            <a:endParaRPr lang="en-US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5930900" y="3187700"/>
            <a:ext cx="2806700" cy="9525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sz="22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</a:t>
            </a:r>
            <a:r>
              <a:rPr lang="en-US" sz="22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𝒟</a:t>
            </a:r>
            <a:r>
              <a:rPr lang="en-US" sz="2200" baseline="-25000" dirty="0" err="1" smtClean="0">
                <a:solidFill>
                  <a:srgbClr val="FF0000"/>
                </a:solidFill>
                <a:ea typeface="Cambria Math" panose="02040503050406030204" pitchFamily="18" charset="0"/>
              </a:rPr>
              <a:t>conc</a:t>
            </a:r>
            <a:r>
              <a:rPr lang="en-US" sz="2200" dirty="0" smtClean="0">
                <a:solidFill>
                  <a:srgbClr val="FF0000"/>
                </a:solidFill>
                <a:ea typeface="Cambria Math" panose="02040503050406030204" pitchFamily="18" charset="0"/>
              </a:rPr>
              <a:t>, </a:t>
            </a:r>
            <a:r>
              <a:rPr lang="en-US" sz="22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𝒟</a:t>
            </a:r>
            <a:r>
              <a:rPr lang="en-US" sz="2200" baseline="-25000" dirty="0" smtClean="0">
                <a:solidFill>
                  <a:srgbClr val="FF0000"/>
                </a:solidFill>
                <a:ea typeface="Cambria Math" panose="02040503050406030204" pitchFamily="18" charset="0"/>
              </a:rPr>
              <a:t>abs,</a:t>
            </a:r>
            <a:r>
              <a:rPr lang="en-US" sz="2200" dirty="0" smtClean="0">
                <a:solidFill>
                  <a:srgbClr val="FF0000"/>
                </a:solidFill>
                <a:ea typeface="Cambria Math" panose="02040503050406030204" pitchFamily="18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α, </a:t>
            </a:r>
            <a:r>
              <a:rPr lang="el-GR" sz="2200" dirty="0" smtClean="0">
                <a:solidFill>
                  <a:srgbClr val="FF0000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</a:t>
            </a:r>
            <a:r>
              <a:rPr lang="en-US" sz="2200" dirty="0" smtClean="0">
                <a:solidFill>
                  <a:srgbClr val="FF0000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 form a </a:t>
            </a:r>
            <a:r>
              <a:rPr lang="en-US" sz="2200" b="1" dirty="0" smtClean="0">
                <a:solidFill>
                  <a:srgbClr val="FF0000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Galois insertion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4864100" y="3187700"/>
            <a:ext cx="266700" cy="673100"/>
          </a:xfrm>
          <a:prstGeom prst="rightBrace">
            <a:avLst>
              <a:gd name="adj1" fmla="val 28333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endCxn id="8" idx="1"/>
          </p:cNvCxnSpPr>
          <p:nvPr/>
        </p:nvCxnSpPr>
        <p:spPr>
          <a:xfrm>
            <a:off x="5245227" y="3524250"/>
            <a:ext cx="685673" cy="1397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09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US" b="1" dirty="0"/>
              <a:t>Analysis problem</a:t>
            </a:r>
            <a:r>
              <a:rPr lang="en-US" dirty="0"/>
              <a:t>: </a:t>
            </a:r>
            <a:r>
              <a:rPr lang="en-US" dirty="0" smtClean="0"/>
              <a:t>Show that dominator analysis is sound by formulating it as an abstract interpretation</a:t>
            </a:r>
            <a:endParaRPr lang="en-US" dirty="0"/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>
                <a:ea typeface="Cambria Math" panose="02040503050406030204" pitchFamily="18" charset="0"/>
              </a:rPr>
              <a:t>Work out:</a:t>
            </a:r>
            <a:endParaRPr lang="en-US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concrete </a:t>
            </a:r>
            <a:r>
              <a:rPr lang="en-US" dirty="0"/>
              <a:t>domain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𝒟</a:t>
            </a:r>
            <a:r>
              <a:rPr lang="en-US" baseline="-25000" dirty="0" err="1" smtClean="0">
                <a:ea typeface="Cambria Math" panose="02040503050406030204" pitchFamily="18" charset="0"/>
              </a:rPr>
              <a:t>conc</a:t>
            </a:r>
            <a:r>
              <a:rPr lang="en-US" baseline="-25000" dirty="0" smtClean="0">
                <a:ea typeface="Cambria Math" panose="02040503050406030204" pitchFamily="18" charset="0"/>
              </a:rPr>
              <a:t> </a:t>
            </a:r>
            <a:r>
              <a:rPr lang="en-US" dirty="0" smtClean="0">
                <a:ea typeface="Cambria Math" panose="02040503050406030204" pitchFamily="18" charset="0"/>
              </a:rPr>
              <a:t>; </a:t>
            </a:r>
            <a:r>
              <a:rPr lang="en-US" dirty="0" smtClean="0"/>
              <a:t>abstract </a:t>
            </a:r>
            <a:r>
              <a:rPr lang="en-US" dirty="0"/>
              <a:t>domain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𝒟</a:t>
            </a:r>
            <a:r>
              <a:rPr lang="en-US" baseline="-25000" dirty="0" smtClean="0">
                <a:ea typeface="Cambria Math" panose="02040503050406030204" pitchFamily="18" charset="0"/>
              </a:rPr>
              <a:t>abs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ea typeface="Cambria Math" panose="02040503050406030204" pitchFamily="18" charset="0"/>
              </a:rPr>
              <a:t>mappings between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𝒟</a:t>
            </a:r>
            <a:r>
              <a:rPr lang="en-US" baseline="-25000" dirty="0" err="1">
                <a:ea typeface="Cambria Math" panose="02040503050406030204" pitchFamily="18" charset="0"/>
              </a:rPr>
              <a:t>conc</a:t>
            </a:r>
            <a:r>
              <a:rPr lang="en-US" baseline="-25000" dirty="0">
                <a:ea typeface="Cambria Math" panose="02040503050406030204" pitchFamily="18" charset="0"/>
              </a:rPr>
              <a:t> </a:t>
            </a:r>
            <a:r>
              <a:rPr lang="en-US" dirty="0">
                <a:ea typeface="Cambria Math" panose="02040503050406030204" pitchFamily="18" charset="0"/>
              </a:rPr>
              <a:t> </a:t>
            </a:r>
            <a:r>
              <a:rPr lang="en-US" dirty="0" smtClean="0">
                <a:ea typeface="Cambria Math" panose="02040503050406030204" pitchFamily="18" charset="0"/>
              </a:rPr>
              <a:t>and </a:t>
            </a:r>
            <a:r>
              <a:rPr lang="en-US" dirty="0" smtClean="0"/>
              <a:t>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𝒟</a:t>
            </a:r>
            <a:r>
              <a:rPr lang="en-US" baseline="-25000" dirty="0" smtClean="0">
                <a:ea typeface="Cambria Math" panose="02040503050406030204" pitchFamily="18" charset="0"/>
              </a:rPr>
              <a:t>abs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ea typeface="Cambria Math" panose="02040503050406030204" pitchFamily="18" charset="0"/>
              </a:rPr>
              <a:t>the primitive operations that have to be abstracted, and their interpretation over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𝒟</a:t>
            </a:r>
            <a:r>
              <a:rPr lang="en-US" baseline="-25000" dirty="0" smtClean="0">
                <a:ea typeface="Cambria Math" panose="02040503050406030204" pitchFamily="18" charset="0"/>
              </a:rPr>
              <a:t>abs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ea typeface="Cambria Math" panose="02040503050406030204" pitchFamily="18" charset="0"/>
              </a:rPr>
              <a:t>soundness</a:t>
            </a:r>
            <a:endParaRPr lang="en-US" dirty="0">
              <a:ea typeface="Cambria Math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33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61256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EXERCISE</a:t>
            </a:r>
          </a:p>
        </p:txBody>
      </p:sp>
    </p:spTree>
    <p:extLst>
      <p:ext uri="{BB962C8B-B14F-4D97-AF65-F5344CB8AC3E}">
        <p14:creationId xmlns:p14="http://schemas.microsoft.com/office/powerpoint/2010/main" val="393404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anchor="ctr" anchorCtr="1">
            <a:normAutofit/>
          </a:bodyPr>
          <a:lstStyle/>
          <a:p>
            <a:pPr algn="ctr"/>
            <a:r>
              <a:rPr lang="en-US" sz="5400" i="1" dirty="0" smtClean="0"/>
              <a:t>Accelerating convergence: widening/narrowing</a:t>
            </a:r>
            <a:endParaRPr lang="en-US" sz="5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9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Interval analysis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49" y="1416818"/>
            <a:ext cx="7886701" cy="45594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Interval analysis</a:t>
            </a:r>
            <a:r>
              <a:rPr lang="en-US" dirty="0" smtClean="0"/>
              <a:t>: For each variable, identify the range of values [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min</a:t>
            </a:r>
            <a:r>
              <a:rPr lang="en-US" dirty="0" smtClean="0"/>
              <a:t>,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max</a:t>
            </a:r>
            <a:r>
              <a:rPr lang="en-US" dirty="0" smtClean="0"/>
              <a:t>] </a:t>
            </a:r>
            <a:r>
              <a:rPr lang="en-US" dirty="0"/>
              <a:t>it can take on </a:t>
            </a:r>
            <a:r>
              <a:rPr lang="en-US" dirty="0" smtClean="0"/>
              <a:t>at each program point.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F6C118-B4CE-4589-8D3E-C44E0C04CE0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9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126089" y="3596604"/>
            <a:ext cx="1030147" cy="1884622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Interval analysis: example 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36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05664" y="3771389"/>
            <a:ext cx="1935499" cy="15625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40" rIns="0" rtlCol="0" anchor="ctr"/>
          <a:lstStyle/>
          <a:p>
            <a:r>
              <a:rPr lang="en-US" dirty="0" smtClean="0"/>
              <a:t>*</a:t>
            </a:r>
            <a:r>
              <a:rPr lang="en-US" dirty="0" err="1" smtClean="0"/>
              <a:t>eax</a:t>
            </a:r>
            <a:r>
              <a:rPr lang="en-US" dirty="0" smtClean="0"/>
              <a:t> -= </a:t>
            </a:r>
            <a:r>
              <a:rPr lang="en-US" dirty="0" err="1" smtClean="0"/>
              <a:t>esi</a:t>
            </a:r>
            <a:endParaRPr lang="en-US" dirty="0" smtClean="0"/>
          </a:p>
          <a:p>
            <a:r>
              <a:rPr lang="en-US" dirty="0" err="1" smtClean="0"/>
              <a:t>esi</a:t>
            </a:r>
            <a:r>
              <a:rPr lang="en-US" dirty="0" smtClean="0"/>
              <a:t> += 0x2431400</a:t>
            </a:r>
          </a:p>
          <a:p>
            <a:r>
              <a:rPr lang="en-US" dirty="0" err="1" smtClean="0"/>
              <a:t>eax</a:t>
            </a:r>
            <a:r>
              <a:rPr lang="en-US" dirty="0" smtClean="0"/>
              <a:t> += 4</a:t>
            </a:r>
          </a:p>
          <a:p>
            <a:r>
              <a:rPr lang="en-US" dirty="0" err="1" smtClean="0"/>
              <a:t>edx</a:t>
            </a:r>
            <a:r>
              <a:rPr lang="en-US" dirty="0"/>
              <a:t> </a:t>
            </a:r>
            <a:r>
              <a:rPr lang="en-US" dirty="0" smtClean="0">
                <a:sym typeface="Symbol" panose="05050102010706020507" pitchFamily="18" charset="2"/>
              </a:rPr>
              <a:t></a:t>
            </a:r>
            <a:r>
              <a:rPr lang="en-US" dirty="0" smtClean="0"/>
              <a:t>= 1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edx</a:t>
            </a:r>
            <a:r>
              <a:rPr lang="en-US" dirty="0" smtClean="0"/>
              <a:t> != 0 </a:t>
            </a:r>
            <a:r>
              <a:rPr lang="en-US" dirty="0" err="1" smtClean="0"/>
              <a:t>goto</a:t>
            </a:r>
            <a:r>
              <a:rPr lang="en-US" dirty="0" smtClean="0"/>
              <a:t> B1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5705664" y="2571407"/>
            <a:ext cx="1935499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dirty="0" err="1"/>
              <a:t>edx</a:t>
            </a:r>
            <a:r>
              <a:rPr lang="en-US" dirty="0"/>
              <a:t> = 0x152a</a:t>
            </a:r>
          </a:p>
          <a:p>
            <a:r>
              <a:rPr lang="en-US" dirty="0" err="1"/>
              <a:t>eax</a:t>
            </a:r>
            <a:r>
              <a:rPr lang="en-US" dirty="0"/>
              <a:t> = 0x401000</a:t>
            </a:r>
          </a:p>
          <a:p>
            <a:r>
              <a:rPr lang="en-US" dirty="0" err="1"/>
              <a:t>esi</a:t>
            </a:r>
            <a:r>
              <a:rPr lang="en-US" dirty="0"/>
              <a:t> = </a:t>
            </a:r>
            <a:r>
              <a:rPr lang="en-US" dirty="0" smtClean="0"/>
              <a:t>0x44b3080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2"/>
            <a:endCxn id="5" idx="0"/>
          </p:cNvCxnSpPr>
          <p:nvPr/>
        </p:nvCxnSpPr>
        <p:spPr>
          <a:xfrm>
            <a:off x="6673414" y="3485807"/>
            <a:ext cx="0" cy="285582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760631" y="2220253"/>
            <a:ext cx="1" cy="351154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05664" y="5598839"/>
            <a:ext cx="1935499" cy="59124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dirty="0" err="1" smtClean="0"/>
              <a:t>goto</a:t>
            </a:r>
            <a:r>
              <a:rPr lang="en-US" dirty="0" smtClean="0"/>
              <a:t> </a:t>
            </a:r>
            <a:r>
              <a:rPr lang="en-US" dirty="0" err="1" smtClean="0"/>
              <a:t>eax</a:t>
            </a:r>
            <a:r>
              <a:rPr lang="en-US" dirty="0"/>
              <a:t> </a:t>
            </a:r>
            <a:r>
              <a:rPr lang="en-US" dirty="0" smtClean="0"/>
              <a:t>+ 0x152a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5" idx="2"/>
            <a:endCxn id="13" idx="0"/>
          </p:cNvCxnSpPr>
          <p:nvPr/>
        </p:nvCxnSpPr>
        <p:spPr>
          <a:xfrm>
            <a:off x="6673414" y="5333972"/>
            <a:ext cx="0" cy="264867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1007" y="1511708"/>
            <a:ext cx="7112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Hybris network </a:t>
            </a:r>
            <a:r>
              <a:rPr lang="en-US" sz="2800" dirty="0" smtClean="0"/>
              <a:t>worm: payload decryption code</a:t>
            </a:r>
            <a:endParaRPr lang="en-US" sz="2800" dirty="0"/>
          </a:p>
        </p:txBody>
      </p:sp>
      <p:cxnSp>
        <p:nvCxnSpPr>
          <p:cNvPr id="21" name="Straight Arrow Connector 20"/>
          <p:cNvCxnSpPr>
            <a:stCxn id="13" idx="3"/>
          </p:cNvCxnSpPr>
          <p:nvPr/>
        </p:nvCxnSpPr>
        <p:spPr>
          <a:xfrm flipV="1">
            <a:off x="7641163" y="5886323"/>
            <a:ext cx="378509" cy="8140"/>
          </a:xfrm>
          <a:prstGeom prst="straightConnector1">
            <a:avLst/>
          </a:prstGeom>
          <a:ln w="127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001000" y="5717016"/>
            <a:ext cx="514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???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7340222" y="3675256"/>
            <a:ext cx="82204" cy="96133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663253" y="2409826"/>
            <a:ext cx="4884074" cy="286308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More generally: Is a given program self-modifying?</a:t>
            </a:r>
          </a:p>
          <a:p>
            <a:pPr marL="457200" lvl="1"/>
            <a:r>
              <a:rPr lang="en-US" dirty="0" smtClean="0"/>
              <a:t>can it jump to a location that was previously written to?</a:t>
            </a:r>
          </a:p>
          <a:p>
            <a:pPr marL="457200" lvl="1"/>
            <a:r>
              <a:rPr lang="en-US" dirty="0" err="1" smtClean="0"/>
              <a:t>locs_written</a:t>
            </a:r>
            <a:r>
              <a:rPr lang="en-US" dirty="0" smtClean="0"/>
              <a:t> </a:t>
            </a:r>
            <a:r>
              <a:rPr lang="en-US" dirty="0" smtClean="0">
                <a:ea typeface="Cambria Math" panose="02040503050406030204" pitchFamily="18" charset="0"/>
              </a:rPr>
              <a:t>⋂ </a:t>
            </a:r>
            <a:r>
              <a:rPr lang="en-US" dirty="0" err="1" smtClean="0">
                <a:ea typeface="Cambria Math" panose="02040503050406030204" pitchFamily="18" charset="0"/>
              </a:rPr>
              <a:t>jmp_targets</a:t>
            </a:r>
            <a:r>
              <a:rPr lang="en-US" dirty="0" smtClean="0">
                <a:ea typeface="Cambria Math" panose="02040503050406030204" pitchFamily="18" charset="0"/>
              </a:rPr>
              <a:t> ≠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 ?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333967" y="2446434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B0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346944" y="3650271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346944" y="5513831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4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Interval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F6C118-B4CE-4589-8D3E-C44E0C04CE0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60491" y="5836666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⊥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122483" y="5211973"/>
            <a:ext cx="665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 panose="05050102010706020507" pitchFamily="18" charset="2"/>
              </a:rPr>
              <a:t>[0,0]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901900" y="5211973"/>
            <a:ext cx="665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 panose="05050102010706020507" pitchFamily="18" charset="2"/>
              </a:rPr>
              <a:t>[1,1]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202002" y="5211973"/>
            <a:ext cx="822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 panose="05050102010706020507" pitchFamily="18" charset="2"/>
              </a:rPr>
              <a:t>[-1,-1]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381388" y="5224073"/>
            <a:ext cx="314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⋯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25728" y="5211973"/>
            <a:ext cx="318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⋯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18934" y="4581167"/>
            <a:ext cx="665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 panose="05050102010706020507" pitchFamily="18" charset="2"/>
              </a:rPr>
              <a:t>[0,1]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743212" y="4581167"/>
            <a:ext cx="744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 panose="05050102010706020507" pitchFamily="18" charset="2"/>
              </a:rPr>
              <a:t>[-1,0]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4435182" y="4581167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⋯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147590" y="4602603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⋯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086427" y="3959531"/>
            <a:ext cx="744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 panose="05050102010706020507" pitchFamily="18" charset="2"/>
              </a:rPr>
              <a:t>[-1,1]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4202002" y="3953837"/>
            <a:ext cx="744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 panose="05050102010706020507" pitchFamily="18" charset="2"/>
              </a:rPr>
              <a:t>[-2,0]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948899" y="3953837"/>
            <a:ext cx="665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 panose="05050102010706020507" pitchFamily="18" charset="2"/>
              </a:rPr>
              <a:t>[0,2]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886022" y="397938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⋯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505263" y="397938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⋯</a:t>
            </a:r>
            <a:endParaRPr lang="en-US" dirty="0"/>
          </a:p>
        </p:txBody>
      </p:sp>
      <p:cxnSp>
        <p:nvCxnSpPr>
          <p:cNvPr id="28" name="Straight Connector 27"/>
          <p:cNvCxnSpPr>
            <a:stCxn id="11" idx="2"/>
            <a:endCxn id="8" idx="0"/>
          </p:cNvCxnSpPr>
          <p:nvPr/>
        </p:nvCxnSpPr>
        <p:spPr>
          <a:xfrm>
            <a:off x="4581273" y="5581305"/>
            <a:ext cx="847694" cy="2553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9" idx="2"/>
            <a:endCxn id="8" idx="0"/>
          </p:cNvCxnSpPr>
          <p:nvPr/>
        </p:nvCxnSpPr>
        <p:spPr>
          <a:xfrm flipH="1">
            <a:off x="5428967" y="5581305"/>
            <a:ext cx="2255" cy="2553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0"/>
            <a:endCxn id="10" idx="2"/>
          </p:cNvCxnSpPr>
          <p:nvPr/>
        </p:nvCxnSpPr>
        <p:spPr>
          <a:xfrm flipV="1">
            <a:off x="5428967" y="5581305"/>
            <a:ext cx="781672" cy="2553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6" idx="2"/>
            <a:endCxn id="9" idx="0"/>
          </p:cNvCxnSpPr>
          <p:nvPr/>
        </p:nvCxnSpPr>
        <p:spPr>
          <a:xfrm>
            <a:off x="5087217" y="4950499"/>
            <a:ext cx="344005" cy="2614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4" idx="2"/>
            <a:endCxn id="9" idx="0"/>
          </p:cNvCxnSpPr>
          <p:nvPr/>
        </p:nvCxnSpPr>
        <p:spPr>
          <a:xfrm flipH="1">
            <a:off x="5431222" y="4950499"/>
            <a:ext cx="496451" cy="2614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20" idx="2"/>
            <a:endCxn id="16" idx="0"/>
          </p:cNvCxnSpPr>
          <p:nvPr/>
        </p:nvCxnSpPr>
        <p:spPr>
          <a:xfrm>
            <a:off x="4546007" y="4323169"/>
            <a:ext cx="541210" cy="2579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9" idx="2"/>
            <a:endCxn id="16" idx="0"/>
          </p:cNvCxnSpPr>
          <p:nvPr/>
        </p:nvCxnSpPr>
        <p:spPr>
          <a:xfrm flipH="1">
            <a:off x="5087217" y="4328863"/>
            <a:ext cx="343215" cy="2523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9" idx="2"/>
            <a:endCxn id="14" idx="0"/>
          </p:cNvCxnSpPr>
          <p:nvPr/>
        </p:nvCxnSpPr>
        <p:spPr>
          <a:xfrm>
            <a:off x="5430432" y="4328863"/>
            <a:ext cx="497241" cy="2523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1" idx="2"/>
            <a:endCxn id="14" idx="0"/>
          </p:cNvCxnSpPr>
          <p:nvPr/>
        </p:nvCxnSpPr>
        <p:spPr>
          <a:xfrm flipH="1">
            <a:off x="5927673" y="4323169"/>
            <a:ext cx="329965" cy="2579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4" idx="2"/>
            <a:endCxn id="10" idx="0"/>
          </p:cNvCxnSpPr>
          <p:nvPr/>
        </p:nvCxnSpPr>
        <p:spPr>
          <a:xfrm>
            <a:off x="5927673" y="4950499"/>
            <a:ext cx="282966" cy="2614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6" idx="2"/>
            <a:endCxn id="11" idx="0"/>
          </p:cNvCxnSpPr>
          <p:nvPr/>
        </p:nvCxnSpPr>
        <p:spPr>
          <a:xfrm flipH="1">
            <a:off x="4581273" y="4950499"/>
            <a:ext cx="505944" cy="2614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948899" y="3333842"/>
            <a:ext cx="665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 panose="05050102010706020507" pitchFamily="18" charset="2"/>
              </a:rPr>
              <a:t>[0,3]</a:t>
            </a:r>
            <a:endParaRPr lang="en-US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5948899" y="2709149"/>
            <a:ext cx="665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 panose="05050102010706020507" pitchFamily="18" charset="2"/>
              </a:rPr>
              <a:t>[0,4]</a:t>
            </a:r>
            <a:endParaRPr lang="en-US" sz="2000" dirty="0"/>
          </a:p>
        </p:txBody>
      </p:sp>
      <p:cxnSp>
        <p:nvCxnSpPr>
          <p:cNvPr id="70" name="Straight Connector 69"/>
          <p:cNvCxnSpPr>
            <a:stCxn id="69" idx="2"/>
            <a:endCxn id="68" idx="0"/>
          </p:cNvCxnSpPr>
          <p:nvPr/>
        </p:nvCxnSpPr>
        <p:spPr>
          <a:xfrm>
            <a:off x="6257638" y="3078481"/>
            <a:ext cx="0" cy="2553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8" idx="2"/>
            <a:endCxn id="21" idx="0"/>
          </p:cNvCxnSpPr>
          <p:nvPr/>
        </p:nvCxnSpPr>
        <p:spPr>
          <a:xfrm>
            <a:off x="6257638" y="3703174"/>
            <a:ext cx="0" cy="2506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6256016" y="3833580"/>
            <a:ext cx="320815" cy="1177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926099" y="3828053"/>
            <a:ext cx="329963" cy="1223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6256016" y="3225176"/>
            <a:ext cx="320815" cy="1177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5926099" y="3219649"/>
            <a:ext cx="329963" cy="1223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 rot="5400000">
            <a:off x="6103326" y="247214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⋯</a:t>
            </a:r>
            <a:endParaRPr lang="en-US" dirty="0"/>
          </a:p>
        </p:txBody>
      </p:sp>
      <p:sp>
        <p:nvSpPr>
          <p:cNvPr id="92" name="Right Brace 91"/>
          <p:cNvSpPr/>
          <p:nvPr/>
        </p:nvSpPr>
        <p:spPr>
          <a:xfrm>
            <a:off x="7390481" y="1257902"/>
            <a:ext cx="318554" cy="5056596"/>
          </a:xfrm>
          <a:prstGeom prst="rightBrace">
            <a:avLst>
              <a:gd name="adj1" fmla="val 55555"/>
              <a:gd name="adj2" fmla="val 50000"/>
            </a:avLst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7811189" y="3324535"/>
            <a:ext cx="862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infinite height lattice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73594" y="1428771"/>
            <a:ext cx="1035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[-</a:t>
            </a:r>
            <a:r>
              <a:rPr lang="en-US" sz="2000" dirty="0" smtClean="0">
                <a:sym typeface="Symbol" panose="05050102010706020507" pitchFamily="18" charset="2"/>
              </a:rPr>
              <a:t>, +]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 rot="5400000">
            <a:off x="5303468" y="1893431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⋯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3570749" y="1299755"/>
            <a:ext cx="3769033" cy="50565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>
            <a:off x="4587644" y="3751259"/>
            <a:ext cx="0" cy="2553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586022" y="3897954"/>
            <a:ext cx="320815" cy="1177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256105" y="3892427"/>
            <a:ext cx="329963" cy="1223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30936" y="1417320"/>
            <a:ext cx="2685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Abstract domain: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017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Analyses with infinite-height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1724" y="3070330"/>
            <a:ext cx="1371820" cy="86710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concrete program semantics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38</a:t>
            </a:fld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7390481" y="1257902"/>
            <a:ext cx="318554" cy="5056596"/>
          </a:xfrm>
          <a:prstGeom prst="rightBrace">
            <a:avLst>
              <a:gd name="adj1" fmla="val 55555"/>
              <a:gd name="adj2" fmla="val 50000"/>
            </a:avLst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811189" y="3324535"/>
            <a:ext cx="862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infinite height lattice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570749" y="1299755"/>
            <a:ext cx="3769033" cy="50565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8651" y="1417320"/>
            <a:ext cx="30354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Soundness requires the analysis results to be "at or above" actual semantics</a:t>
            </a:r>
            <a:endParaRPr lang="en-US" sz="2800" dirty="0"/>
          </a:p>
        </p:txBody>
      </p:sp>
      <p:sp>
        <p:nvSpPr>
          <p:cNvPr id="9" name="Right Arrow 8"/>
          <p:cNvSpPr/>
          <p:nvPr/>
        </p:nvSpPr>
        <p:spPr>
          <a:xfrm rot="10800000">
            <a:off x="5679474" y="3222000"/>
            <a:ext cx="346796" cy="379213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11349" y="3321003"/>
            <a:ext cx="182880" cy="18288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900000">
            <a:off x="3675754" y="1959511"/>
            <a:ext cx="1839298" cy="1120928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24674" y="4067729"/>
            <a:ext cx="295005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But standard iterative analyses can only reach a finite height in the lattice</a:t>
            </a:r>
            <a:endParaRPr lang="en-US" sz="2800" dirty="0"/>
          </a:p>
        </p:txBody>
      </p:sp>
      <p:sp>
        <p:nvSpPr>
          <p:cNvPr id="15" name="Right Arrow 14"/>
          <p:cNvSpPr/>
          <p:nvPr/>
        </p:nvSpPr>
        <p:spPr>
          <a:xfrm rot="-1380000">
            <a:off x="3391641" y="4111515"/>
            <a:ext cx="2230713" cy="1120928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0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 animBg="1"/>
      <p:bldP spid="14" grpId="0"/>
      <p:bldP spid="1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interval analysis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49" y="1417320"/>
            <a:ext cx="5354140" cy="4764024"/>
          </a:xfrm>
        </p:spPr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tandard iterative analysis: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sz="2800" dirty="0" smtClean="0"/>
              <a:t>for any finite </a:t>
            </a:r>
            <a:r>
              <a:rPr lang="en-US" sz="2800" i="1" dirty="0" smtClean="0"/>
              <a:t>n</a:t>
            </a:r>
            <a:r>
              <a:rPr lang="en-US" sz="2800" dirty="0" smtClean="0"/>
              <a:t>, after </a:t>
            </a:r>
            <a:r>
              <a:rPr lang="en-US" sz="2800" i="1" dirty="0" smtClean="0"/>
              <a:t>n</a:t>
            </a:r>
            <a:r>
              <a:rPr lang="en-US" sz="2800" dirty="0" smtClean="0"/>
              <a:t> iterations the intervals computed are: </a:t>
            </a:r>
          </a:p>
          <a:p>
            <a:pPr marL="457200" lvl="1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↦ </a:t>
            </a:r>
            <a:r>
              <a:rPr lang="en-US" dirty="0" smtClean="0"/>
              <a:t>[0, </a:t>
            </a:r>
            <a:r>
              <a:rPr lang="en-US" i="1" dirty="0" smtClean="0"/>
              <a:t>n</a:t>
            </a:r>
            <a:r>
              <a:rPr lang="en-US" dirty="0" smtClean="0"/>
              <a:t>]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      j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↦ [</a:t>
            </a:r>
            <a:r>
              <a:rPr lang="en-US" dirty="0" smtClean="0"/>
              <a:t>–</a:t>
            </a:r>
            <a:r>
              <a:rPr lang="en-US" i="1" dirty="0" smtClean="0"/>
              <a:t>n</a:t>
            </a:r>
            <a:r>
              <a:rPr lang="en-US" dirty="0" smtClean="0"/>
              <a:t>, 0]</a:t>
            </a:r>
          </a:p>
          <a:p>
            <a:r>
              <a:rPr lang="en-US" dirty="0" smtClean="0"/>
              <a:t>But this is not sound!</a:t>
            </a:r>
          </a:p>
          <a:p>
            <a:pPr lvl="1"/>
            <a:r>
              <a:rPr lang="en-US" dirty="0" smtClean="0"/>
              <a:t>for any computed [0, </a:t>
            </a:r>
            <a:r>
              <a:rPr lang="en-US" i="1" dirty="0" smtClean="0"/>
              <a:t>n</a:t>
            </a:r>
            <a:r>
              <a:rPr lang="en-US" dirty="0" smtClean="0"/>
              <a:t>] there are runtime values not in that interval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88134" y="1956797"/>
            <a:ext cx="2227216" cy="3091998"/>
          </a:xfrm>
          <a:ln>
            <a:solidFill>
              <a:schemeClr val="tx1"/>
            </a:solidFill>
          </a:ln>
        </p:spPr>
        <p:txBody>
          <a:bodyPr lIns="182880" tIns="182880" rIns="182880" bIns="182880">
            <a:no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dirty="0" err="1" smtClean="0"/>
              <a:t>i</a:t>
            </a:r>
            <a:r>
              <a:rPr lang="en-US" dirty="0" smtClean="0"/>
              <a:t> = 0;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j = 0;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while (1) {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i</a:t>
            </a:r>
            <a:r>
              <a:rPr lang="en-US" dirty="0" smtClean="0"/>
              <a:t> + 1;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    j = j – 1;</a:t>
            </a:r>
          </a:p>
          <a:p>
            <a:pPr marL="0" indent="0"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39</a:t>
            </a:fld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277395" y="2582901"/>
            <a:ext cx="1561011" cy="983260"/>
          </a:xfrm>
          <a:custGeom>
            <a:avLst/>
            <a:gdLst>
              <a:gd name="connsiteX0" fmla="*/ 0 w 1306285"/>
              <a:gd name="connsiteY0" fmla="*/ 3546 h 1100826"/>
              <a:gd name="connsiteX1" fmla="*/ 372291 w 1306285"/>
              <a:gd name="connsiteY1" fmla="*/ 94986 h 1100826"/>
              <a:gd name="connsiteX2" fmla="*/ 163285 w 1306285"/>
              <a:gd name="connsiteY2" fmla="*/ 637094 h 1100826"/>
              <a:gd name="connsiteX3" fmla="*/ 1306285 w 1306285"/>
              <a:gd name="connsiteY3" fmla="*/ 1100826 h 1100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6285" h="1100826">
                <a:moveTo>
                  <a:pt x="0" y="3546"/>
                </a:moveTo>
                <a:cubicBezTo>
                  <a:pt x="172538" y="-3530"/>
                  <a:pt x="345077" y="-10605"/>
                  <a:pt x="372291" y="94986"/>
                </a:cubicBezTo>
                <a:cubicBezTo>
                  <a:pt x="399505" y="200577"/>
                  <a:pt x="7619" y="469454"/>
                  <a:pt x="163285" y="637094"/>
                </a:cubicBezTo>
                <a:cubicBezTo>
                  <a:pt x="318951" y="804734"/>
                  <a:pt x="812618" y="952780"/>
                  <a:pt x="1306285" y="1100826"/>
                </a:cubicBezTo>
              </a:path>
            </a:pathLst>
          </a:custGeom>
          <a:noFill/>
          <a:ln w="444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7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28650" y="2704689"/>
            <a:ext cx="3200400" cy="298169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rIns="0" rtlCol="0" anchor="ctr"/>
          <a:lstStyle/>
          <a:p>
            <a:pPr algn="ctr">
              <a:spcAft>
                <a:spcPts val="1200"/>
              </a:spcAft>
            </a:pPr>
            <a:r>
              <a:rPr lang="en-US" sz="2400" b="1" dirty="0" smtClean="0"/>
              <a:t>“Concrete semantics”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the domain over which the program computes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what the program computes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314950" y="2704689"/>
            <a:ext cx="3200400" cy="298169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rIns="0" rtlCol="0" anchor="ctr"/>
          <a:lstStyle/>
          <a:p>
            <a:pPr algn="ctr">
              <a:spcAft>
                <a:spcPts val="1200"/>
              </a:spcAft>
            </a:pPr>
            <a:r>
              <a:rPr lang="en-US" sz="2400" b="1" dirty="0" smtClean="0"/>
              <a:t>“Abstract semantics”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the domain over which the analysis is done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analysis results</a:t>
            </a:r>
          </a:p>
          <a:p>
            <a:endParaRPr lang="en-US" sz="2200" dirty="0" smtClean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628650" y="1416818"/>
            <a:ext cx="7886700" cy="9234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Give a precise mathematical formulation of: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305980" y="2207054"/>
            <a:ext cx="4044650" cy="400110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marL="45720"/>
            <a:r>
              <a:rPr lang="en-US" sz="2000" dirty="0" smtClean="0">
                <a:solidFill>
                  <a:srgbClr val="FF0000"/>
                </a:solidFill>
              </a:rPr>
              <a:t>relationships   +   correctness criteria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Left Brace 4"/>
          <p:cNvSpPr/>
          <p:nvPr/>
        </p:nvSpPr>
        <p:spPr>
          <a:xfrm rot="-5400000">
            <a:off x="3924333" y="-266737"/>
            <a:ext cx="353675" cy="4713559"/>
          </a:xfrm>
          <a:prstGeom prst="leftBrace">
            <a:avLst>
              <a:gd name="adj1" fmla="val 46333"/>
              <a:gd name="adj2" fmla="val 50000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42535" y="3645056"/>
            <a:ext cx="2757268" cy="722027"/>
          </a:xfrm>
          <a:prstGeom prst="rect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44904" y="3645056"/>
            <a:ext cx="2761488" cy="722027"/>
          </a:xfrm>
          <a:prstGeom prst="rect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42535" y="4533340"/>
            <a:ext cx="2757268" cy="752502"/>
          </a:xfrm>
          <a:prstGeom prst="rect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662004" y="4533340"/>
            <a:ext cx="2506292" cy="752502"/>
          </a:xfrm>
          <a:prstGeom prst="rect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7" idx="3"/>
            <a:endCxn id="16" idx="1"/>
          </p:cNvCxnSpPr>
          <p:nvPr/>
        </p:nvCxnSpPr>
        <p:spPr>
          <a:xfrm>
            <a:off x="3699803" y="4006070"/>
            <a:ext cx="1945101" cy="0"/>
          </a:xfrm>
          <a:prstGeom prst="straightConnector1">
            <a:avLst/>
          </a:prstGeom>
          <a:ln w="12700">
            <a:solidFill>
              <a:srgbClr val="FF0000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7" idx="3"/>
            <a:endCxn id="18" idx="1"/>
          </p:cNvCxnSpPr>
          <p:nvPr/>
        </p:nvCxnSpPr>
        <p:spPr>
          <a:xfrm>
            <a:off x="3699803" y="4909591"/>
            <a:ext cx="1962201" cy="0"/>
          </a:xfrm>
          <a:prstGeom prst="straightConnector1">
            <a:avLst/>
          </a:prstGeom>
          <a:ln w="12700">
            <a:solidFill>
              <a:srgbClr val="FF0000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4541780" y="3757736"/>
            <a:ext cx="143787" cy="485459"/>
          </a:xfrm>
          <a:prstGeom prst="ellips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541780" y="4666861"/>
            <a:ext cx="143787" cy="485459"/>
          </a:xfrm>
          <a:prstGeom prst="ellips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>
            <a:stCxn id="26" idx="4"/>
            <a:endCxn id="28" idx="0"/>
          </p:cNvCxnSpPr>
          <p:nvPr/>
        </p:nvCxnSpPr>
        <p:spPr>
          <a:xfrm>
            <a:off x="4613674" y="4243195"/>
            <a:ext cx="0" cy="42366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4121834" y="2475914"/>
            <a:ext cx="506437" cy="1223889"/>
          </a:xfrm>
          <a:custGeom>
            <a:avLst/>
            <a:gdLst>
              <a:gd name="connsiteX0" fmla="*/ 0 w 506437"/>
              <a:gd name="connsiteY0" fmla="*/ 0 h 1223889"/>
              <a:gd name="connsiteX1" fmla="*/ 154744 w 506437"/>
              <a:gd name="connsiteY1" fmla="*/ 436098 h 1223889"/>
              <a:gd name="connsiteX2" fmla="*/ 422031 w 506437"/>
              <a:gd name="connsiteY2" fmla="*/ 703384 h 1223889"/>
              <a:gd name="connsiteX3" fmla="*/ 506437 w 506437"/>
              <a:gd name="connsiteY3" fmla="*/ 1223889 h 1223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437" h="1223889">
                <a:moveTo>
                  <a:pt x="0" y="0"/>
                </a:moveTo>
                <a:cubicBezTo>
                  <a:pt x="42203" y="159433"/>
                  <a:pt x="84406" y="318867"/>
                  <a:pt x="154744" y="436098"/>
                </a:cubicBezTo>
                <a:cubicBezTo>
                  <a:pt x="225082" y="553329"/>
                  <a:pt x="363416" y="572086"/>
                  <a:pt x="422031" y="703384"/>
                </a:cubicBezTo>
                <a:cubicBezTo>
                  <a:pt x="480646" y="834682"/>
                  <a:pt x="493541" y="1029285"/>
                  <a:pt x="506437" y="1223889"/>
                </a:cubicBezTo>
              </a:path>
            </a:pathLst>
          </a:cu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 animBg="1"/>
      <p:bldP spid="7" grpId="0" animBg="1"/>
      <p:bldP spid="16" grpId="0" animBg="1"/>
      <p:bldP spid="17" grpId="0" animBg="1"/>
      <p:bldP spid="18" grpId="0" animBg="1"/>
      <p:bldP spid="26" grpId="0" animBg="1"/>
      <p:bldP spid="28" grpId="0" animBg="1"/>
      <p:bldP spid="3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4800600" y="5144803"/>
            <a:ext cx="1071969" cy="323166"/>
          </a:xfrm>
          <a:prstGeom prst="rect">
            <a:avLst/>
          </a:prstGeom>
          <a:solidFill>
            <a:srgbClr val="F6FCD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800599" y="5896546"/>
            <a:ext cx="1071969" cy="323166"/>
          </a:xfrm>
          <a:prstGeom prst="rect">
            <a:avLst/>
          </a:prstGeom>
          <a:solidFill>
            <a:srgbClr val="F6FCD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interval analysis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1416819"/>
            <a:ext cx="7966710" cy="217546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Idea: exploit monotonicity to accelerate convergence:</a:t>
            </a:r>
          </a:p>
          <a:p>
            <a:pPr lvl="1"/>
            <a:r>
              <a:rPr lang="en-US" dirty="0" smtClean="0"/>
              <a:t>if the max end of an interval is increasing on successive iterations, send it to +</a:t>
            </a:r>
            <a:r>
              <a:rPr lang="en-US" dirty="0" smtClean="0">
                <a:sym typeface="Symbol" panose="05050102010706020507" pitchFamily="18" charset="2"/>
              </a:rPr>
              <a:t>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if the min end of an interval is decreasing on successive iterations, send it to −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40</a:t>
            </a:fld>
            <a:endParaRPr lang="en-US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1848395" y="3681980"/>
            <a:ext cx="2227216" cy="25846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182880" tIns="91440" rIns="182880" bIns="9144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chemeClr val="accent2"/>
              </a:buClr>
              <a:buFont typeface="Calibri" panose="020F0502020204030204" pitchFamily="34" charset="0"/>
              <a:buChar char="−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400" dirty="0" err="1" smtClean="0"/>
              <a:t>i</a:t>
            </a:r>
            <a:r>
              <a:rPr lang="en-US" sz="2400" dirty="0" smtClean="0"/>
              <a:t> = 0;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400" dirty="0" smtClean="0"/>
              <a:t>j = 0;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400" dirty="0" smtClean="0"/>
              <a:t>while (1) {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i</a:t>
            </a:r>
            <a:r>
              <a:rPr lang="en-US" sz="2400" dirty="0" smtClean="0"/>
              <a:t> = </a:t>
            </a:r>
            <a:r>
              <a:rPr lang="en-US" sz="2400" dirty="0" err="1" smtClean="0"/>
              <a:t>i</a:t>
            </a:r>
            <a:r>
              <a:rPr lang="en-US" sz="2400" dirty="0" smtClean="0"/>
              <a:t> + 1;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400" dirty="0" smtClean="0"/>
              <a:t>      j = j – 1;</a:t>
            </a:r>
          </a:p>
          <a:p>
            <a:pPr marL="0" indent="0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441371" y="3772417"/>
            <a:ext cx="3304902" cy="407724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dirty="0" smtClean="0"/>
              <a:t>iteration 0: 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↦ </a:t>
            </a:r>
            <a:r>
              <a:rPr lang="en-US" dirty="0"/>
              <a:t>[0, 0</a:t>
            </a:r>
            <a:r>
              <a:rPr lang="en-US" dirty="0" smtClean="0"/>
              <a:t>];  </a:t>
            </a:r>
            <a:r>
              <a:rPr lang="en-US" dirty="0"/>
              <a:t>j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↦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[</a:t>
            </a:r>
            <a:r>
              <a:rPr lang="en-US" dirty="0"/>
              <a:t>0</a:t>
            </a:r>
            <a:r>
              <a:rPr lang="en-US" dirty="0" smtClean="0"/>
              <a:t>, </a:t>
            </a:r>
            <a:r>
              <a:rPr lang="en-US" dirty="0"/>
              <a:t>0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41370" y="4203347"/>
            <a:ext cx="3304903" cy="407724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dirty="0" smtClean="0"/>
              <a:t>iteration 1: 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↦ </a:t>
            </a:r>
            <a:r>
              <a:rPr lang="en-US" dirty="0"/>
              <a:t>[0, </a:t>
            </a:r>
            <a:r>
              <a:rPr lang="en-US" dirty="0" smtClean="0"/>
              <a:t>1];  </a:t>
            </a:r>
            <a:r>
              <a:rPr lang="en-US" dirty="0"/>
              <a:t>j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↦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[</a:t>
            </a:r>
            <a:r>
              <a:rPr lang="en-US" dirty="0" smtClean="0"/>
              <a:t>-1, </a:t>
            </a:r>
            <a:r>
              <a:rPr lang="en-US" dirty="0"/>
              <a:t>0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3246120" y="3969363"/>
            <a:ext cx="1188720" cy="1001252"/>
          </a:xfrm>
          <a:custGeom>
            <a:avLst/>
            <a:gdLst>
              <a:gd name="connsiteX0" fmla="*/ 1188720 w 1188720"/>
              <a:gd name="connsiteY0" fmla="*/ 0 h 1001252"/>
              <a:gd name="connsiteX1" fmla="*/ 679268 w 1188720"/>
              <a:gd name="connsiteY1" fmla="*/ 326571 h 1001252"/>
              <a:gd name="connsiteX2" fmla="*/ 411480 w 1188720"/>
              <a:gd name="connsiteY2" fmla="*/ 907868 h 1001252"/>
              <a:gd name="connsiteX3" fmla="*/ 0 w 1188720"/>
              <a:gd name="connsiteY3" fmla="*/ 992777 h 100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8720" h="1001252">
                <a:moveTo>
                  <a:pt x="1188720" y="0"/>
                </a:moveTo>
                <a:cubicBezTo>
                  <a:pt x="998764" y="87630"/>
                  <a:pt x="808808" y="175260"/>
                  <a:pt x="679268" y="326571"/>
                </a:cubicBezTo>
                <a:cubicBezTo>
                  <a:pt x="549728" y="477882"/>
                  <a:pt x="524691" y="796834"/>
                  <a:pt x="411480" y="907868"/>
                </a:cubicBezTo>
                <a:cubicBezTo>
                  <a:pt x="298269" y="1018902"/>
                  <a:pt x="149134" y="1005839"/>
                  <a:pt x="0" y="992777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337961" y="4374311"/>
            <a:ext cx="1103409" cy="596304"/>
          </a:xfrm>
          <a:custGeom>
            <a:avLst/>
            <a:gdLst>
              <a:gd name="connsiteX0" fmla="*/ 1110342 w 1110342"/>
              <a:gd name="connsiteY0" fmla="*/ 0 h 589526"/>
              <a:gd name="connsiteX1" fmla="*/ 692331 w 1110342"/>
              <a:gd name="connsiteY1" fmla="*/ 150223 h 589526"/>
              <a:gd name="connsiteX2" fmla="*/ 450668 w 1110342"/>
              <a:gd name="connsiteY2" fmla="*/ 522514 h 589526"/>
              <a:gd name="connsiteX3" fmla="*/ 0 w 1110342"/>
              <a:gd name="connsiteY3" fmla="*/ 587829 h 58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0342" h="589526">
                <a:moveTo>
                  <a:pt x="1110342" y="0"/>
                </a:moveTo>
                <a:cubicBezTo>
                  <a:pt x="956309" y="31568"/>
                  <a:pt x="802277" y="63137"/>
                  <a:pt x="692331" y="150223"/>
                </a:cubicBezTo>
                <a:cubicBezTo>
                  <a:pt x="582385" y="237309"/>
                  <a:pt x="566056" y="449580"/>
                  <a:pt x="450668" y="522514"/>
                </a:cubicBezTo>
                <a:cubicBezTo>
                  <a:pt x="335280" y="595448"/>
                  <a:pt x="167640" y="591638"/>
                  <a:pt x="0" y="587829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208122" y="3724245"/>
            <a:ext cx="408216" cy="958203"/>
          </a:xfrm>
          <a:prstGeom prst="ellips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374424" y="4821638"/>
            <a:ext cx="2481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increasing: widen to </a:t>
            </a:r>
            <a:r>
              <a:rPr lang="en-US" dirty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</a:t>
            </a:r>
          </a:p>
          <a:p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i.e.: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↦ </a:t>
            </a:r>
            <a:r>
              <a:rPr lang="en-US" dirty="0">
                <a:solidFill>
                  <a:srgbClr val="FF0000"/>
                </a:solidFill>
              </a:rPr>
              <a:t>[0, +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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5872569" y="4639123"/>
            <a:ext cx="442504" cy="22227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977197" y="3735012"/>
            <a:ext cx="408216" cy="958203"/>
          </a:xfrm>
          <a:prstGeom prst="ellips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374424" y="5564936"/>
            <a:ext cx="2481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decreasing: widen to −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</a:t>
            </a:r>
          </a:p>
          <a:p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i.e.: j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↦ </a:t>
            </a:r>
            <a:r>
              <a:rPr lang="en-US" dirty="0" smtClean="0">
                <a:solidFill>
                  <a:srgbClr val="FF0000"/>
                </a:solidFill>
              </a:rPr>
              <a:t>[−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, 0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Right Brace 22"/>
          <p:cNvSpPr/>
          <p:nvPr/>
        </p:nvSpPr>
        <p:spPr>
          <a:xfrm>
            <a:off x="6842974" y="4903781"/>
            <a:ext cx="243625" cy="1307485"/>
          </a:xfrm>
          <a:prstGeom prst="rightBrace">
            <a:avLst>
              <a:gd name="adj1" fmla="val 43185"/>
              <a:gd name="adj2" fmla="val 50000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155180" y="5297725"/>
            <a:ext cx="766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safe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5758575" y="4668518"/>
            <a:ext cx="1347717" cy="968991"/>
          </a:xfrm>
          <a:custGeom>
            <a:avLst/>
            <a:gdLst>
              <a:gd name="connsiteX0" fmla="*/ 1347717 w 1347717"/>
              <a:gd name="connsiteY0" fmla="*/ 0 h 968991"/>
              <a:gd name="connsiteX1" fmla="*/ 1064526 w 1347717"/>
              <a:gd name="connsiteY1" fmla="*/ 610737 h 968991"/>
              <a:gd name="connsiteX2" fmla="*/ 508379 w 1347717"/>
              <a:gd name="connsiteY2" fmla="*/ 562970 h 968991"/>
              <a:gd name="connsiteX3" fmla="*/ 0 w 1347717"/>
              <a:gd name="connsiteY3" fmla="*/ 968991 h 968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7717" h="968991">
                <a:moveTo>
                  <a:pt x="1347717" y="0"/>
                </a:moveTo>
                <a:cubicBezTo>
                  <a:pt x="1276066" y="258454"/>
                  <a:pt x="1204416" y="516909"/>
                  <a:pt x="1064526" y="610737"/>
                </a:cubicBezTo>
                <a:cubicBezTo>
                  <a:pt x="924636" y="704565"/>
                  <a:pt x="685800" y="503261"/>
                  <a:pt x="508379" y="562970"/>
                </a:cubicBezTo>
                <a:cubicBezTo>
                  <a:pt x="330958" y="622679"/>
                  <a:pt x="165479" y="795835"/>
                  <a:pt x="0" y="968991"/>
                </a:cubicBezTo>
              </a:path>
            </a:pathLst>
          </a:cu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5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21" grpId="0" animBg="1"/>
      <p:bldP spid="22" grpId="0"/>
      <p:bldP spid="23" grpId="0" animBg="1"/>
      <p:bldP spid="24" grpId="0"/>
      <p:bldP spid="3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Convergence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16818"/>
            <a:ext cx="8012430" cy="4760145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 smtClean="0"/>
              <a:t>The standard iterative analysis computes a sequence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x</a:t>
            </a:r>
            <a:r>
              <a:rPr lang="en-US" baseline="-25000" dirty="0" smtClean="0"/>
              <a:t>0</a:t>
            </a:r>
            <a:r>
              <a:rPr lang="en-US" dirty="0" smtClean="0"/>
              <a:t> =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⊥</a:t>
            </a:r>
            <a:r>
              <a:rPr lang="en-US" dirty="0" smtClean="0">
                <a:ea typeface="Cambria Math" panose="02040503050406030204" pitchFamily="18" charset="0"/>
              </a:rPr>
              <a:t>, …, x</a:t>
            </a:r>
            <a:r>
              <a:rPr lang="en-US" i="1" baseline="-25000" dirty="0">
                <a:ea typeface="Cambria Math" panose="02040503050406030204" pitchFamily="18" charset="0"/>
              </a:rPr>
              <a:t>i</a:t>
            </a:r>
            <a:r>
              <a:rPr lang="en-US" baseline="-25000" dirty="0" smtClean="0">
                <a:ea typeface="Cambria Math" panose="02040503050406030204" pitchFamily="18" charset="0"/>
              </a:rPr>
              <a:t>+1</a:t>
            </a:r>
            <a:r>
              <a:rPr lang="en-US" dirty="0" smtClean="0">
                <a:ea typeface="Cambria Math" panose="02040503050406030204" pitchFamily="18" charset="0"/>
              </a:rPr>
              <a:t> = </a:t>
            </a:r>
            <a:r>
              <a:rPr lang="en-US" i="1" dirty="0" smtClean="0">
                <a:ea typeface="Cambria Math" panose="02040503050406030204" pitchFamily="18" charset="0"/>
              </a:rPr>
              <a:t>f</a:t>
            </a:r>
            <a:r>
              <a:rPr lang="en-US" dirty="0" smtClean="0">
                <a:ea typeface="Cambria Math" panose="02040503050406030204" pitchFamily="18" charset="0"/>
              </a:rPr>
              <a:t>(x</a:t>
            </a:r>
            <a:r>
              <a:rPr lang="en-US" i="1" baseline="-25000" dirty="0">
                <a:ea typeface="Cambria Math" panose="02040503050406030204" pitchFamily="18" charset="0"/>
              </a:rPr>
              <a:t>i</a:t>
            </a:r>
            <a:r>
              <a:rPr lang="en-US" dirty="0" smtClean="0">
                <a:ea typeface="Cambria Math" panose="02040503050406030204" pitchFamily="18" charset="0"/>
              </a:rPr>
              <a:t>), …,        </a:t>
            </a:r>
            <a:r>
              <a:rPr lang="en-US" dirty="0" err="1" smtClean="0">
                <a:ea typeface="Cambria Math" panose="02040503050406030204" pitchFamily="18" charset="0"/>
              </a:rPr>
              <a:t>x</a:t>
            </a:r>
            <a:r>
              <a:rPr lang="en-US" i="1" baseline="-25000" dirty="0" err="1" smtClean="0">
                <a:ea typeface="Cambria Math" panose="02040503050406030204" pitchFamily="18" charset="0"/>
              </a:rPr>
              <a:t>n</a:t>
            </a:r>
            <a:endParaRPr lang="en-US" i="1" baseline="-25000" dirty="0" smtClean="0">
              <a:ea typeface="Cambria Math" panose="02040503050406030204" pitchFamily="18" charset="0"/>
            </a:endParaRPr>
          </a:p>
          <a:p>
            <a:pPr lvl="1">
              <a:spcBef>
                <a:spcPts val="1200"/>
              </a:spcBef>
            </a:pPr>
            <a:r>
              <a:rPr lang="en-US" dirty="0" smtClean="0">
                <a:ea typeface="Cambria Math" panose="02040503050406030204" pitchFamily="18" charset="0"/>
              </a:rPr>
              <a:t>the problem is that with infinite-height lattices, the sequence does not converge quickly enough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ea typeface="Cambria Math" panose="02040503050406030204" pitchFamily="18" charset="0"/>
              </a:rPr>
              <a:t>Convergence acceleration aims to speed up the convergence 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dirty="0" smtClean="0">
                <a:ea typeface="Cambria Math" panose="02040503050406030204" pitchFamily="18" charset="0"/>
              </a:rPr>
              <a:t>this may result in result in a loss of precision: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 dirty="0">
                <a:ea typeface="Cambria Math" panose="02040503050406030204" pitchFamily="18" charset="0"/>
              </a:rPr>
              <a:t> </a:t>
            </a:r>
            <a:r>
              <a:rPr lang="en-US" dirty="0" smtClean="0">
                <a:ea typeface="Cambria Math" panose="02040503050406030204" pitchFamily="18" charset="0"/>
              </a:rPr>
              <a:t>                    </a:t>
            </a:r>
            <a:r>
              <a:rPr lang="en-US" dirty="0" err="1" smtClean="0">
                <a:ea typeface="Cambria Math" panose="02040503050406030204" pitchFamily="18" charset="0"/>
              </a:rPr>
              <a:t>x</a:t>
            </a:r>
            <a:r>
              <a:rPr lang="en-US" i="1" baseline="-25000" dirty="0" err="1" smtClean="0">
                <a:ea typeface="Cambria Math" panose="02040503050406030204" pitchFamily="18" charset="0"/>
              </a:rPr>
              <a:t>n</a:t>
            </a:r>
            <a:r>
              <a:rPr lang="en-US" dirty="0" smtClean="0">
                <a:ea typeface="Cambria Math" panose="02040503050406030204" pitchFamily="18" charset="0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⊑  </a:t>
            </a:r>
            <a:r>
              <a:rPr lang="en-US" i="1" dirty="0" smtClean="0">
                <a:ea typeface="Cambria Math"/>
              </a:rPr>
              <a:t>A</a:t>
            </a:r>
            <a:r>
              <a:rPr lang="en-US" dirty="0" smtClean="0">
                <a:ea typeface="Cambria Math" panose="02040503050406030204" pitchFamily="18" charset="0"/>
              </a:rPr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41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169936"/>
              </p:ext>
            </p:extLst>
          </p:nvPr>
        </p:nvGraphicFramePr>
        <p:xfrm>
          <a:off x="5368834" y="1952243"/>
          <a:ext cx="534983" cy="588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" name="Equation" r:id="rId3" imgW="253800" imgH="279360" progId="Equation.3">
                  <p:embed/>
                </p:oleObj>
              </mc:Choice>
              <mc:Fallback>
                <p:oleObj name="Equation" r:id="rId3" imgW="25380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68834" y="1952243"/>
                        <a:ext cx="534983" cy="5884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918208"/>
              </p:ext>
            </p:extLst>
          </p:nvPr>
        </p:nvGraphicFramePr>
        <p:xfrm>
          <a:off x="2057399" y="4772295"/>
          <a:ext cx="550223" cy="605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4" name="Equation" r:id="rId5" imgW="253800" imgH="279360" progId="Equation.3">
                  <p:embed/>
                </p:oleObj>
              </mc:Choice>
              <mc:Fallback>
                <p:oleObj name="Equation" r:id="rId5" imgW="253800" imgH="27936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57399" y="4772295"/>
                        <a:ext cx="550223" cy="6052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821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Convergence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Idea: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Original sequence:          …, </a:t>
            </a:r>
            <a:r>
              <a:rPr lang="en-US" dirty="0" smtClean="0">
                <a:ea typeface="Cambria Math" panose="02040503050406030204" pitchFamily="18" charset="0"/>
              </a:rPr>
              <a:t>x</a:t>
            </a:r>
            <a:r>
              <a:rPr lang="en-US" i="1" baseline="-25000" dirty="0" smtClean="0">
                <a:ea typeface="Cambria Math" panose="02040503050406030204" pitchFamily="18" charset="0"/>
              </a:rPr>
              <a:t>i</a:t>
            </a:r>
            <a:r>
              <a:rPr lang="en-US" sz="500" i="1" baseline="-25000" dirty="0" smtClean="0">
                <a:ea typeface="Cambria Math" panose="02040503050406030204" pitchFamily="18" charset="0"/>
              </a:rPr>
              <a:t> </a:t>
            </a:r>
            <a:r>
              <a:rPr lang="en-US" i="1" dirty="0" smtClean="0">
                <a:ea typeface="Cambria Math" panose="02040503050406030204" pitchFamily="18" charset="0"/>
              </a:rPr>
              <a:t>, </a:t>
            </a:r>
            <a:r>
              <a:rPr lang="en-US" dirty="0" smtClean="0">
                <a:ea typeface="Cambria Math" panose="02040503050406030204" pitchFamily="18" charset="0"/>
              </a:rPr>
              <a:t>x</a:t>
            </a:r>
            <a:r>
              <a:rPr lang="en-US" i="1" baseline="-25000" dirty="0" smtClean="0">
                <a:ea typeface="Cambria Math" panose="02040503050406030204" pitchFamily="18" charset="0"/>
              </a:rPr>
              <a:t>i</a:t>
            </a:r>
            <a:r>
              <a:rPr lang="en-US" baseline="-25000" dirty="0" smtClean="0">
                <a:ea typeface="Cambria Math" panose="02040503050406030204" pitchFamily="18" charset="0"/>
              </a:rPr>
              <a:t>+1</a:t>
            </a:r>
            <a:r>
              <a:rPr lang="en-US" dirty="0" smtClean="0">
                <a:ea typeface="Cambria Math" panose="02040503050406030204" pitchFamily="18" charset="0"/>
              </a:rPr>
              <a:t> </a:t>
            </a:r>
            <a:r>
              <a:rPr lang="en-US" dirty="0">
                <a:ea typeface="Cambria Math" panose="02040503050406030204" pitchFamily="18" charset="0"/>
              </a:rPr>
              <a:t>= </a:t>
            </a:r>
            <a:r>
              <a:rPr lang="en-US" i="1" dirty="0">
                <a:ea typeface="Cambria Math" panose="02040503050406030204" pitchFamily="18" charset="0"/>
              </a:rPr>
              <a:t>f</a:t>
            </a:r>
            <a:r>
              <a:rPr lang="en-US" dirty="0">
                <a:ea typeface="Cambria Math" panose="02040503050406030204" pitchFamily="18" charset="0"/>
              </a:rPr>
              <a:t>(x</a:t>
            </a:r>
            <a:r>
              <a:rPr lang="en-US" i="1" baseline="-25000" dirty="0">
                <a:ea typeface="Cambria Math" panose="02040503050406030204" pitchFamily="18" charset="0"/>
              </a:rPr>
              <a:t>i</a:t>
            </a:r>
            <a:r>
              <a:rPr lang="en-US" dirty="0">
                <a:ea typeface="Cambria Math" panose="02040503050406030204" pitchFamily="18" charset="0"/>
              </a:rPr>
              <a:t>), </a:t>
            </a:r>
            <a:r>
              <a:rPr lang="en-US" dirty="0" smtClean="0">
                <a:ea typeface="Cambria Math" panose="02040503050406030204" pitchFamily="18" charset="0"/>
              </a:rPr>
              <a:t>…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Accelerated sequence:   …, </a:t>
            </a:r>
            <a:r>
              <a:rPr lang="en-US" dirty="0">
                <a:ea typeface="Cambria Math" panose="02040503050406030204" pitchFamily="18" charset="0"/>
              </a:rPr>
              <a:t>x</a:t>
            </a:r>
            <a:r>
              <a:rPr lang="en-US" i="1" baseline="-25000" dirty="0">
                <a:ea typeface="Cambria Math" panose="02040503050406030204" pitchFamily="18" charset="0"/>
              </a:rPr>
              <a:t>i</a:t>
            </a:r>
            <a:r>
              <a:rPr lang="en-US" sz="500" i="1" baseline="-25000" dirty="0">
                <a:ea typeface="Cambria Math" panose="02040503050406030204" pitchFamily="18" charset="0"/>
              </a:rPr>
              <a:t> </a:t>
            </a:r>
            <a:r>
              <a:rPr lang="en-US" i="1" dirty="0">
                <a:ea typeface="Cambria Math" panose="02040503050406030204" pitchFamily="18" charset="0"/>
              </a:rPr>
              <a:t>, </a:t>
            </a:r>
            <a:r>
              <a:rPr lang="en-US" dirty="0">
                <a:ea typeface="Cambria Math" panose="02040503050406030204" pitchFamily="18" charset="0"/>
              </a:rPr>
              <a:t>x</a:t>
            </a:r>
            <a:r>
              <a:rPr lang="en-US" i="1" baseline="-25000" dirty="0">
                <a:ea typeface="Cambria Math" panose="02040503050406030204" pitchFamily="18" charset="0"/>
              </a:rPr>
              <a:t>i</a:t>
            </a:r>
            <a:r>
              <a:rPr lang="en-US" baseline="-25000" dirty="0">
                <a:ea typeface="Cambria Math" panose="02040503050406030204" pitchFamily="18" charset="0"/>
              </a:rPr>
              <a:t>+1</a:t>
            </a:r>
            <a:r>
              <a:rPr lang="en-US" dirty="0">
                <a:ea typeface="Cambria Math" panose="02040503050406030204" pitchFamily="18" charset="0"/>
              </a:rPr>
              <a:t> = x</a:t>
            </a:r>
            <a:r>
              <a:rPr lang="en-US" i="1" baseline="-25000" dirty="0">
                <a:ea typeface="Cambria Math" panose="02040503050406030204" pitchFamily="18" charset="0"/>
              </a:rPr>
              <a:t>i</a:t>
            </a:r>
            <a:r>
              <a:rPr lang="en-US" sz="500" i="1" baseline="-25000" dirty="0">
                <a:ea typeface="Cambria Math" panose="02040503050406030204" pitchFamily="18" charset="0"/>
              </a:rPr>
              <a:t> </a:t>
            </a:r>
            <a:r>
              <a:rPr lang="en-US" sz="500" i="1" baseline="-25000" dirty="0" smtClean="0">
                <a:ea typeface="Cambria Math" panose="02040503050406030204" pitchFamily="18" charset="0"/>
              </a:rPr>
              <a:t> </a:t>
            </a:r>
            <a:r>
              <a:rPr lang="en-US" sz="500" i="1" dirty="0" smtClean="0">
                <a:ea typeface="Cambria Math" panose="02040503050406030204" pitchFamily="18" charset="0"/>
              </a:rPr>
              <a:t> 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▽</a:t>
            </a:r>
            <a:r>
              <a:rPr lang="en-US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i="1" dirty="0" smtClean="0">
                <a:ea typeface="Cambria Math" panose="02040503050406030204" pitchFamily="18" charset="0"/>
              </a:rPr>
              <a:t>f</a:t>
            </a:r>
            <a:r>
              <a:rPr lang="en-US" dirty="0" smtClean="0">
                <a:ea typeface="Cambria Math" panose="02040503050406030204" pitchFamily="18" charset="0"/>
              </a:rPr>
              <a:t>(x</a:t>
            </a:r>
            <a:r>
              <a:rPr lang="en-US" i="1" baseline="-25000" dirty="0" smtClean="0">
                <a:ea typeface="Cambria Math" panose="02040503050406030204" pitchFamily="18" charset="0"/>
              </a:rPr>
              <a:t>i</a:t>
            </a:r>
            <a:r>
              <a:rPr lang="en-US" dirty="0">
                <a:ea typeface="Cambria Math" panose="02040503050406030204" pitchFamily="18" charset="0"/>
              </a:rPr>
              <a:t>), </a:t>
            </a:r>
            <a:r>
              <a:rPr lang="en-US" dirty="0" smtClean="0">
                <a:ea typeface="Cambria Math" panose="02040503050406030204" pitchFamily="18" charset="0"/>
              </a:rPr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42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766560" y="2362405"/>
            <a:ext cx="202474" cy="222068"/>
          </a:xfrm>
          <a:prstGeom prst="straightConnector1">
            <a:avLst/>
          </a:prstGeom>
          <a:ln w="127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559877" y="2433120"/>
            <a:ext cx="907868" cy="169591"/>
          </a:xfrm>
          <a:prstGeom prst="straightConnector1">
            <a:avLst/>
          </a:prstGeom>
          <a:ln w="127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6407331" y="2563133"/>
            <a:ext cx="1260565" cy="483326"/>
          </a:xfrm>
          <a:prstGeom prst="roundRect">
            <a:avLst>
              <a:gd name="adj" fmla="val 31532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625634" y="3550108"/>
            <a:ext cx="5832565" cy="1461939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Cambria Math" panose="02040503050406030204" pitchFamily="18" charset="0"/>
              <a:buChar char="▽"/>
            </a:pPr>
            <a:r>
              <a:rPr lang="en-US" sz="2800" dirty="0" smtClean="0">
                <a:solidFill>
                  <a:srgbClr val="FF0000"/>
                </a:solidFill>
                <a:ea typeface="Cambria Math" panose="02040503050406030204" pitchFamily="18" charset="0"/>
              </a:rPr>
              <a:t>uses </a:t>
            </a:r>
            <a:r>
              <a:rPr lang="en-US" sz="2800" dirty="0">
                <a:solidFill>
                  <a:srgbClr val="FF0000"/>
                </a:solidFill>
                <a:ea typeface="Cambria Math" panose="02040503050406030204" pitchFamily="18" charset="0"/>
              </a:rPr>
              <a:t>x</a:t>
            </a:r>
            <a:r>
              <a:rPr lang="en-US" sz="2800" i="1" baseline="-25000" dirty="0">
                <a:solidFill>
                  <a:srgbClr val="FF0000"/>
                </a:solidFill>
                <a:ea typeface="Cambria Math" panose="02040503050406030204" pitchFamily="18" charset="0"/>
              </a:rPr>
              <a:t>i</a:t>
            </a:r>
            <a:r>
              <a:rPr lang="en-US" sz="500" i="1" baseline="-25000" dirty="0">
                <a:solidFill>
                  <a:srgbClr val="FF0000"/>
                </a:solidFill>
                <a:ea typeface="Cambria Math" panose="02040503050406030204" pitchFamily="18" charset="0"/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  <a:ea typeface="Cambria Math" panose="020405030504060302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a typeface="Cambria Math" panose="02040503050406030204" pitchFamily="18" charset="0"/>
              </a:rPr>
              <a:t>and</a:t>
            </a:r>
            <a:r>
              <a:rPr lang="en-US" sz="2800" i="1" dirty="0" smtClean="0">
                <a:solidFill>
                  <a:srgbClr val="FF0000"/>
                </a:solidFill>
                <a:ea typeface="Cambria Math" panose="02040503050406030204" pitchFamily="18" charset="0"/>
              </a:rPr>
              <a:t> f</a:t>
            </a:r>
            <a:r>
              <a:rPr lang="en-US" sz="2800" dirty="0" smtClean="0">
                <a:solidFill>
                  <a:srgbClr val="FF0000"/>
                </a:solidFill>
                <a:ea typeface="Cambria Math" panose="02040503050406030204" pitchFamily="18" charset="0"/>
              </a:rPr>
              <a:t>(x</a:t>
            </a:r>
            <a:r>
              <a:rPr lang="en-US" sz="2800" i="1" baseline="-25000" dirty="0" smtClean="0">
                <a:solidFill>
                  <a:srgbClr val="FF0000"/>
                </a:solidFill>
                <a:ea typeface="Cambria Math" panose="02040503050406030204" pitchFamily="18" charset="0"/>
              </a:rPr>
              <a:t>i</a:t>
            </a:r>
            <a:r>
              <a:rPr lang="en-US" sz="2800" dirty="0" smtClean="0">
                <a:solidFill>
                  <a:srgbClr val="FF0000"/>
                </a:solidFill>
                <a:ea typeface="Cambria Math" panose="02040503050406030204" pitchFamily="18" charset="0"/>
              </a:rPr>
              <a:t>) to compute a value w such that x</a:t>
            </a:r>
            <a:r>
              <a:rPr lang="en-US" sz="2800" i="1" baseline="-25000" dirty="0" smtClean="0">
                <a:solidFill>
                  <a:srgbClr val="FF0000"/>
                </a:solidFill>
                <a:ea typeface="Cambria Math" panose="02040503050406030204" pitchFamily="18" charset="0"/>
              </a:rPr>
              <a:t>i</a:t>
            </a:r>
            <a:r>
              <a:rPr lang="en-US" sz="2800" i="1" dirty="0" smtClean="0">
                <a:solidFill>
                  <a:srgbClr val="FF0000"/>
                </a:solidFill>
                <a:ea typeface="Cambria Math" panose="020405030504060302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ambria Math"/>
                <a:ea typeface="Cambria Math"/>
              </a:rPr>
              <a:t>⊑ </a:t>
            </a:r>
            <a:r>
              <a:rPr lang="en-US" sz="2800" dirty="0" smtClean="0">
                <a:solidFill>
                  <a:srgbClr val="FF0000"/>
                </a:solidFill>
                <a:ea typeface="Cambria Math"/>
              </a:rPr>
              <a:t>w and f(</a:t>
            </a:r>
            <a:r>
              <a:rPr lang="en-US" sz="2800" dirty="0" smtClean="0">
                <a:solidFill>
                  <a:srgbClr val="FF0000"/>
                </a:solidFill>
                <a:ea typeface="Cambria Math" panose="02040503050406030204" pitchFamily="18" charset="0"/>
              </a:rPr>
              <a:t>x</a:t>
            </a:r>
            <a:r>
              <a:rPr lang="en-US" sz="2800" i="1" baseline="-25000" dirty="0" smtClean="0">
                <a:solidFill>
                  <a:srgbClr val="FF0000"/>
                </a:solidFill>
                <a:ea typeface="Cambria Math" panose="02040503050406030204" pitchFamily="18" charset="0"/>
              </a:rPr>
              <a:t>i</a:t>
            </a:r>
            <a:r>
              <a:rPr lang="en-US" sz="2800" dirty="0" smtClean="0">
                <a:solidFill>
                  <a:srgbClr val="FF0000"/>
                </a:solidFill>
                <a:ea typeface="Cambria Math" panose="02040503050406030204" pitchFamily="18" charset="0"/>
              </a:rPr>
              <a:t>) </a:t>
            </a:r>
            <a:r>
              <a:rPr lang="en-US" sz="2800" dirty="0">
                <a:solidFill>
                  <a:srgbClr val="FF0000"/>
                </a:solidFill>
                <a:ea typeface="Cambria Math"/>
              </a:rPr>
              <a:t>⊑ </a:t>
            </a:r>
            <a:r>
              <a:rPr lang="en-US" sz="2800" dirty="0" smtClean="0">
                <a:solidFill>
                  <a:srgbClr val="FF0000"/>
                </a:solidFill>
                <a:ea typeface="Cambria Math"/>
              </a:rPr>
              <a:t>w</a:t>
            </a:r>
          </a:p>
          <a:p>
            <a:pPr marL="457200" indent="-457200">
              <a:buFont typeface="Cambria Math" panose="02040503050406030204" pitchFamily="18" charset="0"/>
              <a:buChar char="▽"/>
            </a:pPr>
            <a:r>
              <a:rPr lang="en-US" sz="2800" dirty="0" smtClean="0">
                <a:solidFill>
                  <a:srgbClr val="FF0000"/>
                </a:solidFill>
                <a:ea typeface="Cambria Math"/>
              </a:rPr>
              <a:t>is called a </a:t>
            </a:r>
            <a:r>
              <a:rPr lang="en-US" sz="2800" i="1" dirty="0" smtClean="0">
                <a:solidFill>
                  <a:srgbClr val="FF0000"/>
                </a:solidFill>
                <a:ea typeface="Cambria Math"/>
              </a:rPr>
              <a:t>widening operator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>
            <a:stCxn id="13" idx="0"/>
            <a:endCxn id="11" idx="2"/>
          </p:cNvCxnSpPr>
          <p:nvPr/>
        </p:nvCxnSpPr>
        <p:spPr>
          <a:xfrm flipV="1">
            <a:off x="5541917" y="3046459"/>
            <a:ext cx="1495697" cy="503649"/>
          </a:xfrm>
          <a:prstGeom prst="straightConnector1">
            <a:avLst/>
          </a:prstGeom>
          <a:ln w="127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28650" y="5222856"/>
            <a:ext cx="7886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 ensure termination, we also require that the sequence computed using widening must be finite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935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Convergence acceleration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78659" y="5849980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⊥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2688917" y="1313069"/>
            <a:ext cx="3769033" cy="50565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354789" y="5460572"/>
            <a:ext cx="197427" cy="439691"/>
          </a:xfrm>
          <a:custGeom>
            <a:avLst/>
            <a:gdLst>
              <a:gd name="connsiteX0" fmla="*/ 277098 w 277098"/>
              <a:gd name="connsiteY0" fmla="*/ 0 h 685800"/>
              <a:gd name="connsiteX1" fmla="*/ 7 w 277098"/>
              <a:gd name="connsiteY1" fmla="*/ 339436 h 685800"/>
              <a:gd name="connsiteX2" fmla="*/ 270171 w 277098"/>
              <a:gd name="connsiteY2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98" h="685800">
                <a:moveTo>
                  <a:pt x="277098" y="0"/>
                </a:moveTo>
                <a:cubicBezTo>
                  <a:pt x="139129" y="112568"/>
                  <a:pt x="1161" y="225136"/>
                  <a:pt x="7" y="339436"/>
                </a:cubicBezTo>
                <a:cubicBezTo>
                  <a:pt x="-1147" y="453736"/>
                  <a:pt x="134512" y="569768"/>
                  <a:pt x="270171" y="685800"/>
                </a:cubicBezTo>
              </a:path>
            </a:pathLst>
          </a:custGeom>
          <a:noFill/>
          <a:ln w="12700">
            <a:solidFill>
              <a:srgbClr val="0000FF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350114" y="3235803"/>
            <a:ext cx="197427" cy="439691"/>
          </a:xfrm>
          <a:custGeom>
            <a:avLst/>
            <a:gdLst>
              <a:gd name="connsiteX0" fmla="*/ 277098 w 277098"/>
              <a:gd name="connsiteY0" fmla="*/ 0 h 685800"/>
              <a:gd name="connsiteX1" fmla="*/ 7 w 277098"/>
              <a:gd name="connsiteY1" fmla="*/ 339436 h 685800"/>
              <a:gd name="connsiteX2" fmla="*/ 270171 w 277098"/>
              <a:gd name="connsiteY2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98" h="685800">
                <a:moveTo>
                  <a:pt x="277098" y="0"/>
                </a:moveTo>
                <a:cubicBezTo>
                  <a:pt x="139129" y="112568"/>
                  <a:pt x="1161" y="225136"/>
                  <a:pt x="7" y="339436"/>
                </a:cubicBezTo>
                <a:cubicBezTo>
                  <a:pt x="-1147" y="453736"/>
                  <a:pt x="134512" y="569768"/>
                  <a:pt x="270171" y="685800"/>
                </a:cubicBezTo>
              </a:path>
            </a:pathLst>
          </a:custGeom>
          <a:noFill/>
          <a:ln w="12700">
            <a:solidFill>
              <a:srgbClr val="0000FF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 rot="5400000">
            <a:off x="4512450" y="2925521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27" name="Freeform 26"/>
          <p:cNvSpPr/>
          <p:nvPr/>
        </p:nvSpPr>
        <p:spPr>
          <a:xfrm>
            <a:off x="4355961" y="3667987"/>
            <a:ext cx="197427" cy="439691"/>
          </a:xfrm>
          <a:custGeom>
            <a:avLst/>
            <a:gdLst>
              <a:gd name="connsiteX0" fmla="*/ 277098 w 277098"/>
              <a:gd name="connsiteY0" fmla="*/ 0 h 685800"/>
              <a:gd name="connsiteX1" fmla="*/ 7 w 277098"/>
              <a:gd name="connsiteY1" fmla="*/ 339436 h 685800"/>
              <a:gd name="connsiteX2" fmla="*/ 270171 w 277098"/>
              <a:gd name="connsiteY2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98" h="685800">
                <a:moveTo>
                  <a:pt x="277098" y="0"/>
                </a:moveTo>
                <a:cubicBezTo>
                  <a:pt x="139129" y="112568"/>
                  <a:pt x="1161" y="225136"/>
                  <a:pt x="7" y="339436"/>
                </a:cubicBezTo>
                <a:cubicBezTo>
                  <a:pt x="-1147" y="453736"/>
                  <a:pt x="134512" y="569768"/>
                  <a:pt x="270171" y="685800"/>
                </a:cubicBezTo>
              </a:path>
            </a:pathLst>
          </a:custGeom>
          <a:noFill/>
          <a:ln w="12700">
            <a:solidFill>
              <a:srgbClr val="0000FF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346190" y="4098011"/>
            <a:ext cx="197427" cy="439691"/>
          </a:xfrm>
          <a:custGeom>
            <a:avLst/>
            <a:gdLst>
              <a:gd name="connsiteX0" fmla="*/ 277098 w 277098"/>
              <a:gd name="connsiteY0" fmla="*/ 0 h 685800"/>
              <a:gd name="connsiteX1" fmla="*/ 7 w 277098"/>
              <a:gd name="connsiteY1" fmla="*/ 339436 h 685800"/>
              <a:gd name="connsiteX2" fmla="*/ 270171 w 277098"/>
              <a:gd name="connsiteY2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98" h="685800">
                <a:moveTo>
                  <a:pt x="277098" y="0"/>
                </a:moveTo>
                <a:cubicBezTo>
                  <a:pt x="139129" y="112568"/>
                  <a:pt x="1161" y="225136"/>
                  <a:pt x="7" y="339436"/>
                </a:cubicBezTo>
                <a:cubicBezTo>
                  <a:pt x="-1147" y="453736"/>
                  <a:pt x="134512" y="569768"/>
                  <a:pt x="270171" y="685800"/>
                </a:cubicBezTo>
              </a:path>
            </a:pathLst>
          </a:custGeom>
          <a:noFill/>
          <a:ln w="12700">
            <a:solidFill>
              <a:srgbClr val="0000FF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346190" y="4539863"/>
            <a:ext cx="197427" cy="439691"/>
          </a:xfrm>
          <a:custGeom>
            <a:avLst/>
            <a:gdLst>
              <a:gd name="connsiteX0" fmla="*/ 277098 w 277098"/>
              <a:gd name="connsiteY0" fmla="*/ 0 h 685800"/>
              <a:gd name="connsiteX1" fmla="*/ 7 w 277098"/>
              <a:gd name="connsiteY1" fmla="*/ 339436 h 685800"/>
              <a:gd name="connsiteX2" fmla="*/ 270171 w 277098"/>
              <a:gd name="connsiteY2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98" h="685800">
                <a:moveTo>
                  <a:pt x="277098" y="0"/>
                </a:moveTo>
                <a:cubicBezTo>
                  <a:pt x="139129" y="112568"/>
                  <a:pt x="1161" y="225136"/>
                  <a:pt x="7" y="339436"/>
                </a:cubicBezTo>
                <a:cubicBezTo>
                  <a:pt x="-1147" y="453736"/>
                  <a:pt x="134512" y="569768"/>
                  <a:pt x="270171" y="685800"/>
                </a:cubicBezTo>
              </a:path>
            </a:pathLst>
          </a:custGeom>
          <a:noFill/>
          <a:ln w="12700">
            <a:solidFill>
              <a:srgbClr val="0000FF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317663" y="5115760"/>
            <a:ext cx="197427" cy="439691"/>
          </a:xfrm>
          <a:custGeom>
            <a:avLst/>
            <a:gdLst>
              <a:gd name="connsiteX0" fmla="*/ 277098 w 277098"/>
              <a:gd name="connsiteY0" fmla="*/ 0 h 685800"/>
              <a:gd name="connsiteX1" fmla="*/ 7 w 277098"/>
              <a:gd name="connsiteY1" fmla="*/ 339436 h 685800"/>
              <a:gd name="connsiteX2" fmla="*/ 270171 w 277098"/>
              <a:gd name="connsiteY2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98" h="685800">
                <a:moveTo>
                  <a:pt x="277098" y="0"/>
                </a:moveTo>
                <a:cubicBezTo>
                  <a:pt x="139129" y="112568"/>
                  <a:pt x="1161" y="225136"/>
                  <a:pt x="7" y="339436"/>
                </a:cubicBezTo>
                <a:cubicBezTo>
                  <a:pt x="-1147" y="453736"/>
                  <a:pt x="134512" y="569768"/>
                  <a:pt x="270171" y="685800"/>
                </a:cubicBezTo>
              </a:path>
            </a:pathLst>
          </a:custGeom>
          <a:noFill/>
          <a:ln w="12700">
            <a:solidFill>
              <a:srgbClr val="0000FF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378659" y="1313069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⊤</a:t>
            </a:r>
            <a:endParaRPr lang="en-US" dirty="0"/>
          </a:p>
        </p:txBody>
      </p:sp>
      <p:sp>
        <p:nvSpPr>
          <p:cNvPr id="32" name="Freeform 31"/>
          <p:cNvSpPr/>
          <p:nvPr/>
        </p:nvSpPr>
        <p:spPr>
          <a:xfrm flipH="1">
            <a:off x="4567770" y="5249816"/>
            <a:ext cx="209551" cy="638749"/>
          </a:xfrm>
          <a:custGeom>
            <a:avLst/>
            <a:gdLst>
              <a:gd name="connsiteX0" fmla="*/ 277098 w 277098"/>
              <a:gd name="connsiteY0" fmla="*/ 0 h 685800"/>
              <a:gd name="connsiteX1" fmla="*/ 7 w 277098"/>
              <a:gd name="connsiteY1" fmla="*/ 339436 h 685800"/>
              <a:gd name="connsiteX2" fmla="*/ 270171 w 277098"/>
              <a:gd name="connsiteY2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98" h="685800">
                <a:moveTo>
                  <a:pt x="277098" y="0"/>
                </a:moveTo>
                <a:cubicBezTo>
                  <a:pt x="139129" y="112568"/>
                  <a:pt x="1161" y="225136"/>
                  <a:pt x="7" y="339436"/>
                </a:cubicBezTo>
                <a:cubicBezTo>
                  <a:pt x="-1147" y="453736"/>
                  <a:pt x="134512" y="569768"/>
                  <a:pt x="270171" y="685800"/>
                </a:cubicBezTo>
              </a:path>
            </a:pathLst>
          </a:custGeom>
          <a:noFill/>
          <a:ln w="12700">
            <a:solidFill>
              <a:srgbClr val="FF3399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 flipH="1">
            <a:off x="4586570" y="4285423"/>
            <a:ext cx="209551" cy="948570"/>
          </a:xfrm>
          <a:custGeom>
            <a:avLst/>
            <a:gdLst>
              <a:gd name="connsiteX0" fmla="*/ 277098 w 277098"/>
              <a:gd name="connsiteY0" fmla="*/ 0 h 685800"/>
              <a:gd name="connsiteX1" fmla="*/ 7 w 277098"/>
              <a:gd name="connsiteY1" fmla="*/ 339436 h 685800"/>
              <a:gd name="connsiteX2" fmla="*/ 270171 w 277098"/>
              <a:gd name="connsiteY2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98" h="685800">
                <a:moveTo>
                  <a:pt x="277098" y="0"/>
                </a:moveTo>
                <a:cubicBezTo>
                  <a:pt x="139129" y="112568"/>
                  <a:pt x="1161" y="225136"/>
                  <a:pt x="7" y="339436"/>
                </a:cubicBezTo>
                <a:cubicBezTo>
                  <a:pt x="-1147" y="453736"/>
                  <a:pt x="134512" y="569768"/>
                  <a:pt x="270171" y="685800"/>
                </a:cubicBezTo>
              </a:path>
            </a:pathLst>
          </a:custGeom>
          <a:noFill/>
          <a:ln w="12700">
            <a:solidFill>
              <a:srgbClr val="FF3399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 flipH="1">
            <a:off x="4599988" y="2788888"/>
            <a:ext cx="209552" cy="1488623"/>
          </a:xfrm>
          <a:custGeom>
            <a:avLst/>
            <a:gdLst>
              <a:gd name="connsiteX0" fmla="*/ 277098 w 277098"/>
              <a:gd name="connsiteY0" fmla="*/ 0 h 685800"/>
              <a:gd name="connsiteX1" fmla="*/ 7 w 277098"/>
              <a:gd name="connsiteY1" fmla="*/ 339436 h 685800"/>
              <a:gd name="connsiteX2" fmla="*/ 270171 w 277098"/>
              <a:gd name="connsiteY2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98" h="685800">
                <a:moveTo>
                  <a:pt x="277098" y="0"/>
                </a:moveTo>
                <a:cubicBezTo>
                  <a:pt x="139129" y="112568"/>
                  <a:pt x="1161" y="225136"/>
                  <a:pt x="7" y="339436"/>
                </a:cubicBezTo>
                <a:cubicBezTo>
                  <a:pt x="-1147" y="453736"/>
                  <a:pt x="134512" y="569768"/>
                  <a:pt x="270171" y="685800"/>
                </a:cubicBezTo>
              </a:path>
            </a:pathLst>
          </a:custGeom>
          <a:noFill/>
          <a:ln w="12700">
            <a:solidFill>
              <a:srgbClr val="FF3399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730286" y="3680207"/>
            <a:ext cx="2419317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standard iteration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(may be infinite)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72674" y="3675494"/>
            <a:ext cx="3088025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3399"/>
                </a:solidFill>
              </a:rPr>
              <a:t>iteration with widening</a:t>
            </a:r>
          </a:p>
          <a:p>
            <a:pPr algn="ctr"/>
            <a:r>
              <a:rPr lang="en-US" sz="2000" dirty="0" smtClean="0">
                <a:solidFill>
                  <a:srgbClr val="FF3399"/>
                </a:solidFill>
              </a:rPr>
              <a:t>(always finite)</a:t>
            </a:r>
            <a:endParaRPr lang="en-US" sz="2000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58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Widening: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a complete lattice (L, </a:t>
            </a:r>
            <a:r>
              <a:rPr lang="en-US" dirty="0">
                <a:latin typeface="Cambria Math"/>
                <a:ea typeface="Cambria Math"/>
              </a:rPr>
              <a:t>⊑</a:t>
            </a:r>
            <a:r>
              <a:rPr lang="en-US" dirty="0" smtClean="0"/>
              <a:t>), a widening operator       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▽ : </a:t>
            </a:r>
            <a:r>
              <a:rPr lang="en-US" dirty="0" smtClean="0">
                <a:ea typeface="Cambria Math" panose="02040503050406030204" pitchFamily="18" charset="0"/>
              </a:rPr>
              <a:t>L 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 L</a:t>
            </a:r>
            <a:r>
              <a:rPr lang="en-US" dirty="0" smtClean="0">
                <a:ea typeface="Cambria Math" panose="02040503050406030204" pitchFamily="18" charset="0"/>
              </a:rPr>
              <a:t> 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 L is a function satisfying:</a:t>
            </a:r>
          </a:p>
          <a:p>
            <a:pPr lvl="1"/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 x, y  L : x </a:t>
            </a:r>
            <a:r>
              <a:rPr lang="en-US" dirty="0" smtClean="0">
                <a:ea typeface="Cambria Math"/>
              </a:rPr>
              <a:t>⊑ x</a:t>
            </a:r>
            <a:r>
              <a:rPr lang="en-US" sz="1000" dirty="0" smtClean="0">
                <a:ea typeface="Cambria Math"/>
              </a:rPr>
              <a:t> </a:t>
            </a:r>
            <a:r>
              <a:rPr lang="en-US" dirty="0" smtClean="0">
                <a:ea typeface="Cambria Math" panose="02040503050406030204" pitchFamily="18" charset="0"/>
              </a:rPr>
              <a:t>▽</a:t>
            </a:r>
            <a:r>
              <a:rPr lang="en-US" sz="1000" dirty="0" smtClean="0">
                <a:ea typeface="Cambria Math" panose="02040503050406030204" pitchFamily="18" charset="0"/>
              </a:rPr>
              <a:t> </a:t>
            </a:r>
            <a:r>
              <a:rPr lang="en-US" dirty="0" smtClean="0">
                <a:ea typeface="Cambria Math" panose="02040503050406030204" pitchFamily="18" charset="0"/>
              </a:rPr>
              <a:t>y   and   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y </a:t>
            </a:r>
            <a:r>
              <a:rPr lang="en-US" dirty="0">
                <a:ea typeface="Cambria Math"/>
              </a:rPr>
              <a:t>⊑ x</a:t>
            </a:r>
            <a:r>
              <a:rPr lang="en-US" sz="1000" dirty="0">
                <a:ea typeface="Cambria Math"/>
              </a:rPr>
              <a:t> </a:t>
            </a:r>
            <a:r>
              <a:rPr lang="en-US" dirty="0">
                <a:ea typeface="Cambria Math" panose="02040503050406030204" pitchFamily="18" charset="0"/>
              </a:rPr>
              <a:t>▽</a:t>
            </a:r>
            <a:r>
              <a:rPr lang="en-US" sz="1000" dirty="0">
                <a:ea typeface="Cambria Math" panose="02040503050406030204" pitchFamily="18" charset="0"/>
              </a:rPr>
              <a:t> </a:t>
            </a:r>
            <a:r>
              <a:rPr lang="en-US" dirty="0">
                <a:ea typeface="Cambria Math" panose="02040503050406030204" pitchFamily="18" charset="0"/>
              </a:rPr>
              <a:t>y </a:t>
            </a:r>
            <a:endParaRPr lang="en-US" dirty="0" smtClean="0">
              <a:ea typeface="Cambria Math" panose="02040503050406030204" pitchFamily="18" charset="0"/>
            </a:endParaRPr>
          </a:p>
          <a:p>
            <a:pPr lvl="1"/>
            <a:r>
              <a:rPr lang="en-US" dirty="0" smtClean="0"/>
              <a:t>for all increasing sequences x</a:t>
            </a:r>
            <a:r>
              <a:rPr lang="en-US" baseline="-25000" dirty="0" smtClean="0"/>
              <a:t>0</a:t>
            </a:r>
            <a:r>
              <a:rPr lang="en-US" dirty="0" smtClean="0"/>
              <a:t>, x</a:t>
            </a:r>
            <a:r>
              <a:rPr lang="en-US" baseline="-25000" dirty="0" smtClean="0"/>
              <a:t>1</a:t>
            </a:r>
            <a:r>
              <a:rPr lang="en-US" dirty="0" smtClean="0"/>
              <a:t>, …, x</a:t>
            </a:r>
            <a:r>
              <a:rPr lang="en-US" i="1" baseline="-25000" dirty="0" smtClean="0"/>
              <a:t>i</a:t>
            </a:r>
            <a:r>
              <a:rPr lang="en-US" dirty="0" smtClean="0"/>
              <a:t>, … in L, the widened sequence 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          y</a:t>
            </a:r>
            <a:r>
              <a:rPr lang="en-US" baseline="-25000" dirty="0" smtClean="0"/>
              <a:t>0</a:t>
            </a:r>
            <a:r>
              <a:rPr lang="en-US" dirty="0" smtClean="0"/>
              <a:t> = x</a:t>
            </a:r>
            <a:r>
              <a:rPr lang="en-US" baseline="-25000" dirty="0" smtClean="0"/>
              <a:t>0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          y</a:t>
            </a:r>
            <a:r>
              <a:rPr lang="en-US" i="1" baseline="-25000" dirty="0" smtClean="0"/>
              <a:t>n</a:t>
            </a:r>
            <a:r>
              <a:rPr lang="en-US" baseline="-25000" dirty="0" smtClean="0"/>
              <a:t>+1</a:t>
            </a:r>
            <a:r>
              <a:rPr lang="en-US" dirty="0" smtClean="0"/>
              <a:t> = </a:t>
            </a:r>
            <a:r>
              <a:rPr lang="en-US" dirty="0" err="1" smtClean="0"/>
              <a:t>y</a:t>
            </a:r>
            <a:r>
              <a:rPr lang="en-US" i="1" baseline="-25000" dirty="0" err="1" smtClean="0"/>
              <a:t>n</a:t>
            </a:r>
            <a:r>
              <a:rPr lang="en-US" dirty="0" smtClean="0">
                <a:ea typeface="Cambria Math" panose="02040503050406030204" pitchFamily="18" charset="0"/>
              </a:rPr>
              <a:t>▽ x</a:t>
            </a:r>
            <a:r>
              <a:rPr lang="en-US" i="1" baseline="-25000" dirty="0" smtClean="0">
                <a:ea typeface="Cambria Math" panose="02040503050406030204" pitchFamily="18" charset="0"/>
              </a:rPr>
              <a:t>n</a:t>
            </a:r>
            <a:r>
              <a:rPr lang="en-US" baseline="-25000" dirty="0" smtClean="0">
                <a:ea typeface="Cambria Math" panose="02040503050406030204" pitchFamily="18" charset="0"/>
              </a:rPr>
              <a:t>+1</a:t>
            </a:r>
            <a:r>
              <a:rPr lang="en-US" dirty="0" smtClean="0">
                <a:ea typeface="Cambria Math" panose="02040503050406030204" pitchFamily="18" charset="0"/>
              </a:rPr>
              <a:t> </a:t>
            </a:r>
          </a:p>
          <a:p>
            <a:pPr marL="457200" lvl="1" indent="0">
              <a:buNone/>
            </a:pPr>
            <a:r>
              <a:rPr lang="en-US" dirty="0">
                <a:ea typeface="Cambria Math" panose="02040503050406030204" pitchFamily="18" charset="0"/>
              </a:rPr>
              <a:t> </a:t>
            </a:r>
            <a:r>
              <a:rPr lang="en-US" dirty="0" smtClean="0">
                <a:ea typeface="Cambria Math" panose="02040503050406030204" pitchFamily="18" charset="0"/>
              </a:rPr>
              <a:t>   </a:t>
            </a:r>
            <a:r>
              <a:rPr lang="en-US" dirty="0">
                <a:ea typeface="Cambria Math" panose="02040503050406030204" pitchFamily="18" charset="0"/>
              </a:rPr>
              <a:t> stabilizes after a finite number of </a:t>
            </a:r>
            <a:r>
              <a:rPr lang="en-US" dirty="0" smtClean="0">
                <a:ea typeface="Cambria Math" panose="02040503050406030204" pitchFamily="18" charset="0"/>
              </a:rPr>
              <a:t>steps.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6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Interval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can define a widening operator </a:t>
            </a:r>
            <a:r>
              <a:rPr lang="en-US" dirty="0">
                <a:ea typeface="Cambria Math" panose="02040503050406030204" pitchFamily="18" charset="0"/>
              </a:rPr>
              <a:t>▽ </a:t>
            </a:r>
            <a:r>
              <a:rPr lang="en-US" dirty="0" smtClean="0"/>
              <a:t>on intervals as follows: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dirty="0" smtClean="0">
                <a:sym typeface="Symbol" panose="05050102010706020507" pitchFamily="18" charset="2"/>
              </a:rPr>
              <a:t> </a:t>
            </a:r>
            <a:r>
              <a:rPr lang="en-US" dirty="0" smtClean="0">
                <a:ea typeface="Cambria Math" panose="02040503050406030204" pitchFamily="18" charset="0"/>
              </a:rPr>
              <a:t>▽ 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y</a:t>
            </a:r>
            <a:r>
              <a:rPr lang="en-US" dirty="0" smtClean="0">
                <a:ea typeface="Cambria Math" panose="02040503050406030204" pitchFamily="18" charset="0"/>
              </a:rPr>
              <a:t> 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≜</a:t>
            </a:r>
            <a:r>
              <a:rPr lang="en-US" dirty="0" smtClean="0">
                <a:ea typeface="Cambria Math" panose="02040503050406030204" pitchFamily="18" charset="0"/>
              </a:rPr>
              <a:t>  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y</a:t>
            </a:r>
          </a:p>
          <a:p>
            <a:pPr marL="0" indent="0">
              <a:buNone/>
            </a:pPr>
            <a:r>
              <a:rPr lang="en-US" dirty="0" smtClean="0">
                <a:ea typeface="Cambria Math" panose="02040503050406030204" pitchFamily="18" charset="0"/>
              </a:rPr>
              <a:t>         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n-US" dirty="0" smtClean="0">
                <a:ea typeface="Cambria Math" panose="02040503050406030204" pitchFamily="18" charset="0"/>
              </a:rPr>
              <a:t> ▽ 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 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≜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  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         [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baseline="-250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en-US" baseline="-25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] </a:t>
            </a:r>
            <a:r>
              <a:rPr lang="en-US" dirty="0" smtClean="0">
                <a:ea typeface="Cambria Math" panose="02040503050406030204" pitchFamily="18" charset="0"/>
              </a:rPr>
              <a:t>▽ </a:t>
            </a:r>
            <a:r>
              <a:rPr lang="en-US" dirty="0">
                <a:ea typeface="Cambria Math" panose="02040503050406030204" pitchFamily="18" charset="0"/>
              </a:rPr>
              <a:t>[</a:t>
            </a:r>
            <a:r>
              <a:rPr lang="en-U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</a:t>
            </a:r>
            <a:r>
              <a:rPr lang="en-US" baseline="-25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ea typeface="Cambria Math" panose="020405030504060302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baseline="-25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ea typeface="Cambria Math" panose="02040503050406030204" pitchFamily="18" charset="0"/>
              </a:rPr>
              <a:t>] 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≜</a:t>
            </a:r>
            <a:r>
              <a:rPr lang="en-US" dirty="0">
                <a:ea typeface="Cambria Math" panose="02040503050406030204" pitchFamily="18" charset="0"/>
              </a:rPr>
              <a:t>  [</a:t>
            </a:r>
            <a:r>
              <a:rPr lang="en-U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</a:t>
            </a:r>
            <a:r>
              <a:rPr lang="en-US" dirty="0">
                <a:ea typeface="Cambria Math" panose="020405030504060302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dirty="0">
                <a:ea typeface="Cambria Math" panose="02040503050406030204" pitchFamily="18" charset="0"/>
              </a:rPr>
              <a:t>], where: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ea typeface="Cambria Math" panose="02040503050406030204" pitchFamily="18" charset="0"/>
              </a:rPr>
              <a:t>                </a:t>
            </a:r>
            <a:r>
              <a:rPr lang="en-U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</a:t>
            </a:r>
            <a:r>
              <a:rPr lang="en-US" dirty="0">
                <a:ea typeface="Cambria Math" panose="02040503050406030204" pitchFamily="18" charset="0"/>
              </a:rPr>
              <a:t> </a:t>
            </a:r>
            <a:r>
              <a:rPr lang="en-US" dirty="0" smtClean="0">
                <a:ea typeface="Cambria Math" panose="02040503050406030204" pitchFamily="18" charset="0"/>
              </a:rPr>
              <a:t>  =   if </a:t>
            </a:r>
            <a:r>
              <a:rPr lang="en-U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</a:t>
            </a:r>
            <a:r>
              <a:rPr lang="en-US" baseline="-25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ea typeface="Cambria Math" panose="02040503050406030204" pitchFamily="18" charset="0"/>
              </a:rPr>
              <a:t> &lt; </a:t>
            </a:r>
            <a:r>
              <a:rPr lang="en-U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</a:t>
            </a:r>
            <a:r>
              <a:rPr lang="en-US" baseline="-25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ea typeface="Cambria Math" panose="02040503050406030204" pitchFamily="18" charset="0"/>
              </a:rPr>
              <a:t> then −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 else </a:t>
            </a:r>
            <a:r>
              <a:rPr lang="en-U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baseline="-25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                </a:t>
            </a:r>
            <a:r>
              <a:rPr lang="en-U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  = 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  if </a:t>
            </a:r>
            <a:r>
              <a:rPr lang="en-U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en-US" baseline="-25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 &gt; </a:t>
            </a:r>
            <a:r>
              <a:rPr lang="en-U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en-US" baseline="-25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 then + else </a:t>
            </a:r>
            <a:r>
              <a:rPr lang="en-U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en-US" baseline="-25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5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416818"/>
            <a:ext cx="8280220" cy="4760145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 smtClean="0"/>
              <a:t>Analysis problem</a:t>
            </a:r>
            <a:r>
              <a:rPr lang="en-US" dirty="0" smtClean="0"/>
              <a:t> [Malware analysis]: We want </a:t>
            </a:r>
            <a:r>
              <a:rPr lang="en-US" dirty="0"/>
              <a:t>to determine </a:t>
            </a:r>
            <a:r>
              <a:rPr lang="en-US" dirty="0" smtClean="0"/>
              <a:t>the set of strings a program can construct (e.g., to identify the files it can affect, the URLs it can access, etc.).  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dirty="0" smtClean="0"/>
              <a:t>Let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𝒟</a:t>
            </a:r>
            <a:r>
              <a:rPr lang="en-US" baseline="-25000" dirty="0">
                <a:ea typeface="Cambria Math" panose="02040503050406030204" pitchFamily="18" charset="0"/>
              </a:rPr>
              <a:t>abs</a:t>
            </a:r>
            <a:r>
              <a:rPr lang="en-US" dirty="0">
                <a:ea typeface="Cambria Math" panose="02040503050406030204" pitchFamily="18" charset="0"/>
              </a:rPr>
              <a:t> = </a:t>
            </a:r>
            <a:r>
              <a:rPr lang="en-US" dirty="0" smtClean="0"/>
              <a:t>regular expressions over some fixed alphabet.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Do we need a widening operator? 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if so: Why?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ea typeface="Cambria Math" panose="02040503050406030204" pitchFamily="18" charset="0"/>
              </a:rPr>
              <a:t>What might such a widening operator be?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ea typeface="Cambria Math" panose="02040503050406030204" pitchFamily="18" charset="0"/>
              </a:rPr>
              <a:t>if not: Why not?</a:t>
            </a:r>
            <a:endParaRPr lang="en-US" dirty="0">
              <a:ea typeface="Cambria Math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61256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EXERCISE</a:t>
            </a:r>
          </a:p>
        </p:txBody>
      </p:sp>
    </p:spTree>
    <p:extLst>
      <p:ext uri="{BB962C8B-B14F-4D97-AF65-F5344CB8AC3E}">
        <p14:creationId xmlns:p14="http://schemas.microsoft.com/office/powerpoint/2010/main" val="355786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Widening: pros and cons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pros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Makes it possible to work with infinite-height analysis domains: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reserves soundness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uarantees termination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dirty="0" smtClean="0"/>
              <a:t>Can be overly imprecise:</a:t>
            </a:r>
          </a:p>
          <a:p>
            <a:pPr marL="64008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64008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100) {</a:t>
            </a:r>
          </a:p>
          <a:p>
            <a:pPr marL="64008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pPr marL="640080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smtClean="0"/>
              <a:t>widening infers an interval of [0, +</a:t>
            </a:r>
            <a:r>
              <a:rPr lang="en-US" dirty="0" smtClean="0">
                <a:sym typeface="Symbol" panose="05050102010706020507" pitchFamily="18" charset="2"/>
              </a:rPr>
              <a:t>] for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1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widening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78659" y="5849980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⊥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2862352" y="1313069"/>
            <a:ext cx="3398374" cy="50565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340546" y="5628939"/>
            <a:ext cx="197427" cy="274320"/>
          </a:xfrm>
          <a:custGeom>
            <a:avLst/>
            <a:gdLst>
              <a:gd name="connsiteX0" fmla="*/ 277098 w 277098"/>
              <a:gd name="connsiteY0" fmla="*/ 0 h 685800"/>
              <a:gd name="connsiteX1" fmla="*/ 7 w 277098"/>
              <a:gd name="connsiteY1" fmla="*/ 339436 h 685800"/>
              <a:gd name="connsiteX2" fmla="*/ 270171 w 277098"/>
              <a:gd name="connsiteY2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98" h="685800">
                <a:moveTo>
                  <a:pt x="277098" y="0"/>
                </a:moveTo>
                <a:cubicBezTo>
                  <a:pt x="139129" y="112568"/>
                  <a:pt x="1161" y="225136"/>
                  <a:pt x="7" y="339436"/>
                </a:cubicBezTo>
                <a:cubicBezTo>
                  <a:pt x="-1147" y="453736"/>
                  <a:pt x="134512" y="569768"/>
                  <a:pt x="270171" y="685800"/>
                </a:cubicBezTo>
              </a:path>
            </a:pathLst>
          </a:custGeom>
          <a:noFill/>
          <a:ln w="12700">
            <a:solidFill>
              <a:srgbClr val="0000FF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 rot="5400000">
            <a:off x="4369682" y="376497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28" name="Freeform 27"/>
          <p:cNvSpPr/>
          <p:nvPr/>
        </p:nvSpPr>
        <p:spPr>
          <a:xfrm>
            <a:off x="4349708" y="4710773"/>
            <a:ext cx="197427" cy="274320"/>
          </a:xfrm>
          <a:custGeom>
            <a:avLst/>
            <a:gdLst>
              <a:gd name="connsiteX0" fmla="*/ 277098 w 277098"/>
              <a:gd name="connsiteY0" fmla="*/ 0 h 685800"/>
              <a:gd name="connsiteX1" fmla="*/ 7 w 277098"/>
              <a:gd name="connsiteY1" fmla="*/ 339436 h 685800"/>
              <a:gd name="connsiteX2" fmla="*/ 270171 w 277098"/>
              <a:gd name="connsiteY2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98" h="685800">
                <a:moveTo>
                  <a:pt x="277098" y="0"/>
                </a:moveTo>
                <a:cubicBezTo>
                  <a:pt x="139129" y="112568"/>
                  <a:pt x="1161" y="225136"/>
                  <a:pt x="7" y="339436"/>
                </a:cubicBezTo>
                <a:cubicBezTo>
                  <a:pt x="-1147" y="453736"/>
                  <a:pt x="134512" y="569768"/>
                  <a:pt x="270171" y="685800"/>
                </a:cubicBezTo>
              </a:path>
            </a:pathLst>
          </a:custGeom>
          <a:noFill/>
          <a:ln w="12700">
            <a:solidFill>
              <a:srgbClr val="0000FF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353174" y="5017808"/>
            <a:ext cx="197427" cy="274320"/>
          </a:xfrm>
          <a:custGeom>
            <a:avLst/>
            <a:gdLst>
              <a:gd name="connsiteX0" fmla="*/ 277098 w 277098"/>
              <a:gd name="connsiteY0" fmla="*/ 0 h 685800"/>
              <a:gd name="connsiteX1" fmla="*/ 7 w 277098"/>
              <a:gd name="connsiteY1" fmla="*/ 339436 h 685800"/>
              <a:gd name="connsiteX2" fmla="*/ 270171 w 277098"/>
              <a:gd name="connsiteY2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98" h="685800">
                <a:moveTo>
                  <a:pt x="277098" y="0"/>
                </a:moveTo>
                <a:cubicBezTo>
                  <a:pt x="139129" y="112568"/>
                  <a:pt x="1161" y="225136"/>
                  <a:pt x="7" y="339436"/>
                </a:cubicBezTo>
                <a:cubicBezTo>
                  <a:pt x="-1147" y="453736"/>
                  <a:pt x="134512" y="569768"/>
                  <a:pt x="270171" y="685800"/>
                </a:cubicBezTo>
              </a:path>
            </a:pathLst>
          </a:custGeom>
          <a:noFill/>
          <a:ln w="12700">
            <a:solidFill>
              <a:srgbClr val="0000FF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339765" y="5324843"/>
            <a:ext cx="197427" cy="274320"/>
          </a:xfrm>
          <a:custGeom>
            <a:avLst/>
            <a:gdLst>
              <a:gd name="connsiteX0" fmla="*/ 277098 w 277098"/>
              <a:gd name="connsiteY0" fmla="*/ 0 h 685800"/>
              <a:gd name="connsiteX1" fmla="*/ 7 w 277098"/>
              <a:gd name="connsiteY1" fmla="*/ 339436 h 685800"/>
              <a:gd name="connsiteX2" fmla="*/ 270171 w 277098"/>
              <a:gd name="connsiteY2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98" h="685800">
                <a:moveTo>
                  <a:pt x="277098" y="0"/>
                </a:moveTo>
                <a:cubicBezTo>
                  <a:pt x="139129" y="112568"/>
                  <a:pt x="1161" y="225136"/>
                  <a:pt x="7" y="339436"/>
                </a:cubicBezTo>
                <a:cubicBezTo>
                  <a:pt x="-1147" y="453736"/>
                  <a:pt x="134512" y="569768"/>
                  <a:pt x="270171" y="685800"/>
                </a:cubicBezTo>
              </a:path>
            </a:pathLst>
          </a:custGeom>
          <a:noFill/>
          <a:ln w="12700">
            <a:solidFill>
              <a:srgbClr val="0000FF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378659" y="1313069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⊤</a:t>
            </a:r>
            <a:endParaRPr lang="en-US" dirty="0"/>
          </a:p>
        </p:txBody>
      </p:sp>
      <p:sp>
        <p:nvSpPr>
          <p:cNvPr id="32" name="Freeform 31"/>
          <p:cNvSpPr/>
          <p:nvPr/>
        </p:nvSpPr>
        <p:spPr>
          <a:xfrm flipH="1">
            <a:off x="4586094" y="5498169"/>
            <a:ext cx="365760" cy="405090"/>
          </a:xfrm>
          <a:custGeom>
            <a:avLst/>
            <a:gdLst>
              <a:gd name="connsiteX0" fmla="*/ 277098 w 277098"/>
              <a:gd name="connsiteY0" fmla="*/ 0 h 685800"/>
              <a:gd name="connsiteX1" fmla="*/ 7 w 277098"/>
              <a:gd name="connsiteY1" fmla="*/ 339436 h 685800"/>
              <a:gd name="connsiteX2" fmla="*/ 270171 w 277098"/>
              <a:gd name="connsiteY2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98" h="685800">
                <a:moveTo>
                  <a:pt x="277098" y="0"/>
                </a:moveTo>
                <a:cubicBezTo>
                  <a:pt x="139129" y="112568"/>
                  <a:pt x="1161" y="225136"/>
                  <a:pt x="7" y="339436"/>
                </a:cubicBezTo>
                <a:cubicBezTo>
                  <a:pt x="-1147" y="453736"/>
                  <a:pt x="134512" y="569768"/>
                  <a:pt x="270171" y="685800"/>
                </a:cubicBezTo>
              </a:path>
            </a:pathLst>
          </a:custGeom>
          <a:noFill/>
          <a:ln w="12700">
            <a:solidFill>
              <a:srgbClr val="FF3399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 flipH="1">
            <a:off x="4580545" y="4882946"/>
            <a:ext cx="365760" cy="588015"/>
          </a:xfrm>
          <a:custGeom>
            <a:avLst/>
            <a:gdLst>
              <a:gd name="connsiteX0" fmla="*/ 277098 w 277098"/>
              <a:gd name="connsiteY0" fmla="*/ 0 h 685800"/>
              <a:gd name="connsiteX1" fmla="*/ 7 w 277098"/>
              <a:gd name="connsiteY1" fmla="*/ 339436 h 685800"/>
              <a:gd name="connsiteX2" fmla="*/ 270171 w 277098"/>
              <a:gd name="connsiteY2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98" h="685800">
                <a:moveTo>
                  <a:pt x="277098" y="0"/>
                </a:moveTo>
                <a:cubicBezTo>
                  <a:pt x="139129" y="112568"/>
                  <a:pt x="1161" y="225136"/>
                  <a:pt x="7" y="339436"/>
                </a:cubicBezTo>
                <a:cubicBezTo>
                  <a:pt x="-1147" y="453736"/>
                  <a:pt x="134512" y="569768"/>
                  <a:pt x="270171" y="685800"/>
                </a:cubicBezTo>
              </a:path>
            </a:pathLst>
          </a:custGeom>
          <a:noFill/>
          <a:ln w="12700">
            <a:solidFill>
              <a:srgbClr val="FF3399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 flipH="1">
            <a:off x="4586094" y="2191270"/>
            <a:ext cx="365760" cy="1719205"/>
          </a:xfrm>
          <a:custGeom>
            <a:avLst/>
            <a:gdLst>
              <a:gd name="connsiteX0" fmla="*/ 277098 w 277098"/>
              <a:gd name="connsiteY0" fmla="*/ 0 h 685800"/>
              <a:gd name="connsiteX1" fmla="*/ 7 w 277098"/>
              <a:gd name="connsiteY1" fmla="*/ 339436 h 685800"/>
              <a:gd name="connsiteX2" fmla="*/ 270171 w 277098"/>
              <a:gd name="connsiteY2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98" h="685800">
                <a:moveTo>
                  <a:pt x="277098" y="0"/>
                </a:moveTo>
                <a:cubicBezTo>
                  <a:pt x="139129" y="112568"/>
                  <a:pt x="1161" y="225136"/>
                  <a:pt x="7" y="339436"/>
                </a:cubicBezTo>
                <a:cubicBezTo>
                  <a:pt x="-1147" y="453736"/>
                  <a:pt x="134512" y="569768"/>
                  <a:pt x="270171" y="685800"/>
                </a:cubicBezTo>
              </a:path>
            </a:pathLst>
          </a:custGeom>
          <a:noFill/>
          <a:ln w="12700">
            <a:solidFill>
              <a:srgbClr val="FF3399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840422" y="4907407"/>
            <a:ext cx="2419317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standard iteration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(may be infinite)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27367" y="4463212"/>
            <a:ext cx="3088025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3399"/>
                </a:solidFill>
              </a:rPr>
              <a:t>iteration with widening</a:t>
            </a:r>
          </a:p>
          <a:p>
            <a:pPr algn="ctr"/>
            <a:r>
              <a:rPr lang="en-US" sz="2000" dirty="0" smtClean="0">
                <a:solidFill>
                  <a:srgbClr val="FF3399"/>
                </a:solidFill>
              </a:rPr>
              <a:t>(always finite)</a:t>
            </a:r>
            <a:endParaRPr lang="en-US" sz="2000" dirty="0">
              <a:solidFill>
                <a:srgbClr val="FF3399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4346359" y="4403738"/>
            <a:ext cx="197427" cy="274320"/>
          </a:xfrm>
          <a:custGeom>
            <a:avLst/>
            <a:gdLst>
              <a:gd name="connsiteX0" fmla="*/ 277098 w 277098"/>
              <a:gd name="connsiteY0" fmla="*/ 0 h 685800"/>
              <a:gd name="connsiteX1" fmla="*/ 7 w 277098"/>
              <a:gd name="connsiteY1" fmla="*/ 339436 h 685800"/>
              <a:gd name="connsiteX2" fmla="*/ 270171 w 277098"/>
              <a:gd name="connsiteY2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98" h="685800">
                <a:moveTo>
                  <a:pt x="277098" y="0"/>
                </a:moveTo>
                <a:cubicBezTo>
                  <a:pt x="139129" y="112568"/>
                  <a:pt x="1161" y="225136"/>
                  <a:pt x="7" y="339436"/>
                </a:cubicBezTo>
                <a:cubicBezTo>
                  <a:pt x="-1147" y="453736"/>
                  <a:pt x="134512" y="569768"/>
                  <a:pt x="270171" y="685800"/>
                </a:cubicBezTo>
              </a:path>
            </a:pathLst>
          </a:custGeom>
          <a:noFill/>
          <a:ln w="12700">
            <a:solidFill>
              <a:srgbClr val="0000FF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348689" y="4091897"/>
            <a:ext cx="197427" cy="274320"/>
          </a:xfrm>
          <a:custGeom>
            <a:avLst/>
            <a:gdLst>
              <a:gd name="connsiteX0" fmla="*/ 277098 w 277098"/>
              <a:gd name="connsiteY0" fmla="*/ 0 h 685800"/>
              <a:gd name="connsiteX1" fmla="*/ 7 w 277098"/>
              <a:gd name="connsiteY1" fmla="*/ 339436 h 685800"/>
              <a:gd name="connsiteX2" fmla="*/ 270171 w 277098"/>
              <a:gd name="connsiteY2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98" h="685800">
                <a:moveTo>
                  <a:pt x="277098" y="0"/>
                </a:moveTo>
                <a:cubicBezTo>
                  <a:pt x="139129" y="112568"/>
                  <a:pt x="1161" y="225136"/>
                  <a:pt x="7" y="339436"/>
                </a:cubicBezTo>
                <a:cubicBezTo>
                  <a:pt x="-1147" y="453736"/>
                  <a:pt x="134512" y="569768"/>
                  <a:pt x="270171" y="685800"/>
                </a:cubicBezTo>
              </a:path>
            </a:pathLst>
          </a:custGeom>
          <a:noFill/>
          <a:ln w="12700">
            <a:solidFill>
              <a:srgbClr val="0000FF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72674" y="3309076"/>
            <a:ext cx="2425697" cy="46166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2400" dirty="0" smtClean="0"/>
              <a:t>program semantics</a:t>
            </a:r>
            <a:endParaRPr lang="en-US" sz="2000" dirty="0"/>
          </a:p>
        </p:txBody>
      </p:sp>
      <p:sp>
        <p:nvSpPr>
          <p:cNvPr id="3" name="Oval 2"/>
          <p:cNvSpPr/>
          <p:nvPr/>
        </p:nvSpPr>
        <p:spPr>
          <a:xfrm flipH="1">
            <a:off x="4378659" y="347472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24" idx="3"/>
          </p:cNvCxnSpPr>
          <p:nvPr/>
        </p:nvCxnSpPr>
        <p:spPr>
          <a:xfrm>
            <a:off x="3298371" y="3539909"/>
            <a:ext cx="925392" cy="26252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 34"/>
          <p:cNvSpPr/>
          <p:nvPr/>
        </p:nvSpPr>
        <p:spPr>
          <a:xfrm flipH="1">
            <a:off x="4576273" y="3948323"/>
            <a:ext cx="365760" cy="906891"/>
          </a:xfrm>
          <a:custGeom>
            <a:avLst/>
            <a:gdLst>
              <a:gd name="connsiteX0" fmla="*/ 277098 w 277098"/>
              <a:gd name="connsiteY0" fmla="*/ 0 h 685800"/>
              <a:gd name="connsiteX1" fmla="*/ 7 w 277098"/>
              <a:gd name="connsiteY1" fmla="*/ 339436 h 685800"/>
              <a:gd name="connsiteX2" fmla="*/ 270171 w 277098"/>
              <a:gd name="connsiteY2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98" h="685800">
                <a:moveTo>
                  <a:pt x="277098" y="0"/>
                </a:moveTo>
                <a:cubicBezTo>
                  <a:pt x="139129" y="112568"/>
                  <a:pt x="1161" y="225136"/>
                  <a:pt x="7" y="339436"/>
                </a:cubicBezTo>
                <a:cubicBezTo>
                  <a:pt x="-1147" y="453736"/>
                  <a:pt x="134512" y="569768"/>
                  <a:pt x="270171" y="685800"/>
                </a:cubicBezTo>
              </a:path>
            </a:pathLst>
          </a:custGeom>
          <a:noFill/>
          <a:ln w="12700">
            <a:solidFill>
              <a:srgbClr val="FF3399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4279351" y="2847042"/>
            <a:ext cx="197427" cy="274320"/>
          </a:xfrm>
          <a:custGeom>
            <a:avLst/>
            <a:gdLst>
              <a:gd name="connsiteX0" fmla="*/ 277098 w 277098"/>
              <a:gd name="connsiteY0" fmla="*/ 0 h 685800"/>
              <a:gd name="connsiteX1" fmla="*/ 7 w 277098"/>
              <a:gd name="connsiteY1" fmla="*/ 339436 h 685800"/>
              <a:gd name="connsiteX2" fmla="*/ 270171 w 277098"/>
              <a:gd name="connsiteY2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98" h="685800">
                <a:moveTo>
                  <a:pt x="277098" y="0"/>
                </a:moveTo>
                <a:cubicBezTo>
                  <a:pt x="139129" y="112568"/>
                  <a:pt x="1161" y="225136"/>
                  <a:pt x="7" y="339436"/>
                </a:cubicBezTo>
                <a:cubicBezTo>
                  <a:pt x="-1147" y="453736"/>
                  <a:pt x="134512" y="569768"/>
                  <a:pt x="270171" y="685800"/>
                </a:cubicBezTo>
              </a:path>
            </a:pathLst>
          </a:custGeom>
          <a:noFill/>
          <a:ln w="12700">
            <a:solidFill>
              <a:srgbClr val="00B05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276002" y="2540007"/>
            <a:ext cx="197427" cy="274320"/>
          </a:xfrm>
          <a:custGeom>
            <a:avLst/>
            <a:gdLst>
              <a:gd name="connsiteX0" fmla="*/ 277098 w 277098"/>
              <a:gd name="connsiteY0" fmla="*/ 0 h 685800"/>
              <a:gd name="connsiteX1" fmla="*/ 7 w 277098"/>
              <a:gd name="connsiteY1" fmla="*/ 339436 h 685800"/>
              <a:gd name="connsiteX2" fmla="*/ 270171 w 277098"/>
              <a:gd name="connsiteY2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98" h="685800">
                <a:moveTo>
                  <a:pt x="277098" y="0"/>
                </a:moveTo>
                <a:cubicBezTo>
                  <a:pt x="139129" y="112568"/>
                  <a:pt x="1161" y="225136"/>
                  <a:pt x="7" y="339436"/>
                </a:cubicBezTo>
                <a:cubicBezTo>
                  <a:pt x="-1147" y="453736"/>
                  <a:pt x="134512" y="569768"/>
                  <a:pt x="270171" y="685800"/>
                </a:cubicBezTo>
              </a:path>
            </a:pathLst>
          </a:custGeom>
          <a:noFill/>
          <a:ln w="12700">
            <a:solidFill>
              <a:srgbClr val="00B05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4278332" y="2228166"/>
            <a:ext cx="197427" cy="274320"/>
          </a:xfrm>
          <a:custGeom>
            <a:avLst/>
            <a:gdLst>
              <a:gd name="connsiteX0" fmla="*/ 277098 w 277098"/>
              <a:gd name="connsiteY0" fmla="*/ 0 h 685800"/>
              <a:gd name="connsiteX1" fmla="*/ 7 w 277098"/>
              <a:gd name="connsiteY1" fmla="*/ 339436 h 685800"/>
              <a:gd name="connsiteX2" fmla="*/ 270171 w 277098"/>
              <a:gd name="connsiteY2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98" h="685800">
                <a:moveTo>
                  <a:pt x="277098" y="0"/>
                </a:moveTo>
                <a:cubicBezTo>
                  <a:pt x="139129" y="112568"/>
                  <a:pt x="1161" y="225136"/>
                  <a:pt x="7" y="339436"/>
                </a:cubicBezTo>
                <a:cubicBezTo>
                  <a:pt x="-1147" y="453736"/>
                  <a:pt x="134512" y="569768"/>
                  <a:pt x="270171" y="685800"/>
                </a:cubicBezTo>
              </a:path>
            </a:pathLst>
          </a:custGeom>
          <a:noFill/>
          <a:ln w="12700">
            <a:solidFill>
              <a:srgbClr val="00B05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950983" y="2048425"/>
            <a:ext cx="3219728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iteration with narrowing</a:t>
            </a:r>
          </a:p>
          <a:p>
            <a:pPr algn="ctr"/>
            <a:r>
              <a:rPr lang="en-US" sz="2000" dirty="0" smtClean="0">
                <a:solidFill>
                  <a:srgbClr val="00B050"/>
                </a:solidFill>
              </a:rPr>
              <a:t>(always finite)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-5400000">
            <a:off x="4281773" y="3098527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⊑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366017" y="1458717"/>
            <a:ext cx="2577279" cy="1704703"/>
          </a:xfrm>
          <a:prstGeom prst="roundRect">
            <a:avLst>
              <a:gd name="adj" fmla="val 25953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dirty="0" smtClean="0"/>
              <a:t>widening + narrowing: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sound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always finite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improves precision over widening alone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276002" y="3142480"/>
            <a:ext cx="369332" cy="29457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stCxn id="15" idx="7"/>
            <a:endCxn id="14" idx="1"/>
          </p:cNvCxnSpPr>
          <p:nvPr/>
        </p:nvCxnSpPr>
        <p:spPr>
          <a:xfrm flipV="1">
            <a:off x="4591247" y="2311069"/>
            <a:ext cx="1774770" cy="87455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43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13" grpId="0"/>
      <p:bldP spid="14" grpId="0" animBg="1"/>
      <p:bldP spid="1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Narrowing: intuition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416818"/>
            <a:ext cx="5290955" cy="476014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Want to iteratively improve the result of the widening sequence</a:t>
            </a:r>
          </a:p>
          <a:p>
            <a:pPr marL="457200" lvl="1"/>
            <a:r>
              <a:rPr lang="en-US" dirty="0" smtClean="0"/>
              <a:t>but stay above the program semantics; and</a:t>
            </a:r>
          </a:p>
          <a:p>
            <a:pPr marL="457200" lvl="1"/>
            <a:r>
              <a:rPr lang="en-US" dirty="0" smtClean="0"/>
              <a:t>stabilize any infinite descending chains after finitely many iterations </a:t>
            </a:r>
            <a:endParaRPr lang="en-US" dirty="0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605" y="1326384"/>
            <a:ext cx="2789307" cy="172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03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anchor="ctr" anchorCtr="1">
            <a:normAutofit/>
          </a:bodyPr>
          <a:lstStyle/>
          <a:p>
            <a:pPr algn="ctr"/>
            <a:r>
              <a:rPr lang="en-US" sz="5400" i="1" dirty="0" smtClean="0"/>
              <a:t>Program semantics</a:t>
            </a:r>
            <a:endParaRPr lang="en-US" sz="5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6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Narrowing: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lattice (</a:t>
            </a:r>
            <a:r>
              <a:rPr lang="en-US" b="1" dirty="0" smtClean="0"/>
              <a:t>Interval</a:t>
            </a:r>
            <a:r>
              <a:rPr lang="en-US" dirty="0" smtClean="0"/>
              <a:t>,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⊑</a:t>
            </a:r>
            <a:r>
              <a:rPr lang="en-US" dirty="0" smtClean="0">
                <a:ea typeface="Cambria Math" panose="02040503050406030204" pitchFamily="18" charset="0"/>
              </a:rPr>
              <a:t>) has two kinds of infinite descending chains:</a:t>
            </a:r>
          </a:p>
          <a:p>
            <a:pPr lvl="1"/>
            <a:r>
              <a:rPr lang="en-US" dirty="0" smtClean="0">
                <a:ea typeface="Cambria Math" panose="02040503050406030204" pitchFamily="18" charset="0"/>
              </a:rPr>
              <a:t>[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baseline="-25000" dirty="0" smtClean="0">
                <a:ea typeface="Cambria Math" panose="02040503050406030204" pitchFamily="18" charset="0"/>
                <a:sym typeface="Symbol" panose="05050102010706020507" pitchFamily="18" charset="2"/>
              </a:rPr>
              <a:t>1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, ], </a:t>
            </a:r>
            <a:r>
              <a:rPr lang="en-US" dirty="0">
                <a:ea typeface="Cambria Math" panose="02040503050406030204" pitchFamily="18" charset="0"/>
              </a:rPr>
              <a:t>[</a:t>
            </a:r>
            <a:r>
              <a:rPr lang="en-U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baseline="-25000" dirty="0">
                <a:ea typeface="Cambria Math" panose="02040503050406030204" pitchFamily="18" charset="0"/>
                <a:sym typeface="Symbol" panose="05050102010706020507" pitchFamily="18" charset="2"/>
              </a:rPr>
              <a:t>2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, ], </a:t>
            </a:r>
            <a:r>
              <a:rPr lang="en-US" dirty="0">
                <a:ea typeface="Cambria Math" panose="02040503050406030204" pitchFamily="18" charset="0"/>
              </a:rPr>
              <a:t>[</a:t>
            </a:r>
            <a:r>
              <a:rPr lang="en-U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baseline="-25000" dirty="0">
                <a:ea typeface="Cambria Math" panose="02040503050406030204" pitchFamily="18" charset="0"/>
                <a:sym typeface="Symbol" panose="05050102010706020507" pitchFamily="18" charset="2"/>
              </a:rPr>
              <a:t>3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, ], … 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where </a:t>
            </a:r>
            <a:r>
              <a:rPr lang="en-U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baseline="-25000" dirty="0">
                <a:ea typeface="Cambria Math" panose="02040503050406030204" pitchFamily="18" charset="0"/>
                <a:sym typeface="Symbol" panose="05050102010706020507" pitchFamily="18" charset="2"/>
              </a:rPr>
              <a:t>1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 &lt; </a:t>
            </a:r>
            <a:r>
              <a:rPr lang="en-U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baseline="-25000" dirty="0">
                <a:ea typeface="Cambria Math" panose="02040503050406030204" pitchFamily="18" charset="0"/>
                <a:sym typeface="Symbol" panose="05050102010706020507" pitchFamily="18" charset="2"/>
              </a:rPr>
              <a:t>2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 &lt; </a:t>
            </a:r>
            <a:r>
              <a:rPr lang="en-U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baseline="-25000" dirty="0">
                <a:ea typeface="Cambria Math" panose="02040503050406030204" pitchFamily="18" charset="0"/>
                <a:sym typeface="Symbol" panose="05050102010706020507" pitchFamily="18" charset="2"/>
              </a:rPr>
              <a:t>3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 &lt; 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…</a:t>
            </a:r>
            <a:endParaRPr lang="en-US" dirty="0" smtClean="0">
              <a:ea typeface="Cambria Math" panose="02040503050406030204" pitchFamily="18" charset="0"/>
            </a:endParaRPr>
          </a:p>
          <a:p>
            <a:pPr lvl="1">
              <a:spcAft>
                <a:spcPts val="1800"/>
              </a:spcAft>
            </a:pPr>
            <a:r>
              <a:rPr lang="en-US" dirty="0" smtClean="0">
                <a:ea typeface="Cambria Math" panose="02040503050406030204" pitchFamily="18" charset="0"/>
              </a:rPr>
              <a:t>[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−, 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baseline="-25000" dirty="0" smtClean="0">
                <a:ea typeface="Cambria Math" panose="02040503050406030204" pitchFamily="18" charset="0"/>
                <a:sym typeface="Symbol" panose="05050102010706020507" pitchFamily="18" charset="2"/>
              </a:rPr>
              <a:t>1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], </a:t>
            </a:r>
            <a:r>
              <a:rPr lang="en-US" dirty="0">
                <a:ea typeface="Cambria Math" panose="02040503050406030204" pitchFamily="18" charset="0"/>
              </a:rPr>
              <a:t>[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−, 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baseline="-25000" dirty="0" smtClean="0">
                <a:ea typeface="Cambria Math" panose="02040503050406030204" pitchFamily="18" charset="0"/>
                <a:sym typeface="Symbol" panose="05050102010706020507" pitchFamily="18" charset="2"/>
              </a:rPr>
              <a:t>2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], </a:t>
            </a:r>
            <a:r>
              <a:rPr lang="en-US" dirty="0">
                <a:ea typeface="Cambria Math" panose="02040503050406030204" pitchFamily="18" charset="0"/>
              </a:rPr>
              <a:t>[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−, 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baseline="-25000" dirty="0" smtClean="0">
                <a:ea typeface="Cambria Math" panose="02040503050406030204" pitchFamily="18" charset="0"/>
                <a:sym typeface="Symbol" panose="05050102010706020507" pitchFamily="18" charset="2"/>
              </a:rPr>
              <a:t>3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], … where 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baseline="-25000" dirty="0" smtClean="0">
                <a:ea typeface="Cambria Math" panose="02040503050406030204" pitchFamily="18" charset="0"/>
                <a:sym typeface="Symbol" panose="05050102010706020507" pitchFamily="18" charset="2"/>
              </a:rPr>
              <a:t>1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 &gt; 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baseline="-25000" dirty="0" smtClean="0">
                <a:ea typeface="Cambria Math" panose="02040503050406030204" pitchFamily="18" charset="0"/>
                <a:sym typeface="Symbol" panose="05050102010706020507" pitchFamily="18" charset="2"/>
              </a:rPr>
              <a:t>2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 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&gt; 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baseline="-25000" dirty="0" smtClean="0">
                <a:ea typeface="Cambria Math" panose="02040503050406030204" pitchFamily="18" charset="0"/>
                <a:sym typeface="Symbol" panose="05050102010706020507" pitchFamily="18" charset="2"/>
              </a:rPr>
              <a:t>3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 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&gt; …</a:t>
            </a:r>
          </a:p>
          <a:p>
            <a:pPr marL="0" indent="0">
              <a:buNone/>
            </a:pPr>
            <a:r>
              <a:rPr lang="en-US" b="1" dirty="0" smtClean="0">
                <a:ea typeface="Cambria Math" panose="02040503050406030204" pitchFamily="18" charset="0"/>
                <a:sym typeface="Symbol" panose="05050102010706020507" pitchFamily="18" charset="2"/>
              </a:rPr>
              <a:t>Idea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: Given a fixed number </a:t>
            </a:r>
            <a:r>
              <a:rPr lang="en-US" i="1" dirty="0" smtClean="0"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 &gt; 0, define an operator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△</a:t>
            </a:r>
            <a:r>
              <a:rPr lang="en-US" i="1" baseline="-25000" dirty="0" smtClean="0">
                <a:ea typeface="Cambria Math" panose="02040503050406030204" pitchFamily="18" charset="0"/>
              </a:rPr>
              <a:t>N</a:t>
            </a:r>
            <a:r>
              <a:rPr lang="en-US" dirty="0" smtClean="0">
                <a:ea typeface="Cambria Math" panose="02040503050406030204" pitchFamily="18" charset="0"/>
              </a:rPr>
              <a:t> 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 that will cause:</a:t>
            </a:r>
          </a:p>
          <a:p>
            <a:pPr lvl="1"/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infinite descending chains </a:t>
            </a:r>
            <a:r>
              <a:rPr lang="en-US" dirty="0">
                <a:ea typeface="Cambria Math" panose="02040503050406030204" pitchFamily="18" charset="0"/>
              </a:rPr>
              <a:t>[</a:t>
            </a:r>
            <a:r>
              <a:rPr lang="en-U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baseline="-25000" dirty="0">
                <a:ea typeface="Cambria Math" panose="02040503050406030204" pitchFamily="18" charset="0"/>
                <a:sym typeface="Symbol" panose="05050102010706020507" pitchFamily="18" charset="2"/>
              </a:rPr>
              <a:t>1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, ], </a:t>
            </a:r>
            <a:r>
              <a:rPr lang="en-US" dirty="0">
                <a:ea typeface="Cambria Math" panose="02040503050406030204" pitchFamily="18" charset="0"/>
              </a:rPr>
              <a:t>[</a:t>
            </a:r>
            <a:r>
              <a:rPr lang="en-U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baseline="-25000" dirty="0">
                <a:ea typeface="Cambria Math" panose="02040503050406030204" pitchFamily="18" charset="0"/>
                <a:sym typeface="Symbol" panose="05050102010706020507" pitchFamily="18" charset="2"/>
              </a:rPr>
              <a:t>2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, ], </a:t>
            </a:r>
            <a:r>
              <a:rPr lang="en-US" dirty="0">
                <a:ea typeface="Cambria Math" panose="02040503050406030204" pitchFamily="18" charset="0"/>
              </a:rPr>
              <a:t>[</a:t>
            </a:r>
            <a:r>
              <a:rPr lang="en-U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baseline="-25000" dirty="0">
                <a:ea typeface="Cambria Math" panose="02040503050406030204" pitchFamily="18" charset="0"/>
                <a:sym typeface="Symbol" panose="05050102010706020507" pitchFamily="18" charset="2"/>
              </a:rPr>
              <a:t>3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, ], 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… to stabilize when </a:t>
            </a:r>
            <a:r>
              <a:rPr lang="en-US" i="1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i="1" baseline="-250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 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&gt; </a:t>
            </a:r>
            <a:r>
              <a:rPr lang="en-US" i="1" dirty="0" smtClean="0"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endParaRPr lang="en-US" dirty="0" smtClean="0">
              <a:ea typeface="Cambria Math" panose="02040503050406030204" pitchFamily="18" charset="0"/>
              <a:sym typeface="Symbol" panose="05050102010706020507" pitchFamily="18" charset="2"/>
            </a:endParaRPr>
          </a:p>
          <a:p>
            <a:pPr lvl="1"/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infinite descending chains </a:t>
            </a:r>
            <a:r>
              <a:rPr lang="en-US" dirty="0">
                <a:ea typeface="Cambria Math" panose="02040503050406030204" pitchFamily="18" charset="0"/>
              </a:rPr>
              <a:t>[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−, </a:t>
            </a:r>
            <a:r>
              <a:rPr lang="en-U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baseline="-25000" dirty="0">
                <a:ea typeface="Cambria Math" panose="02040503050406030204" pitchFamily="18" charset="0"/>
                <a:sym typeface="Symbol" panose="05050102010706020507" pitchFamily="18" charset="2"/>
              </a:rPr>
              <a:t>1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], </a:t>
            </a:r>
            <a:r>
              <a:rPr lang="en-US" dirty="0">
                <a:ea typeface="Cambria Math" panose="02040503050406030204" pitchFamily="18" charset="0"/>
              </a:rPr>
              <a:t>[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−, </a:t>
            </a:r>
            <a:r>
              <a:rPr lang="en-U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baseline="-25000" dirty="0">
                <a:ea typeface="Cambria Math" panose="02040503050406030204" pitchFamily="18" charset="0"/>
                <a:sym typeface="Symbol" panose="05050102010706020507" pitchFamily="18" charset="2"/>
              </a:rPr>
              <a:t>2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], </a:t>
            </a:r>
            <a:r>
              <a:rPr lang="en-US" dirty="0">
                <a:ea typeface="Cambria Math" panose="02040503050406030204" pitchFamily="18" charset="0"/>
              </a:rPr>
              <a:t>[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−, </a:t>
            </a:r>
            <a:r>
              <a:rPr lang="en-U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baseline="-25000" dirty="0">
                <a:ea typeface="Cambria Math" panose="02040503050406030204" pitchFamily="18" charset="0"/>
                <a:sym typeface="Symbol" panose="05050102010706020507" pitchFamily="18" charset="2"/>
              </a:rPr>
              <a:t>3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], … to stabilize when </a:t>
            </a:r>
            <a:r>
              <a:rPr lang="en-US" i="1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i="1" baseline="-25000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 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&lt; −</a:t>
            </a:r>
            <a:r>
              <a:rPr lang="en-US" i="1" dirty="0" smtClean="0"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3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Narrowing: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a complete lattice (L, </a:t>
            </a:r>
            <a:r>
              <a:rPr lang="en-US" dirty="0">
                <a:latin typeface="Cambria Math"/>
                <a:ea typeface="Cambria Math"/>
              </a:rPr>
              <a:t>⊑</a:t>
            </a:r>
            <a:r>
              <a:rPr lang="en-US" dirty="0" smtClean="0"/>
              <a:t>), a narrowing operator       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△ : </a:t>
            </a:r>
            <a:r>
              <a:rPr lang="en-US" dirty="0" smtClean="0">
                <a:ea typeface="Cambria Math" panose="02040503050406030204" pitchFamily="18" charset="0"/>
              </a:rPr>
              <a:t>L 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 L</a:t>
            </a:r>
            <a:r>
              <a:rPr lang="en-US" dirty="0" smtClean="0">
                <a:ea typeface="Cambria Math" panose="02040503050406030204" pitchFamily="18" charset="0"/>
              </a:rPr>
              <a:t> 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 L is a function satisfying:</a:t>
            </a:r>
          </a:p>
          <a:p>
            <a:pPr lvl="1"/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 x, y  L : y </a:t>
            </a:r>
            <a:r>
              <a:rPr lang="en-US" dirty="0" smtClean="0">
                <a:ea typeface="Cambria Math"/>
              </a:rPr>
              <a:t>⊑</a:t>
            </a:r>
            <a:r>
              <a:rPr lang="en-US" dirty="0" smtClean="0">
                <a:ea typeface="Cambria Math" panose="02040503050406030204" pitchFamily="18" charset="0"/>
              </a:rPr>
              <a:t> 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x</a:t>
            </a:r>
            <a:r>
              <a:rPr lang="en-US" dirty="0" smtClean="0">
                <a:ea typeface="Cambria Math" panose="02040503050406030204" pitchFamily="18" charset="0"/>
              </a:rPr>
              <a:t>  implies   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y  </a:t>
            </a:r>
            <a:r>
              <a:rPr lang="en-US" dirty="0" smtClean="0">
                <a:ea typeface="Cambria Math"/>
              </a:rPr>
              <a:t>⊑  (x</a:t>
            </a:r>
            <a:r>
              <a:rPr lang="en-US" sz="1000" dirty="0" smtClean="0">
                <a:ea typeface="Cambria Math"/>
              </a:rPr>
              <a:t>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△</a:t>
            </a:r>
            <a:r>
              <a:rPr lang="en-US" sz="1000" dirty="0" smtClean="0">
                <a:ea typeface="Cambria Math" panose="02040503050406030204" pitchFamily="18" charset="0"/>
              </a:rPr>
              <a:t> </a:t>
            </a:r>
            <a:r>
              <a:rPr lang="en-US" dirty="0" smtClean="0">
                <a:ea typeface="Cambria Math" panose="02040503050406030204" pitchFamily="18" charset="0"/>
              </a:rPr>
              <a:t>y)  </a:t>
            </a:r>
            <a:r>
              <a:rPr lang="en-US" dirty="0">
                <a:ea typeface="Cambria Math"/>
              </a:rPr>
              <a:t>⊑ x</a:t>
            </a:r>
            <a:endParaRPr lang="en-US" dirty="0" smtClean="0">
              <a:ea typeface="Cambria Math" panose="02040503050406030204" pitchFamily="18" charset="0"/>
            </a:endParaRPr>
          </a:p>
          <a:p>
            <a:pPr lvl="1"/>
            <a:r>
              <a:rPr lang="en-US" dirty="0" smtClean="0"/>
              <a:t>for all decreasing sequences y</a:t>
            </a:r>
            <a:r>
              <a:rPr lang="en-US" baseline="-25000" dirty="0" smtClean="0"/>
              <a:t>0</a:t>
            </a:r>
            <a:r>
              <a:rPr lang="en-US" dirty="0" smtClean="0"/>
              <a:t>, y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y</a:t>
            </a:r>
            <a:r>
              <a:rPr lang="en-US" i="1" baseline="-25000" dirty="0" err="1" smtClean="0"/>
              <a:t>i</a:t>
            </a:r>
            <a:r>
              <a:rPr lang="en-US" dirty="0" smtClean="0"/>
              <a:t>, … in L, the narrowed sequence 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          y</a:t>
            </a:r>
            <a:r>
              <a:rPr lang="en-US" baseline="-25000" dirty="0" smtClean="0"/>
              <a:t>0</a:t>
            </a:r>
            <a:r>
              <a:rPr lang="en-US" dirty="0" smtClean="0"/>
              <a:t> = x</a:t>
            </a:r>
            <a:r>
              <a:rPr lang="en-US" baseline="-25000" dirty="0" smtClean="0"/>
              <a:t>0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          y</a:t>
            </a:r>
            <a:r>
              <a:rPr lang="en-US" i="1" baseline="-25000" dirty="0" smtClean="0"/>
              <a:t>n</a:t>
            </a:r>
            <a:r>
              <a:rPr lang="en-US" baseline="-25000" dirty="0" smtClean="0"/>
              <a:t>+1</a:t>
            </a:r>
            <a:r>
              <a:rPr lang="en-US" dirty="0" smtClean="0"/>
              <a:t> = </a:t>
            </a:r>
            <a:r>
              <a:rPr lang="en-US" dirty="0" err="1" smtClean="0"/>
              <a:t>y</a:t>
            </a:r>
            <a:r>
              <a:rPr lang="en-US" i="1" baseline="-25000" dirty="0" err="1" smtClean="0"/>
              <a:t>n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△</a:t>
            </a:r>
            <a:r>
              <a:rPr lang="en-US" dirty="0" smtClean="0">
                <a:ea typeface="Cambria Math" panose="02040503050406030204" pitchFamily="18" charset="0"/>
              </a:rPr>
              <a:t> x</a:t>
            </a:r>
            <a:r>
              <a:rPr lang="en-US" i="1" baseline="-25000" dirty="0" smtClean="0">
                <a:ea typeface="Cambria Math" panose="02040503050406030204" pitchFamily="18" charset="0"/>
              </a:rPr>
              <a:t>n</a:t>
            </a:r>
            <a:r>
              <a:rPr lang="en-US" baseline="-25000" dirty="0" smtClean="0">
                <a:ea typeface="Cambria Math" panose="02040503050406030204" pitchFamily="18" charset="0"/>
              </a:rPr>
              <a:t>+1</a:t>
            </a:r>
            <a:r>
              <a:rPr lang="en-US" dirty="0" smtClean="0">
                <a:ea typeface="Cambria Math" panose="02040503050406030204" pitchFamily="18" charset="0"/>
              </a:rPr>
              <a:t> </a:t>
            </a:r>
          </a:p>
          <a:p>
            <a:pPr marL="457200" lvl="1" indent="0">
              <a:buNone/>
            </a:pPr>
            <a:r>
              <a:rPr lang="en-US" dirty="0">
                <a:ea typeface="Cambria Math" panose="02040503050406030204" pitchFamily="18" charset="0"/>
              </a:rPr>
              <a:t> </a:t>
            </a:r>
            <a:r>
              <a:rPr lang="en-US" dirty="0" smtClean="0">
                <a:ea typeface="Cambria Math" panose="02040503050406030204" pitchFamily="18" charset="0"/>
              </a:rPr>
              <a:t>   stabilizes after a finite number of steps.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2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Interval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can define a narrowing operator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△</a:t>
            </a:r>
            <a:r>
              <a:rPr lang="en-US" dirty="0" smtClean="0">
                <a:ea typeface="Cambria Math" panose="02040503050406030204" pitchFamily="18" charset="0"/>
              </a:rPr>
              <a:t> </a:t>
            </a:r>
            <a:r>
              <a:rPr lang="en-US" dirty="0" smtClean="0"/>
              <a:t>on intervals as follows: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dirty="0" smtClean="0">
                <a:sym typeface="Symbol" panose="05050102010706020507" pitchFamily="18" charset="2"/>
              </a:rPr>
              <a:t>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△</a:t>
            </a:r>
            <a:r>
              <a:rPr lang="en-US" dirty="0" smtClean="0">
                <a:ea typeface="Cambria Math" panose="02040503050406030204" pitchFamily="18" charset="0"/>
              </a:rPr>
              <a:t> 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y</a:t>
            </a:r>
            <a:r>
              <a:rPr lang="en-US" dirty="0" smtClean="0">
                <a:ea typeface="Cambria Math" panose="02040503050406030204" pitchFamily="18" charset="0"/>
              </a:rPr>
              <a:t> 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≜</a:t>
            </a:r>
            <a:r>
              <a:rPr lang="en-US" dirty="0" smtClean="0">
                <a:ea typeface="Cambria Math" panose="02040503050406030204" pitchFamily="18" charset="0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</a:t>
            </a:r>
          </a:p>
          <a:p>
            <a:pPr marL="0" indent="0">
              <a:buNone/>
            </a:pPr>
            <a:r>
              <a:rPr lang="en-US" dirty="0" smtClean="0">
                <a:ea typeface="Cambria Math" panose="02040503050406030204" pitchFamily="18" charset="0"/>
              </a:rPr>
              <a:t>         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n-US" dirty="0" smtClean="0">
                <a:ea typeface="Cambria Math" panose="02040503050406030204" pitchFamily="18" charset="0"/>
              </a:rPr>
              <a:t>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△</a:t>
            </a:r>
            <a:r>
              <a:rPr lang="en-US" dirty="0" smtClean="0">
                <a:ea typeface="Cambria Math" panose="02040503050406030204" pitchFamily="18" charset="0"/>
              </a:rPr>
              <a:t> 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 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≜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</a:t>
            </a:r>
            <a:endParaRPr lang="en-US" i="1" dirty="0" smtClean="0">
              <a:ea typeface="Cambria Math" panose="020405030504060302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        [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baseline="-250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, 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en-US" baseline="-250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]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△</a:t>
            </a:r>
            <a:r>
              <a:rPr lang="en-US" dirty="0" smtClean="0">
                <a:ea typeface="Cambria Math" panose="02040503050406030204" pitchFamily="18" charset="0"/>
              </a:rPr>
              <a:t> [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</a:t>
            </a:r>
            <a:r>
              <a:rPr lang="en-US" baseline="-250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ea typeface="Cambria Math" panose="02040503050406030204" pitchFamily="18" charset="0"/>
              </a:rPr>
              <a:t>, 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baseline="-250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ea typeface="Cambria Math" panose="02040503050406030204" pitchFamily="18" charset="0"/>
              </a:rPr>
              <a:t>] 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≜</a:t>
            </a:r>
            <a:r>
              <a:rPr lang="en-US" dirty="0" smtClean="0">
                <a:ea typeface="Cambria Math" panose="02040503050406030204" pitchFamily="18" charset="0"/>
              </a:rPr>
              <a:t>  [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</a:t>
            </a:r>
            <a:r>
              <a:rPr lang="en-US" dirty="0" smtClean="0">
                <a:ea typeface="Cambria Math" panose="02040503050406030204" pitchFamily="18" charset="0"/>
              </a:rPr>
              <a:t>, 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>
                <a:ea typeface="Cambria Math" panose="02040503050406030204" pitchFamily="18" charset="0"/>
              </a:rPr>
              <a:t>], where: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ea typeface="Cambria Math" panose="02040503050406030204" pitchFamily="18" charset="0"/>
              </a:rPr>
              <a:t> </a:t>
            </a:r>
            <a:r>
              <a:rPr lang="en-US" dirty="0" smtClean="0">
                <a:ea typeface="Cambria Math" panose="02040503050406030204" pitchFamily="18" charset="0"/>
              </a:rPr>
              <a:t>               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</a:t>
            </a:r>
            <a:r>
              <a:rPr lang="en-US" dirty="0" smtClean="0">
                <a:ea typeface="Cambria Math" panose="02040503050406030204" pitchFamily="18" charset="0"/>
              </a:rPr>
              <a:t>   =   if 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</a:t>
            </a:r>
            <a:r>
              <a:rPr lang="en-US" baseline="-250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0</a:t>
            </a:r>
            <a:r>
              <a:rPr lang="en-US" dirty="0" smtClean="0">
                <a:ea typeface="Cambria Math" panose="02040503050406030204" pitchFamily="18" charset="0"/>
              </a:rPr>
              <a:t> = −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 then 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baseline="-25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else 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baseline="-250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 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               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  =   if 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en-US" baseline="-250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 = + then </a:t>
            </a:r>
            <a:r>
              <a:rPr lang="en-U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en-US" baseline="-250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else 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en-US" baseline="-250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endParaRPr lang="en-US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52</a:t>
            </a:fld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6457950" y="4127500"/>
            <a:ext cx="234950" cy="647700"/>
          </a:xfrm>
          <a:prstGeom prst="rightBrace">
            <a:avLst>
              <a:gd name="adj1" fmla="val 24659"/>
              <a:gd name="adj2" fmla="val 50000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07393" y="4127500"/>
            <a:ext cx="1841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improves infinite bounds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91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interval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16819"/>
            <a:ext cx="7886700" cy="2079796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/>
              <a:t>P</a:t>
            </a:r>
            <a:r>
              <a:rPr lang="en-US" dirty="0" smtClean="0"/>
              <a:t>rogram: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while (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100) {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53</a:t>
            </a:fld>
            <a:endParaRPr lang="en-US"/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628650" y="3558183"/>
            <a:ext cx="3869532" cy="65722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 anchorCtr="1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chemeClr val="accent2"/>
              </a:buClr>
              <a:buFont typeface="Calibri" panose="020F0502020204030204" pitchFamily="34" charset="0"/>
              <a:buChar char="−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Iteration with widening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6"/>
          <p:cNvSpPr txBox="1">
            <a:spLocks/>
          </p:cNvSpPr>
          <p:nvPr/>
        </p:nvSpPr>
        <p:spPr>
          <a:xfrm>
            <a:off x="629842" y="4276975"/>
            <a:ext cx="3868340" cy="1332964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chemeClr val="accent2"/>
              </a:buClr>
              <a:buFont typeface="Calibri" panose="020F0502020204030204" pitchFamily="34" charset="0"/>
              <a:buChar char="−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 err="1" smtClean="0"/>
              <a:t>Iter</a:t>
            </a:r>
            <a:r>
              <a:rPr lang="en-US" sz="2400" dirty="0" smtClean="0"/>
              <a:t> 1: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↦ </a:t>
            </a:r>
            <a:r>
              <a:rPr lang="en-US" sz="2400" dirty="0" smtClean="0"/>
              <a:t>[0,0]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 err="1"/>
              <a:t>Iter</a:t>
            </a:r>
            <a:r>
              <a:rPr lang="en-US" sz="2400" dirty="0"/>
              <a:t> </a:t>
            </a:r>
            <a:r>
              <a:rPr lang="en-US" sz="2400" dirty="0" smtClean="0"/>
              <a:t>2: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/>
              <a:t>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↦ </a:t>
            </a:r>
            <a:r>
              <a:rPr lang="en-US" sz="2400" dirty="0" smtClean="0">
                <a:ea typeface="Cambria Math" panose="02040503050406030204" pitchFamily="18" charset="0"/>
              </a:rPr>
              <a:t>[0,0] ▽ [0,1]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>
                <a:ea typeface="Cambria Math" panose="02040503050406030204" pitchFamily="18" charset="0"/>
              </a:rPr>
              <a:t> </a:t>
            </a:r>
            <a:r>
              <a:rPr lang="en-US" sz="2400" dirty="0" smtClean="0">
                <a:ea typeface="Cambria Math" panose="02040503050406030204" pitchFamily="18" charset="0"/>
              </a:rPr>
              <a:t>                  = </a:t>
            </a:r>
            <a:r>
              <a:rPr lang="en-US" sz="2400" dirty="0" smtClean="0"/>
              <a:t>[0, +</a:t>
            </a:r>
            <a:r>
              <a:rPr lang="en-US" sz="2400" dirty="0" smtClean="0">
                <a:sym typeface="Symbol" panose="05050102010706020507" pitchFamily="18" charset="2"/>
              </a:rPr>
              <a:t></a:t>
            </a:r>
            <a:r>
              <a:rPr lang="en-US" sz="2400" dirty="0">
                <a:sym typeface="Symbol" panose="05050102010706020507" pitchFamily="18" charset="2"/>
              </a:rPr>
              <a:t>]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 Placeholder 7"/>
          <p:cNvSpPr txBox="1">
            <a:spLocks/>
          </p:cNvSpPr>
          <p:nvPr/>
        </p:nvSpPr>
        <p:spPr>
          <a:xfrm>
            <a:off x="4619625" y="3558183"/>
            <a:ext cx="3887391" cy="65627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 anchorCtr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chemeClr val="accent2"/>
              </a:buClr>
              <a:buFont typeface="Calibri" panose="020F0502020204030204" pitchFamily="34" charset="0"/>
              <a:buChar char="−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Iteration with narrowing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4619625" y="4276022"/>
            <a:ext cx="3887391" cy="1332964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chemeClr val="accent2"/>
              </a:buClr>
              <a:buFont typeface="Calibri" panose="020F0502020204030204" pitchFamily="34" charset="0"/>
              <a:buChar char="−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 err="1" smtClean="0"/>
              <a:t>Iter</a:t>
            </a:r>
            <a:r>
              <a:rPr lang="en-US" sz="2400" dirty="0" smtClean="0"/>
              <a:t> 1: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↦ </a:t>
            </a:r>
            <a:r>
              <a:rPr lang="en-US" sz="2400" dirty="0"/>
              <a:t>[0, +</a:t>
            </a:r>
            <a:r>
              <a:rPr lang="en-US" sz="2400" dirty="0">
                <a:sym typeface="Symbol" panose="05050102010706020507" pitchFamily="18" charset="2"/>
              </a:rPr>
              <a:t></a:t>
            </a:r>
            <a:r>
              <a:rPr lang="en-US" sz="2400" dirty="0" smtClean="0">
                <a:sym typeface="Symbol" panose="05050102010706020507" pitchFamily="18" charset="2"/>
              </a:rPr>
              <a:t>]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 err="1" smtClean="0">
                <a:sym typeface="Symbol" panose="05050102010706020507" pitchFamily="18" charset="2"/>
              </a:rPr>
              <a:t>Iter</a:t>
            </a:r>
            <a:r>
              <a:rPr lang="en-US" sz="2400" dirty="0" smtClean="0">
                <a:sym typeface="Symbol" panose="05050102010706020507" pitchFamily="18" charset="2"/>
              </a:rPr>
              <a:t> 2: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/>
              <a:t>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↦ </a:t>
            </a:r>
            <a:r>
              <a:rPr lang="en-US" sz="2400" dirty="0"/>
              <a:t>[0, +</a:t>
            </a:r>
            <a:r>
              <a:rPr lang="en-US" sz="2400" dirty="0">
                <a:sym typeface="Symbol" panose="05050102010706020507" pitchFamily="18" charset="2"/>
              </a:rPr>
              <a:t></a:t>
            </a:r>
            <a:r>
              <a:rPr lang="en-US" sz="2400" dirty="0" smtClean="0">
                <a:sym typeface="Symbol" panose="05050102010706020507" pitchFamily="18" charset="2"/>
              </a:rPr>
              <a:t>] △ [−, 99]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smtClean="0">
                <a:sym typeface="Symbol" panose="05050102010706020507" pitchFamily="18" charset="2"/>
              </a:rPr>
              <a:t>           = [0, 99]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975019" y="2266682"/>
            <a:ext cx="1358721" cy="412124"/>
          </a:xfrm>
          <a:prstGeom prst="roundRec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182387" y="4667217"/>
            <a:ext cx="1176002" cy="412124"/>
          </a:xfrm>
          <a:prstGeom prst="roundRec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256828" y="2572924"/>
            <a:ext cx="4578080" cy="2179380"/>
          </a:xfrm>
          <a:custGeom>
            <a:avLst/>
            <a:gdLst>
              <a:gd name="connsiteX0" fmla="*/ 0 w 5162202"/>
              <a:gd name="connsiteY0" fmla="*/ 112874 h 2096221"/>
              <a:gd name="connsiteX1" fmla="*/ 991673 w 5162202"/>
              <a:gd name="connsiteY1" fmla="*/ 544316 h 2096221"/>
              <a:gd name="connsiteX2" fmla="*/ 4855335 w 5162202"/>
              <a:gd name="connsiteY2" fmla="*/ 54919 h 2096221"/>
              <a:gd name="connsiteX3" fmla="*/ 4636394 w 5162202"/>
              <a:gd name="connsiteY3" fmla="*/ 2096221 h 2096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62202" h="2096221">
                <a:moveTo>
                  <a:pt x="0" y="112874"/>
                </a:moveTo>
                <a:cubicBezTo>
                  <a:pt x="91225" y="333424"/>
                  <a:pt x="182451" y="553975"/>
                  <a:pt x="991673" y="544316"/>
                </a:cubicBezTo>
                <a:cubicBezTo>
                  <a:pt x="1800895" y="534657"/>
                  <a:pt x="4247882" y="-203732"/>
                  <a:pt x="4855335" y="54919"/>
                </a:cubicBezTo>
                <a:cubicBezTo>
                  <a:pt x="5462788" y="313570"/>
                  <a:pt x="5049591" y="1204895"/>
                  <a:pt x="4636394" y="2096221"/>
                </a:cubicBezTo>
              </a:path>
            </a:pathLst>
          </a:cu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28" idx="3"/>
          </p:cNvCxnSpPr>
          <p:nvPr/>
        </p:nvCxnSpPr>
        <p:spPr>
          <a:xfrm>
            <a:off x="1313644" y="2678806"/>
            <a:ext cx="921701" cy="0"/>
          </a:xfrm>
          <a:prstGeom prst="straightConnector1">
            <a:avLst/>
          </a:prstGeom>
          <a:ln w="1270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309092" y="2384888"/>
            <a:ext cx="1004552" cy="587836"/>
          </a:xfrm>
          <a:prstGeom prst="roundRect">
            <a:avLst>
              <a:gd name="adj" fmla="val 25431"/>
            </a:avLst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45720" rIns="45720" rtlCol="0" anchor="ctr"/>
          <a:lstStyle/>
          <a:p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/>
              <a:t> = 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9092" y="2082016"/>
            <a:ext cx="93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Analysis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47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widening and narrowing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54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29150" y="1978288"/>
            <a:ext cx="3887391" cy="656271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Narrowing:  </a:t>
            </a:r>
            <a:r>
              <a:rPr lang="en-US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△ : </a:t>
            </a:r>
            <a:r>
              <a:rPr lang="en-US" dirty="0">
                <a:solidFill>
                  <a:schemeClr val="bg1"/>
                </a:solidFill>
                <a:ea typeface="Cambria Math" panose="02040503050406030204" pitchFamily="18" charset="0"/>
              </a:rPr>
              <a:t>L </a:t>
            </a:r>
            <a:r>
              <a:rPr lang="en-US" dirty="0">
                <a:solidFill>
                  <a:schemeClr val="bg1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 L</a:t>
            </a:r>
            <a:r>
              <a:rPr lang="en-US" dirty="0">
                <a:solidFill>
                  <a:schemeClr val="bg1"/>
                </a:solidFill>
                <a:ea typeface="Cambria Math" panose="02040503050406030204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 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629842" y="1978288"/>
            <a:ext cx="3868340" cy="657224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Widening: </a:t>
            </a:r>
            <a:r>
              <a:rPr lang="en-US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▽ : </a:t>
            </a:r>
            <a:r>
              <a:rPr lang="en-US" dirty="0">
                <a:solidFill>
                  <a:schemeClr val="bg1"/>
                </a:solidFill>
                <a:ea typeface="Cambria Math" panose="02040503050406030204" pitchFamily="18" charset="0"/>
              </a:rPr>
              <a:t>L </a:t>
            </a:r>
            <a:r>
              <a:rPr lang="en-US" dirty="0">
                <a:solidFill>
                  <a:schemeClr val="bg1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 L</a:t>
            </a:r>
            <a:r>
              <a:rPr lang="en-US" dirty="0">
                <a:solidFill>
                  <a:schemeClr val="bg1"/>
                </a:solidFill>
                <a:ea typeface="Cambria Math" panose="02040503050406030204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 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29842" y="2678806"/>
            <a:ext cx="3868340" cy="3510858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>
                <a:ea typeface="Cambria Math" panose="02040503050406030204" pitchFamily="18" charset="0"/>
                <a:sym typeface="Symbol" panose="05050102010706020507" pitchFamily="18" charset="2"/>
              </a:rPr>
              <a:t>x </a:t>
            </a:r>
            <a:r>
              <a:rPr lang="en-US" sz="2400" dirty="0">
                <a:ea typeface="Cambria Math"/>
              </a:rPr>
              <a:t>⊑ x </a:t>
            </a:r>
            <a:r>
              <a:rPr lang="en-US" sz="2400" dirty="0">
                <a:ea typeface="Cambria Math" panose="02040503050406030204" pitchFamily="18" charset="0"/>
              </a:rPr>
              <a:t>▽ y   and   </a:t>
            </a:r>
            <a:r>
              <a:rPr lang="en-US" sz="2400" dirty="0">
                <a:ea typeface="Cambria Math" panose="02040503050406030204" pitchFamily="18" charset="0"/>
                <a:sym typeface="Symbol" panose="05050102010706020507" pitchFamily="18" charset="2"/>
              </a:rPr>
              <a:t>y </a:t>
            </a:r>
            <a:r>
              <a:rPr lang="en-US" sz="2400" dirty="0">
                <a:ea typeface="Cambria Math"/>
              </a:rPr>
              <a:t>⊑ x </a:t>
            </a:r>
            <a:r>
              <a:rPr lang="en-US" sz="2400" dirty="0">
                <a:ea typeface="Cambria Math" panose="02040503050406030204" pitchFamily="18" charset="0"/>
              </a:rPr>
              <a:t>▽ y </a:t>
            </a:r>
          </a:p>
          <a:p>
            <a:r>
              <a:rPr lang="en-US" sz="2400" dirty="0"/>
              <a:t>for all increasing sequences x</a:t>
            </a:r>
            <a:r>
              <a:rPr lang="en-US" sz="2400" baseline="-25000" dirty="0"/>
              <a:t>0</a:t>
            </a:r>
            <a:r>
              <a:rPr lang="en-US" sz="2400" dirty="0"/>
              <a:t>, x</a:t>
            </a:r>
            <a:r>
              <a:rPr lang="en-US" sz="2400" baseline="-25000" dirty="0"/>
              <a:t>1</a:t>
            </a:r>
            <a:r>
              <a:rPr lang="en-US" sz="2400" dirty="0"/>
              <a:t>, …, x</a:t>
            </a:r>
            <a:r>
              <a:rPr lang="en-US" sz="2400" i="1" baseline="-25000" dirty="0"/>
              <a:t>i</a:t>
            </a:r>
            <a:r>
              <a:rPr lang="en-US" sz="2400" dirty="0"/>
              <a:t>, … in L, the widened sequence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/>
              <a:t>            y</a:t>
            </a:r>
            <a:r>
              <a:rPr lang="en-US" sz="2400" baseline="-25000" dirty="0"/>
              <a:t>0</a:t>
            </a:r>
            <a:r>
              <a:rPr lang="en-US" sz="2400" dirty="0"/>
              <a:t> = x</a:t>
            </a:r>
            <a:r>
              <a:rPr lang="en-US" sz="2400" baseline="-25000" dirty="0"/>
              <a:t>0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/>
              <a:t>            y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+1</a:t>
            </a:r>
            <a:r>
              <a:rPr lang="en-US" sz="2400" dirty="0"/>
              <a:t> = </a:t>
            </a:r>
            <a:r>
              <a:rPr lang="en-US" sz="2400" dirty="0" err="1"/>
              <a:t>y</a:t>
            </a:r>
            <a:r>
              <a:rPr lang="en-US" sz="2400" i="1" baseline="-25000" dirty="0" err="1"/>
              <a:t>n</a:t>
            </a:r>
            <a:r>
              <a:rPr lang="en-US" sz="2400" dirty="0">
                <a:ea typeface="Cambria Math" panose="02040503050406030204" pitchFamily="18" charset="0"/>
              </a:rPr>
              <a:t>▽ x</a:t>
            </a:r>
            <a:r>
              <a:rPr lang="en-US" sz="2400" i="1" baseline="-25000" dirty="0">
                <a:ea typeface="Cambria Math" panose="02040503050406030204" pitchFamily="18" charset="0"/>
              </a:rPr>
              <a:t>n</a:t>
            </a:r>
            <a:r>
              <a:rPr lang="en-US" sz="2400" baseline="-25000" dirty="0">
                <a:ea typeface="Cambria Math" panose="02040503050406030204" pitchFamily="18" charset="0"/>
              </a:rPr>
              <a:t>+1</a:t>
            </a:r>
            <a:r>
              <a:rPr lang="en-US" sz="2400" dirty="0">
                <a:ea typeface="Cambria Math" panose="02040503050406030204" pitchFamily="18" charset="0"/>
              </a:rPr>
              <a:t> </a:t>
            </a:r>
            <a:endParaRPr lang="en-US" sz="2400" dirty="0" smtClean="0">
              <a:ea typeface="Cambria Math" panose="02040503050406030204" pitchFamily="18" charset="0"/>
            </a:endParaRPr>
          </a:p>
          <a:p>
            <a:pPr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 smtClean="0">
                <a:ea typeface="Cambria Math" panose="02040503050406030204" pitchFamily="18" charset="0"/>
              </a:rPr>
              <a:t>stabilizes </a:t>
            </a:r>
            <a:r>
              <a:rPr lang="en-US" sz="2400" dirty="0">
                <a:ea typeface="Cambria Math" panose="02040503050406030204" pitchFamily="18" charset="0"/>
              </a:rPr>
              <a:t>after a finite number of steps</a:t>
            </a:r>
            <a:r>
              <a:rPr lang="en-US" sz="2400" dirty="0" smtClean="0">
                <a:ea typeface="Cambria Math" panose="02040503050406030204" pitchFamily="18" charset="0"/>
              </a:rPr>
              <a:t>.</a:t>
            </a:r>
            <a:endParaRPr lang="en-US" sz="240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29150" y="2678806"/>
            <a:ext cx="3903104" cy="3510857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2400" dirty="0">
                <a:ea typeface="Cambria Math" panose="02040503050406030204" pitchFamily="18" charset="0"/>
                <a:sym typeface="Symbol" panose="05050102010706020507" pitchFamily="18" charset="2"/>
              </a:rPr>
              <a:t>y </a:t>
            </a:r>
            <a:r>
              <a:rPr lang="en-US" sz="2400" dirty="0">
                <a:ea typeface="Cambria Math"/>
              </a:rPr>
              <a:t>⊑</a:t>
            </a:r>
            <a:r>
              <a:rPr lang="en-US" sz="2400" dirty="0">
                <a:ea typeface="Cambria Math" panose="02040503050406030204" pitchFamily="18" charset="0"/>
              </a:rPr>
              <a:t> </a:t>
            </a:r>
            <a:r>
              <a:rPr lang="en-US" sz="2400" dirty="0">
                <a:ea typeface="Cambria Math" panose="02040503050406030204" pitchFamily="18" charset="0"/>
                <a:sym typeface="Symbol" panose="05050102010706020507" pitchFamily="18" charset="2"/>
              </a:rPr>
              <a:t>x</a:t>
            </a:r>
            <a:r>
              <a:rPr lang="en-US" sz="2400" dirty="0">
                <a:ea typeface="Cambria Math" panose="02040503050406030204" pitchFamily="18" charset="0"/>
              </a:rPr>
              <a:t>  </a:t>
            </a:r>
            <a:r>
              <a:rPr lang="en-US" sz="2400" dirty="0" smtClean="0">
                <a:ea typeface="Cambria Math" panose="02040503050406030204" pitchFamily="18" charset="0"/>
              </a:rPr>
              <a:t> </a:t>
            </a:r>
            <a:r>
              <a:rPr lang="en-US" sz="2400" dirty="0" smtClean="0">
                <a:ea typeface="Cambria Math" panose="02040503050406030204" pitchFamily="18" charset="0"/>
                <a:sym typeface="Symbol" panose="05050102010706020507" pitchFamily="18" charset="2"/>
              </a:rPr>
              <a:t></a:t>
            </a:r>
            <a:r>
              <a:rPr lang="en-US" sz="2400" dirty="0" smtClean="0">
                <a:ea typeface="Cambria Math" panose="02040503050406030204" pitchFamily="18" charset="0"/>
              </a:rPr>
              <a:t>   </a:t>
            </a:r>
            <a:r>
              <a:rPr lang="en-US" sz="2400" dirty="0">
                <a:ea typeface="Cambria Math" panose="02040503050406030204" pitchFamily="18" charset="0"/>
                <a:sym typeface="Symbol" panose="05050102010706020507" pitchFamily="18" charset="2"/>
              </a:rPr>
              <a:t>y  </a:t>
            </a:r>
            <a:r>
              <a:rPr lang="en-US" sz="2400" dirty="0">
                <a:ea typeface="Cambria Math"/>
              </a:rPr>
              <a:t>⊑  (x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△</a:t>
            </a:r>
            <a:r>
              <a:rPr lang="en-US" sz="2400" dirty="0">
                <a:ea typeface="Cambria Math" panose="02040503050406030204" pitchFamily="18" charset="0"/>
              </a:rPr>
              <a:t> y)  </a:t>
            </a:r>
            <a:r>
              <a:rPr lang="en-US" sz="2400" dirty="0">
                <a:ea typeface="Cambria Math"/>
              </a:rPr>
              <a:t>⊑ x</a:t>
            </a:r>
            <a:endParaRPr lang="en-US" sz="2400" dirty="0">
              <a:ea typeface="Cambria Math" panose="02040503050406030204" pitchFamily="18" charset="0"/>
            </a:endParaRPr>
          </a:p>
          <a:p>
            <a:r>
              <a:rPr lang="en-US" sz="2400" dirty="0"/>
              <a:t>for all decreasing sequences y</a:t>
            </a:r>
            <a:r>
              <a:rPr lang="en-US" sz="2400" baseline="-25000" dirty="0"/>
              <a:t>0</a:t>
            </a:r>
            <a:r>
              <a:rPr lang="en-US" sz="2400" dirty="0"/>
              <a:t>, y</a:t>
            </a:r>
            <a:r>
              <a:rPr lang="en-US" sz="2400" baseline="-25000" dirty="0"/>
              <a:t>1</a:t>
            </a:r>
            <a:r>
              <a:rPr lang="en-US" sz="2400" dirty="0"/>
              <a:t>, …, </a:t>
            </a:r>
            <a:r>
              <a:rPr lang="en-US" sz="2400" dirty="0" err="1"/>
              <a:t>y</a:t>
            </a:r>
            <a:r>
              <a:rPr lang="en-US" sz="2400" i="1" baseline="-25000" dirty="0" err="1"/>
              <a:t>i</a:t>
            </a:r>
            <a:r>
              <a:rPr lang="en-US" sz="2400" dirty="0"/>
              <a:t>, … in L, the narrowed sequence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/>
              <a:t>            y</a:t>
            </a:r>
            <a:r>
              <a:rPr lang="en-US" sz="2400" baseline="-25000" dirty="0"/>
              <a:t>0</a:t>
            </a:r>
            <a:r>
              <a:rPr lang="en-US" sz="2400" dirty="0"/>
              <a:t> = x</a:t>
            </a:r>
            <a:r>
              <a:rPr lang="en-US" sz="2400" baseline="-25000" dirty="0"/>
              <a:t>0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/>
              <a:t>            y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+1</a:t>
            </a:r>
            <a:r>
              <a:rPr lang="en-US" sz="2400" dirty="0"/>
              <a:t> = </a:t>
            </a:r>
            <a:r>
              <a:rPr lang="en-US" sz="2400" dirty="0" err="1"/>
              <a:t>y</a:t>
            </a:r>
            <a:r>
              <a:rPr lang="en-US" sz="2400" i="1" baseline="-25000" dirty="0" err="1"/>
              <a:t>n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△</a:t>
            </a:r>
            <a:r>
              <a:rPr lang="en-US" sz="2400" dirty="0">
                <a:ea typeface="Cambria Math" panose="02040503050406030204" pitchFamily="18" charset="0"/>
              </a:rPr>
              <a:t> x</a:t>
            </a:r>
            <a:r>
              <a:rPr lang="en-US" sz="2400" i="1" baseline="-25000" dirty="0">
                <a:ea typeface="Cambria Math" panose="02040503050406030204" pitchFamily="18" charset="0"/>
              </a:rPr>
              <a:t>n</a:t>
            </a:r>
            <a:r>
              <a:rPr lang="en-US" sz="2400" baseline="-25000" dirty="0">
                <a:ea typeface="Cambria Math" panose="02040503050406030204" pitchFamily="18" charset="0"/>
              </a:rPr>
              <a:t>+1</a:t>
            </a:r>
            <a:r>
              <a:rPr lang="en-US" sz="2400" dirty="0">
                <a:ea typeface="Cambria Math" panose="02040503050406030204" pitchFamily="18" charset="0"/>
              </a:rPr>
              <a:t> </a:t>
            </a:r>
          </a:p>
          <a:p>
            <a:pPr indent="0">
              <a:buNone/>
            </a:pPr>
            <a:r>
              <a:rPr lang="en-US" sz="2400" dirty="0" smtClean="0">
                <a:ea typeface="Cambria Math" panose="02040503050406030204" pitchFamily="18" charset="0"/>
              </a:rPr>
              <a:t>stabilizes </a:t>
            </a:r>
            <a:r>
              <a:rPr lang="en-US" sz="2400" dirty="0">
                <a:ea typeface="Cambria Math" panose="02040503050406030204" pitchFamily="18" charset="0"/>
              </a:rPr>
              <a:t>after a finite number of steps</a:t>
            </a:r>
            <a:r>
              <a:rPr lang="en-US" sz="2400" dirty="0" smtClean="0">
                <a:ea typeface="Cambria Math" panose="02040503050406030204" pitchFamily="18" charset="0"/>
              </a:rPr>
              <a:t>.</a:t>
            </a:r>
            <a:endParaRPr lang="en-US" sz="24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28650" y="1416819"/>
            <a:ext cx="7886700" cy="56146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chemeClr val="accent2"/>
              </a:buClr>
              <a:buFont typeface="Calibri" panose="020F050202020403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0C0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2800" b="0" dirty="0" smtClean="0"/>
              <a:t>Given: </a:t>
            </a:r>
            <a:r>
              <a:rPr lang="en-US" sz="2800" b="0" dirty="0"/>
              <a:t>a complete lattice (L, </a:t>
            </a:r>
            <a:r>
              <a:rPr lang="en-US" sz="2800" b="0" dirty="0">
                <a:latin typeface="Cambria Math"/>
                <a:ea typeface="Cambria Math"/>
              </a:rPr>
              <a:t>⊑</a:t>
            </a:r>
            <a:r>
              <a:rPr lang="en-US" sz="2800" b="0" dirty="0" smtClean="0"/>
              <a:t>); </a:t>
            </a:r>
            <a:r>
              <a:rPr lang="en-US" sz="2800" b="0" dirty="0">
                <a:ea typeface="Cambria Math" panose="02040503050406030204" pitchFamily="18" charset="0"/>
                <a:sym typeface="Symbol" panose="05050102010706020507" pitchFamily="18" charset="2"/>
              </a:rPr>
              <a:t>x, y  L : </a:t>
            </a:r>
            <a:endParaRPr lang="en-US" sz="2800" b="0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61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abstract interpretation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Framework for systematic design of program analyses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collecting semantics: formalize all-executions information at each program point</a:t>
            </a:r>
          </a:p>
          <a:p>
            <a:pPr lvl="1">
              <a:spcAft>
                <a:spcPts val="1800"/>
              </a:spcAft>
            </a:pPr>
            <a:r>
              <a:rPr lang="en-US" dirty="0" smtClean="0">
                <a:ea typeface="Cambria Math" panose="02040503050406030204" pitchFamily="18" charset="0"/>
              </a:rPr>
              <a:t>Domains: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𝒟</a:t>
            </a:r>
            <a:r>
              <a:rPr lang="en-US" baseline="-25000" dirty="0" err="1" smtClean="0">
                <a:ea typeface="Cambria Math" panose="02040503050406030204" pitchFamily="18" charset="0"/>
              </a:rPr>
              <a:t>conc</a:t>
            </a:r>
            <a:r>
              <a:rPr lang="en-US" dirty="0" smtClean="0">
                <a:ea typeface="Cambria Math" panose="02040503050406030204" pitchFamily="18" charset="0"/>
              </a:rPr>
              <a:t>       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𝒟</a:t>
            </a:r>
            <a:r>
              <a:rPr lang="en-US" baseline="-25000" dirty="0" smtClean="0">
                <a:ea typeface="Cambria Math" panose="02040503050406030204" pitchFamily="18" charset="0"/>
              </a:rPr>
              <a:t>abs</a:t>
            </a:r>
            <a:r>
              <a:rPr lang="en-US" dirty="0" smtClean="0">
                <a:ea typeface="Cambria Math" panose="02040503050406030204" pitchFamily="18" charset="0"/>
              </a:rPr>
              <a:t> that form a Galois insertion</a:t>
            </a:r>
          </a:p>
          <a:p>
            <a:r>
              <a:rPr lang="en-US" dirty="0" smtClean="0">
                <a:ea typeface="Cambria Math" panose="02040503050406030204" pitchFamily="18" charset="0"/>
              </a:rPr>
              <a:t>Infinite-height abstract domains</a:t>
            </a:r>
          </a:p>
          <a:p>
            <a:pPr lvl="1"/>
            <a:r>
              <a:rPr lang="en-US" dirty="0" smtClean="0">
                <a:ea typeface="Cambria Math" panose="02040503050406030204" pitchFamily="18" charset="0"/>
              </a:rPr>
              <a:t>widening and narrowing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55</a:t>
            </a:fld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282950" y="3250790"/>
            <a:ext cx="438150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282950" y="3365090"/>
            <a:ext cx="438150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51182" y="33032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γ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343167" y="29151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6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Defining Program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Basic idea: a mathematical characterization of </a:t>
            </a:r>
            <a:r>
              <a:rPr lang="en-US" u="sng" dirty="0" smtClean="0"/>
              <a:t>all</a:t>
            </a:r>
            <a:r>
              <a:rPr lang="en-US" dirty="0" smtClean="0"/>
              <a:t> possible behaviors of a program on </a:t>
            </a:r>
            <a:r>
              <a:rPr lang="en-US" u="sng" dirty="0" smtClean="0"/>
              <a:t>all</a:t>
            </a:r>
            <a:r>
              <a:rPr lang="en-US" dirty="0" smtClean="0"/>
              <a:t> possible inputs.</a:t>
            </a:r>
          </a:p>
          <a:p>
            <a:r>
              <a:rPr lang="en-US" dirty="0" smtClean="0"/>
              <a:t>Several different approaches, e.g.:</a:t>
            </a:r>
          </a:p>
          <a:p>
            <a:pPr lvl="1"/>
            <a:r>
              <a:rPr lang="en-US" dirty="0" smtClean="0"/>
              <a:t>input-output mapping (denotational)</a:t>
            </a:r>
          </a:p>
          <a:p>
            <a:pPr lvl="1"/>
            <a:r>
              <a:rPr lang="en-US" dirty="0" smtClean="0"/>
              <a:t>state transition sequence (operational)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logical relationships between states (axiomatic)</a:t>
            </a:r>
          </a:p>
          <a:p>
            <a:r>
              <a:rPr lang="en-US" dirty="0" smtClean="0"/>
              <a:t>Ideally, our formalization of program analyses should apply to all of them.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F699D-605A-48A7-AC94-DBA6788CEBA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2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Semantics of 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30763"/>
          </a:xfrm>
        </p:spPr>
        <p:txBody>
          <a:bodyPr/>
          <a:lstStyle/>
          <a:p>
            <a:r>
              <a:rPr lang="en-US" dirty="0" smtClean="0"/>
              <a:t>Operational semantics characterizes a program’s behavior as a sequence of computation steps</a:t>
            </a:r>
          </a:p>
          <a:p>
            <a:pPr marL="1828800" lvl="4" indent="0">
              <a:buNone/>
            </a:pPr>
            <a:endParaRPr lang="en-US" dirty="0" smtClean="0"/>
          </a:p>
          <a:p>
            <a:r>
              <a:rPr lang="en-US" dirty="0" smtClean="0"/>
              <a:t>Any point during a program’s execution can be characterized by </a:t>
            </a:r>
            <a:r>
              <a:rPr lang="en-US" dirty="0">
                <a:sym typeface="Symbol" panose="05050102010706020507" pitchFamily="18" charset="2"/>
              </a:rPr>
              <a:t>a </a:t>
            </a:r>
            <a:r>
              <a:rPr lang="en-US" i="1" dirty="0" smtClean="0">
                <a:sym typeface="Symbol" panose="05050102010706020507" pitchFamily="18" charset="2"/>
              </a:rPr>
              <a:t>configuration </a:t>
            </a:r>
            <a:r>
              <a:rPr lang="en-US" dirty="0">
                <a:sym typeface="Symbol" panose="05050102010706020507" pitchFamily="18" charset="2"/>
              </a:rPr>
              <a:t>,</a:t>
            </a:r>
            <a:r>
              <a:rPr lang="en-US" i="1" dirty="0">
                <a:sym typeface="Symbol" panose="05050102010706020507" pitchFamily="18" charset="2"/>
              </a:rPr>
              <a:t> c</a:t>
            </a:r>
            <a:r>
              <a:rPr lang="en-US" dirty="0" smtClean="0">
                <a:sym typeface="Symbol" panose="05050102010706020507" pitchFamily="18" charset="2"/>
              </a:rPr>
              <a:t>, where:</a:t>
            </a:r>
            <a:endParaRPr lang="en-US" dirty="0" smtClean="0"/>
          </a:p>
          <a:p>
            <a:pPr lvl="1"/>
            <a:r>
              <a:rPr lang="en-US" dirty="0">
                <a:sym typeface="Symbol" panose="05050102010706020507" pitchFamily="18" charset="2"/>
              </a:rPr>
              <a:t></a:t>
            </a:r>
            <a:r>
              <a:rPr lang="en-US" dirty="0"/>
              <a:t> </a:t>
            </a:r>
            <a:r>
              <a:rPr lang="en-US" dirty="0" smtClean="0"/>
              <a:t>is its execution state (</a:t>
            </a:r>
            <a:r>
              <a:rPr lang="en-US" dirty="0" smtClean="0">
                <a:sym typeface="Symbol" panose="05050102010706020507" pitchFamily="18" charset="2"/>
              </a:rPr>
              <a:t> a snapshot of memory)</a:t>
            </a:r>
          </a:p>
          <a:p>
            <a:pPr lvl="1"/>
            <a:r>
              <a:rPr lang="en-US" i="1" dirty="0">
                <a:sym typeface="Symbol" panose="05050102010706020507" pitchFamily="18" charset="2"/>
              </a:rPr>
              <a:t>c </a:t>
            </a:r>
            <a:r>
              <a:rPr lang="en-US" i="1" dirty="0" smtClean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is a program point (</a:t>
            </a:r>
            <a:r>
              <a:rPr lang="en-US" dirty="0">
                <a:sym typeface="Symbol" panose="05050102010706020507" pitchFamily="18" charset="2"/>
              </a:rPr>
              <a:t> </a:t>
            </a:r>
            <a:r>
              <a:rPr lang="en-US" dirty="0" smtClean="0">
                <a:sym typeface="Symbol" panose="05050102010706020507" pitchFamily="18" charset="2"/>
              </a:rPr>
              <a:t>the program counter)</a:t>
            </a:r>
            <a:endParaRPr lang="en-US" i="1" dirty="0">
              <a:sym typeface="Symbol" panose="05050102010706020507" pitchFamily="18" charset="2"/>
            </a:endParaRPr>
          </a:p>
          <a:p>
            <a:pPr marL="1828800" lvl="4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The program’s </a:t>
            </a:r>
            <a:r>
              <a:rPr lang="en-US" i="1" dirty="0" smtClean="0">
                <a:sym typeface="Symbol" panose="05050102010706020507" pitchFamily="18" charset="2"/>
              </a:rPr>
              <a:t>semantics</a:t>
            </a:r>
            <a:r>
              <a:rPr lang="en-US" dirty="0" smtClean="0">
                <a:sym typeface="Symbol" panose="05050102010706020507" pitchFamily="18" charset="2"/>
              </a:rPr>
              <a:t> is given by the sequence of configurations starting from the initial configuration </a:t>
            </a:r>
            <a:r>
              <a:rPr lang="en-US" baseline="-25000" dirty="0" smtClean="0">
                <a:sym typeface="Symbol" panose="05050102010706020507" pitchFamily="18" charset="2"/>
              </a:rPr>
              <a:t>0</a:t>
            </a:r>
            <a:r>
              <a:rPr lang="en-US" dirty="0" smtClean="0">
                <a:sym typeface="Symbol" panose="05050102010706020507" pitchFamily="18" charset="2"/>
              </a:rPr>
              <a:t>,</a:t>
            </a:r>
            <a:r>
              <a:rPr lang="en-US" i="1" dirty="0" smtClean="0">
                <a:sym typeface="Symbol" panose="05050102010706020507" pitchFamily="18" charset="2"/>
              </a:rPr>
              <a:t> c</a:t>
            </a:r>
            <a:r>
              <a:rPr lang="en-US" baseline="-25000" dirty="0" smtClean="0">
                <a:sym typeface="Symbol" panose="05050102010706020507" pitchFamily="18" charset="2"/>
              </a:rPr>
              <a:t>0</a:t>
            </a:r>
            <a:r>
              <a:rPr lang="en-US" dirty="0" smtClean="0">
                <a:sym typeface="Symbol" panose="05050102010706020507" pitchFamily="18" charset="2"/>
              </a:rPr>
              <a:t>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F699D-605A-48A7-AC94-DBA6788CEBA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3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ounded Rectangular Callout 32"/>
          <p:cNvSpPr/>
          <p:nvPr/>
        </p:nvSpPr>
        <p:spPr bwMode="auto">
          <a:xfrm>
            <a:off x="3905858" y="4564380"/>
            <a:ext cx="1426464" cy="1752600"/>
          </a:xfrm>
          <a:prstGeom prst="wedgeRoundRectCallout">
            <a:avLst>
              <a:gd name="adj1" fmla="val 3951"/>
              <a:gd name="adj2" fmla="val -67982"/>
              <a:gd name="adj3" fmla="val 16667"/>
            </a:avLst>
          </a:prstGeom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fontAlgn="t"/>
            <a:endParaRPr lang="en-US" sz="1400" dirty="0" smtClean="0"/>
          </a:p>
          <a:p>
            <a:pPr fontAlgn="t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Semantics: Example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8B426-3B8F-4967-A369-847DECD2242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752600" y="400050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124200" y="400050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495800" y="400050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867400" y="400050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Rounded Rectangular Callout 20"/>
          <p:cNvSpPr/>
          <p:nvPr/>
        </p:nvSpPr>
        <p:spPr bwMode="auto">
          <a:xfrm>
            <a:off x="609600" y="4564380"/>
            <a:ext cx="1426464" cy="1752600"/>
          </a:xfrm>
          <a:prstGeom prst="wedgeRoundRectCallout">
            <a:avLst>
              <a:gd name="adj1" fmla="val 33496"/>
              <a:gd name="adj2" fmla="val -67627"/>
              <a:gd name="adj3" fmla="val 16667"/>
            </a:avLst>
          </a:prstGeom>
          <a:noFill/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fontAlgn="t"/>
            <a:endParaRPr lang="en-US" sz="1400" dirty="0" smtClean="0"/>
          </a:p>
          <a:p>
            <a:pPr fontAlgn="t"/>
            <a:r>
              <a:rPr lang="en-US" dirty="0" smtClean="0"/>
              <a:t> </a:t>
            </a:r>
            <a:endParaRPr lang="en-US" dirty="0"/>
          </a:p>
        </p:txBody>
      </p:sp>
      <p:sp useBgFill="1">
        <p:nvSpPr>
          <p:cNvPr id="22" name="Rounded Rectangular Callout 21"/>
          <p:cNvSpPr/>
          <p:nvPr/>
        </p:nvSpPr>
        <p:spPr bwMode="auto">
          <a:xfrm>
            <a:off x="2260874" y="4564380"/>
            <a:ext cx="1426464" cy="1752600"/>
          </a:xfrm>
          <a:prstGeom prst="wedgeRoundRectCallout">
            <a:avLst>
              <a:gd name="adj1" fmla="val 15357"/>
              <a:gd name="adj2" fmla="val -65671"/>
              <a:gd name="adj3" fmla="val 16667"/>
            </a:avLst>
          </a:prstGeom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fontAlgn="t"/>
            <a:endParaRPr lang="en-US" sz="1400" dirty="0" smtClean="0"/>
          </a:p>
          <a:p>
            <a:pPr fontAlgn="t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4" name="Rounded Rectangular Callout 23"/>
          <p:cNvSpPr/>
          <p:nvPr/>
        </p:nvSpPr>
        <p:spPr bwMode="auto">
          <a:xfrm>
            <a:off x="5497386" y="4567016"/>
            <a:ext cx="1426464" cy="1752600"/>
          </a:xfrm>
          <a:prstGeom prst="wedgeRoundRectCallout">
            <a:avLst>
              <a:gd name="adj1" fmla="val -20310"/>
              <a:gd name="adj2" fmla="val -67044"/>
              <a:gd name="adj3" fmla="val 16667"/>
            </a:avLst>
          </a:prstGeom>
          <a:noFill/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fontAlgn="t"/>
            <a:endParaRPr lang="en-US" sz="1400" dirty="0" smtClean="0"/>
          </a:p>
          <a:p>
            <a:pPr fontAlgn="t"/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17" idx="6"/>
            <a:endCxn id="18" idx="2"/>
          </p:cNvCxnSpPr>
          <p:nvPr/>
        </p:nvCxnSpPr>
        <p:spPr bwMode="auto">
          <a:xfrm>
            <a:off x="1981200" y="4114800"/>
            <a:ext cx="1143000" cy="158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18" idx="6"/>
            <a:endCxn id="19" idx="2"/>
          </p:cNvCxnSpPr>
          <p:nvPr/>
        </p:nvCxnSpPr>
        <p:spPr bwMode="auto">
          <a:xfrm>
            <a:off x="3352800" y="4114800"/>
            <a:ext cx="1143000" cy="158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19" idx="6"/>
            <a:endCxn id="20" idx="2"/>
          </p:cNvCxnSpPr>
          <p:nvPr/>
        </p:nvCxnSpPr>
        <p:spPr bwMode="auto">
          <a:xfrm>
            <a:off x="4724400" y="4114800"/>
            <a:ext cx="1143000" cy="158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7239000" y="400050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flipV="1">
            <a:off x="7465381" y="4114897"/>
            <a:ext cx="609600" cy="762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8074981" y="384304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884919"/>
              </p:ext>
            </p:extLst>
          </p:nvPr>
        </p:nvGraphicFramePr>
        <p:xfrm>
          <a:off x="1524000" y="1104998"/>
          <a:ext cx="6096000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0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b="0" dirty="0">
                        <a:solidFill>
                          <a:srgbClr val="0070C0"/>
                        </a:solidFill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int</a:t>
                      </a:r>
                      <a:r>
                        <a:rPr lang="en-US" sz="2000" baseline="0" dirty="0" smtClean="0"/>
                        <a:t> main( ) {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0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</a:t>
                      </a:r>
                      <a:r>
                        <a:rPr lang="en-US" sz="2000" dirty="0" err="1" smtClean="0"/>
                        <a:t>int</a:t>
                      </a:r>
                      <a:r>
                        <a:rPr lang="en-US" sz="2000" dirty="0" smtClean="0"/>
                        <a:t> n = read();</a:t>
                      </a:r>
                      <a:endParaRPr lang="en-US" sz="2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0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</a:t>
                      </a:r>
                      <a:r>
                        <a:rPr lang="en-US" sz="2000" dirty="0" err="1" smtClean="0"/>
                        <a:t>int</a:t>
                      </a:r>
                      <a:r>
                        <a:rPr lang="en-US" sz="2000" dirty="0" smtClean="0"/>
                        <a:t> p = 1;</a:t>
                      </a:r>
                      <a:endParaRPr lang="en-US" sz="2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0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for</a:t>
                      </a:r>
                      <a:r>
                        <a:rPr lang="en-US" sz="2000" baseline="0" dirty="0" smtClean="0"/>
                        <a:t> (</a:t>
                      </a:r>
                      <a:r>
                        <a:rPr lang="en-US" sz="2000" baseline="0" dirty="0" err="1" smtClean="0"/>
                        <a:t>int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i</a:t>
                      </a:r>
                      <a:r>
                        <a:rPr lang="en-US" sz="2000" baseline="0" dirty="0" smtClean="0"/>
                        <a:t> = 1;</a:t>
                      </a:r>
                      <a:endParaRPr lang="en-US" sz="2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0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  </a:t>
                      </a:r>
                      <a:r>
                        <a:rPr lang="en-US" sz="2000" baseline="0" dirty="0" err="1" smtClean="0"/>
                        <a:t>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>
                          <a:sym typeface="Symbol" panose="05050102010706020507" pitchFamily="18" charset="2"/>
                        </a:rPr>
                        <a:t> n; </a:t>
                      </a:r>
                      <a:endParaRPr lang="en-US" sz="2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0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6</a:t>
                      </a:r>
                      <a:endParaRPr lang="en-US" sz="2000" dirty="0" smtClean="0">
                        <a:solidFill>
                          <a:srgbClr val="0070C0"/>
                        </a:solidFill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sym typeface="Symbol" panose="05050102010706020507" pitchFamily="18" charset="2"/>
                        </a:rPr>
                        <a:t>             </a:t>
                      </a:r>
                      <a:r>
                        <a:rPr lang="en-US" sz="2000" baseline="0" dirty="0" err="1" smtClean="0">
                          <a:sym typeface="Symbol" panose="05050102010706020507" pitchFamily="18" charset="2"/>
                        </a:rPr>
                        <a:t>i</a:t>
                      </a:r>
                      <a:r>
                        <a:rPr lang="en-US" sz="2000" baseline="0" dirty="0" smtClean="0">
                          <a:sym typeface="Symbol" panose="05050102010706020507" pitchFamily="18" charset="2"/>
                        </a:rPr>
                        <a:t>++) {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0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        p *= </a:t>
                      </a:r>
                      <a:r>
                        <a:rPr lang="en-US" sz="2000" dirty="0" err="1" smtClean="0"/>
                        <a:t>i</a:t>
                      </a:r>
                      <a:r>
                        <a:rPr lang="en-US" sz="2000" dirty="0" smtClean="0"/>
                        <a:t>;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0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write</a:t>
                      </a:r>
                      <a:r>
                        <a:rPr lang="en-US" sz="2000" baseline="0" dirty="0" smtClean="0"/>
                        <a:t>(p);</a:t>
                      </a:r>
                      <a:endParaRPr lang="en-US" sz="2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0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}</a:t>
                      </a:r>
                      <a:endParaRPr lang="en-US" sz="2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844589"/>
              </p:ext>
            </p:extLst>
          </p:nvPr>
        </p:nvGraphicFramePr>
        <p:xfrm>
          <a:off x="789836" y="4699298"/>
          <a:ext cx="1066800" cy="1415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00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 =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{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↦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⊥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004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↦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⊥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315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↦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⊥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}</a:t>
                      </a: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00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 =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941311"/>
              </p:ext>
            </p:extLst>
          </p:nvPr>
        </p:nvGraphicFramePr>
        <p:xfrm>
          <a:off x="2440078" y="4667819"/>
          <a:ext cx="1066800" cy="1536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436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 =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{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↦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204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↦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⊥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695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↦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⊥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}</a:t>
                      </a: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36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 =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527945"/>
              </p:ext>
            </p:extLst>
          </p:nvPr>
        </p:nvGraphicFramePr>
        <p:xfrm>
          <a:off x="4085690" y="4638625"/>
          <a:ext cx="1066800" cy="1536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1327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 =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{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↦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327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↦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639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↦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⊥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}</a:t>
                      </a: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32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 =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200596"/>
              </p:ext>
            </p:extLst>
          </p:nvPr>
        </p:nvGraphicFramePr>
        <p:xfrm>
          <a:off x="5700604" y="4596586"/>
          <a:ext cx="1017714" cy="1516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769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 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{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↦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717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↦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8223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↦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1 }</a:t>
                      </a: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71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 =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 bwMode="auto">
          <a:xfrm>
            <a:off x="6096000" y="4114800"/>
            <a:ext cx="1143000" cy="158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ounded Rectangular Callout 36"/>
          <p:cNvSpPr/>
          <p:nvPr/>
        </p:nvSpPr>
        <p:spPr bwMode="auto">
          <a:xfrm>
            <a:off x="7086600" y="4564380"/>
            <a:ext cx="1428750" cy="1752600"/>
          </a:xfrm>
          <a:prstGeom prst="wedgeRoundRectCallout">
            <a:avLst>
              <a:gd name="adj1" fmla="val -22976"/>
              <a:gd name="adj2" fmla="val -67723"/>
              <a:gd name="adj3" fmla="val 16667"/>
            </a:avLst>
          </a:prstGeom>
          <a:noFill/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fontAlgn="t"/>
            <a:endParaRPr lang="en-US" sz="1400" dirty="0" smtClean="0"/>
          </a:p>
          <a:p>
            <a:pPr fontAlgn="t"/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607357"/>
              </p:ext>
            </p:extLst>
          </p:nvPr>
        </p:nvGraphicFramePr>
        <p:xfrm>
          <a:off x="7141178" y="4699298"/>
          <a:ext cx="1331418" cy="1409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7242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 =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{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↦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242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↦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604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↦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485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Symbol" panose="05050102010706020507" pitchFamily="18" charset="2"/>
                        </a:rPr>
                        <a:t>n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↦</a:t>
                      </a:r>
                      <a:r>
                        <a:rPr lang="en-US" sz="5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Symbol" panose="05050102010706020507" pitchFamily="18" charset="2"/>
                        </a:rPr>
                        <a:t>T}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60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 =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61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2" grpId="1" animBg="1"/>
      <p:bldP spid="24" grpId="0" animBg="1"/>
      <p:bldP spid="34" grpId="0" animBg="1"/>
      <p:bldP spid="40" grpId="0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semantics for a language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Specifies how each construct of the language affects the state of some abstract machine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usually given by writing the post-state as a function of the pre-state</a:t>
            </a:r>
          </a:p>
          <a:p>
            <a:pPr marL="0" indent="0">
              <a:buNone/>
            </a:pPr>
            <a:r>
              <a:rPr lang="en-US" dirty="0" smtClean="0"/>
              <a:t>Example: for assignment, we have the rule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dirty="0" smtClean="0">
                <a:sym typeface="Symbol" panose="05050102010706020507" pitchFamily="18" charset="2"/>
              </a:rPr>
              <a:t>            </a:t>
            </a:r>
            <a:r>
              <a:rPr lang="en-US" dirty="0">
                <a:sym typeface="Symbol" panose="05050102010706020507" pitchFamily="18" charset="2"/>
              </a:rPr>
              <a:t>x := </a:t>
            </a:r>
            <a:r>
              <a:rPr lang="en-US" i="1" dirty="0">
                <a:sym typeface="Symbol" panose="05050102010706020507" pitchFamily="18" charset="2"/>
              </a:rPr>
              <a:t>e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σ</a:t>
            </a:r>
            <a:r>
              <a:rPr lang="en-US" dirty="0">
                <a:sym typeface="Symbol" panose="05050102010706020507" pitchFamily="18" charset="2"/>
              </a:rPr>
              <a:t>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→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 [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σ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[x ↦ 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σ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(</a:t>
            </a:r>
            <a:r>
              <a:rPr lang="en-US" i="1" dirty="0">
                <a:ea typeface="Cambria Math" panose="02040503050406030204" pitchFamily="18" charset="0"/>
                <a:sym typeface="Symbol" panose="05050102010706020507" pitchFamily="18" charset="2"/>
              </a:rPr>
              <a:t>e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)]]</a:t>
            </a:r>
          </a:p>
          <a:p>
            <a:pPr>
              <a:buFont typeface="Calibri" panose="020F0502020204030204" pitchFamily="34" charset="0"/>
              <a:buChar char="→"/>
            </a:pPr>
            <a:r>
              <a:rPr lang="en-US" dirty="0" smtClean="0">
                <a:sym typeface="Symbol" panose="05050102010706020507" pitchFamily="18" charset="2"/>
              </a:rPr>
              <a:t> Executing </a:t>
            </a:r>
            <a:r>
              <a:rPr lang="en-US" dirty="0">
                <a:sym typeface="Symbol" panose="05050102010706020507" pitchFamily="18" charset="2"/>
              </a:rPr>
              <a:t>‘x := </a:t>
            </a:r>
            <a:r>
              <a:rPr lang="en-US" i="1" dirty="0">
                <a:sym typeface="Symbol" panose="05050102010706020507" pitchFamily="18" charset="2"/>
              </a:rPr>
              <a:t>e’</a:t>
            </a:r>
            <a:r>
              <a:rPr lang="en-US" dirty="0">
                <a:sym typeface="Symbol" panose="05050102010706020507" pitchFamily="18" charset="2"/>
              </a:rPr>
              <a:t> in a state 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σ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gives </a:t>
            </a:r>
            <a:r>
              <a:rPr lang="en-US" dirty="0">
                <a:sym typeface="Symbol" panose="05050102010706020507" pitchFamily="18" charset="2"/>
              </a:rPr>
              <a:t>a state </a:t>
            </a:r>
            <a:r>
              <a:rPr lang="en-US" dirty="0" smtClean="0">
                <a:sym typeface="Symbol" panose="05050102010706020507" pitchFamily="18" charset="2"/>
              </a:rPr>
              <a:t>where:</a:t>
            </a:r>
          </a:p>
          <a:p>
            <a:pPr lvl="1"/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x 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has the value 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σ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(</a:t>
            </a:r>
            <a:r>
              <a:rPr lang="en-US" i="1" dirty="0" smtClean="0">
                <a:ea typeface="Cambria Math" panose="02040503050406030204" pitchFamily="18" charset="0"/>
                <a:sym typeface="Symbol" panose="05050102010706020507" pitchFamily="18" charset="2"/>
              </a:rPr>
              <a:t>e</a:t>
            </a:r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dirty="0" smtClean="0">
                <a:ea typeface="Cambria Math" panose="02040503050406030204" pitchFamily="18" charset="0"/>
                <a:sym typeface="Symbol" panose="05050102010706020507" pitchFamily="18" charset="2"/>
              </a:rPr>
              <a:t>other </a:t>
            </a:r>
            <a:r>
              <a:rPr lang="en-US" dirty="0">
                <a:ea typeface="Cambria Math" panose="02040503050406030204" pitchFamily="18" charset="0"/>
                <a:sym typeface="Symbol" panose="05050102010706020507" pitchFamily="18" charset="2"/>
              </a:rPr>
              <a:t>variables are unchanged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B0E21-1FD3-49D1-9CDF-27BB13779A8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0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6162</TotalTime>
  <Words>3709</Words>
  <Application>Microsoft Office PowerPoint</Application>
  <PresentationFormat>On-screen Show (4:3)</PresentationFormat>
  <Paragraphs>663</Paragraphs>
  <Slides>55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5" baseType="lpstr">
      <vt:lpstr>MS Gothic</vt:lpstr>
      <vt:lpstr>Arial</vt:lpstr>
      <vt:lpstr>Calibri</vt:lpstr>
      <vt:lpstr>Calibri Light</vt:lpstr>
      <vt:lpstr>Cambria Math</vt:lpstr>
      <vt:lpstr>Courier New</vt:lpstr>
      <vt:lpstr>Symbol</vt:lpstr>
      <vt:lpstr>Times New Roman</vt:lpstr>
      <vt:lpstr>Office Theme</vt:lpstr>
      <vt:lpstr>Equation</vt:lpstr>
      <vt:lpstr>CSc 553 Principles of Compilation   11. Abstract interpretation:        Semantics-based formalization of program analysis</vt:lpstr>
      <vt:lpstr>Soundness of program analyses</vt:lpstr>
      <vt:lpstr>Didn't we just do this?</vt:lpstr>
      <vt:lpstr>Goal</vt:lpstr>
      <vt:lpstr>Program semantics</vt:lpstr>
      <vt:lpstr>Defining Program Semantics</vt:lpstr>
      <vt:lpstr>Operational Semantics of a program</vt:lpstr>
      <vt:lpstr>Operational Semantics: Example</vt:lpstr>
      <vt:lpstr>Operational semantics for a language</vt:lpstr>
      <vt:lpstr>Collecting Semantics</vt:lpstr>
      <vt:lpstr>Example</vt:lpstr>
      <vt:lpstr>EXERCISE</vt:lpstr>
      <vt:lpstr>Computing the Collecting Semantics</vt:lpstr>
      <vt:lpstr>Notation</vt:lpstr>
      <vt:lpstr>Collecting Semantics: Information Ordering</vt:lpstr>
      <vt:lpstr>Language semantics: Summary</vt:lpstr>
      <vt:lpstr>Abstract interpretation</vt:lpstr>
      <vt:lpstr>Historical context</vt:lpstr>
      <vt:lpstr>Formalization of Program Analysis</vt:lpstr>
      <vt:lpstr>Abstract and concrete computations</vt:lpstr>
      <vt:lpstr>Background refresher: Lattices</vt:lpstr>
      <vt:lpstr>Why lattices? 1</vt:lpstr>
      <vt:lpstr>Why lattices? 2</vt:lpstr>
      <vt:lpstr>Collecting semantics (again)</vt:lpstr>
      <vt:lpstr>Computing approximations</vt:lpstr>
      <vt:lpstr>Computing approximations</vt:lpstr>
      <vt:lpstr>Computing approximations</vt:lpstr>
      <vt:lpstr>Example: Rule of signs  </vt:lpstr>
      <vt:lpstr>Example: Rule of signs</vt:lpstr>
      <vt:lpstr>Example: Rule of signs</vt:lpstr>
      <vt:lpstr>EXERCISE</vt:lpstr>
      <vt:lpstr>Summary: defining an analysis</vt:lpstr>
      <vt:lpstr>EXERCISE</vt:lpstr>
      <vt:lpstr>Accelerating convergence: widening/narrowing</vt:lpstr>
      <vt:lpstr>Interval analysis</vt:lpstr>
      <vt:lpstr>Interval analysis: example application</vt:lpstr>
      <vt:lpstr>Interval analysis</vt:lpstr>
      <vt:lpstr>Analyses with infinite-height domains</vt:lpstr>
      <vt:lpstr>Example: interval analysis</vt:lpstr>
      <vt:lpstr>Example: interval analysis</vt:lpstr>
      <vt:lpstr>Convergence acceleration</vt:lpstr>
      <vt:lpstr>Convergence acceleration</vt:lpstr>
      <vt:lpstr>Convergence acceleration</vt:lpstr>
      <vt:lpstr>Widening: Definition</vt:lpstr>
      <vt:lpstr>Example: Interval analysis</vt:lpstr>
      <vt:lpstr>EXERCISE</vt:lpstr>
      <vt:lpstr>Widening: pros and cons</vt:lpstr>
      <vt:lpstr>Improving widening</vt:lpstr>
      <vt:lpstr>Narrowing: intuition</vt:lpstr>
      <vt:lpstr>Narrowing: intuition</vt:lpstr>
      <vt:lpstr>Narrowing: Definition</vt:lpstr>
      <vt:lpstr>Example: Interval analysis</vt:lpstr>
      <vt:lpstr>Example: interval analysis</vt:lpstr>
      <vt:lpstr>Summary: widening and narrowing</vt:lpstr>
      <vt:lpstr>Summary: abstract interpretation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120 Introduction to Computer Programing II</dc:title>
  <dc:creator>Saumya Debray</dc:creator>
  <cp:lastModifiedBy>Windows User</cp:lastModifiedBy>
  <cp:revision>940</cp:revision>
  <dcterms:created xsi:type="dcterms:W3CDTF">2016-12-07T21:03:03Z</dcterms:created>
  <dcterms:modified xsi:type="dcterms:W3CDTF">2018-12-03T17:26:58Z</dcterms:modified>
</cp:coreProperties>
</file>