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4" r:id="rId3"/>
    <p:sldId id="385" r:id="rId4"/>
    <p:sldId id="377" r:id="rId5"/>
    <p:sldId id="357" r:id="rId6"/>
    <p:sldId id="358" r:id="rId7"/>
    <p:sldId id="359" r:id="rId8"/>
    <p:sldId id="360" r:id="rId9"/>
    <p:sldId id="361" r:id="rId10"/>
    <p:sldId id="362" r:id="rId11"/>
    <p:sldId id="366" r:id="rId12"/>
    <p:sldId id="365" r:id="rId13"/>
    <p:sldId id="368" r:id="rId14"/>
    <p:sldId id="369" r:id="rId15"/>
    <p:sldId id="370" r:id="rId16"/>
    <p:sldId id="371" r:id="rId17"/>
    <p:sldId id="379" r:id="rId18"/>
    <p:sldId id="334" r:id="rId19"/>
    <p:sldId id="373" r:id="rId20"/>
    <p:sldId id="386" r:id="rId21"/>
    <p:sldId id="387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037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7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ph3r\Desktop\linkedin_slides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ph3r\Desktop\linkedin_slides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0"/>
          <c:tx>
            <c:v>Chinese Turker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Sheet6!$C$1:$C$10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Sheet6!$D$1:$D$10</c:f>
              <c:numCache>
                <c:formatCode>General</c:formatCode>
                <c:ptCount val="10"/>
                <c:pt idx="0">
                  <c:v>0</c:v>
                </c:pt>
                <c:pt idx="1">
                  <c:v>0.478468899522</c:v>
                </c:pt>
                <c:pt idx="2">
                  <c:v>1.1961722488000002</c:v>
                </c:pt>
                <c:pt idx="3">
                  <c:v>4.7846889952200007</c:v>
                </c:pt>
                <c:pt idx="4">
                  <c:v>21.7703349282</c:v>
                </c:pt>
                <c:pt idx="5">
                  <c:v>41.866028708100004</c:v>
                </c:pt>
                <c:pt idx="6">
                  <c:v>62.679425837299995</c:v>
                </c:pt>
                <c:pt idx="7">
                  <c:v>82.057416267899995</c:v>
                </c:pt>
                <c:pt idx="8">
                  <c:v>91.148325358899996</c:v>
                </c:pt>
                <c:pt idx="9">
                  <c:v>100</c:v>
                </c:pt>
              </c:numCache>
            </c:numRef>
          </c:yVal>
          <c:smooth val="1"/>
        </c:ser>
        <c:ser>
          <c:idx val="0"/>
          <c:order val="1"/>
          <c:tx>
            <c:v>US Turker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Sheet6!$T$1:$T$18</c:f>
              <c:numCache>
                <c:formatCode>General</c:formatCode>
                <c:ptCount val="18"/>
                <c:pt idx="0">
                  <c:v>0</c:v>
                </c:pt>
                <c:pt idx="1">
                  <c:v>20</c:v>
                </c:pt>
                <c:pt idx="2">
                  <c:v>25</c:v>
                </c:pt>
                <c:pt idx="3">
                  <c:v>33.333333333300004</c:v>
                </c:pt>
                <c:pt idx="4">
                  <c:v>40</c:v>
                </c:pt>
                <c:pt idx="5">
                  <c:v>42.857142857100001</c:v>
                </c:pt>
                <c:pt idx="6">
                  <c:v>50</c:v>
                </c:pt>
                <c:pt idx="7">
                  <c:v>57.142857142900006</c:v>
                </c:pt>
                <c:pt idx="8">
                  <c:v>60</c:v>
                </c:pt>
                <c:pt idx="9">
                  <c:v>62.5</c:v>
                </c:pt>
                <c:pt idx="10">
                  <c:v>66.666666666699996</c:v>
                </c:pt>
                <c:pt idx="11">
                  <c:v>71.428571428599994</c:v>
                </c:pt>
                <c:pt idx="12">
                  <c:v>75</c:v>
                </c:pt>
                <c:pt idx="13">
                  <c:v>80</c:v>
                </c:pt>
                <c:pt idx="14">
                  <c:v>83.333333333300004</c:v>
                </c:pt>
                <c:pt idx="15">
                  <c:v>85.714285714300004</c:v>
                </c:pt>
                <c:pt idx="16">
                  <c:v>87.5</c:v>
                </c:pt>
                <c:pt idx="17">
                  <c:v>100</c:v>
                </c:pt>
              </c:numCache>
            </c:numRef>
          </c:xVal>
          <c:yVal>
            <c:numRef>
              <c:f>Sheet6!$S$1:$S$18</c:f>
              <c:numCache>
                <c:formatCode>General</c:formatCode>
                <c:ptCount val="18"/>
                <c:pt idx="0">
                  <c:v>0</c:v>
                </c:pt>
                <c:pt idx="1">
                  <c:v>0.33444816053499998</c:v>
                </c:pt>
                <c:pt idx="2">
                  <c:v>0.66889632106999997</c:v>
                </c:pt>
                <c:pt idx="3">
                  <c:v>1.0033444816100001</c:v>
                </c:pt>
                <c:pt idx="4">
                  <c:v>2.3411371237499998</c:v>
                </c:pt>
                <c:pt idx="5">
                  <c:v>3.3444816053499999</c:v>
                </c:pt>
                <c:pt idx="6">
                  <c:v>9.3645484949800011</c:v>
                </c:pt>
                <c:pt idx="7">
                  <c:v>10.3678929766</c:v>
                </c:pt>
                <c:pt idx="8">
                  <c:v>17.056856187300003</c:v>
                </c:pt>
                <c:pt idx="9">
                  <c:v>17.725752508399999</c:v>
                </c:pt>
                <c:pt idx="10">
                  <c:v>25.418060200699998</c:v>
                </c:pt>
                <c:pt idx="11">
                  <c:v>27.090301003299999</c:v>
                </c:pt>
                <c:pt idx="12">
                  <c:v>36.789297658899997</c:v>
                </c:pt>
                <c:pt idx="13">
                  <c:v>49.498327759200002</c:v>
                </c:pt>
                <c:pt idx="14">
                  <c:v>54.849498327799992</c:v>
                </c:pt>
                <c:pt idx="15">
                  <c:v>57.190635451500007</c:v>
                </c:pt>
                <c:pt idx="16">
                  <c:v>58.528428093600006</c:v>
                </c:pt>
                <c:pt idx="17">
                  <c:v>100</c:v>
                </c:pt>
              </c:numCache>
            </c:numRef>
          </c:yVal>
          <c:smooth val="1"/>
        </c:ser>
        <c:ser>
          <c:idx val="3"/>
          <c:order val="2"/>
          <c:tx>
            <c:v>US Expert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Sheet6!$O$1:$O$25</c:f>
              <c:numCache>
                <c:formatCode>General</c:formatCode>
                <c:ptCount val="25"/>
                <c:pt idx="0">
                  <c:v>0</c:v>
                </c:pt>
                <c:pt idx="1">
                  <c:v>61.904761904799997</c:v>
                </c:pt>
                <c:pt idx="2">
                  <c:v>71.428571428599994</c:v>
                </c:pt>
                <c:pt idx="3">
                  <c:v>73.684210526299992</c:v>
                </c:pt>
                <c:pt idx="4">
                  <c:v>77.27272727270001</c:v>
                </c:pt>
                <c:pt idx="5">
                  <c:v>78.260869565199997</c:v>
                </c:pt>
                <c:pt idx="6">
                  <c:v>80</c:v>
                </c:pt>
                <c:pt idx="7">
                  <c:v>80.952380952400006</c:v>
                </c:pt>
                <c:pt idx="8">
                  <c:v>81.25</c:v>
                </c:pt>
                <c:pt idx="9">
                  <c:v>83.333333333300004</c:v>
                </c:pt>
                <c:pt idx="10">
                  <c:v>84.21052631580001</c:v>
                </c:pt>
                <c:pt idx="11">
                  <c:v>85.714285714300004</c:v>
                </c:pt>
                <c:pt idx="12">
                  <c:v>87.5</c:v>
                </c:pt>
                <c:pt idx="13">
                  <c:v>88.235294117600006</c:v>
                </c:pt>
                <c:pt idx="14">
                  <c:v>90</c:v>
                </c:pt>
                <c:pt idx="15">
                  <c:v>90.476190476200003</c:v>
                </c:pt>
                <c:pt idx="16">
                  <c:v>90.909090909100001</c:v>
                </c:pt>
                <c:pt idx="17">
                  <c:v>91.304347826099999</c:v>
                </c:pt>
                <c:pt idx="18">
                  <c:v>94.117647058800003</c:v>
                </c:pt>
                <c:pt idx="19">
                  <c:v>94.444444444400006</c:v>
                </c:pt>
                <c:pt idx="20">
                  <c:v>94.736842105299999</c:v>
                </c:pt>
                <c:pt idx="21">
                  <c:v>95</c:v>
                </c:pt>
                <c:pt idx="22">
                  <c:v>95.238095238100001</c:v>
                </c:pt>
                <c:pt idx="23">
                  <c:v>95.454545454499993</c:v>
                </c:pt>
                <c:pt idx="24">
                  <c:v>100</c:v>
                </c:pt>
              </c:numCache>
            </c:numRef>
          </c:xVal>
          <c:yVal>
            <c:numRef>
              <c:f>Sheet6!$N$1:$N$25</c:f>
              <c:numCache>
                <c:formatCode>General</c:formatCode>
                <c:ptCount val="25"/>
                <c:pt idx="0">
                  <c:v>0</c:v>
                </c:pt>
                <c:pt idx="1">
                  <c:v>2.5641025641000001</c:v>
                </c:pt>
                <c:pt idx="2">
                  <c:v>5.1282051282099994</c:v>
                </c:pt>
                <c:pt idx="3">
                  <c:v>7.6923076923100009</c:v>
                </c:pt>
                <c:pt idx="4">
                  <c:v>10.256410256400001</c:v>
                </c:pt>
                <c:pt idx="5">
                  <c:v>12.820512820499999</c:v>
                </c:pt>
                <c:pt idx="6">
                  <c:v>17.948717948700001</c:v>
                </c:pt>
                <c:pt idx="7">
                  <c:v>23.076923076899998</c:v>
                </c:pt>
                <c:pt idx="8">
                  <c:v>25.641025640999999</c:v>
                </c:pt>
                <c:pt idx="9">
                  <c:v>28.205128205099999</c:v>
                </c:pt>
                <c:pt idx="10">
                  <c:v>30.7692307692</c:v>
                </c:pt>
                <c:pt idx="11">
                  <c:v>33.333333333300004</c:v>
                </c:pt>
                <c:pt idx="12">
                  <c:v>35.897435897400001</c:v>
                </c:pt>
                <c:pt idx="13">
                  <c:v>41.025641025600002</c:v>
                </c:pt>
                <c:pt idx="14">
                  <c:v>48.717948717900001</c:v>
                </c:pt>
                <c:pt idx="15">
                  <c:v>56.410256410299993</c:v>
                </c:pt>
                <c:pt idx="16">
                  <c:v>61.538461538500002</c:v>
                </c:pt>
                <c:pt idx="17">
                  <c:v>66.666666666699996</c:v>
                </c:pt>
                <c:pt idx="18">
                  <c:v>69.230769230800007</c:v>
                </c:pt>
                <c:pt idx="19">
                  <c:v>71.79487179489999</c:v>
                </c:pt>
                <c:pt idx="20">
                  <c:v>74.358974359000001</c:v>
                </c:pt>
                <c:pt idx="21">
                  <c:v>76.923076923099998</c:v>
                </c:pt>
                <c:pt idx="22">
                  <c:v>82.051282051300007</c:v>
                </c:pt>
                <c:pt idx="23">
                  <c:v>87.179487179500001</c:v>
                </c:pt>
                <c:pt idx="24">
                  <c:v>100</c:v>
                </c:pt>
              </c:numCache>
            </c:numRef>
          </c:yVal>
          <c:smooth val="1"/>
        </c:ser>
        <c:ser>
          <c:idx val="4"/>
          <c:order val="3"/>
          <c:tx>
            <c:v>Chinese Expert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Sheet6!$J$1:$J$14</c:f>
              <c:numCache>
                <c:formatCode>General</c:formatCode>
                <c:ptCount val="14"/>
                <c:pt idx="0">
                  <c:v>0</c:v>
                </c:pt>
                <c:pt idx="1">
                  <c:v>49</c:v>
                </c:pt>
                <c:pt idx="2">
                  <c:v>62</c:v>
                </c:pt>
                <c:pt idx="3">
                  <c:v>68</c:v>
                </c:pt>
                <c:pt idx="4">
                  <c:v>86</c:v>
                </c:pt>
                <c:pt idx="5">
                  <c:v>87</c:v>
                </c:pt>
                <c:pt idx="6">
                  <c:v>91</c:v>
                </c:pt>
                <c:pt idx="7">
                  <c:v>92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</c:numCache>
            </c:numRef>
          </c:xVal>
          <c:yVal>
            <c:numRef>
              <c:f>Sheet6!$I$1:$I$14</c:f>
              <c:numCache>
                <c:formatCode>General</c:formatCode>
                <c:ptCount val="14"/>
                <c:pt idx="0">
                  <c:v>0</c:v>
                </c:pt>
                <c:pt idx="1">
                  <c:v>4.1666666666700003</c:v>
                </c:pt>
                <c:pt idx="2">
                  <c:v>8.3333333333299997</c:v>
                </c:pt>
                <c:pt idx="3">
                  <c:v>12.5</c:v>
                </c:pt>
                <c:pt idx="4">
                  <c:v>16.666666666699999</c:v>
                </c:pt>
                <c:pt idx="5">
                  <c:v>25</c:v>
                </c:pt>
                <c:pt idx="6">
                  <c:v>29.166666666699996</c:v>
                </c:pt>
                <c:pt idx="7">
                  <c:v>37.5</c:v>
                </c:pt>
                <c:pt idx="8">
                  <c:v>54.166666666700003</c:v>
                </c:pt>
                <c:pt idx="9">
                  <c:v>58.333333333299997</c:v>
                </c:pt>
                <c:pt idx="10">
                  <c:v>62.5</c:v>
                </c:pt>
                <c:pt idx="11">
                  <c:v>75</c:v>
                </c:pt>
                <c:pt idx="12">
                  <c:v>95.833333333300004</c:v>
                </c:pt>
                <c:pt idx="13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80896"/>
        <c:axId val="93291264"/>
      </c:scatterChart>
      <c:valAx>
        <c:axId val="9328089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Accuracy</a:t>
                </a:r>
                <a:r>
                  <a:rPr lang="en-US" baseline="0"/>
                  <a:t> per Tester (%)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291264"/>
        <c:crosses val="autoZero"/>
        <c:crossBetween val="midCat"/>
        <c:majorUnit val="10"/>
      </c:valAx>
      <c:valAx>
        <c:axId val="9329126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CDF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280896"/>
        <c:crossesAt val="0.01"/>
        <c:crossBetween val="midCat"/>
        <c:majorUnit val="20"/>
      </c:valAx>
    </c:plotArea>
    <c:legend>
      <c:legendPos val="l"/>
      <c:layout>
        <c:manualLayout>
          <c:xMode val="edge"/>
          <c:yMode val="edge"/>
          <c:x val="0.15690913391971145"/>
          <c:y val="3.5570358961145972E-2"/>
          <c:w val="0.33644738418622372"/>
          <c:h val="0.33852215878344799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FN (CN)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'[Chart in Microsoft Office PowerPoint]Sheet3'!$A$2:$A$13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</c:numCache>
            </c:numRef>
          </c:cat>
          <c:val>
            <c:numRef>
              <c:f>'[Chart in Microsoft Office PowerPoint]Sheet3'!$E$2:$E$13</c:f>
              <c:numCache>
                <c:formatCode>General</c:formatCode>
                <c:ptCount val="12"/>
                <c:pt idx="0">
                  <c:v>31.85</c:v>
                </c:pt>
                <c:pt idx="1">
                  <c:v>41.25</c:v>
                </c:pt>
                <c:pt idx="2">
                  <c:v>45.34</c:v>
                </c:pt>
                <c:pt idx="3">
                  <c:v>49.35</c:v>
                </c:pt>
                <c:pt idx="4">
                  <c:v>52.35</c:v>
                </c:pt>
                <c:pt idx="5">
                  <c:v>54.52</c:v>
                </c:pt>
                <c:pt idx="6">
                  <c:v>55.13</c:v>
                </c:pt>
                <c:pt idx="7">
                  <c:v>57</c:v>
                </c:pt>
                <c:pt idx="8">
                  <c:v>58.15</c:v>
                </c:pt>
                <c:pt idx="9">
                  <c:v>58.75</c:v>
                </c:pt>
                <c:pt idx="10">
                  <c:v>63</c:v>
                </c:pt>
                <c:pt idx="11">
                  <c:v>63</c:v>
                </c:pt>
              </c:numCache>
            </c:numRef>
          </c:val>
          <c:smooth val="0"/>
        </c:ser>
        <c:ser>
          <c:idx val="1"/>
          <c:order val="1"/>
          <c:tx>
            <c:v>FP (CN)</c:v>
          </c:tx>
          <c:marker>
            <c:symbol val="none"/>
          </c:marker>
          <c:val>
            <c:numRef>
              <c:f>'[Chart in Microsoft Office PowerPoint]Sheet3'!$C$2:$C$13</c:f>
              <c:numCache>
                <c:formatCode>General</c:formatCode>
                <c:ptCount val="12"/>
                <c:pt idx="0">
                  <c:v>16.84</c:v>
                </c:pt>
                <c:pt idx="1">
                  <c:v>5.28</c:v>
                </c:pt>
                <c:pt idx="2">
                  <c:v>2.09</c:v>
                </c:pt>
                <c:pt idx="3">
                  <c:v>1.08</c:v>
                </c:pt>
                <c:pt idx="4">
                  <c:v>0.74</c:v>
                </c:pt>
                <c:pt idx="5">
                  <c:v>0.37</c:v>
                </c:pt>
                <c:pt idx="6">
                  <c:v>0.26</c:v>
                </c:pt>
                <c:pt idx="7">
                  <c:v>0.08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FN (IN)</c:v>
          </c:tx>
          <c:spPr>
            <a:ln w="76200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'[Chart in Microsoft Office PowerPoint]Sheet3'!$Q$2:$Q$13</c:f>
              <c:numCache>
                <c:formatCode>General</c:formatCode>
                <c:ptCount val="12"/>
                <c:pt idx="0">
                  <c:v>30.2</c:v>
                </c:pt>
                <c:pt idx="1">
                  <c:v>38.24</c:v>
                </c:pt>
                <c:pt idx="2">
                  <c:v>42.34</c:v>
                </c:pt>
                <c:pt idx="3">
                  <c:v>44.52</c:v>
                </c:pt>
                <c:pt idx="4">
                  <c:v>45.04</c:v>
                </c:pt>
                <c:pt idx="5">
                  <c:v>46.5</c:v>
                </c:pt>
                <c:pt idx="6">
                  <c:v>46.82</c:v>
                </c:pt>
                <c:pt idx="7">
                  <c:v>47.18</c:v>
                </c:pt>
                <c:pt idx="8">
                  <c:v>48.24</c:v>
                </c:pt>
                <c:pt idx="9">
                  <c:v>48.66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  <c:smooth val="0"/>
        </c:ser>
        <c:ser>
          <c:idx val="3"/>
          <c:order val="3"/>
          <c:tx>
            <c:v>FP (IN)</c:v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'[Chart in Microsoft Office PowerPoint]Sheet3'!$O$2:$O$13</c:f>
              <c:numCache>
                <c:formatCode>General</c:formatCode>
                <c:ptCount val="12"/>
                <c:pt idx="0">
                  <c:v>17.244897959199999</c:v>
                </c:pt>
                <c:pt idx="1">
                  <c:v>4.7551020408199998</c:v>
                </c:pt>
                <c:pt idx="2">
                  <c:v>2.2244897959199998</c:v>
                </c:pt>
                <c:pt idx="3">
                  <c:v>1.42857142857</c:v>
                </c:pt>
                <c:pt idx="4">
                  <c:v>1.0612244898000001</c:v>
                </c:pt>
                <c:pt idx="5">
                  <c:v>1.10204081633</c:v>
                </c:pt>
                <c:pt idx="6">
                  <c:v>0.89795918367299998</c:v>
                </c:pt>
                <c:pt idx="7">
                  <c:v>0.69387755102000004</c:v>
                </c:pt>
                <c:pt idx="8">
                  <c:v>0.44897959183699998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v>FN (US)</c:v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'[Chart in Microsoft Office PowerPoint]Sheet3'!$K$2:$K$13</c:f>
              <c:numCache>
                <c:formatCode>General</c:formatCode>
                <c:ptCount val="12"/>
                <c:pt idx="0">
                  <c:v>11.75</c:v>
                </c:pt>
                <c:pt idx="1">
                  <c:v>13.375</c:v>
                </c:pt>
                <c:pt idx="2">
                  <c:v>12.6875</c:v>
                </c:pt>
                <c:pt idx="3">
                  <c:v>12.21875</c:v>
                </c:pt>
                <c:pt idx="4">
                  <c:v>12.4375</c:v>
                </c:pt>
                <c:pt idx="5">
                  <c:v>13.34375</c:v>
                </c:pt>
                <c:pt idx="6">
                  <c:v>13.5</c:v>
                </c:pt>
                <c:pt idx="7">
                  <c:v>14.875</c:v>
                </c:pt>
                <c:pt idx="8">
                  <c:v>15.59375</c:v>
                </c:pt>
                <c:pt idx="9">
                  <c:v>15.625</c:v>
                </c:pt>
                <c:pt idx="10">
                  <c:v>15.625</c:v>
                </c:pt>
                <c:pt idx="11">
                  <c:v>15.625</c:v>
                </c:pt>
              </c:numCache>
            </c:numRef>
          </c:val>
          <c:smooth val="0"/>
        </c:ser>
        <c:ser>
          <c:idx val="5"/>
          <c:order val="5"/>
          <c:tx>
            <c:v>FP (US)</c:v>
          </c:tx>
          <c:spPr>
            <a:ln w="76200"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'[Chart in Microsoft Office PowerPoint]Sheet3'!$I$2:$I$13</c:f>
              <c:numCache>
                <c:formatCode>General</c:formatCode>
                <c:ptCount val="12"/>
                <c:pt idx="0">
                  <c:v>22.4</c:v>
                </c:pt>
                <c:pt idx="1">
                  <c:v>9.2799999999999994</c:v>
                </c:pt>
                <c:pt idx="2">
                  <c:v>6</c:v>
                </c:pt>
                <c:pt idx="3">
                  <c:v>4.5999999999999996</c:v>
                </c:pt>
                <c:pt idx="4">
                  <c:v>3.76</c:v>
                </c:pt>
                <c:pt idx="5">
                  <c:v>3.54</c:v>
                </c:pt>
                <c:pt idx="6">
                  <c:v>3.2</c:v>
                </c:pt>
                <c:pt idx="7">
                  <c:v>3.08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99360"/>
        <c:axId val="94801280"/>
      </c:lineChart>
      <c:catAx>
        <c:axId val="9479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Classifications</a:t>
                </a:r>
                <a:r>
                  <a:rPr lang="en-US" sz="2000" baseline="0" dirty="0" smtClean="0"/>
                  <a:t> per </a:t>
                </a:r>
                <a:r>
                  <a:rPr lang="en-US" sz="2000" baseline="0" dirty="0"/>
                  <a:t>Profile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8012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480128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Error</a:t>
                </a:r>
                <a:r>
                  <a:rPr lang="en-US" sz="2000" baseline="0" dirty="0"/>
                  <a:t> Rate (%)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799360"/>
        <c:crossesAt val="1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China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Sheet4!$B$1:$B$8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</c:numCache>
            </c:numRef>
          </c:cat>
          <c:val>
            <c:numRef>
              <c:f>Sheet4!$E$1:$E$8</c:f>
              <c:numCache>
                <c:formatCode>General</c:formatCode>
                <c:ptCount val="8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62</c:v>
                </c:pt>
                <c:pt idx="4">
                  <c:v>59</c:v>
                </c:pt>
                <c:pt idx="5">
                  <c:v>41</c:v>
                </c:pt>
                <c:pt idx="6">
                  <c:v>25</c:v>
                </c:pt>
                <c:pt idx="7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v>India</c:v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Sheet4!$Q$1:$Q$8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46</c:v>
                </c:pt>
                <c:pt idx="5">
                  <c:v>30</c:v>
                </c:pt>
                <c:pt idx="6">
                  <c:v>28.000000000000004</c:v>
                </c:pt>
                <c:pt idx="7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v>US</c:v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Sheet4!$K$1:$K$8</c:f>
              <c:numCache>
                <c:formatCode>General</c:formatCode>
                <c:ptCount val="8"/>
                <c:pt idx="0">
                  <c:v>15.625</c:v>
                </c:pt>
                <c:pt idx="1">
                  <c:v>15.625</c:v>
                </c:pt>
                <c:pt idx="2">
                  <c:v>15.625</c:v>
                </c:pt>
                <c:pt idx="3">
                  <c:v>15.625</c:v>
                </c:pt>
                <c:pt idx="4">
                  <c:v>12.5</c:v>
                </c:pt>
                <c:pt idx="5">
                  <c:v>6.25</c:v>
                </c:pt>
                <c:pt idx="6">
                  <c:v>9.375</c:v>
                </c:pt>
                <c:pt idx="7">
                  <c:v>3.125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25664"/>
        <c:axId val="104627584"/>
      </c:lineChart>
      <c:catAx>
        <c:axId val="10462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Turker</a:t>
                </a:r>
                <a:r>
                  <a:rPr lang="en-US" baseline="0"/>
                  <a:t> Accuracy Threshold (%)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cross"/>
        <c:tickLblPos val="nextTo"/>
        <c:crossAx val="104627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62758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False</a:t>
                </a:r>
                <a:r>
                  <a:rPr lang="en-US" baseline="0"/>
                  <a:t> Negative Rate (%)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625664"/>
        <c:crossesAt val="1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9676734293591311"/>
          <c:y val="5.8928875142774464E-2"/>
          <c:w val="0.18489864382437893"/>
          <c:h val="0.2116159368946947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Accuracy</c:v>
          </c:tx>
          <c:marker>
            <c:symbol val="none"/>
          </c:marker>
          <c:cat>
            <c:numRef>
              <c:f>'[Chart in Microsoft Office PowerPoint]Sheet2'!$A$1:$A$12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'[Chart in Microsoft Office PowerPoint]Sheet2'!$C$1:$C$12</c:f>
              <c:numCache>
                <c:formatCode>General</c:formatCode>
                <c:ptCount val="12"/>
                <c:pt idx="0">
                  <c:v>89.259259259299995</c:v>
                </c:pt>
                <c:pt idx="1">
                  <c:v>83.75</c:v>
                </c:pt>
                <c:pt idx="2">
                  <c:v>83.068783068800002</c:v>
                </c:pt>
                <c:pt idx="3">
                  <c:v>91.089108910899938</c:v>
                </c:pt>
                <c:pt idx="4">
                  <c:v>79.6460176991</c:v>
                </c:pt>
                <c:pt idx="5">
                  <c:v>78.409090909100001</c:v>
                </c:pt>
                <c:pt idx="6">
                  <c:v>73.493975903599946</c:v>
                </c:pt>
                <c:pt idx="7">
                  <c:v>74.390243902400002</c:v>
                </c:pt>
                <c:pt idx="8">
                  <c:v>67.045454545499993</c:v>
                </c:pt>
                <c:pt idx="9">
                  <c:v>78.666666666699996</c:v>
                </c:pt>
                <c:pt idx="10">
                  <c:v>74.647887323899937</c:v>
                </c:pt>
                <c:pt idx="11">
                  <c:v>74.712643678199996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87328"/>
        <c:axId val="107989248"/>
      </c:lineChart>
      <c:lineChart>
        <c:grouping val="standard"/>
        <c:varyColors val="0"/>
        <c:ser>
          <c:idx val="1"/>
          <c:order val="1"/>
          <c:tx>
            <c:v>Time</c:v>
          </c:tx>
          <c:marker>
            <c:symbol val="none"/>
          </c:marker>
          <c:val>
            <c:numRef>
              <c:f>'[Chart in Microsoft Office PowerPoint]Sheet2'!$E$1:$E$12</c:f>
              <c:numCache>
                <c:formatCode>General</c:formatCode>
                <c:ptCount val="12"/>
                <c:pt idx="0">
                  <c:v>42.87109375</c:v>
                </c:pt>
                <c:pt idx="1">
                  <c:v>30.8784313725</c:v>
                </c:pt>
                <c:pt idx="2">
                  <c:v>31.176470588200001</c:v>
                </c:pt>
                <c:pt idx="3">
                  <c:v>30.4212598425</c:v>
                </c:pt>
                <c:pt idx="4">
                  <c:v>28.157480315000001</c:v>
                </c:pt>
                <c:pt idx="5">
                  <c:v>27.584</c:v>
                </c:pt>
                <c:pt idx="6">
                  <c:v>27.8473895582</c:v>
                </c:pt>
                <c:pt idx="7">
                  <c:v>26.569105691099999</c:v>
                </c:pt>
                <c:pt idx="8">
                  <c:v>24.196652719700001</c:v>
                </c:pt>
                <c:pt idx="9">
                  <c:v>23.708520179400001</c:v>
                </c:pt>
                <c:pt idx="10">
                  <c:v>24.3221153846</c:v>
                </c:pt>
                <c:pt idx="11">
                  <c:v>21.15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97440"/>
        <c:axId val="107995520"/>
      </c:lineChart>
      <c:catAx>
        <c:axId val="10798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Profile</a:t>
                </a:r>
                <a:r>
                  <a:rPr lang="en-US" baseline="0" dirty="0"/>
                  <a:t> Order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989248"/>
        <c:crosses val="autoZero"/>
        <c:auto val="1"/>
        <c:lblAlgn val="ctr"/>
        <c:lblOffset val="100"/>
        <c:noMultiLvlLbl val="0"/>
      </c:catAx>
      <c:valAx>
        <c:axId val="10798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  <a:r>
                  <a:rPr lang="en-US" baseline="0" dirty="0"/>
                  <a:t> per Profile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987328"/>
        <c:crosses val="autoZero"/>
        <c:crossBetween val="between"/>
        <c:majorUnit val="20"/>
        <c:minorUnit val="4"/>
      </c:valAx>
      <c:valAx>
        <c:axId val="107995520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Accuracy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997440"/>
        <c:crosses val="max"/>
        <c:crossBetween val="between"/>
        <c:minorUnit val="20"/>
      </c:valAx>
      <c:catAx>
        <c:axId val="107997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9955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53149997308036"/>
          <c:y val="5.1649145950996962E-2"/>
          <c:w val="0.50867594763769775"/>
          <c:h val="0.72161437935441319"/>
        </c:manualLayout>
      </c:layout>
      <c:lineChart>
        <c:grouping val="standard"/>
        <c:varyColors val="0"/>
        <c:ser>
          <c:idx val="0"/>
          <c:order val="0"/>
          <c:tx>
            <c:v>Accuracy</c:v>
          </c:tx>
          <c:marker>
            <c:symbol val="none"/>
          </c:marker>
          <c:cat>
            <c:numRef>
              <c:f>'[Chart in Microsoft Office PowerPoint]Sheet1'!$A$1:$A$50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</c:numCache>
            </c:numRef>
          </c:cat>
          <c:val>
            <c:numRef>
              <c:f>'[Chart in Microsoft Office PowerPoint]Sheet1'!$C$1:$C$50</c:f>
              <c:numCache>
                <c:formatCode>General</c:formatCode>
                <c:ptCount val="50"/>
                <c:pt idx="0">
                  <c:v>91.666666666699996</c:v>
                </c:pt>
                <c:pt idx="1">
                  <c:v>83.870967741900003</c:v>
                </c:pt>
                <c:pt idx="2">
                  <c:v>85.714285714300004</c:v>
                </c:pt>
                <c:pt idx="3">
                  <c:v>88.461538461499998</c:v>
                </c:pt>
                <c:pt idx="4">
                  <c:v>77.272727272699953</c:v>
                </c:pt>
                <c:pt idx="5">
                  <c:v>89.473684210500011</c:v>
                </c:pt>
                <c:pt idx="6">
                  <c:v>83.333333333299933</c:v>
                </c:pt>
                <c:pt idx="7">
                  <c:v>93.333333333299905</c:v>
                </c:pt>
                <c:pt idx="8">
                  <c:v>80.952380952399935</c:v>
                </c:pt>
                <c:pt idx="9">
                  <c:v>89.473684210500011</c:v>
                </c:pt>
                <c:pt idx="10">
                  <c:v>100</c:v>
                </c:pt>
                <c:pt idx="11">
                  <c:v>78.947368421099995</c:v>
                </c:pt>
                <c:pt idx="12">
                  <c:v>82.352941176499897</c:v>
                </c:pt>
                <c:pt idx="13">
                  <c:v>88.235294117600006</c:v>
                </c:pt>
                <c:pt idx="14">
                  <c:v>100</c:v>
                </c:pt>
                <c:pt idx="15">
                  <c:v>92.307692307699938</c:v>
                </c:pt>
                <c:pt idx="16">
                  <c:v>100</c:v>
                </c:pt>
                <c:pt idx="17">
                  <c:v>95</c:v>
                </c:pt>
                <c:pt idx="18">
                  <c:v>88.235294117600006</c:v>
                </c:pt>
                <c:pt idx="19">
                  <c:v>80</c:v>
                </c:pt>
                <c:pt idx="20">
                  <c:v>78.947368421099995</c:v>
                </c:pt>
                <c:pt idx="21">
                  <c:v>88.235294117600006</c:v>
                </c:pt>
                <c:pt idx="22">
                  <c:v>100</c:v>
                </c:pt>
                <c:pt idx="23">
                  <c:v>64.285714285699996</c:v>
                </c:pt>
                <c:pt idx="24">
                  <c:v>77.777777777799926</c:v>
                </c:pt>
                <c:pt idx="25">
                  <c:v>100</c:v>
                </c:pt>
                <c:pt idx="26">
                  <c:v>100</c:v>
                </c:pt>
                <c:pt idx="27">
                  <c:v>85.714285714300004</c:v>
                </c:pt>
                <c:pt idx="28">
                  <c:v>81.25</c:v>
                </c:pt>
                <c:pt idx="29">
                  <c:v>100</c:v>
                </c:pt>
                <c:pt idx="30">
                  <c:v>94.736842105299999</c:v>
                </c:pt>
                <c:pt idx="31">
                  <c:v>90</c:v>
                </c:pt>
                <c:pt idx="32">
                  <c:v>88.235294117600006</c:v>
                </c:pt>
                <c:pt idx="33">
                  <c:v>100</c:v>
                </c:pt>
                <c:pt idx="34">
                  <c:v>92.85714285709993</c:v>
                </c:pt>
                <c:pt idx="35">
                  <c:v>100</c:v>
                </c:pt>
                <c:pt idx="36">
                  <c:v>91.666666666699996</c:v>
                </c:pt>
                <c:pt idx="37">
                  <c:v>58.333333333299997</c:v>
                </c:pt>
                <c:pt idx="38">
                  <c:v>100</c:v>
                </c:pt>
                <c:pt idx="39">
                  <c:v>76.923076923099998</c:v>
                </c:pt>
                <c:pt idx="40">
                  <c:v>66.666666666699996</c:v>
                </c:pt>
                <c:pt idx="41">
                  <c:v>83.333333333299933</c:v>
                </c:pt>
                <c:pt idx="42">
                  <c:v>92.307692307699938</c:v>
                </c:pt>
                <c:pt idx="43">
                  <c:v>92.85714285709993</c:v>
                </c:pt>
                <c:pt idx="44">
                  <c:v>100</c:v>
                </c:pt>
                <c:pt idx="45">
                  <c:v>75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51168"/>
        <c:axId val="108553344"/>
      </c:lineChart>
      <c:lineChart>
        <c:grouping val="standard"/>
        <c:varyColors val="0"/>
        <c:ser>
          <c:idx val="1"/>
          <c:order val="1"/>
          <c:tx>
            <c:v>Time</c:v>
          </c:tx>
          <c:marker>
            <c:symbol val="none"/>
          </c:marker>
          <c:val>
            <c:numRef>
              <c:f>'[Chart in Microsoft Office PowerPoint]Sheet1'!$E$1:$E$50</c:f>
              <c:numCache>
                <c:formatCode>General</c:formatCode>
                <c:ptCount val="50"/>
                <c:pt idx="0">
                  <c:v>53.941176470599999</c:v>
                </c:pt>
                <c:pt idx="1">
                  <c:v>51.147058823499997</c:v>
                </c:pt>
                <c:pt idx="2">
                  <c:v>44.852941176500003</c:v>
                </c:pt>
                <c:pt idx="3">
                  <c:v>44.794117647100002</c:v>
                </c:pt>
                <c:pt idx="4">
                  <c:v>43.5</c:v>
                </c:pt>
                <c:pt idx="5">
                  <c:v>39.676470588199997</c:v>
                </c:pt>
                <c:pt idx="6">
                  <c:v>48.323529411800003</c:v>
                </c:pt>
                <c:pt idx="7">
                  <c:v>36.529411764700001</c:v>
                </c:pt>
                <c:pt idx="8">
                  <c:v>35.382352941199997</c:v>
                </c:pt>
                <c:pt idx="9">
                  <c:v>36.470588235299999</c:v>
                </c:pt>
                <c:pt idx="10">
                  <c:v>31.382352941200001</c:v>
                </c:pt>
                <c:pt idx="11">
                  <c:v>36.323529411800003</c:v>
                </c:pt>
                <c:pt idx="12">
                  <c:v>37.852941176500003</c:v>
                </c:pt>
                <c:pt idx="13">
                  <c:v>45.970588235299999</c:v>
                </c:pt>
                <c:pt idx="14">
                  <c:v>36.911764705899969</c:v>
                </c:pt>
                <c:pt idx="15">
                  <c:v>45.029411764700001</c:v>
                </c:pt>
                <c:pt idx="16">
                  <c:v>31.235294117599999</c:v>
                </c:pt>
                <c:pt idx="17">
                  <c:v>34.5</c:v>
                </c:pt>
                <c:pt idx="18">
                  <c:v>39.5</c:v>
                </c:pt>
                <c:pt idx="19">
                  <c:v>39.911764705899969</c:v>
                </c:pt>
                <c:pt idx="20">
                  <c:v>36.147058823499997</c:v>
                </c:pt>
                <c:pt idx="21">
                  <c:v>33.705882352899998</c:v>
                </c:pt>
                <c:pt idx="22">
                  <c:v>37.411764705899969</c:v>
                </c:pt>
                <c:pt idx="23">
                  <c:v>32.529411764700001</c:v>
                </c:pt>
                <c:pt idx="24">
                  <c:v>35.705882352899998</c:v>
                </c:pt>
                <c:pt idx="25">
                  <c:v>36</c:v>
                </c:pt>
                <c:pt idx="26">
                  <c:v>36.294117647100002</c:v>
                </c:pt>
                <c:pt idx="27">
                  <c:v>31.735294117599999</c:v>
                </c:pt>
                <c:pt idx="28">
                  <c:v>31.666666666699999</c:v>
                </c:pt>
                <c:pt idx="29">
                  <c:v>36</c:v>
                </c:pt>
                <c:pt idx="30">
                  <c:v>25.258064516099999</c:v>
                </c:pt>
                <c:pt idx="31">
                  <c:v>27.419354838699999</c:v>
                </c:pt>
                <c:pt idx="32">
                  <c:v>32</c:v>
                </c:pt>
                <c:pt idx="33">
                  <c:v>31.0967741935</c:v>
                </c:pt>
                <c:pt idx="34">
                  <c:v>32.096774193500003</c:v>
                </c:pt>
                <c:pt idx="35">
                  <c:v>32.129032258099997</c:v>
                </c:pt>
                <c:pt idx="36">
                  <c:v>23.838709677400001</c:v>
                </c:pt>
                <c:pt idx="37">
                  <c:v>23.322580645199999</c:v>
                </c:pt>
                <c:pt idx="38">
                  <c:v>19.96774193549998</c:v>
                </c:pt>
                <c:pt idx="39">
                  <c:v>23.580645161300001</c:v>
                </c:pt>
                <c:pt idx="40">
                  <c:v>29.4666666667</c:v>
                </c:pt>
                <c:pt idx="41">
                  <c:v>30.2</c:v>
                </c:pt>
                <c:pt idx="42">
                  <c:v>27.310344827600002</c:v>
                </c:pt>
                <c:pt idx="43">
                  <c:v>28.3793103448</c:v>
                </c:pt>
                <c:pt idx="44">
                  <c:v>22.444444444399998</c:v>
                </c:pt>
                <c:pt idx="45">
                  <c:v>24.481481481500001</c:v>
                </c:pt>
                <c:pt idx="46">
                  <c:v>21.538461538499998</c:v>
                </c:pt>
                <c:pt idx="47">
                  <c:v>23.192307692300002</c:v>
                </c:pt>
                <c:pt idx="48">
                  <c:v>23.380952381</c:v>
                </c:pt>
                <c:pt idx="49">
                  <c:v>26.933333333299981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65632"/>
        <c:axId val="108555264"/>
      </c:lineChart>
      <c:catAx>
        <c:axId val="10855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Profile Order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5533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085533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  <a:r>
                  <a:rPr lang="en-US" baseline="0" dirty="0"/>
                  <a:t> per Profile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551168"/>
        <c:crosses val="autoZero"/>
        <c:crossBetween val="between"/>
        <c:majorUnit val="20"/>
      </c:valAx>
      <c:valAx>
        <c:axId val="108555264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Accuracy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565632"/>
        <c:crosses val="max"/>
        <c:crossBetween val="between"/>
        <c:majorUnit val="20"/>
      </c:valAx>
      <c:catAx>
        <c:axId val="108565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085552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3826760553162065"/>
          <c:y val="0.81972406590537439"/>
          <c:w val="0.36173239446837935"/>
          <c:h val="0.18027593409462561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Turker</c:v>
          </c:tx>
          <c:spPr>
            <a:ln w="47625">
              <a:noFill/>
            </a:ln>
          </c:spPr>
          <c:dPt>
            <c:idx val="0"/>
            <c:marker>
              <c:symbol val="none"/>
            </c:marker>
            <c:bubble3D val="0"/>
          </c:dPt>
          <c:xVal>
            <c:numRef>
              <c:f>'[Chart in Microsoft Office PowerPoint]Sheet5'!$G$1:$G$32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xVal>
          <c:yVal>
            <c:numRef>
              <c:f>'[Chart in Microsoft Office PowerPoint]Sheet5'!$E$1:$E$32</c:f>
              <c:numCache>
                <c:formatCode>General</c:formatCode>
                <c:ptCount val="32"/>
                <c:pt idx="0">
                  <c:v>6.6666666666699967</c:v>
                </c:pt>
                <c:pt idx="1">
                  <c:v>38.888888888899999</c:v>
                </c:pt>
                <c:pt idx="2">
                  <c:v>40</c:v>
                </c:pt>
                <c:pt idx="3">
                  <c:v>40</c:v>
                </c:pt>
                <c:pt idx="4">
                  <c:v>41.176470588199997</c:v>
                </c:pt>
                <c:pt idx="5">
                  <c:v>47.368421052599999</c:v>
                </c:pt>
                <c:pt idx="6">
                  <c:v>55.555555555600002</c:v>
                </c:pt>
                <c:pt idx="7">
                  <c:v>61.111111111100001</c:v>
                </c:pt>
                <c:pt idx="8">
                  <c:v>61.538461538500002</c:v>
                </c:pt>
                <c:pt idx="9">
                  <c:v>63.157894736800003</c:v>
                </c:pt>
                <c:pt idx="10">
                  <c:v>64.285714285699996</c:v>
                </c:pt>
                <c:pt idx="11">
                  <c:v>65</c:v>
                </c:pt>
                <c:pt idx="12">
                  <c:v>66.666666666699996</c:v>
                </c:pt>
                <c:pt idx="13">
                  <c:v>70</c:v>
                </c:pt>
                <c:pt idx="14">
                  <c:v>71.428571428599938</c:v>
                </c:pt>
                <c:pt idx="15">
                  <c:v>71.428571428599938</c:v>
                </c:pt>
                <c:pt idx="16">
                  <c:v>75</c:v>
                </c:pt>
                <c:pt idx="17">
                  <c:v>76.470588235299999</c:v>
                </c:pt>
                <c:pt idx="18">
                  <c:v>76.470588235299999</c:v>
                </c:pt>
                <c:pt idx="19">
                  <c:v>77.777777777799926</c:v>
                </c:pt>
                <c:pt idx="20">
                  <c:v>77.777777777799926</c:v>
                </c:pt>
                <c:pt idx="21">
                  <c:v>80</c:v>
                </c:pt>
                <c:pt idx="22">
                  <c:v>85</c:v>
                </c:pt>
                <c:pt idx="23">
                  <c:v>88.888888888899928</c:v>
                </c:pt>
                <c:pt idx="24">
                  <c:v>89.473684210500011</c:v>
                </c:pt>
                <c:pt idx="25">
                  <c:v>94.736842105299999</c:v>
                </c:pt>
                <c:pt idx="26">
                  <c:v>94.736842105299999</c:v>
                </c:pt>
                <c:pt idx="27">
                  <c:v>94.736842105299999</c:v>
                </c:pt>
                <c:pt idx="28">
                  <c:v>94.736842105299999</c:v>
                </c:pt>
                <c:pt idx="29">
                  <c:v>95</c:v>
                </c:pt>
                <c:pt idx="30">
                  <c:v>100</c:v>
                </c:pt>
                <c:pt idx="31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Expert</c:v>
          </c:tx>
          <c:spPr>
            <a:ln w="47625">
              <a:noFill/>
            </a:ln>
          </c:spPr>
          <c:marker>
            <c:spPr>
              <a:solidFill>
                <a:schemeClr val="accent3"/>
              </a:solidFill>
              <a:ln>
                <a:noFill/>
              </a:ln>
            </c:spPr>
          </c:marker>
          <c:yVal>
            <c:numRef>
              <c:f>'[Chart in Microsoft Office PowerPoint]Sheet5'!$F$1:$F$32</c:f>
              <c:numCache>
                <c:formatCode>General</c:formatCode>
                <c:ptCount val="32"/>
                <c:pt idx="0">
                  <c:v>22.222222222199999</c:v>
                </c:pt>
                <c:pt idx="1">
                  <c:v>72.727272727299976</c:v>
                </c:pt>
                <c:pt idx="2">
                  <c:v>87.5</c:v>
                </c:pt>
                <c:pt idx="3">
                  <c:v>42.857142857099987</c:v>
                </c:pt>
                <c:pt idx="4">
                  <c:v>22.222222222199999</c:v>
                </c:pt>
                <c:pt idx="5">
                  <c:v>87.5</c:v>
                </c:pt>
                <c:pt idx="6">
                  <c:v>100</c:v>
                </c:pt>
                <c:pt idx="7">
                  <c:v>75</c:v>
                </c:pt>
                <c:pt idx="8">
                  <c:v>88.888888888899928</c:v>
                </c:pt>
                <c:pt idx="9">
                  <c:v>100</c:v>
                </c:pt>
                <c:pt idx="10">
                  <c:v>77.777777777799926</c:v>
                </c:pt>
                <c:pt idx="11">
                  <c:v>100</c:v>
                </c:pt>
                <c:pt idx="12">
                  <c:v>100</c:v>
                </c:pt>
                <c:pt idx="13">
                  <c:v>90</c:v>
                </c:pt>
                <c:pt idx="14">
                  <c:v>75</c:v>
                </c:pt>
                <c:pt idx="15">
                  <c:v>88.888888888899928</c:v>
                </c:pt>
                <c:pt idx="16">
                  <c:v>100</c:v>
                </c:pt>
                <c:pt idx="17">
                  <c:v>100</c:v>
                </c:pt>
                <c:pt idx="18">
                  <c:v>66.666666666699996</c:v>
                </c:pt>
                <c:pt idx="19">
                  <c:v>80</c:v>
                </c:pt>
                <c:pt idx="20">
                  <c:v>100</c:v>
                </c:pt>
                <c:pt idx="21">
                  <c:v>75</c:v>
                </c:pt>
                <c:pt idx="22">
                  <c:v>100</c:v>
                </c:pt>
                <c:pt idx="23">
                  <c:v>57.142857142899999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88.888888888899928</c:v>
                </c:pt>
                <c:pt idx="30">
                  <c:v>100</c:v>
                </c:pt>
                <c:pt idx="3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68416"/>
        <c:axId val="83087360"/>
      </c:scatterChart>
      <c:valAx>
        <c:axId val="83068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/>
                  <a:t>Sybil </a:t>
                </a:r>
                <a:r>
                  <a:rPr lang="en-US" baseline="0" dirty="0" smtClean="0"/>
                  <a:t>Profiles Ordered </a:t>
                </a:r>
                <a:r>
                  <a:rPr lang="en-US" baseline="0" dirty="0"/>
                  <a:t>By Turker Accuracy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cross"/>
        <c:tickLblPos val="nextTo"/>
        <c:crossAx val="83087360"/>
        <c:crosses val="autoZero"/>
        <c:crossBetween val="midCat"/>
        <c:majorUnit val="5"/>
        <c:minorUnit val="5"/>
      </c:valAx>
      <c:valAx>
        <c:axId val="8308736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Accuracy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per Sybil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06841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2831190484317696"/>
          <c:y val="0.37002024168572761"/>
          <c:w val="0.16252952497068537"/>
          <c:h val="0.14170758860797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detector is part of a larger system, augments existing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the first data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</a:t>
            </a:r>
            <a:r>
              <a:rPr lang="en-US" baseline="0" dirty="0" smtClean="0"/>
              <a:t> of the 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circles to rectangles, don’t block the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r>
              <a:rPr lang="en-US" baseline="0" dirty="0" smtClean="0"/>
              <a:t> up a box saying where the </a:t>
            </a:r>
            <a:r>
              <a:rPr lang="en-US" baseline="0" dirty="0" err="1" smtClean="0"/>
              <a:t>chinese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turkers</a:t>
            </a:r>
            <a:r>
              <a:rPr lang="en-US" baseline="0" dirty="0" smtClean="0"/>
              <a:t> came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the suspicious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circle on the sweet spot, 4 or five votes, add a conclusion</a:t>
            </a:r>
            <a:r>
              <a:rPr lang="en-US" baseline="0" dirty="0" smtClean="0"/>
              <a:t> about cost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bullet one as the title, get rid of original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rejected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votes to classifications, put in a box about 0.1% false blah improvements,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 the numbers by including some</a:t>
            </a:r>
            <a:r>
              <a:rPr lang="en-US" baseline="0" dirty="0" smtClean="0"/>
              <a:t> bad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6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bw@ccs.ne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cid-ce6ec5.space.liv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1606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Fighting </a:t>
            </a:r>
            <a:r>
              <a:rPr lang="en-US" sz="6000" cap="none" dirty="0" smtClean="0">
                <a:solidFill>
                  <a:srgbClr val="FF0000"/>
                </a:solidFill>
              </a:rPr>
              <a:t>Fire</a:t>
            </a:r>
            <a:r>
              <a:rPr lang="en-US" sz="6000" cap="none" dirty="0" smtClean="0"/>
              <a:t> With </a:t>
            </a:r>
            <a:r>
              <a:rPr lang="en-US" sz="6000" cap="none" dirty="0" smtClean="0">
                <a:solidFill>
                  <a:srgbClr val="FF0000"/>
                </a:solidFill>
              </a:rPr>
              <a:t>Fire</a:t>
            </a:r>
            <a:r>
              <a:rPr lang="en-US" sz="6000" cap="none" dirty="0" smtClean="0"/>
              <a:t>:</a:t>
            </a:r>
            <a:r>
              <a:rPr lang="en-US" sz="5400" cap="none" dirty="0" smtClean="0"/>
              <a:t/>
            </a:r>
            <a:br>
              <a:rPr lang="en-US" sz="5400" cap="none" dirty="0" smtClean="0"/>
            </a:br>
            <a:r>
              <a:rPr lang="en-US" sz="4900" cap="none" dirty="0" smtClean="0"/>
              <a:t>Crowdsourcing Security </a:t>
            </a:r>
            <a:r>
              <a:rPr lang="en-US" sz="4900" cap="none" dirty="0" smtClean="0">
                <a:solidFill>
                  <a:schemeClr val="accent1"/>
                </a:solidFill>
              </a:rPr>
              <a:t>Solutions</a:t>
            </a:r>
            <a:r>
              <a:rPr lang="en-US" sz="4900" cap="none" dirty="0" smtClean="0"/>
              <a:t> on the Social Web</a:t>
            </a:r>
            <a:endParaRPr lang="en-US" sz="49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31770"/>
            <a:ext cx="5268686" cy="1807029"/>
          </a:xfrm>
        </p:spPr>
        <p:txBody>
          <a:bodyPr anchor="t"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Christo Wilson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Northeastern University</a:t>
            </a:r>
          </a:p>
          <a:p>
            <a:r>
              <a:rPr lang="en-US" dirty="0" smtClean="0">
                <a:hlinkClick r:id="rId3"/>
              </a:rPr>
              <a:t>cbw@ccs.neu.edu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the Crowd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640541"/>
            <a:ext cx="8741228" cy="1371598"/>
          </a:xfrm>
        </p:spPr>
        <p:txBody>
          <a:bodyPr/>
          <a:lstStyle/>
          <a:p>
            <a:r>
              <a:rPr lang="en-US" dirty="0" smtClean="0"/>
              <a:t>Treat each classification by each tester as a vote</a:t>
            </a:r>
          </a:p>
          <a:p>
            <a:r>
              <a:rPr lang="en-US" dirty="0" smtClean="0"/>
              <a:t>Majority makes final decision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033813"/>
              </p:ext>
            </p:extLst>
          </p:nvPr>
        </p:nvGraphicFramePr>
        <p:xfrm>
          <a:off x="309444" y="2991895"/>
          <a:ext cx="846846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20"/>
                <a:gridCol w="2712922"/>
                <a:gridCol w="1832413"/>
                <a:gridCol w="21621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Dataset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Test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 Positives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 Negatives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Renren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Chinese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3%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Chinese Turker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63%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Facebook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 Turker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19%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Facebook 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India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16%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India</a:t>
                      </a:r>
                      <a:r>
                        <a:rPr lang="en-US" sz="2400" baseline="0" dirty="0"/>
                        <a:t> Turker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56896" y="3012140"/>
            <a:ext cx="1854920" cy="352933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24744" y="2519621"/>
            <a:ext cx="2881636" cy="985038"/>
            <a:chOff x="4488605" y="1202286"/>
            <a:chExt cx="2920724" cy="985038"/>
          </a:xfrm>
        </p:grpSpPr>
        <p:sp>
          <p:nvSpPr>
            <p:cNvPr id="14" name="Rectangular Callout 13"/>
            <p:cNvSpPr/>
            <p:nvPr/>
          </p:nvSpPr>
          <p:spPr>
            <a:xfrm flipH="1">
              <a:off x="4488607" y="1202286"/>
              <a:ext cx="2920722" cy="985037"/>
            </a:xfrm>
            <a:prstGeom prst="wedgeRectCallout">
              <a:avLst>
                <a:gd name="adj1" fmla="val -65368"/>
                <a:gd name="adj2" fmla="val 1078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488605" y="1233217"/>
              <a:ext cx="2799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Almost </a:t>
              </a:r>
              <a:r>
                <a:rPr lang="en-US" sz="2800" b="1" kern="0" dirty="0" smtClean="0">
                  <a:solidFill>
                    <a:sysClr val="window" lastClr="FFFFFF"/>
                  </a:solidFill>
                </a:rPr>
                <a:t>Zero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False Positives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11815" y="3012140"/>
            <a:ext cx="2142219" cy="125057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11816" y="4736467"/>
            <a:ext cx="2142219" cy="45409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11814" y="5628456"/>
            <a:ext cx="2142219" cy="45409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55993" y="2913463"/>
            <a:ext cx="2529013" cy="985038"/>
            <a:chOff x="4488605" y="1202286"/>
            <a:chExt cx="2920724" cy="985038"/>
          </a:xfrm>
        </p:grpSpPr>
        <p:sp>
          <p:nvSpPr>
            <p:cNvPr id="21" name="Rectangular Callout 20"/>
            <p:cNvSpPr/>
            <p:nvPr/>
          </p:nvSpPr>
          <p:spPr>
            <a:xfrm flipH="1">
              <a:off x="4488607" y="1202286"/>
              <a:ext cx="2920722" cy="985037"/>
            </a:xfrm>
            <a:prstGeom prst="wedgeRectCallout">
              <a:avLst>
                <a:gd name="adj1" fmla="val -88494"/>
                <a:gd name="adj2" fmla="val 651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4488605" y="1233217"/>
              <a:ext cx="2799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Experts Perform Okay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11816" y="4262718"/>
            <a:ext cx="2142219" cy="45409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11816" y="5190565"/>
            <a:ext cx="2142219" cy="45409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11816" y="6087379"/>
            <a:ext cx="2142219" cy="45409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48416" y="4239585"/>
            <a:ext cx="2544167" cy="985038"/>
            <a:chOff x="4488605" y="1202286"/>
            <a:chExt cx="2920724" cy="985038"/>
          </a:xfrm>
        </p:grpSpPr>
        <p:sp>
          <p:nvSpPr>
            <p:cNvPr id="27" name="Rectangular Callout 26"/>
            <p:cNvSpPr/>
            <p:nvPr/>
          </p:nvSpPr>
          <p:spPr>
            <a:xfrm flipH="1">
              <a:off x="4488607" y="1202286"/>
              <a:ext cx="2920722" cy="985037"/>
            </a:xfrm>
            <a:prstGeom prst="wedgeRectCallout">
              <a:avLst>
                <a:gd name="adj1" fmla="val -83502"/>
                <a:gd name="adj2" fmla="val -2435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4488605" y="1233217"/>
              <a:ext cx="2799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 smtClean="0">
                  <a:solidFill>
                    <a:sysClr val="window" lastClr="FFFFFF"/>
                  </a:solidFill>
                </a:rPr>
                <a:t>Turkers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Miss Lots of Sybils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2935" y="4042838"/>
            <a:ext cx="8765216" cy="2212976"/>
            <a:chOff x="414979" y="3333623"/>
            <a:chExt cx="8263530" cy="1523216"/>
          </a:xfrm>
        </p:grpSpPr>
        <p:sp>
          <p:nvSpPr>
            <p:cNvPr id="33" name="Rectangle 32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14376" y="3496213"/>
              <a:ext cx="8118848" cy="1198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False positive rates are excellent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err="1" smtClean="0">
                  <a:solidFill>
                    <a:schemeClr val="bg1"/>
                  </a:solidFill>
                </a:rPr>
                <a:t>Turkers</a:t>
              </a:r>
              <a:r>
                <a:rPr lang="en-US" sz="3200" dirty="0" smtClean="0">
                  <a:solidFill>
                    <a:schemeClr val="bg1"/>
                  </a:solidFill>
                </a:rPr>
                <a:t> need extra help against false negatives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What can be done to improve accuracy?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674"/>
            <a:ext cx="9143999" cy="10189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Many Classifications Do You Need?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9932"/>
              </p:ext>
            </p:extLst>
          </p:nvPr>
        </p:nvGraphicFramePr>
        <p:xfrm>
          <a:off x="549275" y="1481960"/>
          <a:ext cx="7645620" cy="52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60434" y="294839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China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77741" y="347161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India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42471" y="5021441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16" idx="2"/>
          </p:cNvCxnSpPr>
          <p:nvPr/>
        </p:nvCxnSpPr>
        <p:spPr>
          <a:xfrm>
            <a:off x="5689358" y="2415752"/>
            <a:ext cx="670032" cy="9016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2"/>
          </p:cNvCxnSpPr>
          <p:nvPr/>
        </p:nvCxnSpPr>
        <p:spPr>
          <a:xfrm>
            <a:off x="5689358" y="2415752"/>
            <a:ext cx="417787" cy="136519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2"/>
          </p:cNvCxnSpPr>
          <p:nvPr/>
        </p:nvCxnSpPr>
        <p:spPr>
          <a:xfrm>
            <a:off x="5689358" y="2415752"/>
            <a:ext cx="0" cy="273039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4631" y="1892532"/>
            <a:ext cx="244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False Negatives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921646" y="4380615"/>
            <a:ext cx="218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False Positives</a:t>
            </a:r>
            <a:endParaRPr lang="en-US" sz="28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4011977" y="4903835"/>
            <a:ext cx="0" cy="7308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97534" y="1726842"/>
            <a:ext cx="8255479" cy="1378212"/>
            <a:chOff x="258818" y="2777783"/>
            <a:chExt cx="8385468" cy="2015133"/>
          </a:xfrm>
        </p:grpSpPr>
        <p:sp>
          <p:nvSpPr>
            <p:cNvPr id="33" name="Rectangle 32"/>
            <p:cNvSpPr/>
            <p:nvPr/>
          </p:nvSpPr>
          <p:spPr>
            <a:xfrm>
              <a:off x="258818" y="2777783"/>
              <a:ext cx="8245642" cy="2015133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43014" y="2950696"/>
              <a:ext cx="8101272" cy="1749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Only need a 4-5 classifications to converge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Few classifications = less cost</a:t>
              </a:r>
            </a:p>
            <a:p>
              <a:pPr>
                <a:buClr>
                  <a:schemeClr val="bg1"/>
                </a:buClr>
              </a:pP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989279" y="3519137"/>
            <a:ext cx="943578" cy="287008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Inaccurate </a:t>
            </a:r>
            <a:r>
              <a:rPr lang="en-US" dirty="0" err="1" smtClean="0"/>
              <a:t>Turkers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411468"/>
              </p:ext>
            </p:extLst>
          </p:nvPr>
        </p:nvGraphicFramePr>
        <p:xfrm>
          <a:off x="484739" y="1775503"/>
          <a:ext cx="8312419" cy="496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7719927" y="4831306"/>
            <a:ext cx="943578" cy="110617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3474189" y="1225413"/>
            <a:ext cx="595422" cy="3556588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31219" y="1972528"/>
            <a:ext cx="2882899" cy="1031179"/>
            <a:chOff x="709685" y="232013"/>
            <a:chExt cx="8577426" cy="777922"/>
          </a:xfrm>
        </p:grpSpPr>
        <p:sp>
          <p:nvSpPr>
            <p:cNvPr id="13" name="Rectangle 12"/>
            <p:cNvSpPr/>
            <p:nvPr/>
          </p:nvSpPr>
          <p:spPr>
            <a:xfrm>
              <a:off x="709685" y="232013"/>
              <a:ext cx="8577426" cy="777922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09685" y="281937"/>
              <a:ext cx="8529849" cy="727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Dramatic Improvement</a:t>
              </a:r>
            </a:p>
          </p:txBody>
        </p:sp>
      </p:grpSp>
      <p:sp>
        <p:nvSpPr>
          <p:cNvPr id="15" name="Left Brace 14"/>
          <p:cNvSpPr/>
          <p:nvPr/>
        </p:nvSpPr>
        <p:spPr>
          <a:xfrm rot="5400000">
            <a:off x="6974958" y="2241707"/>
            <a:ext cx="595422" cy="2424223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17033" y="1557195"/>
            <a:ext cx="3341574" cy="1031179"/>
            <a:chOff x="709685" y="232013"/>
            <a:chExt cx="8577426" cy="777922"/>
          </a:xfrm>
        </p:grpSpPr>
        <p:sp>
          <p:nvSpPr>
            <p:cNvPr id="18" name="Rectangle 17"/>
            <p:cNvSpPr/>
            <p:nvPr/>
          </p:nvSpPr>
          <p:spPr>
            <a:xfrm>
              <a:off x="709685" y="232013"/>
              <a:ext cx="8577426" cy="777922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09685" y="281937"/>
              <a:ext cx="8529849" cy="727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Most workers are &gt;40% accurate</a:t>
              </a:r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5649686" y="2488117"/>
            <a:ext cx="3177447" cy="963371"/>
          </a:xfrm>
          <a:prstGeom prst="wedgeRectCallout">
            <a:avLst>
              <a:gd name="adj1" fmla="val 29270"/>
              <a:gd name="adj2" fmla="val 20704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From 60% to 10% False Negatives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284" y="3055494"/>
            <a:ext cx="8577426" cy="1392071"/>
            <a:chOff x="709685" y="232013"/>
            <a:chExt cx="8577426" cy="777922"/>
          </a:xfrm>
        </p:grpSpPr>
        <p:sp>
          <p:nvSpPr>
            <p:cNvPr id="10" name="Rectangle 9"/>
            <p:cNvSpPr/>
            <p:nvPr/>
          </p:nvSpPr>
          <p:spPr>
            <a:xfrm>
              <a:off x="709685" y="232013"/>
              <a:ext cx="8577426" cy="777922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709685" y="281937"/>
              <a:ext cx="8529849" cy="659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Only a subset of workers are removed (&lt;50%)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Getting rid of inaccurate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turkers</a:t>
              </a:r>
              <a:r>
                <a:rPr lang="en-US" sz="3200" dirty="0" smtClean="0">
                  <a:solidFill>
                    <a:schemeClr val="bg1"/>
                  </a:solidFill>
                </a:rPr>
                <a:t> is a no-brainer</a:t>
              </a:r>
            </a:p>
            <a:p>
              <a:pPr>
                <a:buClr>
                  <a:schemeClr val="bg1"/>
                </a:buClr>
              </a:pP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5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turn our results into a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279" y="1705731"/>
            <a:ext cx="8611183" cy="48907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SzPct val="80000"/>
              <a:buFont typeface="+mj-lt"/>
              <a:buAutoNum type="arabicPeriod"/>
            </a:pPr>
            <a:r>
              <a:rPr lang="en-US" dirty="0" smtClean="0"/>
              <a:t>Scalability</a:t>
            </a:r>
            <a:endParaRPr lang="en-US" dirty="0"/>
          </a:p>
          <a:p>
            <a:pPr lvl="1"/>
            <a:r>
              <a:rPr lang="en-US" dirty="0" smtClean="0"/>
              <a:t>OSNs </a:t>
            </a:r>
            <a:r>
              <a:rPr lang="en-US" dirty="0"/>
              <a:t>with millions of users</a:t>
            </a:r>
          </a:p>
          <a:p>
            <a:pPr marL="339725" indent="-339725">
              <a:buSzPct val="80000"/>
              <a:buFont typeface="+mj-lt"/>
              <a:buAutoNum type="arabicPeriod"/>
            </a:pPr>
            <a:r>
              <a:rPr lang="en-US" dirty="0"/>
              <a:t>Performance</a:t>
            </a:r>
          </a:p>
          <a:p>
            <a:pPr lvl="1"/>
            <a:r>
              <a:rPr lang="en-US" dirty="0"/>
              <a:t>Improve </a:t>
            </a:r>
            <a:r>
              <a:rPr lang="en-US" dirty="0" err="1"/>
              <a:t>turker</a:t>
            </a:r>
            <a:r>
              <a:rPr lang="en-US" dirty="0"/>
              <a:t> accuracy</a:t>
            </a:r>
          </a:p>
          <a:p>
            <a:pPr lvl="1"/>
            <a:r>
              <a:rPr lang="en-US" dirty="0"/>
              <a:t>Reduce costs</a:t>
            </a:r>
          </a:p>
          <a:p>
            <a:pPr marL="339725" indent="-339725">
              <a:buSzPct val="80000"/>
              <a:buFont typeface="+mj-lt"/>
              <a:buAutoNum type="arabicPeriod"/>
            </a:pPr>
            <a:r>
              <a:rPr lang="en-US" dirty="0"/>
              <a:t>Privacy</a:t>
            </a:r>
          </a:p>
          <a:p>
            <a:pPr lvl="1"/>
            <a:r>
              <a:rPr lang="en-US" dirty="0"/>
              <a:t>Preserve user privacy when giving data to </a:t>
            </a:r>
            <a:r>
              <a:rPr lang="en-US" dirty="0" err="1" smtClean="0"/>
              <a:t>turkers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99279" y="2743200"/>
            <a:ext cx="4795235" cy="14913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373270" y="3601910"/>
            <a:ext cx="1788106" cy="611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3601" y="5017531"/>
            <a:ext cx="1754367" cy="1386373"/>
          </a:xfrm>
          <a:prstGeom prst="round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8356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AAD6C92E-E84D-7544-89E8-D557C0C4571A}" type="slidenum">
              <a:t>14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 rot="367767">
            <a:off x="505656" y="5210500"/>
            <a:ext cx="2155161" cy="102864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9531" y="5280533"/>
            <a:ext cx="1444425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C:\Users\t0ph3r\Desktop\res\evil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6675" y="2994769"/>
            <a:ext cx="586223" cy="7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3761" y="55029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660817" y="5199785"/>
            <a:ext cx="875188" cy="10668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91008" y="5282875"/>
            <a:ext cx="134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Heuristics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49531" y="5754819"/>
            <a:ext cx="1444425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0182" y="5754820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Reports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1483" y="605448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Suspicious Profiles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61607" y="2026224"/>
            <a:ext cx="4905785" cy="2598483"/>
          </a:xfrm>
          <a:prstGeom prst="round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192767" y="3280328"/>
            <a:ext cx="1995624" cy="952500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9084" y="2738665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527" y="3436800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54653" y="4331140"/>
            <a:ext cx="11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Turkers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67610" y="2363456"/>
            <a:ext cx="8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93644" y="3535137"/>
            <a:ext cx="1271892" cy="15081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958777" y="2348694"/>
            <a:ext cx="2499545" cy="2077982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6200000">
            <a:off x="5908827" y="4370737"/>
            <a:ext cx="1117297" cy="70229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265536" y="3255055"/>
            <a:ext cx="1095921" cy="845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05187" y="3347702"/>
            <a:ext cx="1042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Turker</a:t>
            </a:r>
          </a:p>
          <a:p>
            <a:pPr algn="ctr"/>
            <a:r>
              <a:rPr lang="en-US" dirty="0"/>
              <a:t>Selection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1162" y="3705261"/>
            <a:ext cx="177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Accurate Turkers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91072" y="2582689"/>
            <a:ext cx="1788106" cy="611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50694" y="2548256"/>
            <a:ext cx="150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Very Accurate</a:t>
            </a:r>
          </a:p>
          <a:p>
            <a:pPr algn="ctr"/>
            <a:r>
              <a:rPr lang="en-US" dirty="0"/>
              <a:t> Turkers</a:t>
            </a:r>
          </a:p>
        </p:txBody>
      </p:sp>
      <p:sp>
        <p:nvSpPr>
          <p:cNvPr id="53" name="Right Arrow 52"/>
          <p:cNvSpPr/>
          <p:nvPr/>
        </p:nvSpPr>
        <p:spPr>
          <a:xfrm rot="1154300">
            <a:off x="6984949" y="2716085"/>
            <a:ext cx="1270756" cy="51489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251668" y="3784008"/>
            <a:ext cx="71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Sybils</a:t>
            </a:r>
          </a:p>
        </p:txBody>
      </p:sp>
      <p:sp>
        <p:nvSpPr>
          <p:cNvPr id="55" name="Right Arrow 54"/>
          <p:cNvSpPr/>
          <p:nvPr/>
        </p:nvSpPr>
        <p:spPr>
          <a:xfrm rot="20599899">
            <a:off x="7102321" y="3498407"/>
            <a:ext cx="1120899" cy="51489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 rot="16200000">
            <a:off x="6112434" y="3156059"/>
            <a:ext cx="616231" cy="51489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349" y="3862528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3214" y="3836452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482" y="3386247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1412" y="3584499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783" y="3119039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7730" y="3862528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4177" y="4024187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1353" y="2764950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22333" y="6403904"/>
            <a:ext cx="1996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Filtering Layer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20934" y="1564559"/>
            <a:ext cx="285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Crowdsourcing Layer</a:t>
            </a:r>
          </a:p>
        </p:txBody>
      </p:sp>
      <p:pic>
        <p:nvPicPr>
          <p:cNvPr id="58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3279" y="2738665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ular Callout 70"/>
          <p:cNvSpPr/>
          <p:nvPr/>
        </p:nvSpPr>
        <p:spPr>
          <a:xfrm>
            <a:off x="892630" y="553854"/>
            <a:ext cx="3163686" cy="963371"/>
          </a:xfrm>
          <a:prstGeom prst="wedgeRectCallout">
            <a:avLst>
              <a:gd name="adj1" fmla="val 24384"/>
              <a:gd name="adj2" fmla="val 22829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Filter Out Inaccurate </a:t>
            </a:r>
            <a:r>
              <a:rPr lang="en-US" sz="2800" dirty="0" err="1" smtClean="0"/>
              <a:t>Turkers</a:t>
            </a:r>
            <a:endParaRPr lang="en-US" sz="2800" dirty="0"/>
          </a:p>
        </p:txBody>
      </p:sp>
      <p:sp>
        <p:nvSpPr>
          <p:cNvPr id="72" name="Rectangular Callout 71"/>
          <p:cNvSpPr/>
          <p:nvPr/>
        </p:nvSpPr>
        <p:spPr>
          <a:xfrm>
            <a:off x="4956686" y="620751"/>
            <a:ext cx="4076642" cy="1148528"/>
          </a:xfrm>
          <a:prstGeom prst="wedgeRectCallout">
            <a:avLst>
              <a:gd name="adj1" fmla="val -28228"/>
              <a:gd name="adj2" fmla="val 125812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Maximize Usefulness of High Accuracy </a:t>
            </a:r>
            <a:r>
              <a:rPr lang="en-US" sz="2800" dirty="0" err="1" smtClean="0"/>
              <a:t>Turkers</a:t>
            </a:r>
            <a:endParaRPr lang="en-US" sz="28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2031079" y="2063496"/>
            <a:ext cx="1257033" cy="1228769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0607" y="1658214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665" y="1650922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9472" y="1825356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078654" y="2304792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Rejected!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361457" y="2888638"/>
            <a:ext cx="1193182" cy="646501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61457" y="3550218"/>
            <a:ext cx="1057486" cy="247047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ular Callout 69"/>
          <p:cNvSpPr/>
          <p:nvPr/>
        </p:nvSpPr>
        <p:spPr>
          <a:xfrm>
            <a:off x="1078654" y="3797265"/>
            <a:ext cx="5510863" cy="963371"/>
          </a:xfrm>
          <a:prstGeom prst="wedgeRectCallout">
            <a:avLst>
              <a:gd name="adj1" fmla="val 4380"/>
              <a:gd name="adj2" fmla="val 107638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Leverage Existing Techniques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Help the System Scale</a:t>
            </a:r>
            <a:endParaRPr lang="en-US" sz="2800" dirty="0"/>
          </a:p>
        </p:txBody>
      </p:sp>
      <p:sp>
        <p:nvSpPr>
          <p:cNvPr id="16" name="Multidocument 15"/>
          <p:cNvSpPr/>
          <p:nvPr/>
        </p:nvSpPr>
        <p:spPr>
          <a:xfrm>
            <a:off x="6010910" y="5210500"/>
            <a:ext cx="1051922" cy="781413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306862" y="5370373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3" name="Right Arrow 22"/>
          <p:cNvSpPr/>
          <p:nvPr/>
        </p:nvSpPr>
        <p:spPr>
          <a:xfrm>
            <a:off x="5268126" y="5352185"/>
            <a:ext cx="875188" cy="70229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ular Callout 72"/>
          <p:cNvSpPr/>
          <p:nvPr/>
        </p:nvSpPr>
        <p:spPr>
          <a:xfrm>
            <a:off x="4009395" y="4354372"/>
            <a:ext cx="4971319" cy="1148528"/>
          </a:xfrm>
          <a:prstGeom prst="wedgeRectCallout">
            <a:avLst>
              <a:gd name="adj1" fmla="val -47438"/>
              <a:gd name="adj2" fmla="val -104701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Continuous Quality Control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Locate Malicious Workers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3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 animBg="1"/>
      <p:bldP spid="6" grpId="0" animBg="1"/>
      <p:bldP spid="11" grpId="0" animBg="1"/>
      <p:bldP spid="12" grpId="0"/>
      <p:bldP spid="13" grpId="0" animBg="1"/>
      <p:bldP spid="14" grpId="0"/>
      <p:bldP spid="22" grpId="0"/>
      <p:bldP spid="24" grpId="0" animBg="1"/>
      <p:bldP spid="26" grpId="0" animBg="1"/>
      <p:bldP spid="36" grpId="0"/>
      <p:bldP spid="37" grpId="0"/>
      <p:bldP spid="39" grpId="0" animBg="1"/>
      <p:bldP spid="25" grpId="0" animBg="1"/>
      <p:bldP spid="42" grpId="0" animBg="1"/>
      <p:bldP spid="43" grpId="0"/>
      <p:bldP spid="50" grpId="0"/>
      <p:bldP spid="52" grpId="0" animBg="1"/>
      <p:bldP spid="49" grpId="0"/>
      <p:bldP spid="53" grpId="0" animBg="1"/>
      <p:bldP spid="54" grpId="0"/>
      <p:bldP spid="55" grpId="0" animBg="1"/>
      <p:bldP spid="56" grpId="0" animBg="1"/>
      <p:bldP spid="68" grpId="0"/>
      <p:bldP spid="69" grpId="0"/>
      <p:bldP spid="71" grpId="0" animBg="1"/>
      <p:bldP spid="71" grpId="1" animBg="1"/>
      <p:bldP spid="72" grpId="0" animBg="1"/>
      <p:bldP spid="72" grpId="1" animBg="1"/>
      <p:bldP spid="78" grpId="0"/>
      <p:bldP spid="70" grpId="0" animBg="1"/>
      <p:bldP spid="70" grpId="1" animBg="1"/>
      <p:bldP spid="16" grpId="0" animBg="1"/>
      <p:bldP spid="57" grpId="0"/>
      <p:bldP spid="23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Driven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916" y="1133724"/>
            <a:ext cx="5947426" cy="218299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 smtClean="0"/>
              <a:t>Simulate 2000 profiles</a:t>
            </a:r>
          </a:p>
          <a:p>
            <a:pPr lvl="1"/>
            <a:r>
              <a:rPr lang="en-US" dirty="0" smtClean="0"/>
              <a:t>Error </a:t>
            </a:r>
            <a:r>
              <a:rPr lang="en-US" dirty="0"/>
              <a:t>rates drawn from survey data</a:t>
            </a:r>
          </a:p>
          <a:p>
            <a:pPr lvl="1"/>
            <a:r>
              <a:rPr lang="en-US" dirty="0" smtClean="0"/>
              <a:t>Vary 4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3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AAD6C92E-E84D-7544-89E8-D557C0C4571A}" type="slidenum"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0116" y="2524614"/>
            <a:ext cx="2981875" cy="2780588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644" y="4187225"/>
            <a:ext cx="2392700" cy="8187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53" y="4381873"/>
            <a:ext cx="2375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Accurate Turkers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341" y="2758608"/>
            <a:ext cx="2392700" cy="8187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671" y="2789492"/>
            <a:ext cx="200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Very Accurate</a:t>
            </a:r>
          </a:p>
          <a:p>
            <a:pPr algn="ctr"/>
            <a:r>
              <a:rPr lang="en-US" sz="2000" dirty="0"/>
              <a:t> Turkers</a:t>
            </a:r>
          </a:p>
        </p:txBody>
      </p:sp>
      <p:pic>
        <p:nvPicPr>
          <p:cNvPr id="12" name="Picture 6" descr="C:\Users\t0ph3r\Desktop\res\goodguy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2432" y="4524877"/>
            <a:ext cx="471329" cy="6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t0ph3r\Desktop\res\goodguy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8879" y="4686536"/>
            <a:ext cx="471329" cy="6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t0ph3r\Desktop\res\goodguy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310" y="3039000"/>
            <a:ext cx="471329" cy="6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ular Callout 14"/>
          <p:cNvSpPr/>
          <p:nvPr/>
        </p:nvSpPr>
        <p:spPr>
          <a:xfrm>
            <a:off x="895169" y="1444924"/>
            <a:ext cx="2676746" cy="830830"/>
          </a:xfrm>
          <a:prstGeom prst="wedgeRectCallout">
            <a:avLst>
              <a:gd name="adj1" fmla="val 13074"/>
              <a:gd name="adj2" fmla="val 159012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Classifications</a:t>
            </a:r>
            <a:endParaRPr lang="en-US" sz="2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903515" y="5577614"/>
            <a:ext cx="2598810" cy="830830"/>
          </a:xfrm>
          <a:prstGeom prst="wedgeRectCallout">
            <a:avLst>
              <a:gd name="adj1" fmla="val 11836"/>
              <a:gd name="adj2" fmla="val -119930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Classifications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27572" y="4017351"/>
            <a:ext cx="260580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6200000">
            <a:off x="1316102" y="3566902"/>
            <a:ext cx="804472" cy="68899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3292911" y="3057719"/>
            <a:ext cx="3597745" cy="830830"/>
          </a:xfrm>
          <a:prstGeom prst="wedgeRectCallout">
            <a:avLst>
              <a:gd name="adj1" fmla="val -94028"/>
              <a:gd name="adj2" fmla="val 50517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Controversial Range</a:t>
            </a:r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71336" y="4052307"/>
            <a:ext cx="5445756" cy="1951228"/>
            <a:chOff x="443832" y="2777783"/>
            <a:chExt cx="8245642" cy="2015133"/>
          </a:xfrm>
        </p:grpSpPr>
        <p:sp>
          <p:nvSpPr>
            <p:cNvPr id="27" name="Rectangle 26"/>
            <p:cNvSpPr/>
            <p:nvPr/>
          </p:nvSpPr>
          <p:spPr>
            <a:xfrm>
              <a:off x="443832" y="2777783"/>
              <a:ext cx="8245642" cy="2015133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43014" y="2950696"/>
              <a:ext cx="8101272" cy="1749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900" dirty="0" smtClean="0">
                  <a:solidFill>
                    <a:schemeClr val="bg1"/>
                  </a:solidFill>
                </a:rPr>
                <a:t>Results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Average 6 classifications per profile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&lt;1% false positives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&lt;1% false negatives</a:t>
              </a: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1880112" y="1455430"/>
            <a:ext cx="1274108" cy="830830"/>
          </a:xfrm>
          <a:prstGeom prst="wedgeRectCallout">
            <a:avLst>
              <a:gd name="adj1" fmla="val 13074"/>
              <a:gd name="adj2" fmla="val 159012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Rectangular Callout 29"/>
          <p:cNvSpPr/>
          <p:nvPr/>
        </p:nvSpPr>
        <p:spPr>
          <a:xfrm>
            <a:off x="1838346" y="5588120"/>
            <a:ext cx="1274108" cy="830830"/>
          </a:xfrm>
          <a:prstGeom prst="wedgeRectCallout">
            <a:avLst>
              <a:gd name="adj1" fmla="val 11836"/>
              <a:gd name="adj2" fmla="val -119930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1" name="Rectangular Callout 30"/>
          <p:cNvSpPr/>
          <p:nvPr/>
        </p:nvSpPr>
        <p:spPr>
          <a:xfrm>
            <a:off x="3287653" y="4469112"/>
            <a:ext cx="965903" cy="830830"/>
          </a:xfrm>
          <a:prstGeom prst="wedgeRectCallout">
            <a:avLst>
              <a:gd name="adj1" fmla="val -93298"/>
              <a:gd name="adj2" fmla="val -104749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90%</a:t>
            </a:r>
            <a:endParaRPr lang="en-US" sz="2800" dirty="0"/>
          </a:p>
        </p:txBody>
      </p:sp>
      <p:sp>
        <p:nvSpPr>
          <p:cNvPr id="32" name="Rectangular Callout 31"/>
          <p:cNvSpPr/>
          <p:nvPr/>
        </p:nvSpPr>
        <p:spPr>
          <a:xfrm>
            <a:off x="3287653" y="3052459"/>
            <a:ext cx="1550276" cy="830830"/>
          </a:xfrm>
          <a:prstGeom prst="wedgeRectCallout">
            <a:avLst>
              <a:gd name="adj1" fmla="val -151535"/>
              <a:gd name="adj2" fmla="val 50850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20-50%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571914" y="4052307"/>
            <a:ext cx="5445756" cy="1951228"/>
            <a:chOff x="443832" y="2777783"/>
            <a:chExt cx="8245642" cy="2015133"/>
          </a:xfrm>
        </p:grpSpPr>
        <p:sp>
          <p:nvSpPr>
            <p:cNvPr id="35" name="Rectangle 34"/>
            <p:cNvSpPr/>
            <p:nvPr/>
          </p:nvSpPr>
          <p:spPr>
            <a:xfrm>
              <a:off x="443832" y="2777783"/>
              <a:ext cx="8245642" cy="2015133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543014" y="2950696"/>
              <a:ext cx="8101272" cy="1749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900" dirty="0" smtClean="0">
                  <a:solidFill>
                    <a:schemeClr val="bg1"/>
                  </a:solidFill>
                </a:rPr>
                <a:t>Results++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Average 8 classifications per profile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&lt;0.1% false positives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&lt;0.1% false negatives</a:t>
              </a:r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3292913" y="4474372"/>
            <a:ext cx="1910458" cy="830830"/>
          </a:xfrm>
          <a:prstGeom prst="wedgeRectCallout">
            <a:avLst>
              <a:gd name="adj1" fmla="val -75344"/>
              <a:gd name="adj2" fmla="val -10474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Threshold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6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1" grpId="0" animBg="1"/>
      <p:bldP spid="21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Estimated </a:t>
            </a:r>
            <a:r>
              <a:rPr lang="en-US" sz="2800" dirty="0"/>
              <a:t>cost in a real-world social </a:t>
            </a:r>
            <a:r>
              <a:rPr lang="en-US" sz="2800" dirty="0" smtClean="0"/>
              <a:t>networks: </a:t>
            </a:r>
            <a:r>
              <a:rPr lang="it-IT" sz="2800" dirty="0" smtClean="0"/>
              <a:t>Tuenti</a:t>
            </a:r>
            <a:endParaRPr lang="en-US" sz="2800" dirty="0"/>
          </a:p>
          <a:p>
            <a:pPr lvl="1"/>
            <a:r>
              <a:rPr lang="en-US" sz="2400" dirty="0"/>
              <a:t>12,000 profiles to verify </a:t>
            </a:r>
            <a:r>
              <a:rPr lang="en-US" sz="2400" dirty="0" smtClean="0"/>
              <a:t>daily</a:t>
            </a:r>
          </a:p>
          <a:p>
            <a:pPr lvl="1"/>
            <a:r>
              <a:rPr lang="en-US" sz="2400" dirty="0" smtClean="0"/>
              <a:t>14 </a:t>
            </a:r>
            <a:r>
              <a:rPr lang="en-US" sz="2400" dirty="0"/>
              <a:t>full-time </a:t>
            </a:r>
            <a:r>
              <a:rPr lang="en-US" sz="2400" dirty="0" smtClean="0"/>
              <a:t>employees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inimum </a:t>
            </a:r>
            <a:r>
              <a:rPr lang="en-US" sz="2400" dirty="0"/>
              <a:t>wage ($8 per hour)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$890</a:t>
            </a:r>
            <a:r>
              <a:rPr lang="en-US" sz="2400" dirty="0"/>
              <a:t> per day </a:t>
            </a:r>
          </a:p>
          <a:p>
            <a:r>
              <a:rPr lang="en-US" sz="2800" dirty="0" err="1" smtClean="0"/>
              <a:t>Crowdsourced</a:t>
            </a:r>
            <a:r>
              <a:rPr lang="en-US" sz="2800" dirty="0" smtClean="0"/>
              <a:t> Sybil Detection</a:t>
            </a:r>
          </a:p>
          <a:p>
            <a:pPr lvl="1"/>
            <a:r>
              <a:rPr lang="en-US" sz="2400" dirty="0" smtClean="0"/>
              <a:t>20sec/profile, 8 hour day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50 </a:t>
            </a:r>
            <a:r>
              <a:rPr lang="en-US" sz="2400" dirty="0" err="1" smtClean="0"/>
              <a:t>turkers</a:t>
            </a:r>
            <a:endParaRPr lang="en-US" sz="2400" dirty="0"/>
          </a:p>
          <a:p>
            <a:pPr lvl="1"/>
            <a:r>
              <a:rPr lang="en-US" sz="2400" dirty="0" smtClean="0"/>
              <a:t>Facebook wage ($</a:t>
            </a:r>
            <a:r>
              <a:rPr lang="en-US" sz="2400" dirty="0"/>
              <a:t>1 per hour)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$400 </a:t>
            </a:r>
            <a:r>
              <a:rPr lang="en-US" sz="2400" dirty="0"/>
              <a:t>per </a:t>
            </a:r>
            <a:r>
              <a:rPr lang="en-US" sz="2400" dirty="0" smtClean="0"/>
              <a:t>day</a:t>
            </a:r>
          </a:p>
          <a:p>
            <a:r>
              <a:rPr lang="en-US" sz="2700" dirty="0" smtClean="0"/>
              <a:t>Cost with malicious </a:t>
            </a:r>
            <a:r>
              <a:rPr lang="en-US" sz="2700" dirty="0" err="1" smtClean="0"/>
              <a:t>turkers</a:t>
            </a:r>
            <a:endParaRPr lang="en-US" sz="2700" dirty="0" smtClean="0"/>
          </a:p>
          <a:p>
            <a:pPr lvl="1"/>
            <a:r>
              <a:rPr lang="en-US" sz="2400" dirty="0" smtClean="0"/>
              <a:t>Estimate that 25% of </a:t>
            </a:r>
            <a:r>
              <a:rPr lang="en-US" sz="2400" dirty="0" err="1" smtClean="0"/>
              <a:t>turkers</a:t>
            </a:r>
            <a:r>
              <a:rPr lang="en-US" sz="2400" dirty="0" smtClean="0"/>
              <a:t> are malicious</a:t>
            </a:r>
          </a:p>
          <a:p>
            <a:pPr lvl="1"/>
            <a:r>
              <a:rPr lang="en-US" sz="2400" dirty="0" smtClean="0"/>
              <a:t>63 </a:t>
            </a:r>
            <a:r>
              <a:rPr lang="en-US" sz="2400" dirty="0" err="1"/>
              <a:t>turkers</a:t>
            </a:r>
            <a:endParaRPr lang="en-US" sz="2400" dirty="0"/>
          </a:p>
          <a:p>
            <a:pPr lvl="1"/>
            <a:r>
              <a:rPr lang="en-US" sz="2400" dirty="0" smtClean="0"/>
              <a:t>$1 </a:t>
            </a:r>
            <a:r>
              <a:rPr lang="en-US" sz="2400" dirty="0"/>
              <a:t>per </a:t>
            </a:r>
            <a:r>
              <a:rPr lang="en-US" sz="2400" dirty="0" smtClean="0"/>
              <a:t>hour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$504 </a:t>
            </a:r>
            <a:r>
              <a:rPr lang="en-US" sz="2400" dirty="0" smtClean="0"/>
              <a:t>per day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2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Humans can differentiate between real and fake profiles</a:t>
            </a:r>
          </a:p>
          <a:p>
            <a:r>
              <a:rPr lang="en-US" dirty="0" err="1" smtClean="0"/>
              <a:t>Crowdsourced</a:t>
            </a:r>
            <a:r>
              <a:rPr lang="en-US" dirty="0" smtClean="0"/>
              <a:t> Sybil detection is feasible</a:t>
            </a:r>
          </a:p>
          <a:p>
            <a:r>
              <a:rPr lang="en-US" dirty="0" smtClean="0"/>
              <a:t>Designed a </a:t>
            </a:r>
            <a:r>
              <a:rPr lang="en-US" dirty="0" err="1" smtClean="0"/>
              <a:t>crowdsourced</a:t>
            </a:r>
            <a:r>
              <a:rPr lang="en-US" dirty="0" smtClean="0"/>
              <a:t> Sybil detection system</a:t>
            </a:r>
          </a:p>
          <a:p>
            <a:pPr lvl="1"/>
            <a:r>
              <a:rPr lang="en-US" dirty="0" smtClean="0"/>
              <a:t>False positives and negatives &lt;1%</a:t>
            </a:r>
          </a:p>
          <a:p>
            <a:pPr lvl="1"/>
            <a:r>
              <a:rPr lang="en-US" dirty="0" smtClean="0"/>
              <a:t>Resistant to infiltration by malicious workers</a:t>
            </a:r>
          </a:p>
          <a:p>
            <a:pPr lvl="1"/>
            <a:r>
              <a:rPr lang="en-US" dirty="0" smtClean="0"/>
              <a:t>Sensitive to user privacy</a:t>
            </a:r>
          </a:p>
          <a:p>
            <a:pPr lvl="1"/>
            <a:r>
              <a:rPr lang="en-US" dirty="0" smtClean="0"/>
              <a:t>Low cost</a:t>
            </a:r>
          </a:p>
          <a:p>
            <a:r>
              <a:rPr lang="en-US" dirty="0" smtClean="0"/>
              <a:t>Augments existing security systems</a:t>
            </a:r>
          </a:p>
        </p:txBody>
      </p:sp>
    </p:spTree>
    <p:extLst>
      <p:ext uri="{BB962C8B-B14F-4D97-AF65-F5344CB8AC3E}">
        <p14:creationId xmlns:p14="http://schemas.microsoft.com/office/powerpoint/2010/main" val="11506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7E618B-D679-4CBA-9A73-1DD8C0C473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Fatigue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5260" y="1626546"/>
            <a:ext cx="1740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 Experts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274" y="1627232"/>
            <a:ext cx="167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 Turkers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588097"/>
              </p:ext>
            </p:extLst>
          </p:nvPr>
        </p:nvGraphicFramePr>
        <p:xfrm>
          <a:off x="4703379" y="1976128"/>
          <a:ext cx="4440621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1284013" y="5690878"/>
            <a:ext cx="2242841" cy="977462"/>
          </a:xfrm>
          <a:prstGeom prst="wedgeRectCallout">
            <a:avLst>
              <a:gd name="adj1" fmla="val -28532"/>
              <a:gd name="adj2" fmla="val 3991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fatigue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520552"/>
              </p:ext>
            </p:extLst>
          </p:nvPr>
        </p:nvGraphicFramePr>
        <p:xfrm>
          <a:off x="64815" y="1976128"/>
          <a:ext cx="5237814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Up Arrow 12"/>
          <p:cNvSpPr/>
          <p:nvPr/>
        </p:nvSpPr>
        <p:spPr>
          <a:xfrm rot="14049335">
            <a:off x="3433786" y="1800652"/>
            <a:ext cx="1198585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4049335">
            <a:off x="3261808" y="3077660"/>
            <a:ext cx="1198585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4049335">
            <a:off x="7482437" y="3243630"/>
            <a:ext cx="1198585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4049335">
            <a:off x="7733958" y="1800651"/>
            <a:ext cx="1198585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5623224" y="5690878"/>
            <a:ext cx="2653129" cy="977462"/>
          </a:xfrm>
          <a:prstGeom prst="wedgeRectCallout">
            <a:avLst>
              <a:gd name="adj1" fmla="val -28532"/>
              <a:gd name="adj2" fmla="val 3991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Fatigue matters</a:t>
            </a:r>
            <a:endParaRPr lang="en-US" sz="2800" dirty="0"/>
          </a:p>
        </p:txBody>
      </p:sp>
      <p:sp>
        <p:nvSpPr>
          <p:cNvPr id="18" name="Rectangular Callout 17"/>
          <p:cNvSpPr/>
          <p:nvPr/>
        </p:nvSpPr>
        <p:spPr>
          <a:xfrm>
            <a:off x="2509243" y="5686476"/>
            <a:ext cx="4562614" cy="977462"/>
          </a:xfrm>
          <a:prstGeom prst="wedgeRectCallout">
            <a:avLst>
              <a:gd name="adj1" fmla="val -28532"/>
              <a:gd name="adj2" fmla="val 3991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 testers speed up over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tend to think of spam as “low quality”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about high quality spam and </a:t>
            </a:r>
            <a:r>
              <a:rPr lang="en-US" dirty="0" err="1" smtClean="0"/>
              <a:t>Sybils</a:t>
            </a:r>
            <a:r>
              <a:rPr lang="en-US" dirty="0" smtClean="0"/>
              <a:t>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Quality Sybils and Spam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</a:t>
            </a:fld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8267" y="2125951"/>
            <a:ext cx="8799513" cy="1935061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13833" y="2370412"/>
            <a:ext cx="6858001" cy="1521920"/>
            <a:chOff x="1913833" y="2255749"/>
            <a:chExt cx="6858001" cy="1521920"/>
          </a:xfrm>
        </p:grpSpPr>
        <p:pic>
          <p:nvPicPr>
            <p:cNvPr id="28" name="Picture 4" descr="C:\Users\t0ph3r\Desktop\job talk\fb_wall_smal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833" y="2255749"/>
              <a:ext cx="5879420" cy="152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t0ph3r\Desktop\job talk\376397_10100445642151387_3627248_55149526_657292455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023" y="2405928"/>
              <a:ext cx="1066800" cy="106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255162" y="2393727"/>
              <a:ext cx="1680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Christo Wilson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55163" y="2710307"/>
              <a:ext cx="5364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MaxGentleman</a:t>
              </a:r>
              <a:r>
                <a:rPr lang="en-US" dirty="0"/>
                <a:t> </a:t>
              </a:r>
              <a:r>
                <a:rPr lang="en-US" dirty="0" smtClean="0"/>
                <a:t>is </a:t>
              </a:r>
              <a:r>
                <a:rPr lang="en-US" dirty="0"/>
                <a:t>the </a:t>
              </a:r>
              <a:r>
                <a:rPr lang="en-US" dirty="0" err="1" smtClean="0"/>
                <a:t>bestest</a:t>
              </a:r>
              <a:r>
                <a:rPr lang="en-US" dirty="0" smtClean="0"/>
                <a:t> male </a:t>
              </a:r>
              <a:r>
                <a:rPr lang="en-US" dirty="0"/>
                <a:t>enhancement </a:t>
              </a:r>
              <a:r>
                <a:rPr lang="en-US" dirty="0" smtClean="0"/>
                <a:t>system </a:t>
              </a:r>
              <a:r>
                <a:rPr lang="en-US" dirty="0" err="1" smtClean="0"/>
                <a:t>avalable</a:t>
              </a:r>
              <a:r>
                <a:rPr lang="en-US" dirty="0" smtClean="0"/>
                <a:t>. </a:t>
              </a:r>
              <a:r>
                <a:rPr lang="en-US" dirty="0" smtClean="0">
                  <a:hlinkClick r:id="rId4"/>
                </a:rPr>
                <a:t>http://cid-ce6ec5.space.live.com/</a:t>
              </a:r>
              <a:r>
                <a:rPr lang="en-US" dirty="0" smtClean="0"/>
                <a:t>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91166" y="2255749"/>
              <a:ext cx="6780668" cy="152192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6" y="2388760"/>
            <a:ext cx="1503572" cy="15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094812" y="225132"/>
            <a:ext cx="6943033" cy="6199094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C:\Users\t0ph3r\Desktop\job talk\sybil_prof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42" y="355736"/>
            <a:ext cx="66675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 rot="1743948">
            <a:off x="4381505" y="1118176"/>
            <a:ext cx="4159182" cy="1862048"/>
          </a:xfrm>
          <a:prstGeom prst="rect">
            <a:avLst/>
          </a:prstGeom>
          <a:noFill/>
          <a:ln w="114300" cap="rnd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2"/>
                </a:solidFill>
              </a:rPr>
              <a:t>FAKE</a:t>
            </a:r>
            <a:endParaRPr lang="en-US" sz="11500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6742" y="3902311"/>
            <a:ext cx="977282" cy="37038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96190" y="3061690"/>
            <a:ext cx="2478779" cy="69643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31019" y="343812"/>
            <a:ext cx="4660258" cy="69643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184024" y="2412486"/>
            <a:ext cx="2476164" cy="1040137"/>
            <a:chOff x="1219200" y="4876799"/>
            <a:chExt cx="5181600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3249"/>
                <a:gd name="adj2" fmla="val -131861"/>
              </a:avLst>
            </a:prstGeom>
            <a:solidFill>
              <a:schemeClr val="accent2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0" y="4876799"/>
              <a:ext cx="5181600" cy="124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Stock Photographs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846938" y="5295867"/>
            <a:ext cx="2478779" cy="106286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6" grpId="1" animBg="1"/>
      <p:bldP spid="37" grpId="0" animBg="1"/>
      <p:bldP spid="37" grpId="1" animBg="1"/>
      <p:bldP spid="3" grpId="0" animBg="1"/>
      <p:bldP spid="3" grpId="1" animBg="1"/>
      <p:bldP spid="40" grpId="0" animBg="1"/>
      <p:bldP spid="40" grpId="1" animBg="1"/>
      <p:bldP spid="41" grpId="0" animBg="1"/>
      <p:bldP spid="41" grpId="1" animBg="1"/>
      <p:bldP spid="39" grpId="0" animBg="1"/>
      <p:bldP spid="3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Sybil Profile Difficulty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20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462231"/>
              </p:ext>
            </p:extLst>
          </p:nvPr>
        </p:nvGraphicFramePr>
        <p:xfrm>
          <a:off x="502420" y="1636905"/>
          <a:ext cx="8320076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1622674" y="1392070"/>
            <a:ext cx="2632841" cy="214269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4268794" y="547261"/>
            <a:ext cx="3797519" cy="977462"/>
          </a:xfrm>
          <a:prstGeom prst="wedgeRectCallout">
            <a:avLst>
              <a:gd name="adj1" fmla="val -70159"/>
              <a:gd name="adj2" fmla="val 113126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Experts perform well on most difficult Sybils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157747" y="3694102"/>
            <a:ext cx="2059947" cy="206608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584104" y="4311772"/>
            <a:ext cx="2514968" cy="977462"/>
          </a:xfrm>
          <a:prstGeom prst="wedgeRectCallout">
            <a:avLst>
              <a:gd name="adj1" fmla="val -74222"/>
              <a:gd name="adj2" fmla="val 2822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Really difficult profiles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6386" y="3062416"/>
            <a:ext cx="8263530" cy="1523216"/>
            <a:chOff x="414979" y="3333623"/>
            <a:chExt cx="8263530" cy="1523216"/>
          </a:xfrm>
        </p:grpSpPr>
        <p:sp>
          <p:nvSpPr>
            <p:cNvPr id="15" name="Rectangle 14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14376" y="3496213"/>
              <a:ext cx="8118848" cy="1198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Some Sybils are more stealthy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Experts catch more tough Sybils than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turkers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User Privacy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50086" cy="2716619"/>
          </a:xfrm>
        </p:spPr>
        <p:txBody>
          <a:bodyPr/>
          <a:lstStyle/>
          <a:p>
            <a:r>
              <a:rPr lang="en-US" dirty="0" smtClean="0"/>
              <a:t>Showing profiles to </a:t>
            </a:r>
            <a:r>
              <a:rPr lang="en-US" dirty="0" err="1" smtClean="0"/>
              <a:t>crowdworkers</a:t>
            </a:r>
            <a:r>
              <a:rPr lang="en-US" dirty="0" smtClean="0"/>
              <a:t> raises privacy issues</a:t>
            </a:r>
          </a:p>
          <a:p>
            <a:r>
              <a:rPr lang="en-US" dirty="0"/>
              <a:t>Solution: reveal profile information </a:t>
            </a:r>
            <a:r>
              <a:rPr lang="en-US" i="1" dirty="0">
                <a:solidFill>
                  <a:schemeClr val="accent1"/>
                </a:solidFill>
              </a:rPr>
              <a:t>in context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1073227">
            <a:off x="3763097" y="3627227"/>
            <a:ext cx="616689" cy="1179383"/>
            <a:chOff x="3615069" y="2764466"/>
            <a:chExt cx="616689" cy="117938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615069" y="2764466"/>
              <a:ext cx="0" cy="1179383"/>
            </a:xfrm>
            <a:prstGeom prst="line">
              <a:avLst/>
            </a:prstGeom>
            <a:ln w="762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3718298" y="2756050"/>
              <a:ext cx="442130" cy="584791"/>
            </a:xfrm>
            <a:prstGeom prst="triangl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8637" y="2815380"/>
              <a:ext cx="251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!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6" descr="C:\Users\t0ph3r\Desktop\img\brown_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73" y="3991197"/>
            <a:ext cx="720485" cy="980406"/>
          </a:xfrm>
          <a:prstGeom prst="rect">
            <a:avLst/>
          </a:prstGeom>
          <a:noFill/>
          <a:effectLst>
            <a:outerShdw blurRad="38100" dist="38100" dir="8100000" sx="101000" sy="101000" algn="t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rved Down Arrow 13"/>
          <p:cNvSpPr/>
          <p:nvPr/>
        </p:nvSpPr>
        <p:spPr>
          <a:xfrm>
            <a:off x="1209617" y="3249126"/>
            <a:ext cx="2408530" cy="699539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26678" y="3819414"/>
            <a:ext cx="1999274" cy="1148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Crowdsourced</a:t>
            </a:r>
            <a:r>
              <a:rPr lang="en-US" dirty="0" smtClean="0"/>
              <a:t> Evaluation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 rot="1073227">
            <a:off x="3799850" y="4683969"/>
            <a:ext cx="616689" cy="1179383"/>
            <a:chOff x="3615069" y="2764466"/>
            <a:chExt cx="616689" cy="1179383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615069" y="2764466"/>
              <a:ext cx="0" cy="1179383"/>
            </a:xfrm>
            <a:prstGeom prst="line">
              <a:avLst/>
            </a:prstGeom>
            <a:ln w="762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3718298" y="2756050"/>
              <a:ext cx="442130" cy="584791"/>
            </a:xfrm>
            <a:prstGeom prst="triangl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8637" y="2815380"/>
              <a:ext cx="251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!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563431" y="4876156"/>
            <a:ext cx="1999274" cy="1148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Crowdsourced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26" name="Curved Down Arrow 25"/>
          <p:cNvSpPr/>
          <p:nvPr/>
        </p:nvSpPr>
        <p:spPr>
          <a:xfrm>
            <a:off x="1161093" y="4267996"/>
            <a:ext cx="2408530" cy="699539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71565" y="4683401"/>
            <a:ext cx="1616149" cy="134090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Profile Information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671565" y="4683401"/>
            <a:ext cx="1616149" cy="134090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Friend-Only Profile Information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312083" y="5920285"/>
            <a:ext cx="213748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C:\Users\t0ph3r\Desktop\img\brown_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26" y="5047939"/>
            <a:ext cx="720485" cy="980406"/>
          </a:xfrm>
          <a:prstGeom prst="rect">
            <a:avLst/>
          </a:prstGeom>
          <a:noFill/>
          <a:effectLst>
            <a:outerShdw blurRad="38100" dist="38100" dir="8100000" sx="101000" sy="101000" algn="t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t0ph3r\Desktop\img\black_gu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2" y="5070576"/>
            <a:ext cx="700882" cy="953733"/>
          </a:xfrm>
          <a:prstGeom prst="rect">
            <a:avLst/>
          </a:prstGeom>
          <a:noFill/>
          <a:effectLst>
            <a:outerShdw blurRad="38100" dist="38100" dir="8100000" sx="101000" sy="101000" algn="t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65315" y="5558688"/>
            <a:ext cx="83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Friends</a:t>
            </a:r>
            <a:endParaRPr lang="en-US" dirty="0"/>
          </a:p>
        </p:txBody>
      </p:sp>
      <p:pic>
        <p:nvPicPr>
          <p:cNvPr id="34" name="Picture 33" descr="C:\Users\t0ph3r\Desktop\res\evilgu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318" y="3955626"/>
            <a:ext cx="796236" cy="10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t0ph3r\Desktop\res\evilgu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317" y="5012368"/>
            <a:ext cx="796236" cy="10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t0ph3r\Desktop\res\evilgu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0406" y="5012367"/>
            <a:ext cx="796236" cy="10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12303E-7 L 0.1632 0.09436 C 0.19757 0.1154 0.24879 0.12743 0.30226 0.12743 C 0.3632 0.12743 0.41181 0.1154 0.44618 0.09436 L 0.60973 -7.12303E-7 " pathEditMode="relative" rAng="0" ptsTypes="FffFF">
                                      <p:cBhvr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6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4" grpId="0" animBg="1"/>
      <p:bldP spid="26" grpId="0" animBg="1"/>
      <p:bldP spid="27" grpId="0" animBg="1"/>
      <p:bldP spid="27" grpId="1" animBg="1"/>
      <p:bldP spid="29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3</a:t>
            </a:fld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t0ph3r\Desktop\Screen Shot 2012-05-15 at 1.20.10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18" y="133424"/>
            <a:ext cx="5420818" cy="66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400000">
            <a:off x="876760" y="21659"/>
            <a:ext cx="846247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21912" y="2392812"/>
            <a:ext cx="1973149" cy="80758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94743" y="4499427"/>
            <a:ext cx="4771883" cy="131413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3.05556E-6 0.1893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8935 L -3.05556E-6 0.7337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73379 L -3.05556E-6 0.3296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2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Market Crowdsourcing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 and profitable</a:t>
            </a:r>
            <a:endParaRPr lang="en-US" dirty="0"/>
          </a:p>
          <a:p>
            <a:pPr lvl="1"/>
            <a:r>
              <a:rPr lang="en-US" dirty="0"/>
              <a:t>Growing exponentially in size and revenue in China</a:t>
            </a:r>
          </a:p>
          <a:p>
            <a:pPr lvl="1"/>
            <a:r>
              <a:rPr lang="en-US" dirty="0"/>
              <a:t>$1 </a:t>
            </a:r>
            <a:r>
              <a:rPr lang="en-US" dirty="0" smtClean="0"/>
              <a:t>million </a:t>
            </a:r>
            <a:r>
              <a:rPr lang="en-US" dirty="0"/>
              <a:t>per month on just one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Cost effective: $0.21 per click</a:t>
            </a:r>
            <a:endParaRPr lang="en-US" dirty="0"/>
          </a:p>
          <a:p>
            <a:r>
              <a:rPr lang="en-US" dirty="0"/>
              <a:t>Starting to grow in US and other </a:t>
            </a:r>
            <a:r>
              <a:rPr lang="en-US" dirty="0" smtClean="0"/>
              <a:t>countries</a:t>
            </a:r>
          </a:p>
          <a:p>
            <a:pPr lvl="1"/>
            <a:r>
              <a:rPr lang="en-US" dirty="0" smtClean="0"/>
              <a:t>Mechanical Turk, Freelancer</a:t>
            </a:r>
          </a:p>
          <a:p>
            <a:pPr lvl="1"/>
            <a:r>
              <a:rPr lang="en-US" dirty="0" smtClean="0"/>
              <a:t>Twitter Follower Markets</a:t>
            </a:r>
          </a:p>
          <a:p>
            <a:r>
              <a:rPr lang="en-US" dirty="0" smtClean="0"/>
              <a:t>Huge problem for existing security systems</a:t>
            </a:r>
          </a:p>
          <a:p>
            <a:pPr lvl="1"/>
            <a:r>
              <a:rPr lang="en-US" dirty="0" smtClean="0"/>
              <a:t>Little to no automation to detect</a:t>
            </a:r>
          </a:p>
          <a:p>
            <a:pPr lvl="1"/>
            <a:r>
              <a:rPr lang="en-US" dirty="0" smtClean="0"/>
              <a:t>Turing tests 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Sybil </a:t>
            </a:r>
            <a:r>
              <a:rPr lang="en-US" b="1" dirty="0" smtClean="0">
                <a:solidFill>
                  <a:schemeClr val="accent1"/>
                </a:solidFill>
              </a:rPr>
              <a:t>Defense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30" y="1600200"/>
            <a:ext cx="8795280" cy="4890747"/>
          </a:xfrm>
        </p:spPr>
        <p:txBody>
          <a:bodyPr>
            <a:normAutofit/>
          </a:bodyPr>
          <a:lstStyle/>
          <a:p>
            <a:r>
              <a:rPr lang="en-US" sz="2800" dirty="0"/>
              <a:t>Defenders are losing the battle against OSN </a:t>
            </a:r>
            <a:r>
              <a:rPr lang="en-US" sz="2800" dirty="0" smtClean="0"/>
              <a:t>Sybils</a:t>
            </a:r>
            <a:endParaRPr lang="en-US" sz="2800" dirty="0"/>
          </a:p>
          <a:p>
            <a:r>
              <a:rPr lang="en-US" sz="2800" dirty="0" smtClean="0"/>
              <a:t>Idea: build a </a:t>
            </a:r>
            <a:r>
              <a:rPr lang="en-US" sz="2800" dirty="0" err="1"/>
              <a:t>c</a:t>
            </a:r>
            <a:r>
              <a:rPr lang="en-US" sz="2800" dirty="0" err="1" smtClean="0"/>
              <a:t>rowdsourced</a:t>
            </a:r>
            <a:r>
              <a:rPr lang="en-US" sz="2800" dirty="0" smtClean="0"/>
              <a:t> Sybil detector</a:t>
            </a:r>
            <a:endParaRPr lang="en-US" sz="2800" dirty="0"/>
          </a:p>
          <a:p>
            <a:pPr lvl="1"/>
            <a:r>
              <a:rPr lang="en-US" sz="2400" dirty="0" smtClean="0"/>
              <a:t>Leverage </a:t>
            </a:r>
            <a:r>
              <a:rPr lang="en-US" sz="2400" dirty="0"/>
              <a:t>human intelligence</a:t>
            </a:r>
          </a:p>
          <a:p>
            <a:pPr lvl="1"/>
            <a:r>
              <a:rPr lang="en-US" sz="2400" dirty="0" smtClean="0"/>
              <a:t>Scalable</a:t>
            </a:r>
          </a:p>
          <a:p>
            <a:r>
              <a:rPr lang="en-US" sz="2800" dirty="0" smtClean="0"/>
              <a:t>Open Questions</a:t>
            </a:r>
            <a:endParaRPr lang="en-US" sz="2800" dirty="0"/>
          </a:p>
          <a:p>
            <a:pPr lvl="1"/>
            <a:r>
              <a:rPr lang="en-US" sz="2400" dirty="0"/>
              <a:t>How </a:t>
            </a:r>
            <a:r>
              <a:rPr lang="en-US" sz="2400" b="1" dirty="0"/>
              <a:t>accurate </a:t>
            </a:r>
            <a:r>
              <a:rPr lang="en-US" sz="2400" dirty="0"/>
              <a:t>are </a:t>
            </a:r>
            <a:r>
              <a:rPr lang="en-US" sz="2400" dirty="0" smtClean="0"/>
              <a:t>users? </a:t>
            </a:r>
            <a:endParaRPr lang="en-US" sz="2400" dirty="0"/>
          </a:p>
          <a:p>
            <a:pPr lvl="1"/>
            <a:r>
              <a:rPr lang="en-US" sz="2400" dirty="0" smtClean="0"/>
              <a:t>What </a:t>
            </a:r>
            <a:r>
              <a:rPr lang="en-US" sz="2400" b="1" dirty="0" smtClean="0"/>
              <a:t>factors</a:t>
            </a:r>
            <a:r>
              <a:rPr lang="en-US" sz="2400" dirty="0" smtClean="0"/>
              <a:t> affect </a:t>
            </a:r>
            <a:r>
              <a:rPr lang="en-US" sz="2400" dirty="0"/>
              <a:t>detection accuracy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crowdsourced Sybil detection </a:t>
            </a:r>
            <a:r>
              <a:rPr lang="en-US" sz="2400" b="1" dirty="0"/>
              <a:t>cost effective? </a:t>
            </a:r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100003377686821-inf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" t="4" r="80318" b="77292"/>
          <a:stretch/>
        </p:blipFill>
        <p:spPr>
          <a:xfrm>
            <a:off x="7194479" y="2957530"/>
            <a:ext cx="1901765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2901"/>
            <a:ext cx="9074471" cy="48907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Two</a:t>
            </a:r>
            <a:r>
              <a:rPr lang="en-US" sz="2800" dirty="0" smtClean="0"/>
              <a:t> groups of users</a:t>
            </a:r>
          </a:p>
          <a:p>
            <a:pPr lvl="1"/>
            <a:r>
              <a:rPr lang="en-US" sz="2400" dirty="0" smtClean="0"/>
              <a:t>Experts – CS professors, masters, and PhD students</a:t>
            </a:r>
          </a:p>
          <a:p>
            <a:pPr lvl="1"/>
            <a:r>
              <a:rPr lang="en-US" sz="2400" dirty="0" err="1" smtClean="0"/>
              <a:t>Turkers</a:t>
            </a:r>
            <a:r>
              <a:rPr lang="en-US" sz="2400" dirty="0" smtClean="0"/>
              <a:t> – </a:t>
            </a:r>
            <a:r>
              <a:rPr lang="en-US" sz="2400" dirty="0" err="1" smtClean="0"/>
              <a:t>crowdworkers</a:t>
            </a:r>
            <a:r>
              <a:rPr lang="en-US" sz="2400" dirty="0" smtClean="0"/>
              <a:t> from Mechanical Turk and </a:t>
            </a:r>
            <a:r>
              <a:rPr lang="en-US" sz="2400" dirty="0" err="1" smtClean="0"/>
              <a:t>Zhubajie</a:t>
            </a:r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Three</a:t>
            </a:r>
            <a:r>
              <a:rPr lang="en-US" sz="2800" dirty="0" smtClean="0"/>
              <a:t> ground-truth datasets of full user profiles </a:t>
            </a:r>
          </a:p>
          <a:p>
            <a:pPr lvl="1"/>
            <a:r>
              <a:rPr lang="en-US" sz="2400" dirty="0" err="1" smtClean="0"/>
              <a:t>Renren</a:t>
            </a:r>
            <a:r>
              <a:rPr lang="en-US" sz="2400" dirty="0" smtClean="0"/>
              <a:t> – given to us by </a:t>
            </a:r>
            <a:r>
              <a:rPr lang="en-US" sz="2400" dirty="0" err="1" smtClean="0"/>
              <a:t>Renren</a:t>
            </a:r>
            <a:r>
              <a:rPr lang="en-US" sz="2400" dirty="0" smtClean="0"/>
              <a:t> Inc.</a:t>
            </a:r>
          </a:p>
          <a:p>
            <a:pPr lvl="1"/>
            <a:r>
              <a:rPr lang="en-US" sz="2400" dirty="0" smtClean="0"/>
              <a:t>Facebook US and India</a:t>
            </a:r>
          </a:p>
          <a:p>
            <a:pPr lvl="2"/>
            <a:r>
              <a:rPr lang="en-US" sz="2400" dirty="0" smtClean="0"/>
              <a:t>Crawled</a:t>
            </a:r>
          </a:p>
          <a:p>
            <a:pPr lvl="2"/>
            <a:r>
              <a:rPr lang="en-US" sz="2400" dirty="0" smtClean="0"/>
              <a:t>Legitimate profiles – 2-hops from our profiles</a:t>
            </a:r>
          </a:p>
          <a:p>
            <a:pPr lvl="2"/>
            <a:r>
              <a:rPr lang="en-US" sz="2400" dirty="0" smtClean="0"/>
              <a:t>Suspicious profiles – stock profile images</a:t>
            </a:r>
          </a:p>
          <a:p>
            <a:pPr lvl="2"/>
            <a:r>
              <a:rPr lang="en-US" sz="2400" dirty="0" smtClean="0"/>
              <a:t>Banned suspicious profiles = </a:t>
            </a:r>
            <a:r>
              <a:rPr lang="en-US" sz="2400" dirty="0" err="1" smtClean="0"/>
              <a:t>Sybils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flipH="1">
            <a:off x="5845629" y="3637162"/>
            <a:ext cx="1568614" cy="1081749"/>
            <a:chOff x="1219200" y="4876799"/>
            <a:chExt cx="5181605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77837"/>
                <a:gd name="adj2" fmla="val -330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5" y="4957382"/>
              <a:ext cx="5181600" cy="66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Stock Picture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735290" y="922779"/>
            <a:ext cx="2245834" cy="954107"/>
            <a:chOff x="1219200" y="4855778"/>
            <a:chExt cx="5181605" cy="1432148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9091"/>
                <a:gd name="adj2" fmla="val 1240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5" y="4855778"/>
              <a:ext cx="5181600" cy="143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Also used by spammers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5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-26894" y="6248400"/>
            <a:ext cx="533400" cy="381000"/>
          </a:xfrm>
        </p:spPr>
        <p:txBody>
          <a:bodyPr>
            <a:normAutofit/>
          </a:bodyPr>
          <a:lstStyle/>
          <a:p>
            <a:fld id="{AAD6C92E-E84D-7544-89E8-D557C0C4571A}" type="slidenum">
              <a:t>7</a:t>
            </a:fld>
            <a:endParaRPr lang="en-US" dirty="0"/>
          </a:p>
        </p:txBody>
      </p:sp>
      <p:pic>
        <p:nvPicPr>
          <p:cNvPr id="4" name="Content Placeholder 3" descr="webpage_2.eps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r="-344"/>
          <a:stretch/>
        </p:blipFill>
        <p:spPr>
          <a:xfrm>
            <a:off x="540868" y="-26894"/>
            <a:ext cx="6524625" cy="6864350"/>
          </a:xfrm>
          <a:ln w="12700" cmpd="sng"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588307" y="1048871"/>
            <a:ext cx="7095208" cy="887879"/>
            <a:chOff x="47625" y="1048871"/>
            <a:chExt cx="7095208" cy="887879"/>
          </a:xfrm>
        </p:grpSpPr>
        <p:sp>
          <p:nvSpPr>
            <p:cNvPr id="5" name="Rectangle 4"/>
            <p:cNvSpPr/>
            <p:nvPr/>
          </p:nvSpPr>
          <p:spPr>
            <a:xfrm>
              <a:off x="47625" y="1048871"/>
              <a:ext cx="6302375" cy="887879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9" idx="1"/>
            </p:cNvCxnSpPr>
            <p:nvPr/>
          </p:nvCxnSpPr>
          <p:spPr>
            <a:xfrm flipH="1">
              <a:off x="6379879" y="1492810"/>
              <a:ext cx="762954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710409" y="1261977"/>
            <a:ext cx="125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8307" y="2070846"/>
            <a:ext cx="6928019" cy="941295"/>
            <a:chOff x="47625" y="1051671"/>
            <a:chExt cx="6928019" cy="941295"/>
          </a:xfrm>
        </p:grpSpPr>
        <p:sp>
          <p:nvSpPr>
            <p:cNvPr id="14" name="Rectangle 13"/>
            <p:cNvSpPr/>
            <p:nvPr/>
          </p:nvSpPr>
          <p:spPr>
            <a:xfrm>
              <a:off x="47625" y="1051671"/>
              <a:ext cx="6302375" cy="941295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6379880" y="1501287"/>
              <a:ext cx="595764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543220" y="2104963"/>
            <a:ext cx="159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Classifying </a:t>
            </a:r>
          </a:p>
          <a:p>
            <a:pPr algn="ctr"/>
            <a:r>
              <a:rPr lang="en-US" sz="2400" dirty="0"/>
              <a:t>Profiles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7832" y="3094892"/>
            <a:ext cx="7085656" cy="3734972"/>
            <a:chOff x="47625" y="1063625"/>
            <a:chExt cx="7085656" cy="3662144"/>
          </a:xfrm>
        </p:grpSpPr>
        <p:sp>
          <p:nvSpPr>
            <p:cNvPr id="19" name="Rectangle 18"/>
            <p:cNvSpPr/>
            <p:nvPr/>
          </p:nvSpPr>
          <p:spPr>
            <a:xfrm>
              <a:off x="47625" y="1063625"/>
              <a:ext cx="6302375" cy="3662144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>
              <a:off x="6370355" y="1767093"/>
              <a:ext cx="762926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710382" y="3483825"/>
            <a:ext cx="125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Browsing</a:t>
            </a:r>
          </a:p>
          <a:p>
            <a:pPr algn="ctr"/>
            <a:r>
              <a:rPr lang="en-US" sz="2400" dirty="0"/>
              <a:t>Profiles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58343" y="5122798"/>
            <a:ext cx="4483433" cy="1141962"/>
            <a:chOff x="3536572" y="3483826"/>
            <a:chExt cx="4173810" cy="1141962"/>
          </a:xfrm>
        </p:grpSpPr>
        <p:sp>
          <p:nvSpPr>
            <p:cNvPr id="28" name="Rectangular Callout 27"/>
            <p:cNvSpPr/>
            <p:nvPr/>
          </p:nvSpPr>
          <p:spPr>
            <a:xfrm flipH="1">
              <a:off x="3536573" y="3483826"/>
              <a:ext cx="4146913" cy="1141962"/>
            </a:xfrm>
            <a:prstGeom prst="wedgeRectCallout">
              <a:avLst>
                <a:gd name="adj1" fmla="val 31765"/>
                <a:gd name="adj2" fmla="val -12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3536572" y="3541650"/>
              <a:ext cx="41738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Screenshot of Profile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(Links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Cannot be Clicked)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30419" y="1202287"/>
            <a:ext cx="2740838" cy="581044"/>
            <a:chOff x="254655" y="3328342"/>
            <a:chExt cx="2219604" cy="581044"/>
          </a:xfrm>
        </p:grpSpPr>
        <p:sp>
          <p:nvSpPr>
            <p:cNvPr id="32" name="Rectangular Callout 31"/>
            <p:cNvSpPr/>
            <p:nvPr/>
          </p:nvSpPr>
          <p:spPr>
            <a:xfrm flipH="1">
              <a:off x="254656" y="3328342"/>
              <a:ext cx="2205300" cy="581044"/>
            </a:xfrm>
            <a:prstGeom prst="wedgeRectCallout">
              <a:avLst>
                <a:gd name="adj1" fmla="val 37045"/>
                <a:gd name="adj2" fmla="val 1126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254655" y="3359272"/>
              <a:ext cx="2219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Real or fake?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88606" y="1202287"/>
            <a:ext cx="1255060" cy="581044"/>
            <a:chOff x="407055" y="3480742"/>
            <a:chExt cx="1255060" cy="581044"/>
          </a:xfrm>
        </p:grpSpPr>
        <p:sp>
          <p:nvSpPr>
            <p:cNvPr id="34" name="Rectangular Callout 33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49457"/>
                <a:gd name="adj2" fmla="val 1080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407055" y="3511672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Why?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22677" y="2354916"/>
            <a:ext cx="3693459" cy="581044"/>
            <a:chOff x="407055" y="3480742"/>
            <a:chExt cx="1255060" cy="581044"/>
          </a:xfrm>
        </p:grpSpPr>
        <p:sp>
          <p:nvSpPr>
            <p:cNvPr id="39" name="Rectangular Callout 38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49457"/>
                <a:gd name="adj2" fmla="val 1288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407055" y="3525119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Navigation Buttons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78487" y="164083"/>
            <a:ext cx="4173810" cy="1141962"/>
            <a:chOff x="3536572" y="3483826"/>
            <a:chExt cx="4173810" cy="1141962"/>
          </a:xfrm>
        </p:grpSpPr>
        <p:sp>
          <p:nvSpPr>
            <p:cNvPr id="42" name="Rectangular Callout 41"/>
            <p:cNvSpPr/>
            <p:nvPr/>
          </p:nvSpPr>
          <p:spPr>
            <a:xfrm flipH="1">
              <a:off x="3536573" y="3483826"/>
              <a:ext cx="4146913" cy="1141962"/>
            </a:xfrm>
            <a:prstGeom prst="wedgeRectCallout">
              <a:avLst>
                <a:gd name="adj1" fmla="val 35332"/>
                <a:gd name="adj2" fmla="val 7645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3536572" y="3541650"/>
              <a:ext cx="41738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Testers may skip around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and revisit profiles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038963"/>
              </p:ext>
            </p:extLst>
          </p:nvPr>
        </p:nvGraphicFramePr>
        <p:xfrm>
          <a:off x="633760" y="2085220"/>
          <a:ext cx="805550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61"/>
                <a:gridCol w="1031875"/>
                <a:gridCol w="945886"/>
                <a:gridCol w="2029354"/>
                <a:gridCol w="1186656"/>
                <a:gridCol w="1379273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Dataset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of Profiles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Test Group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of Testers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Profile per Tester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Legit.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Renren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Chinese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Chinese Turker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Facebook US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 Turker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Facebook India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India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India</a:t>
                      </a:r>
                      <a:r>
                        <a:rPr lang="en-US" sz="2000" baseline="0" dirty="0"/>
                        <a:t> Turker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843" y="2101756"/>
            <a:ext cx="1480131" cy="335198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11601" y="2101756"/>
            <a:ext cx="1994547" cy="1806216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11601" y="3907971"/>
            <a:ext cx="1994547" cy="154577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96233" y="2101755"/>
            <a:ext cx="3220871" cy="3351989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7104" y="2101755"/>
            <a:ext cx="1380699" cy="3351989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23681" y="6140476"/>
            <a:ext cx="3065929" cy="581044"/>
            <a:chOff x="407055" y="3480742"/>
            <a:chExt cx="1255060" cy="581044"/>
          </a:xfrm>
        </p:grpSpPr>
        <p:sp>
          <p:nvSpPr>
            <p:cNvPr id="14" name="Rectangular Callout 13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33970"/>
                <a:gd name="adj2" fmla="val -1857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07055" y="3497823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Crawled Data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3268" y="1199072"/>
            <a:ext cx="3065929" cy="581044"/>
            <a:chOff x="407055" y="3480742"/>
            <a:chExt cx="1255060" cy="581044"/>
          </a:xfrm>
        </p:grpSpPr>
        <p:sp>
          <p:nvSpPr>
            <p:cNvPr id="17" name="Rectangular Callout 16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30316"/>
                <a:gd name="adj2" fmla="val 3285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407055" y="3525119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Data from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Renren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09478" y="1058743"/>
            <a:ext cx="2580298" cy="581044"/>
            <a:chOff x="407055" y="3480742"/>
            <a:chExt cx="1255060" cy="581044"/>
          </a:xfrm>
        </p:grpSpPr>
        <p:sp>
          <p:nvSpPr>
            <p:cNvPr id="20" name="Rectangular Callout 19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1232"/>
                <a:gd name="adj2" fmla="val 33056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407055" y="3525119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Fewer Experts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21629" y="6140476"/>
            <a:ext cx="4497096" cy="581044"/>
            <a:chOff x="407055" y="3480742"/>
            <a:chExt cx="1255060" cy="581044"/>
          </a:xfrm>
        </p:grpSpPr>
        <p:sp>
          <p:nvSpPr>
            <p:cNvPr id="23" name="Rectangular Callout 22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-24898"/>
                <a:gd name="adj2" fmla="val -2513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407055" y="3497823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More Profiles for Experts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8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Tester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4524"/>
              </p:ext>
            </p:extLst>
          </p:nvPr>
        </p:nvGraphicFramePr>
        <p:xfrm>
          <a:off x="460264" y="1557135"/>
          <a:ext cx="8137525" cy="528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4928115" y="1891398"/>
            <a:ext cx="1308538" cy="977462"/>
          </a:xfrm>
          <a:prstGeom prst="wedgeRectCallout">
            <a:avLst>
              <a:gd name="adj1" fmla="val 40613"/>
              <a:gd name="adj2" fmla="val 93145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so good :(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8751" y="3133035"/>
            <a:ext cx="8263530" cy="1523216"/>
            <a:chOff x="414979" y="3333623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6" y="3496213"/>
              <a:ext cx="8118848" cy="1198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Experts prove that humans can be accurate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err="1" smtClean="0">
                  <a:solidFill>
                    <a:schemeClr val="bg1"/>
                  </a:solidFill>
                </a:rPr>
                <a:t>Turkers</a:t>
              </a:r>
              <a:r>
                <a:rPr lang="en-US" sz="3200" dirty="0" smtClean="0">
                  <a:solidFill>
                    <a:schemeClr val="bg1"/>
                  </a:solidFill>
                </a:rPr>
                <a:t> need extra help…</a:t>
              </a: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1524001" y="3612857"/>
            <a:ext cx="3607042" cy="1477663"/>
          </a:xfrm>
          <a:prstGeom prst="wedgeRectCallout">
            <a:avLst>
              <a:gd name="adj1" fmla="val 113579"/>
              <a:gd name="adj2" fmla="val 48831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Awesome!</a:t>
            </a:r>
          </a:p>
          <a:p>
            <a:pPr algn="ctr"/>
            <a:r>
              <a:rPr lang="en-US" sz="2800" dirty="0" smtClean="0"/>
              <a:t>80% of experts have &gt;90% accuracy!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31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65072</TotalTime>
  <Words>1085</Words>
  <Application>Microsoft Office PowerPoint</Application>
  <PresentationFormat>On-screen Show (4:3)</PresentationFormat>
  <Paragraphs>346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Fighting Fire With Fire: Crowdsourcing Security Solutions on the Social Web</vt:lpstr>
      <vt:lpstr>High Quality Sybils and Spam</vt:lpstr>
      <vt:lpstr>PowerPoint Presentation</vt:lpstr>
      <vt:lpstr>Black Market Crowdsourcing</vt:lpstr>
      <vt:lpstr>Crowdsourcing Sybil Defense</vt:lpstr>
      <vt:lpstr>User Study</vt:lpstr>
      <vt:lpstr>PowerPoint Presentation</vt:lpstr>
      <vt:lpstr>Experiment Overview</vt:lpstr>
      <vt:lpstr>Individual Tester Accuracy</vt:lpstr>
      <vt:lpstr>Accuracy of the Crowd</vt:lpstr>
      <vt:lpstr>How Many Classifications Do You Need?</vt:lpstr>
      <vt:lpstr>Eliminating Inaccurate Turkers</vt:lpstr>
      <vt:lpstr>How to turn our results into a system?</vt:lpstr>
      <vt:lpstr>System Architecture</vt:lpstr>
      <vt:lpstr>Trace Driven Simulations</vt:lpstr>
      <vt:lpstr>Estimating Cost</vt:lpstr>
      <vt:lpstr>Takeaways</vt:lpstr>
      <vt:lpstr>Questions?</vt:lpstr>
      <vt:lpstr>Survey Fatigue </vt:lpstr>
      <vt:lpstr>Sybil Profile Difficulty</vt:lpstr>
      <vt:lpstr>Preserving User Privacy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764</cp:revision>
  <cp:lastPrinted>2012-08-22T04:00:45Z</cp:lastPrinted>
  <dcterms:created xsi:type="dcterms:W3CDTF">2012-01-03T02:22:46Z</dcterms:created>
  <dcterms:modified xsi:type="dcterms:W3CDTF">2012-11-08T19:39:57Z</dcterms:modified>
</cp:coreProperties>
</file>