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26" autoAdjust="0"/>
  </p:normalViewPr>
  <p:slideViewPr>
    <p:cSldViewPr>
      <p:cViewPr varScale="1">
        <p:scale>
          <a:sx n="96" d="100"/>
          <a:sy n="96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0AD2113-1427-42F9-B021-0CDE7A844B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0601E1-676F-4359-890B-05C9195AEF2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558DD-0FCB-46CE-9D4A-ADE3E9E324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FE4F7-635A-4370-87E6-C15A630970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AB4AA-0ED3-4E24-93DF-F0C3EDA107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E4A94-A374-4A37-A7DF-FA995AF13E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7F56-5591-4128-A138-7C3E06EF89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FB08E-A7F2-4C99-955F-5720AEC299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A858F-AB3F-4815-8762-FAD7979827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0D789-D511-42CA-B4B1-DEBB3E8B13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66C79-2FB4-4266-B2C6-C8C27778EA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8F7AA-2373-4CB6-BA75-ED76FE6C7A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/>
              <a:t>CSc 453: Background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7EC7134-2E18-479F-B6F8-F78C20D8169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692150"/>
            <a:ext cx="6781800" cy="1658938"/>
          </a:xfrm>
        </p:spPr>
        <p:txBody>
          <a:bodyPr/>
          <a:lstStyle/>
          <a:p>
            <a:pPr algn="ctr"/>
            <a:r>
              <a:rPr lang="en-US" sz="3800" dirty="0" err="1">
                <a:latin typeface="+mj-lt"/>
              </a:rPr>
              <a:t>CSc</a:t>
            </a:r>
            <a:r>
              <a:rPr lang="en-US" sz="3800" dirty="0">
                <a:latin typeface="+mj-lt"/>
              </a:rPr>
              <a:t> 453</a:t>
            </a:r>
            <a:r>
              <a:rPr lang="en-US" sz="4200" dirty="0">
                <a:latin typeface="+mj-lt"/>
              </a:rPr>
              <a:t/>
            </a:r>
            <a:br>
              <a:rPr lang="en-US" sz="4200" dirty="0">
                <a:latin typeface="+mj-lt"/>
              </a:rPr>
            </a:br>
            <a:r>
              <a:rPr lang="en-US" sz="4200" dirty="0">
                <a:latin typeface="+mj-lt"/>
              </a:rPr>
              <a:t>Compilers &amp; Systems    Software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/>
              <a:t>Saumya Debray</a:t>
            </a:r>
          </a:p>
          <a:p>
            <a:r>
              <a:rPr lang="en-US" i="1"/>
              <a:t>The University of Arizona</a:t>
            </a:r>
          </a:p>
          <a:p>
            <a:r>
              <a:rPr lang="en-US" i="1"/>
              <a:t>Tucson, AZ 85721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Background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7CF1-5138-40F8-97B8-2AB87931A2F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latin typeface="+mj-lt"/>
              </a:rPr>
              <a:t>Course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latin typeface="Arial Narrow" pitchFamily="34" charset="0"/>
              </a:rPr>
              <a:t>Understand the design and implementation of compilers and related systems software.</a:t>
            </a:r>
          </a:p>
          <a:p>
            <a:r>
              <a:rPr lang="en-US" sz="3200">
                <a:latin typeface="Arial Narrow" pitchFamily="34" charset="0"/>
              </a:rPr>
              <a:t>Understand how source language programs are implemented at the machine level.</a:t>
            </a:r>
          </a:p>
          <a:p>
            <a:r>
              <a:rPr lang="en-US" sz="3200">
                <a:latin typeface="Arial Narrow" pitchFamily="34" charset="0"/>
              </a:rPr>
              <a:t>Understand compilation as an instance of language translation</a:t>
            </a:r>
            <a:r>
              <a:rPr lang="en-US" sz="3600">
                <a:latin typeface="Arial Narrow" pitchFamily="34" charset="0"/>
              </a:rPr>
              <a:t>.</a:t>
            </a:r>
            <a:endParaRPr 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Background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D699-287E-4A0E-8C72-B9AAE9AAC9F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latin typeface="+mj-lt"/>
              </a:rPr>
              <a:t>Compilers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>
                <a:latin typeface="Arial Narrow" pitchFamily="34" charset="0"/>
              </a:rPr>
              <a:t>A </a:t>
            </a:r>
            <a:r>
              <a:rPr lang="en-US" sz="3200" i="1" u="sng">
                <a:latin typeface="Arial Narrow" pitchFamily="34" charset="0"/>
              </a:rPr>
              <a:t>compiler</a:t>
            </a:r>
            <a:r>
              <a:rPr lang="en-US" sz="3200">
                <a:latin typeface="Arial Narrow" pitchFamily="34" charset="0"/>
              </a:rPr>
              <a:t>  (more generally, </a:t>
            </a:r>
            <a:r>
              <a:rPr lang="en-US" sz="3200" i="1" u="sng">
                <a:latin typeface="Arial Narrow" pitchFamily="34" charset="0"/>
              </a:rPr>
              <a:t>translator</a:t>
            </a:r>
            <a:r>
              <a:rPr lang="en-US" sz="3200">
                <a:latin typeface="Arial Narrow" pitchFamily="34" charset="0"/>
              </a:rPr>
              <a:t>) maps </a:t>
            </a:r>
            <a:r>
              <a:rPr lang="en-US" sz="3200" i="1">
                <a:latin typeface="Arial Narrow" pitchFamily="34" charset="0"/>
              </a:rPr>
              <a:t>source language strings </a:t>
            </a:r>
            <a:r>
              <a:rPr lang="en-US" sz="3200">
                <a:latin typeface="Arial Narrow" pitchFamily="34" charset="0"/>
              </a:rPr>
              <a:t>to “equivalent” </a:t>
            </a:r>
            <a:r>
              <a:rPr lang="en-US" sz="3200" i="1">
                <a:latin typeface="Arial Narrow" pitchFamily="34" charset="0"/>
              </a:rPr>
              <a:t>target language strings</a:t>
            </a:r>
            <a:r>
              <a:rPr lang="en-US" sz="3200">
                <a:latin typeface="Arial Narrow" pitchFamily="34" charset="0"/>
              </a:rPr>
              <a:t>.  E.g.:</a:t>
            </a:r>
          </a:p>
          <a:p>
            <a:pPr lvl="1"/>
            <a:r>
              <a:rPr lang="en-US" sz="2800">
                <a:latin typeface="Arial Narrow" pitchFamily="34" charset="0"/>
              </a:rPr>
              <a:t>gcc : C/C++ programs to assembly/machine code</a:t>
            </a:r>
          </a:p>
          <a:p>
            <a:pPr lvl="1"/>
            <a:r>
              <a:rPr lang="en-US" sz="2800">
                <a:latin typeface="Arial Narrow" pitchFamily="34" charset="0"/>
              </a:rPr>
              <a:t>f2c : Fortran programs to C programs</a:t>
            </a:r>
          </a:p>
          <a:p>
            <a:pPr lvl="1"/>
            <a:r>
              <a:rPr lang="en-US" sz="2800">
                <a:latin typeface="Arial Narrow" pitchFamily="34" charset="0"/>
              </a:rPr>
              <a:t>latex2html: Latex documents to HTML documents</a:t>
            </a:r>
          </a:p>
          <a:p>
            <a:pPr lvl="1"/>
            <a:r>
              <a:rPr lang="en-US" sz="2800">
                <a:latin typeface="Arial Narrow" pitchFamily="34" charset="0"/>
              </a:rPr>
              <a:t>javac : Java programs to JVM byte code</a:t>
            </a:r>
          </a:p>
          <a:p>
            <a:pPr lvl="1"/>
            <a:r>
              <a:rPr lang="en-US" sz="2800">
                <a:latin typeface="Arial Narrow" pitchFamily="34" charset="0"/>
              </a:rPr>
              <a:t>ps2pdf: PostScript files to PDF files</a:t>
            </a:r>
          </a:p>
          <a:p>
            <a:pPr lvl="1">
              <a:buFont typeface="Wingdings" pitchFamily="2" charset="2"/>
              <a:buNone/>
            </a:pPr>
            <a:endParaRPr lang="en-US" sz="280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600" i="1" u="sng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Background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35-1673-47AA-AB91-F0500B16F33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latin typeface="+mj-lt"/>
              </a:rPr>
              <a:t>Languages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i="1">
                <a:latin typeface="Arial Narrow" pitchFamily="34" charset="0"/>
              </a:rPr>
              <a:t>Syntax</a:t>
            </a:r>
            <a:r>
              <a:rPr lang="en-US" sz="3200">
                <a:latin typeface="Arial Narrow" pitchFamily="34" charset="0"/>
              </a:rPr>
              <a:t>: </a:t>
            </a:r>
          </a:p>
          <a:p>
            <a:pPr lvl="1"/>
            <a:r>
              <a:rPr lang="en-US" sz="2800">
                <a:latin typeface="Arial Narrow" pitchFamily="34" charset="0"/>
              </a:rPr>
              <a:t>“structural” aspects of program units.</a:t>
            </a:r>
          </a:p>
          <a:p>
            <a:pPr lvl="1"/>
            <a:r>
              <a:rPr lang="en-US" sz="2800">
                <a:latin typeface="Arial Narrow" pitchFamily="34" charset="0"/>
              </a:rPr>
              <a:t>specified by a grammar</a:t>
            </a:r>
            <a:r>
              <a:rPr lang="en-US">
                <a:latin typeface="Arial Narrow" pitchFamily="34" charset="0"/>
              </a:rPr>
              <a:t>.</a:t>
            </a:r>
          </a:p>
          <a:p>
            <a:r>
              <a:rPr lang="en-US" sz="3200" i="1">
                <a:latin typeface="Arial Narrow" pitchFamily="34" charset="0"/>
              </a:rPr>
              <a:t>Semantics:</a:t>
            </a:r>
          </a:p>
          <a:p>
            <a:pPr lvl="1"/>
            <a:r>
              <a:rPr lang="en-US" sz="2800">
                <a:latin typeface="Arial Narrow" pitchFamily="34" charset="0"/>
              </a:rPr>
              <a:t>the “meaning,” i.e., behavior, of program units.</a:t>
            </a:r>
          </a:p>
          <a:p>
            <a:pPr lvl="1"/>
            <a:r>
              <a:rPr lang="en-US" sz="2800">
                <a:latin typeface="Arial Narrow" pitchFamily="34" charset="0"/>
              </a:rPr>
              <a:t>specified using </a:t>
            </a:r>
            <a:r>
              <a:rPr lang="en-US" sz="2800" i="1" u="sng">
                <a:latin typeface="Arial Narrow" pitchFamily="34" charset="0"/>
              </a:rPr>
              <a:t>actions</a:t>
            </a:r>
            <a:r>
              <a:rPr lang="en-US" sz="2800">
                <a:latin typeface="Arial Narrow" pitchFamily="34" charset="0"/>
              </a:rPr>
              <a:t> associated with grammar rules</a:t>
            </a:r>
            <a:r>
              <a:rPr lang="en-US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Background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308-B659-4432-96AF-4564E121FE5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latin typeface="+mj-lt"/>
              </a:rPr>
              <a:t>Phases of a Compiler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Lexical analysis (“scanning”)</a:t>
            </a:r>
          </a:p>
          <a:p>
            <a:pPr marL="1090613" lvl="2" indent="-396875">
              <a:lnSpc>
                <a:spcPct val="90000"/>
              </a:lnSpc>
            </a:pPr>
            <a:r>
              <a:rPr lang="en-US" sz="2000"/>
              <a:t>Reads in program, groups characters into “tokens”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Syntax analysis (“parsing”)</a:t>
            </a:r>
          </a:p>
          <a:p>
            <a:pPr marL="1090613" lvl="2" indent="-396875">
              <a:lnSpc>
                <a:spcPct val="90000"/>
              </a:lnSpc>
            </a:pPr>
            <a:r>
              <a:rPr lang="en-US" sz="1800"/>
              <a:t>Structures token sequence according to grammar rules of the language.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Semantic analysis</a:t>
            </a:r>
          </a:p>
          <a:p>
            <a:pPr marL="1090613" lvl="2" indent="-396875">
              <a:lnSpc>
                <a:spcPct val="90000"/>
              </a:lnSpc>
            </a:pPr>
            <a:r>
              <a:rPr lang="en-US" sz="1900"/>
              <a:t>Checks semantic constraints of the language.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Intermediate code generation</a:t>
            </a:r>
          </a:p>
          <a:p>
            <a:pPr marL="1090613" lvl="2" indent="-396875">
              <a:lnSpc>
                <a:spcPct val="90000"/>
              </a:lnSpc>
            </a:pPr>
            <a:r>
              <a:rPr lang="en-US" sz="2000"/>
              <a:t>Translates to “lower level” representation.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Program analysis and code optimization</a:t>
            </a:r>
          </a:p>
          <a:p>
            <a:pPr marL="1090613" lvl="2" indent="-396875">
              <a:lnSpc>
                <a:spcPct val="90000"/>
              </a:lnSpc>
            </a:pPr>
            <a:r>
              <a:rPr lang="en-US" sz="2000"/>
              <a:t>Improves code quality.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Final code generation.</a:t>
            </a:r>
            <a:endParaRPr lang="en-US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Background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3AD5-2ED5-40B8-AF81-C4B7E97148F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Grouping of Phases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i="1" u="sng">
                <a:latin typeface="Arial Narrow" pitchFamily="34" charset="0"/>
              </a:rPr>
              <a:t>Front end</a:t>
            </a:r>
            <a:r>
              <a:rPr lang="en-US" sz="3200">
                <a:latin typeface="Arial Narrow" pitchFamily="34" charset="0"/>
              </a:rPr>
              <a:t> : machine independent phases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Arial Narrow" pitchFamily="34" charset="0"/>
              </a:rPr>
              <a:t>Lexical analysis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Arial Narrow" pitchFamily="34" charset="0"/>
              </a:rPr>
              <a:t>Syntax analysis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Arial Narrow" pitchFamily="34" charset="0"/>
              </a:rPr>
              <a:t>Semantic analysis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Arial Narrow" pitchFamily="34" charset="0"/>
              </a:rPr>
              <a:t>Intermediate code generation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Arial Narrow" pitchFamily="34" charset="0"/>
              </a:rPr>
              <a:t>Some code optimization</a:t>
            </a:r>
          </a:p>
          <a:p>
            <a:pPr>
              <a:lnSpc>
                <a:spcPct val="90000"/>
              </a:lnSpc>
            </a:pPr>
            <a:r>
              <a:rPr lang="en-US" sz="3200" i="1" u="sng">
                <a:latin typeface="Arial Narrow" pitchFamily="34" charset="0"/>
              </a:rPr>
              <a:t>Back end</a:t>
            </a:r>
            <a:r>
              <a:rPr lang="en-US" sz="3200">
                <a:latin typeface="Arial Narrow" pitchFamily="34" charset="0"/>
              </a:rPr>
              <a:t> : machine dependent phases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Arial Narrow" pitchFamily="34" charset="0"/>
              </a:rPr>
              <a:t>Final code generation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Arial Narrow" pitchFamily="34" charset="0"/>
              </a:rPr>
              <a:t>Machine-dependent optimizations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commonly used translator:</a:t>
            </a:r>
            <a:br>
              <a:rPr lang="en-US" dirty="0" smtClean="0"/>
            </a:br>
            <a:r>
              <a:rPr lang="en-US" dirty="0" smtClean="0"/>
              <a:t>The Web Browser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Gecko </a:t>
            </a:r>
          </a:p>
          <a:p>
            <a:r>
              <a:rPr lang="en-US" sz="1600" b="0" dirty="0" smtClean="0"/>
              <a:t>(</a:t>
            </a:r>
            <a:r>
              <a:rPr lang="en-US" sz="1600" b="0" dirty="0" smtClean="0"/>
              <a:t>rendering engine for Firefox):</a:t>
            </a:r>
            <a:endParaRPr lang="en-US" sz="1600" b="0" dirty="0"/>
          </a:p>
        </p:txBody>
      </p:sp>
      <p:pic>
        <p:nvPicPr>
          <p:cNvPr id="10" name="Content Placeholder 9" descr="Mozilla-Geck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8400"/>
            <a:ext cx="3863340" cy="1795463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Webkit</a:t>
            </a:r>
            <a:endParaRPr lang="en-US" dirty="0" smtClean="0"/>
          </a:p>
          <a:p>
            <a:r>
              <a:rPr lang="en-US" sz="1600" b="0" dirty="0" smtClean="0"/>
              <a:t>(rendering engine for Safari and Chrome):</a:t>
            </a:r>
            <a:endParaRPr lang="en-US" sz="1600" b="0" dirty="0"/>
          </a:p>
        </p:txBody>
      </p:sp>
      <p:pic>
        <p:nvPicPr>
          <p:cNvPr id="11" name="Content Placeholder 10" descr="webkitflow.png.pagespeed.ce.KhQEkvbb3q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438400"/>
            <a:ext cx="3803429" cy="17615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CSc 453: Background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B4AA-0ED3-4E24-93DF-F0C3EDA10729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" y="5181600"/>
            <a:ext cx="7857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i="1" dirty="0" smtClean="0"/>
              <a:t>How Browsers Work: Behind the Scenes of Modern </a:t>
            </a:r>
            <a:r>
              <a:rPr lang="en-US" sz="1600" i="1" dirty="0" smtClean="0"/>
              <a:t>Web Browsers</a:t>
            </a:r>
            <a:r>
              <a:rPr lang="en-US" sz="1600" dirty="0" smtClean="0"/>
              <a:t>, by </a:t>
            </a:r>
            <a:r>
              <a:rPr lang="en-US" sz="1600" dirty="0" err="1" smtClean="0"/>
              <a:t>Tali</a:t>
            </a:r>
            <a:r>
              <a:rPr lang="en-US" sz="1600" dirty="0" smtClean="0"/>
              <a:t> </a:t>
            </a:r>
            <a:r>
              <a:rPr lang="en-US" sz="1600" dirty="0" err="1" smtClean="0"/>
              <a:t>Garsiel</a:t>
            </a:r>
            <a:r>
              <a:rPr lang="en-US" sz="1600" dirty="0" smtClean="0"/>
              <a:t> &amp; Paul Irish. http://www.html5rocks.com/en/tutorials/internals/howbrowserswork/</a:t>
            </a:r>
            <a:endParaRPr lang="en-US" sz="1600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1531620" y="3192780"/>
            <a:ext cx="365760" cy="251460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3472815" y="3853815"/>
            <a:ext cx="369570" cy="1219200"/>
          </a:xfrm>
          <a:prstGeom prst="rightBrace">
            <a:avLst>
              <a:gd name="adj1" fmla="val 8333"/>
              <a:gd name="adj2" fmla="val 475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95400" y="46482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front end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457200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back end</a:t>
            </a:r>
            <a:endParaRPr lang="en-US" sz="1400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5379720" y="3459480"/>
            <a:ext cx="365760" cy="198120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5400000">
            <a:off x="7320915" y="3575685"/>
            <a:ext cx="369570" cy="1752600"/>
          </a:xfrm>
          <a:prstGeom prst="rightBrace">
            <a:avLst>
              <a:gd name="adj1" fmla="val 8333"/>
              <a:gd name="adj2" fmla="val 475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05400" y="46482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front end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464820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back end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CSc 453: Background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6C4E-5C93-44F0-A7BA-424682C8DBF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>
                <a:latin typeface="+mj-lt"/>
              </a:rPr>
              <a:t>Costs of different phases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latin typeface="Arial Narrow" pitchFamily="34" charset="0"/>
              </a:rPr>
              <a:t>Typically, a compiler spends most of its time doing I/O and lexical analysis:</a:t>
            </a:r>
          </a:p>
          <a:p>
            <a:pPr lvl="1"/>
            <a:r>
              <a:rPr lang="en-US" sz="2800">
                <a:latin typeface="Arial Narrow" pitchFamily="34" charset="0"/>
              </a:rPr>
              <a:t> ~ 35-40% of time spent in I/O</a:t>
            </a:r>
          </a:p>
          <a:p>
            <a:pPr lvl="1"/>
            <a:r>
              <a:rPr lang="en-US" sz="2800">
                <a:latin typeface="Arial Narrow" pitchFamily="34" charset="0"/>
              </a:rPr>
              <a:t>~ 30% in lexical analysis</a:t>
            </a:r>
          </a:p>
          <a:p>
            <a:pPr lvl="1"/>
            <a:r>
              <a:rPr lang="en-US" sz="2800">
                <a:latin typeface="Arial Narrow" pitchFamily="34" charset="0"/>
              </a:rPr>
              <a:t>~ 10% in symbol table management</a:t>
            </a:r>
          </a:p>
          <a:p>
            <a:pPr lvl="1"/>
            <a:r>
              <a:rPr lang="en-US" sz="2800">
                <a:latin typeface="Arial Narrow" pitchFamily="34" charset="0"/>
              </a:rPr>
              <a:t>~ 7-15% in parsing and other control</a:t>
            </a:r>
          </a:p>
          <a:p>
            <a:pPr lvl="1"/>
            <a:endParaRPr lang="en-US" sz="28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180</TotalTime>
  <Words>384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Network</vt:lpstr>
      <vt:lpstr>CSc 453 Compilers &amp; Systems    Software</vt:lpstr>
      <vt:lpstr>Course Objectives</vt:lpstr>
      <vt:lpstr>Compilers</vt:lpstr>
      <vt:lpstr>Languages</vt:lpstr>
      <vt:lpstr>Phases of a Compiler</vt:lpstr>
      <vt:lpstr>Grouping of Phases</vt:lpstr>
      <vt:lpstr>A very commonly used translator: The Web Browser</vt:lpstr>
      <vt:lpstr>Costs of different phases</vt:lpstr>
    </vt:vector>
  </TitlesOfParts>
  <Company>University of Arizona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453: Compilers &amp; Systems Software</dc:title>
  <dc:creator>debray</dc:creator>
  <cp:lastModifiedBy>Debray</cp:lastModifiedBy>
  <cp:revision>12</cp:revision>
  <dcterms:created xsi:type="dcterms:W3CDTF">2004-06-11T14:01:05Z</dcterms:created>
  <dcterms:modified xsi:type="dcterms:W3CDTF">2012-08-16T23:59:40Z</dcterms:modified>
</cp:coreProperties>
</file>