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1"/>
  </p:notesMasterIdLst>
  <p:handoutMasterIdLst>
    <p:handoutMasterId r:id="rId32"/>
  </p:handoutMasterIdLst>
  <p:sldIdLst>
    <p:sldId id="344" r:id="rId2"/>
    <p:sldId id="387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7" r:id="rId13"/>
    <p:sldId id="368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383" r:id="rId27"/>
    <p:sldId id="384" r:id="rId28"/>
    <p:sldId id="385" r:id="rId29"/>
    <p:sldId id="386" r:id="rId30"/>
  </p:sldIdLst>
  <p:sldSz cx="9144000" cy="6858000" type="screen4x3"/>
  <p:notesSz cx="6991350" cy="928052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scaleToFitPaper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81D58"/>
    <a:srgbClr val="B50069"/>
    <a:srgbClr val="CECECE"/>
    <a:srgbClr val="3C0023"/>
    <a:srgbClr val="FC0128"/>
    <a:srgbClr val="4D4D4D"/>
    <a:srgbClr val="CBCBCB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95" d="100"/>
          <a:sy n="95" d="100"/>
        </p:scale>
        <p:origin x="-608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8"/>
    </p:cViewPr>
  </p:sorterViewPr>
  <p:notesViewPr>
    <p:cSldViewPr>
      <p:cViewPr varScale="1">
        <p:scale>
          <a:sx n="56" d="100"/>
          <a:sy n="56" d="100"/>
        </p:scale>
        <p:origin x="-1794" y="-78"/>
      </p:cViewPr>
      <p:guideLst>
        <p:guide orient="horz" pos="2923"/>
        <p:guide pos="220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Relationship Id="rId2" Type="http://schemas.openxmlformats.org/officeDocument/2006/relationships/slide" Target="slides/slide9.xml"/><Relationship Id="rId3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1378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8688" y="4405313"/>
            <a:ext cx="5130800" cy="417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973" tIns="46683" rIns="94973" bIns="466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703263"/>
            <a:ext cx="4622800" cy="3467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523038" y="8875713"/>
            <a:ext cx="3968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4973" tIns="46683" rIns="94973" bIns="46683" anchor="ctr">
            <a:spAutoFit/>
          </a:bodyPr>
          <a:lstStyle/>
          <a:p>
            <a:pPr algn="r" defTabSz="939800" eaLnBrk="0" hangingPunct="0"/>
            <a:fld id="{836983CF-2C3B-DB4E-A5C6-0DC9A1C8C84A}" type="slidenum">
              <a:rPr lang="en-US" sz="1400"/>
              <a:pPr algn="r" defTabSz="939800" eaLnBrk="0" hangingPunct="0"/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52015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915400" cy="6858000"/>
            <a:chOff x="0" y="0"/>
            <a:chExt cx="5616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240" cy="4320"/>
              <a:chOff x="0" y="0"/>
              <a:chExt cx="240" cy="4320"/>
            </a:xfrm>
          </p:grpSpPr>
          <p:sp>
            <p:nvSpPr>
              <p:cNvPr id="59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0" name="Rectangle 5" descr="50%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1" name="Rectangle 6"/>
              <p:cNvSpPr>
                <a:spLocks noChangeArrowheads="1"/>
              </p:cNvSpPr>
              <p:nvPr userDrawn="1"/>
            </p:nvSpPr>
            <p:spPr bwMode="auto">
              <a:xfrm>
                <a:off x="0" y="48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2" name="Rectangle 7" descr="50%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3" name="Rectangle 8"/>
              <p:cNvSpPr>
                <a:spLocks noChangeArrowheads="1"/>
              </p:cNvSpPr>
              <p:nvPr userDrawn="1"/>
            </p:nvSpPr>
            <p:spPr bwMode="auto">
              <a:xfrm>
                <a:off x="0" y="96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4" name="Rectangle 9" descr="50%"/>
              <p:cNvSpPr>
                <a:spLocks noChangeArrowheads="1"/>
              </p:cNvSpPr>
              <p:nvPr userDrawn="1"/>
            </p:nvSpPr>
            <p:spPr bwMode="auto">
              <a:xfrm>
                <a:off x="0" y="120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5" name="Rectangle 10"/>
              <p:cNvSpPr>
                <a:spLocks noChangeArrowheads="1"/>
              </p:cNvSpPr>
              <p:nvPr userDrawn="1"/>
            </p:nvSpPr>
            <p:spPr bwMode="auto">
              <a:xfrm>
                <a:off x="0" y="144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6" name="Rectangle 11" descr="50%"/>
              <p:cNvSpPr>
                <a:spLocks noChangeArrowheads="1"/>
              </p:cNvSpPr>
              <p:nvPr userDrawn="1"/>
            </p:nvSpPr>
            <p:spPr bwMode="auto">
              <a:xfrm>
                <a:off x="0" y="168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7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92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8" name="Rectangle 13" descr="50%"/>
              <p:cNvSpPr>
                <a:spLocks noChangeArrowheads="1"/>
              </p:cNvSpPr>
              <p:nvPr userDrawn="1"/>
            </p:nvSpPr>
            <p:spPr bwMode="auto">
              <a:xfrm>
                <a:off x="0" y="216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69" name="Rectangle 14"/>
              <p:cNvSpPr>
                <a:spLocks noChangeArrowheads="1"/>
              </p:cNvSpPr>
              <p:nvPr userDrawn="1"/>
            </p:nvSpPr>
            <p:spPr bwMode="auto">
              <a:xfrm>
                <a:off x="0" y="240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0" name="Rectangle 15" descr="50%"/>
              <p:cNvSpPr>
                <a:spLocks noChangeArrowheads="1"/>
              </p:cNvSpPr>
              <p:nvPr userDrawn="1"/>
            </p:nvSpPr>
            <p:spPr bwMode="auto">
              <a:xfrm>
                <a:off x="0" y="264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1" name="Rectangle 16"/>
              <p:cNvSpPr>
                <a:spLocks noChangeArrowheads="1"/>
              </p:cNvSpPr>
              <p:nvPr userDrawn="1"/>
            </p:nvSpPr>
            <p:spPr bwMode="auto">
              <a:xfrm>
                <a:off x="0" y="288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2" name="Rectangle 17" descr="50%"/>
              <p:cNvSpPr>
                <a:spLocks noChangeArrowheads="1"/>
              </p:cNvSpPr>
              <p:nvPr userDrawn="1"/>
            </p:nvSpPr>
            <p:spPr bwMode="auto">
              <a:xfrm>
                <a:off x="0" y="312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3" name="Rectangle 18"/>
              <p:cNvSpPr>
                <a:spLocks noChangeArrowheads="1"/>
              </p:cNvSpPr>
              <p:nvPr userDrawn="1"/>
            </p:nvSpPr>
            <p:spPr bwMode="auto">
              <a:xfrm>
                <a:off x="0" y="336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4" name="Rectangle 19" descr="50%"/>
              <p:cNvSpPr>
                <a:spLocks noChangeArrowheads="1"/>
              </p:cNvSpPr>
              <p:nvPr userDrawn="1"/>
            </p:nvSpPr>
            <p:spPr bwMode="auto">
              <a:xfrm>
                <a:off x="0" y="360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5" name="Rectangle 20"/>
              <p:cNvSpPr>
                <a:spLocks noChangeArrowheads="1"/>
              </p:cNvSpPr>
              <p:nvPr userDrawn="1"/>
            </p:nvSpPr>
            <p:spPr bwMode="auto">
              <a:xfrm>
                <a:off x="0" y="384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76" name="Rectangle 21" descr="50%"/>
              <p:cNvSpPr>
                <a:spLocks noChangeArrowheads="1"/>
              </p:cNvSpPr>
              <p:nvPr userDrawn="1"/>
            </p:nvSpPr>
            <p:spPr bwMode="auto">
              <a:xfrm>
                <a:off x="0" y="408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sp>
          <p:nvSpPr>
            <p:cNvPr id="6" name="Rectangle 22" descr="50%"/>
            <p:cNvSpPr>
              <a:spLocks noChangeArrowheads="1"/>
            </p:cNvSpPr>
            <p:nvPr/>
          </p:nvSpPr>
          <p:spPr bwMode="hidden">
            <a:xfrm>
              <a:off x="336" y="1248"/>
              <a:ext cx="5280" cy="144"/>
            </a:xfrm>
            <a:prstGeom prst="rect">
              <a:avLst/>
            </a:prstGeom>
            <a:pattFill prst="pct50">
              <a:fgClr>
                <a:schemeClr val="bg2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7" name="Group 23"/>
            <p:cNvGrpSpPr>
              <a:grpSpLocks/>
            </p:cNvGrpSpPr>
            <p:nvPr/>
          </p:nvGrpSpPr>
          <p:grpSpPr bwMode="auto">
            <a:xfrm>
              <a:off x="336" y="1200"/>
              <a:ext cx="5280" cy="0"/>
              <a:chOff x="144" y="1200"/>
              <a:chExt cx="5280" cy="0"/>
            </a:xfrm>
          </p:grpSpPr>
          <p:sp>
            <p:nvSpPr>
              <p:cNvPr id="37" name="Line 24"/>
              <p:cNvSpPr>
                <a:spLocks noChangeShapeType="1"/>
              </p:cNvSpPr>
              <p:nvPr/>
            </p:nvSpPr>
            <p:spPr bwMode="ltGray">
              <a:xfrm>
                <a:off x="1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8" name="Line 25"/>
              <p:cNvSpPr>
                <a:spLocks noChangeShapeType="1"/>
              </p:cNvSpPr>
              <p:nvPr/>
            </p:nvSpPr>
            <p:spPr bwMode="ltGray">
              <a:xfrm>
                <a:off x="6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9" name="Line 26"/>
              <p:cNvSpPr>
                <a:spLocks noChangeShapeType="1"/>
              </p:cNvSpPr>
              <p:nvPr/>
            </p:nvSpPr>
            <p:spPr bwMode="ltGray">
              <a:xfrm>
                <a:off x="3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0" name="Line 27"/>
              <p:cNvSpPr>
                <a:spLocks noChangeShapeType="1"/>
              </p:cNvSpPr>
              <p:nvPr/>
            </p:nvSpPr>
            <p:spPr bwMode="ltGray">
              <a:xfrm>
                <a:off x="11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" name="Line 28"/>
              <p:cNvSpPr>
                <a:spLocks noChangeShapeType="1"/>
              </p:cNvSpPr>
              <p:nvPr/>
            </p:nvSpPr>
            <p:spPr bwMode="ltGray">
              <a:xfrm>
                <a:off x="8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2" name="Line 29"/>
              <p:cNvSpPr>
                <a:spLocks noChangeShapeType="1"/>
              </p:cNvSpPr>
              <p:nvPr/>
            </p:nvSpPr>
            <p:spPr bwMode="ltGray">
              <a:xfrm>
                <a:off x="15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3" name="Line 30"/>
              <p:cNvSpPr>
                <a:spLocks noChangeShapeType="1"/>
              </p:cNvSpPr>
              <p:nvPr/>
            </p:nvSpPr>
            <p:spPr bwMode="ltGray">
              <a:xfrm>
                <a:off x="13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4" name="Line 31"/>
              <p:cNvSpPr>
                <a:spLocks noChangeShapeType="1"/>
              </p:cNvSpPr>
              <p:nvPr/>
            </p:nvSpPr>
            <p:spPr bwMode="ltGray">
              <a:xfrm>
                <a:off x="20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5" name="Line 32"/>
              <p:cNvSpPr>
                <a:spLocks noChangeShapeType="1"/>
              </p:cNvSpPr>
              <p:nvPr/>
            </p:nvSpPr>
            <p:spPr bwMode="ltGray">
              <a:xfrm>
                <a:off x="18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6" name="Line 33"/>
              <p:cNvSpPr>
                <a:spLocks noChangeShapeType="1"/>
              </p:cNvSpPr>
              <p:nvPr/>
            </p:nvSpPr>
            <p:spPr bwMode="ltGray">
              <a:xfrm>
                <a:off x="25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7" name="Line 34"/>
              <p:cNvSpPr>
                <a:spLocks noChangeShapeType="1"/>
              </p:cNvSpPr>
              <p:nvPr/>
            </p:nvSpPr>
            <p:spPr bwMode="ltGray">
              <a:xfrm>
                <a:off x="23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8" name="Line 35"/>
              <p:cNvSpPr>
                <a:spLocks noChangeShapeType="1"/>
              </p:cNvSpPr>
              <p:nvPr/>
            </p:nvSpPr>
            <p:spPr bwMode="ltGray">
              <a:xfrm>
                <a:off x="30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9" name="Line 36"/>
              <p:cNvSpPr>
                <a:spLocks noChangeShapeType="1"/>
              </p:cNvSpPr>
              <p:nvPr/>
            </p:nvSpPr>
            <p:spPr bwMode="ltGray">
              <a:xfrm>
                <a:off x="27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0" name="Line 37"/>
              <p:cNvSpPr>
                <a:spLocks noChangeShapeType="1"/>
              </p:cNvSpPr>
              <p:nvPr/>
            </p:nvSpPr>
            <p:spPr bwMode="ltGray">
              <a:xfrm>
                <a:off x="35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1" name="Line 38"/>
              <p:cNvSpPr>
                <a:spLocks noChangeShapeType="1"/>
              </p:cNvSpPr>
              <p:nvPr/>
            </p:nvSpPr>
            <p:spPr bwMode="ltGray">
              <a:xfrm>
                <a:off x="32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2" name="Line 39"/>
              <p:cNvSpPr>
                <a:spLocks noChangeShapeType="1"/>
              </p:cNvSpPr>
              <p:nvPr/>
            </p:nvSpPr>
            <p:spPr bwMode="ltGray">
              <a:xfrm>
                <a:off x="39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3" name="Line 40"/>
              <p:cNvSpPr>
                <a:spLocks noChangeShapeType="1"/>
              </p:cNvSpPr>
              <p:nvPr/>
            </p:nvSpPr>
            <p:spPr bwMode="ltGray">
              <a:xfrm>
                <a:off x="37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4" name="Line 41"/>
              <p:cNvSpPr>
                <a:spLocks noChangeShapeType="1"/>
              </p:cNvSpPr>
              <p:nvPr/>
            </p:nvSpPr>
            <p:spPr bwMode="ltGray">
              <a:xfrm>
                <a:off x="44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5" name="Line 42"/>
              <p:cNvSpPr>
                <a:spLocks noChangeShapeType="1"/>
              </p:cNvSpPr>
              <p:nvPr/>
            </p:nvSpPr>
            <p:spPr bwMode="ltGray">
              <a:xfrm>
                <a:off x="42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6" name="Line 43"/>
              <p:cNvSpPr>
                <a:spLocks noChangeShapeType="1"/>
              </p:cNvSpPr>
              <p:nvPr/>
            </p:nvSpPr>
            <p:spPr bwMode="ltGray">
              <a:xfrm>
                <a:off x="49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7" name="Line 44"/>
              <p:cNvSpPr>
                <a:spLocks noChangeShapeType="1"/>
              </p:cNvSpPr>
              <p:nvPr/>
            </p:nvSpPr>
            <p:spPr bwMode="ltGray">
              <a:xfrm>
                <a:off x="47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58" name="Line 45"/>
              <p:cNvSpPr>
                <a:spLocks noChangeShapeType="1"/>
              </p:cNvSpPr>
              <p:nvPr/>
            </p:nvSpPr>
            <p:spPr bwMode="ltGray">
              <a:xfrm>
                <a:off x="51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432" y="1728"/>
              <a:ext cx="192" cy="192"/>
              <a:chOff x="432" y="1728"/>
              <a:chExt cx="192" cy="192"/>
            </a:xfrm>
          </p:grpSpPr>
          <p:sp>
            <p:nvSpPr>
              <p:cNvPr id="33" name="Rectangle 47"/>
              <p:cNvSpPr>
                <a:spLocks noChangeArrowheads="1"/>
              </p:cNvSpPr>
              <p:nvPr userDrawn="1"/>
            </p:nvSpPr>
            <p:spPr bwMode="auto">
              <a:xfrm>
                <a:off x="432" y="1728"/>
                <a:ext cx="96" cy="9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4" name="Rectangle 48"/>
              <p:cNvSpPr>
                <a:spLocks noChangeArrowheads="1"/>
              </p:cNvSpPr>
              <p:nvPr userDrawn="1"/>
            </p:nvSpPr>
            <p:spPr bwMode="auto">
              <a:xfrm>
                <a:off x="528" y="1824"/>
                <a:ext cx="96" cy="96"/>
              </a:xfrm>
              <a:prstGeom prst="rect">
                <a:avLst/>
              </a:prstGeom>
              <a:solidFill>
                <a:schemeClr val="tx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5" name="Rectangle 49"/>
              <p:cNvSpPr>
                <a:spLocks noChangeArrowheads="1"/>
              </p:cNvSpPr>
              <p:nvPr userDrawn="1"/>
            </p:nvSpPr>
            <p:spPr bwMode="auto">
              <a:xfrm>
                <a:off x="528" y="1728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6" name="Rectangle 50"/>
              <p:cNvSpPr>
                <a:spLocks noChangeArrowheads="1"/>
              </p:cNvSpPr>
              <p:nvPr userDrawn="1"/>
            </p:nvSpPr>
            <p:spPr bwMode="auto">
              <a:xfrm>
                <a:off x="432" y="1824"/>
                <a:ext cx="96" cy="96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grpSp>
          <p:nvGrpSpPr>
            <p:cNvPr id="9" name="Group 51"/>
            <p:cNvGrpSpPr>
              <a:grpSpLocks/>
            </p:cNvGrpSpPr>
            <p:nvPr/>
          </p:nvGrpSpPr>
          <p:grpSpPr bwMode="auto">
            <a:xfrm>
              <a:off x="336" y="2400"/>
              <a:ext cx="5280" cy="0"/>
              <a:chOff x="144" y="1200"/>
              <a:chExt cx="5280" cy="0"/>
            </a:xfrm>
          </p:grpSpPr>
          <p:sp>
            <p:nvSpPr>
              <p:cNvPr id="11" name="Line 52"/>
              <p:cNvSpPr>
                <a:spLocks noChangeShapeType="1"/>
              </p:cNvSpPr>
              <p:nvPr/>
            </p:nvSpPr>
            <p:spPr bwMode="ltGray">
              <a:xfrm>
                <a:off x="1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2" name="Line 53"/>
              <p:cNvSpPr>
                <a:spLocks noChangeShapeType="1"/>
              </p:cNvSpPr>
              <p:nvPr/>
            </p:nvSpPr>
            <p:spPr bwMode="ltGray">
              <a:xfrm>
                <a:off x="6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3" name="Line 54"/>
              <p:cNvSpPr>
                <a:spLocks noChangeShapeType="1"/>
              </p:cNvSpPr>
              <p:nvPr/>
            </p:nvSpPr>
            <p:spPr bwMode="ltGray">
              <a:xfrm>
                <a:off x="3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4" name="Line 55"/>
              <p:cNvSpPr>
                <a:spLocks noChangeShapeType="1"/>
              </p:cNvSpPr>
              <p:nvPr/>
            </p:nvSpPr>
            <p:spPr bwMode="ltGray">
              <a:xfrm>
                <a:off x="11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5" name="Line 56"/>
              <p:cNvSpPr>
                <a:spLocks noChangeShapeType="1"/>
              </p:cNvSpPr>
              <p:nvPr/>
            </p:nvSpPr>
            <p:spPr bwMode="ltGray">
              <a:xfrm>
                <a:off x="8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6" name="Line 57"/>
              <p:cNvSpPr>
                <a:spLocks noChangeShapeType="1"/>
              </p:cNvSpPr>
              <p:nvPr/>
            </p:nvSpPr>
            <p:spPr bwMode="ltGray">
              <a:xfrm>
                <a:off x="15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7" name="Line 58"/>
              <p:cNvSpPr>
                <a:spLocks noChangeShapeType="1"/>
              </p:cNvSpPr>
              <p:nvPr/>
            </p:nvSpPr>
            <p:spPr bwMode="ltGray">
              <a:xfrm>
                <a:off x="13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8" name="Line 59"/>
              <p:cNvSpPr>
                <a:spLocks noChangeShapeType="1"/>
              </p:cNvSpPr>
              <p:nvPr/>
            </p:nvSpPr>
            <p:spPr bwMode="ltGray">
              <a:xfrm>
                <a:off x="20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19" name="Line 60"/>
              <p:cNvSpPr>
                <a:spLocks noChangeShapeType="1"/>
              </p:cNvSpPr>
              <p:nvPr/>
            </p:nvSpPr>
            <p:spPr bwMode="ltGray">
              <a:xfrm>
                <a:off x="18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0" name="Line 61"/>
              <p:cNvSpPr>
                <a:spLocks noChangeShapeType="1"/>
              </p:cNvSpPr>
              <p:nvPr/>
            </p:nvSpPr>
            <p:spPr bwMode="ltGray">
              <a:xfrm>
                <a:off x="25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1" name="Line 62"/>
              <p:cNvSpPr>
                <a:spLocks noChangeShapeType="1"/>
              </p:cNvSpPr>
              <p:nvPr/>
            </p:nvSpPr>
            <p:spPr bwMode="ltGray">
              <a:xfrm>
                <a:off x="23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2" name="Line 63"/>
              <p:cNvSpPr>
                <a:spLocks noChangeShapeType="1"/>
              </p:cNvSpPr>
              <p:nvPr/>
            </p:nvSpPr>
            <p:spPr bwMode="ltGray">
              <a:xfrm>
                <a:off x="30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3" name="Line 64"/>
              <p:cNvSpPr>
                <a:spLocks noChangeShapeType="1"/>
              </p:cNvSpPr>
              <p:nvPr/>
            </p:nvSpPr>
            <p:spPr bwMode="ltGray">
              <a:xfrm>
                <a:off x="27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4" name="Line 65"/>
              <p:cNvSpPr>
                <a:spLocks noChangeShapeType="1"/>
              </p:cNvSpPr>
              <p:nvPr/>
            </p:nvSpPr>
            <p:spPr bwMode="ltGray">
              <a:xfrm>
                <a:off x="35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5" name="Line 66"/>
              <p:cNvSpPr>
                <a:spLocks noChangeShapeType="1"/>
              </p:cNvSpPr>
              <p:nvPr/>
            </p:nvSpPr>
            <p:spPr bwMode="ltGray">
              <a:xfrm>
                <a:off x="32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6" name="Line 67"/>
              <p:cNvSpPr>
                <a:spLocks noChangeShapeType="1"/>
              </p:cNvSpPr>
              <p:nvPr/>
            </p:nvSpPr>
            <p:spPr bwMode="ltGray">
              <a:xfrm>
                <a:off x="39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7" name="Line 68"/>
              <p:cNvSpPr>
                <a:spLocks noChangeShapeType="1"/>
              </p:cNvSpPr>
              <p:nvPr/>
            </p:nvSpPr>
            <p:spPr bwMode="ltGray">
              <a:xfrm>
                <a:off x="37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8" name="Line 69"/>
              <p:cNvSpPr>
                <a:spLocks noChangeShapeType="1"/>
              </p:cNvSpPr>
              <p:nvPr/>
            </p:nvSpPr>
            <p:spPr bwMode="ltGray">
              <a:xfrm>
                <a:off x="44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29" name="Line 70"/>
              <p:cNvSpPr>
                <a:spLocks noChangeShapeType="1"/>
              </p:cNvSpPr>
              <p:nvPr/>
            </p:nvSpPr>
            <p:spPr bwMode="ltGray">
              <a:xfrm>
                <a:off x="42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0" name="Line 71"/>
              <p:cNvSpPr>
                <a:spLocks noChangeShapeType="1"/>
              </p:cNvSpPr>
              <p:nvPr/>
            </p:nvSpPr>
            <p:spPr bwMode="ltGray">
              <a:xfrm>
                <a:off x="49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1" name="Line 72"/>
              <p:cNvSpPr>
                <a:spLocks noChangeShapeType="1"/>
              </p:cNvSpPr>
              <p:nvPr/>
            </p:nvSpPr>
            <p:spPr bwMode="ltGray">
              <a:xfrm>
                <a:off x="47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32" name="Line 73"/>
              <p:cNvSpPr>
                <a:spLocks noChangeShapeType="1"/>
              </p:cNvSpPr>
              <p:nvPr/>
            </p:nvSpPr>
            <p:spPr bwMode="ltGray">
              <a:xfrm>
                <a:off x="51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sp>
          <p:nvSpPr>
            <p:cNvPr id="10" name="Rectangle 74" descr="50%"/>
            <p:cNvSpPr>
              <a:spLocks noChangeArrowheads="1"/>
            </p:cNvSpPr>
            <p:nvPr/>
          </p:nvSpPr>
          <p:spPr bwMode="hidden">
            <a:xfrm>
              <a:off x="336" y="2208"/>
              <a:ext cx="5280" cy="144"/>
            </a:xfrm>
            <a:prstGeom prst="rect">
              <a:avLst/>
            </a:prstGeom>
            <a:pattFill prst="pct50">
              <a:fgClr>
                <a:schemeClr val="bg2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ea typeface="+mn-ea"/>
              </a:endParaRPr>
            </a:p>
          </p:txBody>
        </p:sp>
      </p:grpSp>
      <p:sp>
        <p:nvSpPr>
          <p:cNvPr id="415819" name="Rectangle 75"/>
          <p:cNvSpPr>
            <a:spLocks noGrp="1" noChangeArrowheads="1"/>
          </p:cNvSpPr>
          <p:nvPr>
            <p:ph type="ctrTitle"/>
          </p:nvPr>
        </p:nvSpPr>
        <p:spPr>
          <a:xfrm>
            <a:off x="1066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5820" name="Rectangle 76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0386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7" name="Rectangle 77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" name="Rectangle 7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" name="Rectangle 7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0A15BBD-B10D-4B48-89FC-08604ADFD8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1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E4B87C-7BF3-5F41-9D59-9E7A4797DE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8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33400"/>
            <a:ext cx="19431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56769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D7BE3-C330-2349-B809-6A0A25B932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7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78A26B-29EE-8C47-88D0-79F4752A70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1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4A4FB-9457-E147-8632-190F0D07E2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7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3614A-8D21-ED47-A6C4-231A523018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0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95869E-DB25-4E47-8D50-7990BB118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9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4E4461-C5E0-0047-A6F0-2B117C189B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7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25F1A-C1EF-BE42-950C-C55D6EF012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397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59F73C-A332-574A-92EE-2D99DA9E50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353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5B814-EFE9-4046-8867-65B5E780FD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34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6858000"/>
            <a:chOff x="0" y="0"/>
            <a:chExt cx="5472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240" cy="4320"/>
              <a:chOff x="0" y="0"/>
              <a:chExt cx="240" cy="4320"/>
            </a:xfrm>
          </p:grpSpPr>
          <p:sp>
            <p:nvSpPr>
              <p:cNvPr id="4147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25" name="Rectangle 5" descr="50%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26" name="Rectangle 6"/>
              <p:cNvSpPr>
                <a:spLocks noChangeArrowheads="1"/>
              </p:cNvSpPr>
              <p:nvPr userDrawn="1"/>
            </p:nvSpPr>
            <p:spPr bwMode="auto">
              <a:xfrm>
                <a:off x="0" y="48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27" name="Rectangle 7" descr="50%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28" name="Rectangle 8"/>
              <p:cNvSpPr>
                <a:spLocks noChangeArrowheads="1"/>
              </p:cNvSpPr>
              <p:nvPr userDrawn="1"/>
            </p:nvSpPr>
            <p:spPr bwMode="auto">
              <a:xfrm>
                <a:off x="0" y="96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29" name="Rectangle 9" descr="50%"/>
              <p:cNvSpPr>
                <a:spLocks noChangeArrowheads="1"/>
              </p:cNvSpPr>
              <p:nvPr userDrawn="1"/>
            </p:nvSpPr>
            <p:spPr bwMode="auto">
              <a:xfrm>
                <a:off x="0" y="120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0" name="Rectangle 10"/>
              <p:cNvSpPr>
                <a:spLocks noChangeArrowheads="1"/>
              </p:cNvSpPr>
              <p:nvPr userDrawn="1"/>
            </p:nvSpPr>
            <p:spPr bwMode="auto">
              <a:xfrm>
                <a:off x="0" y="144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1" name="Rectangle 11" descr="50%"/>
              <p:cNvSpPr>
                <a:spLocks noChangeArrowheads="1"/>
              </p:cNvSpPr>
              <p:nvPr userDrawn="1"/>
            </p:nvSpPr>
            <p:spPr bwMode="auto">
              <a:xfrm>
                <a:off x="0" y="168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92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3" name="Rectangle 13" descr="50%"/>
              <p:cNvSpPr>
                <a:spLocks noChangeArrowheads="1"/>
              </p:cNvSpPr>
              <p:nvPr userDrawn="1"/>
            </p:nvSpPr>
            <p:spPr bwMode="auto">
              <a:xfrm>
                <a:off x="0" y="216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4" name="Rectangle 14"/>
              <p:cNvSpPr>
                <a:spLocks noChangeArrowheads="1"/>
              </p:cNvSpPr>
              <p:nvPr userDrawn="1"/>
            </p:nvSpPr>
            <p:spPr bwMode="auto">
              <a:xfrm>
                <a:off x="0" y="240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5" name="Rectangle 15" descr="50%"/>
              <p:cNvSpPr>
                <a:spLocks noChangeArrowheads="1"/>
              </p:cNvSpPr>
              <p:nvPr userDrawn="1"/>
            </p:nvSpPr>
            <p:spPr bwMode="auto">
              <a:xfrm>
                <a:off x="0" y="264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6" name="Rectangle 16"/>
              <p:cNvSpPr>
                <a:spLocks noChangeArrowheads="1"/>
              </p:cNvSpPr>
              <p:nvPr userDrawn="1"/>
            </p:nvSpPr>
            <p:spPr bwMode="auto">
              <a:xfrm>
                <a:off x="0" y="288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7" name="Rectangle 17" descr="50%"/>
              <p:cNvSpPr>
                <a:spLocks noChangeArrowheads="1"/>
              </p:cNvSpPr>
              <p:nvPr userDrawn="1"/>
            </p:nvSpPr>
            <p:spPr bwMode="auto">
              <a:xfrm>
                <a:off x="0" y="312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8" name="Rectangle 18"/>
              <p:cNvSpPr>
                <a:spLocks noChangeArrowheads="1"/>
              </p:cNvSpPr>
              <p:nvPr userDrawn="1"/>
            </p:nvSpPr>
            <p:spPr bwMode="auto">
              <a:xfrm>
                <a:off x="0" y="336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39" name="Rectangle 19" descr="50%"/>
              <p:cNvSpPr>
                <a:spLocks noChangeArrowheads="1"/>
              </p:cNvSpPr>
              <p:nvPr userDrawn="1"/>
            </p:nvSpPr>
            <p:spPr bwMode="auto">
              <a:xfrm>
                <a:off x="0" y="360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40" name="Rectangle 20"/>
              <p:cNvSpPr>
                <a:spLocks noChangeArrowheads="1"/>
              </p:cNvSpPr>
              <p:nvPr userDrawn="1"/>
            </p:nvSpPr>
            <p:spPr bwMode="auto">
              <a:xfrm>
                <a:off x="0" y="3840"/>
                <a:ext cx="240" cy="240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41" name="Rectangle 21" descr="50%"/>
              <p:cNvSpPr>
                <a:spLocks noChangeArrowheads="1"/>
              </p:cNvSpPr>
              <p:nvPr userDrawn="1"/>
            </p:nvSpPr>
            <p:spPr bwMode="auto">
              <a:xfrm>
                <a:off x="0" y="4080"/>
                <a:ext cx="240" cy="240"/>
              </a:xfrm>
              <a:prstGeom prst="rect">
                <a:avLst/>
              </a:prstGeom>
              <a:pattFill prst="pct50">
                <a:fgClr>
                  <a:schemeClr val="accent2"/>
                </a:fgClr>
                <a:bgClr>
                  <a:schemeClr val="hlink"/>
                </a:bgClr>
              </a:patt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sp>
          <p:nvSpPr>
            <p:cNvPr id="414742" name="Line 22"/>
            <p:cNvSpPr>
              <a:spLocks noChangeShapeType="1"/>
            </p:cNvSpPr>
            <p:nvPr/>
          </p:nvSpPr>
          <p:spPr bwMode="ltGray">
            <a:xfrm>
              <a:off x="144" y="240"/>
              <a:ext cx="53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ea typeface="+mn-ea"/>
              </a:endParaRPr>
            </a:p>
          </p:txBody>
        </p:sp>
        <p:grpSp>
          <p:nvGrpSpPr>
            <p:cNvPr id="1034" name="Group 23"/>
            <p:cNvGrpSpPr>
              <a:grpSpLocks/>
            </p:cNvGrpSpPr>
            <p:nvPr/>
          </p:nvGrpSpPr>
          <p:grpSpPr bwMode="auto">
            <a:xfrm>
              <a:off x="144" y="624"/>
              <a:ext cx="192" cy="192"/>
              <a:chOff x="1200" y="2256"/>
              <a:chExt cx="480" cy="480"/>
            </a:xfrm>
          </p:grpSpPr>
          <p:sp>
            <p:nvSpPr>
              <p:cNvPr id="414744" name="Rectangle 24"/>
              <p:cNvSpPr>
                <a:spLocks noChangeArrowheads="1"/>
              </p:cNvSpPr>
              <p:nvPr/>
            </p:nvSpPr>
            <p:spPr bwMode="hidden">
              <a:xfrm>
                <a:off x="1200" y="2256"/>
                <a:ext cx="240" cy="24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45" name="Rectangle 25"/>
              <p:cNvSpPr>
                <a:spLocks noChangeArrowheads="1"/>
              </p:cNvSpPr>
              <p:nvPr/>
            </p:nvSpPr>
            <p:spPr bwMode="hidden">
              <a:xfrm>
                <a:off x="1440" y="2496"/>
                <a:ext cx="240" cy="240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46" name="Rectangle 26"/>
              <p:cNvSpPr>
                <a:spLocks noChangeArrowheads="1"/>
              </p:cNvSpPr>
              <p:nvPr/>
            </p:nvSpPr>
            <p:spPr bwMode="hidden">
              <a:xfrm>
                <a:off x="1440" y="2256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47" name="Rectangle 27"/>
              <p:cNvSpPr>
                <a:spLocks noChangeArrowheads="1"/>
              </p:cNvSpPr>
              <p:nvPr/>
            </p:nvSpPr>
            <p:spPr bwMode="hidden">
              <a:xfrm>
                <a:off x="1200" y="2496"/>
                <a:ext cx="240" cy="240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  <p:grpSp>
          <p:nvGrpSpPr>
            <p:cNvPr id="1035" name="Group 28"/>
            <p:cNvGrpSpPr>
              <a:grpSpLocks/>
            </p:cNvGrpSpPr>
            <p:nvPr/>
          </p:nvGrpSpPr>
          <p:grpSpPr bwMode="auto">
            <a:xfrm>
              <a:off x="144" y="1200"/>
              <a:ext cx="5280" cy="0"/>
              <a:chOff x="144" y="1200"/>
              <a:chExt cx="5280" cy="0"/>
            </a:xfrm>
          </p:grpSpPr>
          <p:sp>
            <p:nvSpPr>
              <p:cNvPr id="414749" name="Line 29"/>
              <p:cNvSpPr>
                <a:spLocks noChangeShapeType="1"/>
              </p:cNvSpPr>
              <p:nvPr/>
            </p:nvSpPr>
            <p:spPr bwMode="ltGray">
              <a:xfrm>
                <a:off x="1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0" name="Line 30"/>
              <p:cNvSpPr>
                <a:spLocks noChangeShapeType="1"/>
              </p:cNvSpPr>
              <p:nvPr/>
            </p:nvSpPr>
            <p:spPr bwMode="ltGray">
              <a:xfrm>
                <a:off x="6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1" name="Line 31"/>
              <p:cNvSpPr>
                <a:spLocks noChangeShapeType="1"/>
              </p:cNvSpPr>
              <p:nvPr/>
            </p:nvSpPr>
            <p:spPr bwMode="ltGray">
              <a:xfrm>
                <a:off x="3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2" name="Line 32"/>
              <p:cNvSpPr>
                <a:spLocks noChangeShapeType="1"/>
              </p:cNvSpPr>
              <p:nvPr/>
            </p:nvSpPr>
            <p:spPr bwMode="ltGray">
              <a:xfrm>
                <a:off x="11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3" name="Line 33"/>
              <p:cNvSpPr>
                <a:spLocks noChangeShapeType="1"/>
              </p:cNvSpPr>
              <p:nvPr/>
            </p:nvSpPr>
            <p:spPr bwMode="ltGray">
              <a:xfrm>
                <a:off x="8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4" name="Line 34"/>
              <p:cNvSpPr>
                <a:spLocks noChangeShapeType="1"/>
              </p:cNvSpPr>
              <p:nvPr/>
            </p:nvSpPr>
            <p:spPr bwMode="ltGray">
              <a:xfrm>
                <a:off x="15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5" name="Line 35"/>
              <p:cNvSpPr>
                <a:spLocks noChangeShapeType="1"/>
              </p:cNvSpPr>
              <p:nvPr/>
            </p:nvSpPr>
            <p:spPr bwMode="ltGray">
              <a:xfrm>
                <a:off x="13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6" name="Line 36"/>
              <p:cNvSpPr>
                <a:spLocks noChangeShapeType="1"/>
              </p:cNvSpPr>
              <p:nvPr/>
            </p:nvSpPr>
            <p:spPr bwMode="ltGray">
              <a:xfrm>
                <a:off x="20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7" name="Line 37"/>
              <p:cNvSpPr>
                <a:spLocks noChangeShapeType="1"/>
              </p:cNvSpPr>
              <p:nvPr/>
            </p:nvSpPr>
            <p:spPr bwMode="ltGray">
              <a:xfrm>
                <a:off x="18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8" name="Line 38"/>
              <p:cNvSpPr>
                <a:spLocks noChangeShapeType="1"/>
              </p:cNvSpPr>
              <p:nvPr/>
            </p:nvSpPr>
            <p:spPr bwMode="ltGray">
              <a:xfrm>
                <a:off x="25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59" name="Line 39"/>
              <p:cNvSpPr>
                <a:spLocks noChangeShapeType="1"/>
              </p:cNvSpPr>
              <p:nvPr/>
            </p:nvSpPr>
            <p:spPr bwMode="ltGray">
              <a:xfrm>
                <a:off x="23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0" name="Line 40"/>
              <p:cNvSpPr>
                <a:spLocks noChangeShapeType="1"/>
              </p:cNvSpPr>
              <p:nvPr/>
            </p:nvSpPr>
            <p:spPr bwMode="ltGray">
              <a:xfrm>
                <a:off x="30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1" name="Line 41"/>
              <p:cNvSpPr>
                <a:spLocks noChangeShapeType="1"/>
              </p:cNvSpPr>
              <p:nvPr/>
            </p:nvSpPr>
            <p:spPr bwMode="ltGray">
              <a:xfrm>
                <a:off x="27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2" name="Line 42"/>
              <p:cNvSpPr>
                <a:spLocks noChangeShapeType="1"/>
              </p:cNvSpPr>
              <p:nvPr/>
            </p:nvSpPr>
            <p:spPr bwMode="ltGray">
              <a:xfrm>
                <a:off x="35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3" name="Line 43"/>
              <p:cNvSpPr>
                <a:spLocks noChangeShapeType="1"/>
              </p:cNvSpPr>
              <p:nvPr/>
            </p:nvSpPr>
            <p:spPr bwMode="ltGray">
              <a:xfrm>
                <a:off x="32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4" name="Line 44"/>
              <p:cNvSpPr>
                <a:spLocks noChangeShapeType="1"/>
              </p:cNvSpPr>
              <p:nvPr/>
            </p:nvSpPr>
            <p:spPr bwMode="ltGray">
              <a:xfrm>
                <a:off x="39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5" name="Line 45"/>
              <p:cNvSpPr>
                <a:spLocks noChangeShapeType="1"/>
              </p:cNvSpPr>
              <p:nvPr/>
            </p:nvSpPr>
            <p:spPr bwMode="ltGray">
              <a:xfrm>
                <a:off x="37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6" name="Line 46"/>
              <p:cNvSpPr>
                <a:spLocks noChangeShapeType="1"/>
              </p:cNvSpPr>
              <p:nvPr/>
            </p:nvSpPr>
            <p:spPr bwMode="ltGray">
              <a:xfrm>
                <a:off x="446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7" name="Line 47"/>
              <p:cNvSpPr>
                <a:spLocks noChangeShapeType="1"/>
              </p:cNvSpPr>
              <p:nvPr/>
            </p:nvSpPr>
            <p:spPr bwMode="ltGray">
              <a:xfrm>
                <a:off x="422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8" name="Line 48"/>
              <p:cNvSpPr>
                <a:spLocks noChangeShapeType="1"/>
              </p:cNvSpPr>
              <p:nvPr/>
            </p:nvSpPr>
            <p:spPr bwMode="ltGray">
              <a:xfrm>
                <a:off x="494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69" name="Line 49"/>
              <p:cNvSpPr>
                <a:spLocks noChangeShapeType="1"/>
              </p:cNvSpPr>
              <p:nvPr/>
            </p:nvSpPr>
            <p:spPr bwMode="ltGray">
              <a:xfrm>
                <a:off x="470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  <p:sp>
            <p:nvSpPr>
              <p:cNvPr id="414770" name="Line 50"/>
              <p:cNvSpPr>
                <a:spLocks noChangeShapeType="1"/>
              </p:cNvSpPr>
              <p:nvPr/>
            </p:nvSpPr>
            <p:spPr bwMode="ltGray">
              <a:xfrm>
                <a:off x="5184" y="1200"/>
                <a:ext cx="240" cy="0"/>
              </a:xfrm>
              <a:prstGeom prst="line">
                <a:avLst/>
              </a:prstGeom>
              <a:noFill/>
              <a:ln w="571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imes New Roman" pitchFamily="18" charset="0"/>
                  <a:ea typeface="+mn-ea"/>
                </a:endParaRPr>
              </a:p>
            </p:txBody>
          </p:sp>
        </p:grpSp>
      </p:grpSp>
      <p:sp>
        <p:nvSpPr>
          <p:cNvPr id="102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33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5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4773" name="Rectangle 5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74" name="Rectangle 5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4775" name="Rectangle 5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E45BEF-B569-CD45-ADAF-5519B38305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2209800" y="3962400"/>
            <a:ext cx="6324600" cy="187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lg" len="lg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en-US" sz="3200" dirty="0" smtClean="0">
                <a:solidFill>
                  <a:srgbClr val="003366"/>
                </a:solidFill>
              </a:rPr>
              <a:t>Open Closed Principle</a:t>
            </a:r>
          </a:p>
          <a:p>
            <a:pPr eaLnBrk="1" hangingPunct="1">
              <a:spcBef>
                <a:spcPts val="1200"/>
              </a:spcBef>
            </a:pPr>
            <a:r>
              <a:rPr lang="en-US" sz="3200" dirty="0" smtClean="0">
                <a:solidFill>
                  <a:srgbClr val="003366"/>
                </a:solidFill>
              </a:rPr>
              <a:t>Law of Demeter</a:t>
            </a:r>
          </a:p>
          <a:p>
            <a:pPr eaLnBrk="1" hangingPunct="1">
              <a:spcBef>
                <a:spcPts val="1200"/>
              </a:spcBef>
            </a:pPr>
            <a:r>
              <a:rPr lang="en-US" sz="3200" dirty="0" err="1" smtClean="0">
                <a:solidFill>
                  <a:srgbClr val="003366"/>
                </a:solidFill>
              </a:rPr>
              <a:t>Liskov</a:t>
            </a:r>
            <a:r>
              <a:rPr lang="en-US" sz="3200" dirty="0" smtClean="0">
                <a:solidFill>
                  <a:srgbClr val="003366"/>
                </a:solidFill>
              </a:rPr>
              <a:t> Substitution Principle</a:t>
            </a:r>
            <a:endParaRPr lang="en-US" sz="3200" dirty="0">
              <a:solidFill>
                <a:srgbClr val="003366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828800" y="2362200"/>
            <a:ext cx="5715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4400" i="1" dirty="0" smtClean="0">
                <a:solidFill>
                  <a:schemeClr val="tx2"/>
                </a:solidFill>
              </a:rPr>
              <a:t>CSc 335: Three More OO Design  Principles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</a:rPr>
              <a:t>Another Example</a:t>
            </a:r>
            <a:endParaRPr lang="en-US" dirty="0">
              <a:latin typeface="Times New Roman" charset="0"/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Strategy </a:t>
            </a:r>
            <a:r>
              <a:rPr lang="en-US" sz="2800" dirty="0" smtClean="0">
                <a:latin typeface="Times New Roman" charset="0"/>
              </a:rPr>
              <a:t>follows the </a:t>
            </a:r>
            <a:r>
              <a:rPr lang="en-US" sz="2800" dirty="0">
                <a:latin typeface="Times New Roman" charset="0"/>
              </a:rPr>
              <a:t>Open-Closed Principle because implementing a new Strategy does not require a change to the Player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This class is essentially </a:t>
            </a:r>
            <a:r>
              <a:rPr lang="en-US" sz="2400" b="1" i="1" dirty="0">
                <a:latin typeface="Times New Roman" charset="0"/>
              </a:rPr>
              <a:t>closed</a:t>
            </a:r>
            <a:r>
              <a:rPr lang="en-US" sz="2400" dirty="0">
                <a:latin typeface="Times New Roman" charset="0"/>
              </a:rPr>
              <a:t> for modification 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latin typeface="Times New Roman" charset="0"/>
              </a:rPr>
              <a:t>Because </a:t>
            </a:r>
            <a:r>
              <a:rPr lang="en-US" sz="2400" dirty="0">
                <a:latin typeface="Times New Roman" charset="0"/>
              </a:rPr>
              <a:t>we can pass in an object that implements </a:t>
            </a:r>
            <a:r>
              <a:rPr lang="en-US" sz="2400" b="1" dirty="0" err="1">
                <a:latin typeface="Courier New" charset="0"/>
              </a:rPr>
              <a:t>ComputerStrategy</a:t>
            </a:r>
            <a:r>
              <a:rPr lang="en-US" sz="2400" dirty="0">
                <a:latin typeface="Times New Roman" charset="0"/>
              </a:rPr>
              <a:t>, the class is </a:t>
            </a:r>
            <a:r>
              <a:rPr lang="en-US" sz="2400" b="1" i="1" dirty="0">
                <a:latin typeface="Times New Roman" charset="0"/>
              </a:rPr>
              <a:t>open</a:t>
            </a:r>
            <a:r>
              <a:rPr lang="en-US" sz="2400" dirty="0">
                <a:latin typeface="Times New Roman" charset="0"/>
              </a:rPr>
              <a:t> for extension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Times New Roman" charset="0"/>
              </a:rPr>
              <a:t>Extending Player (the client) only requires new modules (classes) be written that implement </a:t>
            </a:r>
            <a:r>
              <a:rPr lang="en-US" sz="2500" b="1" dirty="0" err="1" smtClean="0">
                <a:latin typeface="Courier New" charset="0"/>
              </a:rPr>
              <a:t>ComputerStrategy</a:t>
            </a:r>
            <a:r>
              <a:rPr lang="en-US" sz="2800" dirty="0" smtClean="0">
                <a:latin typeface="Times New Roman" charset="0"/>
              </a:rPr>
              <a:t> </a:t>
            </a:r>
            <a:endParaRPr lang="en-US" sz="2800" dirty="0">
              <a:latin typeface="Times New Roman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latin typeface="Times New Roman" charset="0"/>
              </a:rPr>
              <a:t>There are no changes to the existing Player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Other Examples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4958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Times New Roman" charset="0"/>
              </a:rPr>
              <a:t>Eclipse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Plugins can be added to with no changes to Eclipse</a:t>
            </a:r>
          </a:p>
          <a:p>
            <a:pPr lvl="2" eaLnBrk="1" hangingPunct="1"/>
            <a:r>
              <a:rPr lang="en-US" dirty="0" smtClean="0">
                <a:latin typeface="Times New Roman" charset="0"/>
              </a:rPr>
              <a:t>Plugins </a:t>
            </a:r>
            <a:r>
              <a:rPr lang="en-US" dirty="0">
                <a:latin typeface="Times New Roman" charset="0"/>
              </a:rPr>
              <a:t>"extends" Eclipse 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sz="2800" dirty="0" smtClean="0">
                <a:latin typeface="Times New Roman" charset="0"/>
              </a:rPr>
              <a:t>Using </a:t>
            </a:r>
            <a:r>
              <a:rPr lang="en-US" sz="2500" b="1" dirty="0">
                <a:latin typeface="Courier New" charset="0"/>
              </a:rPr>
              <a:t>List</a:t>
            </a:r>
            <a:r>
              <a:rPr lang="en-US" sz="2800" dirty="0">
                <a:latin typeface="Times New Roman" charset="0"/>
              </a:rPr>
              <a:t> parameters and return types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A module depends on List rather than a concrete class like </a:t>
            </a:r>
            <a:r>
              <a:rPr lang="en-US" sz="2400" dirty="0" err="1">
                <a:latin typeface="Times New Roman" charset="0"/>
              </a:rPr>
              <a:t>ArrayList</a:t>
            </a:r>
            <a:r>
              <a:rPr lang="en-US" sz="2400" dirty="0">
                <a:latin typeface="Times New Roman" charset="0"/>
              </a:rPr>
              <a:t>, </a:t>
            </a:r>
            <a:r>
              <a:rPr lang="en-US" sz="2400" dirty="0" err="1">
                <a:latin typeface="Times New Roman" charset="0"/>
              </a:rPr>
              <a:t>LinkedList</a:t>
            </a:r>
            <a:r>
              <a:rPr lang="en-US" sz="2400" dirty="0">
                <a:latin typeface="Times New Roman" charset="0"/>
              </a:rPr>
              <a:t>, or Vector</a:t>
            </a:r>
          </a:p>
          <a:p>
            <a:pPr lvl="1" eaLnBrk="1" hangingPunct="1"/>
            <a:r>
              <a:rPr lang="en-US" sz="2400" dirty="0">
                <a:latin typeface="Times New Roman" charset="0"/>
              </a:rPr>
              <a:t>If you change </a:t>
            </a:r>
            <a:r>
              <a:rPr lang="en-US" sz="2400" dirty="0" err="1">
                <a:latin typeface="Times New Roman" charset="0"/>
              </a:rPr>
              <a:t>ArrayList</a:t>
            </a:r>
            <a:r>
              <a:rPr lang="en-US" sz="2400" dirty="0">
                <a:latin typeface="Times New Roman" charset="0"/>
              </a:rPr>
              <a:t>, or develop a new List class, you don't </a:t>
            </a:r>
            <a:r>
              <a:rPr lang="en-US" sz="2400" dirty="0" smtClean="0">
                <a:latin typeface="Times New Roman" charset="0"/>
              </a:rPr>
              <a:t>change clients that </a:t>
            </a:r>
            <a:r>
              <a:rPr lang="en-US" sz="2400" dirty="0">
                <a:latin typeface="Times New Roman" charset="0"/>
              </a:rPr>
              <a:t>depends on 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Comparator is Open Closed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ComparatorTest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{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dirty="0">
                <a:solidFill>
                  <a:srgbClr val="646464"/>
                </a:solidFill>
                <a:latin typeface="Courier New" charset="0"/>
              </a:rPr>
              <a:t>@Test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testComparators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() {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BankAccount a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BankAccount(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5);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BankAccount b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BankAccount(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"B"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100);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BankAccount c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BankAccount(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"C"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3000);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BankAccount d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BankAccount(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"D"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200);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BankAccount e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BankAccount(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"E"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50);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List&lt;BankAccount&gt; accounts = 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       </a:t>
            </a:r>
            <a:r>
              <a:rPr lang="en-US" sz="1800" b="1" dirty="0" smtClean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ArrayList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&lt;BankAccount&gt;();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// Add "randomly" so these are not sorted.</a:t>
            </a: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accounts.add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(e);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accounts.add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(c);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accounts.add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(d);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accounts.add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(a);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accounts.add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(b);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Comparator is Open Closed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7724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Comparator&lt;BankAccount&gt;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idComparator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ByID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urier New" charset="0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(accounts,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idComparator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urier New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(accounts);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>
                <a:solidFill>
                  <a:srgbClr val="3F7F5F"/>
                </a:solidFill>
                <a:latin typeface="Courier New" charset="0"/>
              </a:rPr>
              <a:t>// First element has the alphabetically first ID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i="1" dirty="0" err="1">
                <a:solidFill>
                  <a:srgbClr val="000000"/>
                </a:solidFill>
                <a:latin typeface="Courier New" charset="0"/>
              </a:rPr>
              <a:t>assertEquals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"A"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accounts.get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(0).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getID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());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Comparator&lt;BankAccount&gt;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balanceComparator</a:t>
            </a:r>
            <a:endParaRPr lang="en-US" sz="1800" dirty="0">
              <a:solidFill>
                <a:srgbClr val="000000"/>
              </a:solidFill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                           = </a:t>
            </a:r>
            <a:r>
              <a:rPr lang="en-US" sz="1800" b="1" dirty="0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urier New" charset="0"/>
              </a:rPr>
              <a:t>ByBalance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Collections.</a:t>
            </a:r>
            <a:r>
              <a:rPr lang="en-US" sz="1800" i="1" dirty="0" err="1">
                <a:solidFill>
                  <a:srgbClr val="000000"/>
                </a:solidFill>
                <a:latin typeface="Courier New" charset="0"/>
              </a:rPr>
              <a:t>sort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(accounts,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balanceComparator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Courier New" charset="0"/>
              </a:rPr>
              <a:t>out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.println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(accounts);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dirty="0">
                <a:solidFill>
                  <a:srgbClr val="3F7F5F"/>
                </a:solidFill>
                <a:latin typeface="Courier New" charset="0"/>
              </a:rPr>
              <a:t>// First element has the most money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i="1" dirty="0" err="1">
                <a:solidFill>
                  <a:srgbClr val="000000"/>
                </a:solidFill>
                <a:latin typeface="Courier New" charset="0"/>
              </a:rPr>
              <a:t>assertEquals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</a:t>
            </a:r>
            <a:r>
              <a:rPr lang="en-US" sz="1800" dirty="0">
                <a:solidFill>
                  <a:srgbClr val="2A00FF"/>
                </a:solidFill>
                <a:latin typeface="Courier New" charset="0"/>
              </a:rPr>
              <a:t>"C"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accounts.get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(0).</a:t>
            </a:r>
            <a:r>
              <a:rPr lang="en-US" sz="1800" dirty="0" err="1">
                <a:solidFill>
                  <a:srgbClr val="000000"/>
                </a:solidFill>
                <a:latin typeface="Courier New" charset="0"/>
              </a:rPr>
              <a:t>getID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());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dirty="0">
              <a:latin typeface="Courier New" charset="0"/>
            </a:endParaRPr>
          </a:p>
          <a:p>
            <a:pPr eaLnBrk="1" hangingPunct="1">
              <a:spcBef>
                <a:spcPct val="0"/>
              </a:spcBef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latin typeface="Courier New" charset="0"/>
              </a:rPr>
              <a:t>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The Two Comparators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 b="1">
                <a:solidFill>
                  <a:srgbClr val="7F0055"/>
                </a:solidFill>
                <a:latin typeface="Courier New" charset="0"/>
              </a:rPr>
              <a:t>import</a:t>
            </a:r>
            <a:r>
              <a:rPr lang="en-US" sz="1600">
                <a:latin typeface="Courier New" charset="0"/>
                <a:cs typeface="Courier New" charset="0"/>
              </a:rPr>
              <a:t> java.util.Comparator;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</a:t>
            </a:r>
            <a:r>
              <a:rPr lang="en-US" sz="1600" b="1">
                <a:solidFill>
                  <a:srgbClr val="7F0055"/>
                </a:solidFill>
                <a:latin typeface="Courier New" charset="0"/>
              </a:rPr>
              <a:t>public class </a:t>
            </a:r>
            <a:r>
              <a:rPr lang="en-US" sz="1600">
                <a:latin typeface="Courier New" charset="0"/>
                <a:cs typeface="Courier New" charset="0"/>
              </a:rPr>
              <a:t>ByID implements Comparator {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public int compare(Object arg0, Object arg1) {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 BankAccount left = (BankAccount) arg0;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 BankAccount right = (BankAccount) arg1;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  return left.getID().compareTo(right.getID());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}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 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600">
              <a:latin typeface="Courier New" charset="0"/>
              <a:cs typeface="Courier New" charset="0"/>
            </a:endParaRP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 b="1">
                <a:solidFill>
                  <a:srgbClr val="7F0055"/>
                </a:solidFill>
                <a:latin typeface="Courier New" charset="0"/>
              </a:rPr>
              <a:t>public class </a:t>
            </a:r>
            <a:r>
              <a:rPr lang="en-US" sz="1600">
                <a:latin typeface="Courier New" charset="0"/>
                <a:cs typeface="Courier New" charset="0"/>
              </a:rPr>
              <a:t>ByBalance implements Comparator {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</a:t>
            </a:r>
            <a:r>
              <a:rPr lang="en-US" sz="1600" b="1">
                <a:solidFill>
                  <a:srgbClr val="7F0055"/>
                </a:solidFill>
                <a:latin typeface="Courier New" charset="0"/>
              </a:rPr>
              <a:t>public int </a:t>
            </a:r>
            <a:r>
              <a:rPr lang="en-US" sz="1600">
                <a:latin typeface="Courier New" charset="0"/>
                <a:cs typeface="Courier New" charset="0"/>
              </a:rPr>
              <a:t>compare(Object arg0, Object arg1) {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BankAccount left = (BankAccount) arg0;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BankAccount right = (BankAccount) arg1;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  return (int) ((100 * right.getBalance()) - 100 * left.getBalance());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  }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r>
              <a:rPr lang="en-US" sz="1600">
                <a:latin typeface="Courier New" charset="0"/>
                <a:cs typeface="Courier New" charset="0"/>
              </a:rPr>
              <a:t>}</a:t>
            </a:r>
          </a:p>
          <a:p>
            <a:pPr>
              <a:spcBef>
                <a:spcPct val="0"/>
              </a:spcBef>
              <a:buFont typeface="Wingdings" charset="0"/>
              <a:buNone/>
            </a:pPr>
            <a:endParaRPr lang="en-US" sz="1600">
              <a:latin typeface="Courier New" charset="0"/>
              <a:cs typeface="Courier Ne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82613"/>
            <a:ext cx="7696200" cy="6985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Law of Demeter</a:t>
            </a:r>
            <a:endParaRPr lang="en-US" sz="2800">
              <a:latin typeface="Times New Roman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495800"/>
          </a:xfrm>
        </p:spPr>
        <p:txBody>
          <a:bodyPr/>
          <a:lstStyle/>
          <a:p>
            <a:pPr lvl="1"/>
            <a:r>
              <a:rPr lang="en-US">
                <a:latin typeface="Times New Roman" charset="0"/>
              </a:rPr>
              <a:t>A style rule for designing object-oriented systems </a:t>
            </a:r>
          </a:p>
          <a:p>
            <a:pPr lvl="2"/>
            <a:r>
              <a:rPr lang="en-US">
                <a:latin typeface="Times New Roman" charset="0"/>
              </a:rPr>
              <a:t>"Only talk to your immediate friends"</a:t>
            </a:r>
          </a:p>
          <a:p>
            <a:pPr lvl="2"/>
            <a:r>
              <a:rPr lang="en-US">
                <a:latin typeface="Times New Roman" charset="0"/>
              </a:rPr>
              <a:t>Name of the Greek Goddess of Agriculture</a:t>
            </a:r>
          </a:p>
          <a:p>
            <a:pPr lvl="3"/>
            <a:r>
              <a:rPr lang="en-US">
                <a:latin typeface="Times New Roman" charset="0"/>
              </a:rPr>
              <a:t>In other words, grow software in small steps </a:t>
            </a:r>
          </a:p>
          <a:p>
            <a:pPr lvl="1"/>
            <a:r>
              <a:rPr lang="en-US">
                <a:latin typeface="Times New Roman" charset="0"/>
              </a:rPr>
              <a:t>Each module should have only limited knowledge about other modules</a:t>
            </a:r>
          </a:p>
          <a:p>
            <a:pPr lvl="2"/>
            <a:r>
              <a:rPr lang="en-US">
                <a:latin typeface="Times New Roman" charset="0"/>
              </a:rPr>
              <a:t>Those "closely" related to the current unit</a:t>
            </a:r>
          </a:p>
          <a:p>
            <a:pPr lvl="1"/>
            <a:r>
              <a:rPr lang="en-US">
                <a:latin typeface="Times New Roman" charset="0"/>
              </a:rPr>
              <a:t>Each module only talks to friends</a:t>
            </a:r>
          </a:p>
          <a:p>
            <a:pPr lvl="2"/>
            <a:r>
              <a:rPr lang="ja-JP" altLang="en-US">
                <a:latin typeface="Times New Roman" charset="0"/>
              </a:rPr>
              <a:t>“</a:t>
            </a:r>
            <a:r>
              <a:rPr lang="en-US">
                <a:latin typeface="Times New Roman" charset="0"/>
              </a:rPr>
              <a:t>Don't talk to strangers</a:t>
            </a:r>
            <a:r>
              <a:rPr lang="ja-JP" altLang="en-US">
                <a:latin typeface="Times New Roman" charset="0"/>
              </a:rPr>
              <a:t>”</a:t>
            </a:r>
            <a:endParaRPr lang="en-US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Law of Demeter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>
                <a:latin typeface="Times New Roman" charset="0"/>
              </a:rPr>
              <a:t>This is low coupling in software engineering made more explicit</a:t>
            </a:r>
          </a:p>
          <a:p>
            <a:pPr lvl="1"/>
            <a:r>
              <a:rPr lang="en-US">
                <a:latin typeface="Times New Roman" charset="0"/>
              </a:rPr>
              <a:t>Try to avoid knowing about the structure of indirect objects</a:t>
            </a:r>
          </a:p>
          <a:p>
            <a:pPr lvl="1"/>
            <a:r>
              <a:rPr lang="en-US">
                <a:latin typeface="Times New Roman" charset="0"/>
              </a:rPr>
              <a:t>Use the direct object that you need to know about and let that object talk to indirect objects</a:t>
            </a:r>
          </a:p>
          <a:p>
            <a:pPr lvl="1"/>
            <a:endParaRPr lang="en-US">
              <a:latin typeface="Times New Roman" charset="0"/>
            </a:endParaRPr>
          </a:p>
          <a:p>
            <a:pPr lvl="1"/>
            <a:endParaRPr lang="en-US">
              <a:latin typeface="Times New Roman" charset="0"/>
            </a:endParaRPr>
          </a:p>
          <a:p>
            <a:pPr lvl="1"/>
            <a:endParaRPr lang="en-US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9400"/>
            <a:ext cx="8077200" cy="13081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Who are closely related friends?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3400">
                <a:latin typeface="Times New Roman" charset="0"/>
              </a:rPr>
              <a:t>From a method, messages can be sent to</a:t>
            </a:r>
          </a:p>
          <a:p>
            <a:pPr lvl="2"/>
            <a:r>
              <a:rPr lang="en-US" b="1">
                <a:latin typeface="Times New Roman" charset="0"/>
              </a:rPr>
              <a:t>this</a:t>
            </a:r>
            <a:r>
              <a:rPr lang="en-US" sz="3000">
                <a:latin typeface="Times New Roman" charset="0"/>
              </a:rPr>
              <a:t> object</a:t>
            </a:r>
          </a:p>
          <a:p>
            <a:pPr lvl="2"/>
            <a:r>
              <a:rPr lang="en-US" sz="3000">
                <a:latin typeface="Times New Roman" charset="0"/>
              </a:rPr>
              <a:t>a parameter of the method</a:t>
            </a:r>
          </a:p>
          <a:p>
            <a:pPr lvl="2"/>
            <a:r>
              <a:rPr lang="en-US" sz="3000">
                <a:latin typeface="Times New Roman" charset="0"/>
              </a:rPr>
              <a:t>an instance variable of this object</a:t>
            </a:r>
          </a:p>
          <a:p>
            <a:pPr lvl="2"/>
            <a:r>
              <a:rPr lang="en-US" sz="3000">
                <a:latin typeface="Times New Roman" charset="0"/>
              </a:rPr>
              <a:t>an object created within the method</a:t>
            </a:r>
          </a:p>
          <a:p>
            <a:pPr marL="0" indent="0"/>
            <a:endParaRPr lang="en-US" sz="240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3733800" y="3429000"/>
            <a:ext cx="1295400" cy="838200"/>
          </a:xfrm>
          <a:prstGeom prst="rect">
            <a:avLst/>
          </a:prstGeom>
          <a:solidFill>
            <a:srgbClr val="CC3300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1524000" y="2743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2209800" y="4114800"/>
            <a:ext cx="914400" cy="914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Rectangle 8"/>
          <p:cNvSpPr>
            <a:spLocks noChangeArrowheads="1"/>
          </p:cNvSpPr>
          <p:nvPr/>
        </p:nvSpPr>
        <p:spPr bwMode="auto">
          <a:xfrm>
            <a:off x="304800" y="4953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5334000" y="4267200"/>
            <a:ext cx="914400" cy="914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10"/>
          <p:cNvSpPr>
            <a:spLocks noChangeArrowheads="1"/>
          </p:cNvSpPr>
          <p:nvPr/>
        </p:nvSpPr>
        <p:spPr bwMode="auto">
          <a:xfrm>
            <a:off x="7467600" y="4191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3810000" y="5105400"/>
            <a:ext cx="914400" cy="914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12"/>
          <p:cNvSpPr>
            <a:spLocks noChangeShapeType="1"/>
          </p:cNvSpPr>
          <p:nvPr/>
        </p:nvSpPr>
        <p:spPr bwMode="auto">
          <a:xfrm>
            <a:off x="4343400" y="4267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3"/>
          <p:cNvSpPr>
            <a:spLocks noChangeArrowheads="1"/>
          </p:cNvSpPr>
          <p:nvPr/>
        </p:nvSpPr>
        <p:spPr bwMode="auto">
          <a:xfrm>
            <a:off x="5715000" y="2362200"/>
            <a:ext cx="914400" cy="914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Rectangle 14"/>
          <p:cNvSpPr>
            <a:spLocks noChangeArrowheads="1"/>
          </p:cNvSpPr>
          <p:nvPr/>
        </p:nvSpPr>
        <p:spPr bwMode="auto">
          <a:xfrm>
            <a:off x="7315200" y="2286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5"/>
          <p:cNvSpPr>
            <a:spLocks noChangeArrowheads="1"/>
          </p:cNvSpPr>
          <p:nvPr/>
        </p:nvSpPr>
        <p:spPr bwMode="auto">
          <a:xfrm>
            <a:off x="7315200" y="838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6"/>
          <p:cNvSpPr>
            <a:spLocks noChangeArrowheads="1"/>
          </p:cNvSpPr>
          <p:nvPr/>
        </p:nvSpPr>
        <p:spPr bwMode="auto">
          <a:xfrm>
            <a:off x="3276600" y="1676400"/>
            <a:ext cx="914400" cy="9144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FontTx/>
              <a:buChar char="•"/>
            </a:pPr>
            <a:endParaRPr lang="en-US" sz="30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8686" name="Rectangle 17"/>
          <p:cNvSpPr>
            <a:spLocks noChangeArrowheads="1"/>
          </p:cNvSpPr>
          <p:nvPr/>
        </p:nvSpPr>
        <p:spPr bwMode="auto">
          <a:xfrm>
            <a:off x="1676400" y="1524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Rectangle 18"/>
          <p:cNvSpPr>
            <a:spLocks noChangeArrowheads="1"/>
          </p:cNvSpPr>
          <p:nvPr/>
        </p:nvSpPr>
        <p:spPr bwMode="auto">
          <a:xfrm>
            <a:off x="457200" y="4572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Line 19"/>
          <p:cNvSpPr>
            <a:spLocks noChangeShapeType="1"/>
          </p:cNvSpPr>
          <p:nvPr/>
        </p:nvSpPr>
        <p:spPr bwMode="auto">
          <a:xfrm flipV="1">
            <a:off x="5029200" y="26670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Line 20"/>
          <p:cNvSpPr>
            <a:spLocks noChangeShapeType="1"/>
          </p:cNvSpPr>
          <p:nvPr/>
        </p:nvSpPr>
        <p:spPr bwMode="auto">
          <a:xfrm flipH="1" flipV="1">
            <a:off x="3810000" y="2590800"/>
            <a:ext cx="3048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0" name="Line 21"/>
          <p:cNvSpPr>
            <a:spLocks noChangeShapeType="1"/>
          </p:cNvSpPr>
          <p:nvPr/>
        </p:nvSpPr>
        <p:spPr bwMode="auto">
          <a:xfrm flipH="1" flipV="1">
            <a:off x="838200" y="1371600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Line 22"/>
          <p:cNvSpPr>
            <a:spLocks noChangeShapeType="1"/>
          </p:cNvSpPr>
          <p:nvPr/>
        </p:nvSpPr>
        <p:spPr bwMode="auto">
          <a:xfrm flipH="1">
            <a:off x="3124200" y="39624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Line 23"/>
          <p:cNvSpPr>
            <a:spLocks noChangeShapeType="1"/>
          </p:cNvSpPr>
          <p:nvPr/>
        </p:nvSpPr>
        <p:spPr bwMode="auto">
          <a:xfrm>
            <a:off x="5029200" y="38100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4"/>
          <p:cNvSpPr>
            <a:spLocks noChangeShapeType="1"/>
          </p:cNvSpPr>
          <p:nvPr/>
        </p:nvSpPr>
        <p:spPr bwMode="auto">
          <a:xfrm>
            <a:off x="6248400" y="4724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25"/>
          <p:cNvSpPr>
            <a:spLocks noChangeShapeType="1"/>
          </p:cNvSpPr>
          <p:nvPr/>
        </p:nvSpPr>
        <p:spPr bwMode="auto">
          <a:xfrm flipV="1">
            <a:off x="7772400" y="3200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26"/>
          <p:cNvSpPr>
            <a:spLocks noChangeShapeType="1"/>
          </p:cNvSpPr>
          <p:nvPr/>
        </p:nvSpPr>
        <p:spPr bwMode="auto">
          <a:xfrm flipV="1">
            <a:off x="77724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27"/>
          <p:cNvSpPr>
            <a:spLocks noChangeShapeType="1"/>
          </p:cNvSpPr>
          <p:nvPr/>
        </p:nvSpPr>
        <p:spPr bwMode="auto">
          <a:xfrm flipV="1">
            <a:off x="6477000" y="1295400"/>
            <a:ext cx="838200" cy="1066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28"/>
          <p:cNvSpPr>
            <a:spLocks noChangeShapeType="1"/>
          </p:cNvSpPr>
          <p:nvPr/>
        </p:nvSpPr>
        <p:spPr bwMode="auto">
          <a:xfrm flipH="1">
            <a:off x="1219200" y="44958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29"/>
          <p:cNvSpPr>
            <a:spLocks noChangeShapeType="1"/>
          </p:cNvSpPr>
          <p:nvPr/>
        </p:nvSpPr>
        <p:spPr bwMode="auto">
          <a:xfrm flipH="1" flipV="1">
            <a:off x="2209800" y="36576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Line 30"/>
          <p:cNvSpPr>
            <a:spLocks noChangeShapeType="1"/>
          </p:cNvSpPr>
          <p:nvPr/>
        </p:nvSpPr>
        <p:spPr bwMode="auto">
          <a:xfrm flipH="1">
            <a:off x="2590800" y="19812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Text Box 31"/>
          <p:cNvSpPr txBox="1">
            <a:spLocks noChangeArrowheads="1"/>
          </p:cNvSpPr>
          <p:nvPr/>
        </p:nvSpPr>
        <p:spPr bwMode="auto">
          <a:xfrm>
            <a:off x="4708525" y="838200"/>
            <a:ext cx="1701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000">
                <a:solidFill>
                  <a:srgbClr val="CC3300"/>
                </a:solidFill>
                <a:latin typeface="Tahoma" charset="0"/>
              </a:rPr>
              <a:t>FRIENDS</a:t>
            </a:r>
          </a:p>
        </p:txBody>
      </p:sp>
      <p:sp>
        <p:nvSpPr>
          <p:cNvPr id="28701" name="Line 32"/>
          <p:cNvSpPr>
            <a:spLocks noChangeShapeType="1"/>
          </p:cNvSpPr>
          <p:nvPr/>
        </p:nvSpPr>
        <p:spPr bwMode="auto">
          <a:xfrm>
            <a:off x="2667000" y="5029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2" name="Line 33"/>
          <p:cNvSpPr>
            <a:spLocks noChangeShapeType="1"/>
          </p:cNvSpPr>
          <p:nvPr/>
        </p:nvSpPr>
        <p:spPr bwMode="auto">
          <a:xfrm>
            <a:off x="6248400" y="5181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Rectangle 34"/>
          <p:cNvSpPr>
            <a:spLocks noChangeArrowheads="1"/>
          </p:cNvSpPr>
          <p:nvPr/>
        </p:nvSpPr>
        <p:spPr bwMode="auto">
          <a:xfrm>
            <a:off x="7010400" y="52578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704" name="Rectangle 35"/>
          <p:cNvSpPr>
            <a:spLocks noChangeArrowheads="1"/>
          </p:cNvSpPr>
          <p:nvPr/>
        </p:nvSpPr>
        <p:spPr bwMode="auto">
          <a:xfrm>
            <a:off x="2133600" y="54864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An Example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latin typeface="Times New Roman" charset="0"/>
              </a:rPr>
              <a:t>Widely used in big projects, for example, at </a:t>
            </a:r>
            <a:r>
              <a:rPr lang="en-US" dirty="0" smtClean="0">
                <a:latin typeface="Times New Roman" charset="0"/>
              </a:rPr>
              <a:t>the Jet Propulsion Laboratory (JPL) </a:t>
            </a:r>
            <a:r>
              <a:rPr lang="en-US" dirty="0">
                <a:latin typeface="Times New Roman" charset="0"/>
              </a:rPr>
              <a:t>for the Mars exploration software, the quote</a:t>
            </a:r>
          </a:p>
          <a:p>
            <a:pPr lvl="2"/>
            <a:r>
              <a:rPr lang="en-US" dirty="0">
                <a:latin typeface="Times New Roman" charset="0"/>
              </a:rPr>
              <a:t>The Law of Demeter … has taken a firm hold in many areas of JPL. Major systems which have used </a:t>
            </a:r>
            <a:r>
              <a:rPr lang="en-US" dirty="0" err="1">
                <a:latin typeface="Times New Roman" charset="0"/>
              </a:rPr>
              <a:t>LoD</a:t>
            </a:r>
            <a:r>
              <a:rPr lang="en-US" dirty="0">
                <a:latin typeface="Times New Roman" charset="0"/>
              </a:rPr>
              <a:t> extensively include … Mars Pathfinder </a:t>
            </a:r>
            <a:r>
              <a:rPr lang="en-US" dirty="0" smtClean="0">
                <a:latin typeface="Times New Roman" charset="0"/>
              </a:rPr>
              <a:t>Software. </a:t>
            </a:r>
            <a:r>
              <a:rPr lang="en-US" dirty="0">
                <a:latin typeface="Times New Roman" charset="0"/>
              </a:rPr>
              <a:t>We are going to use </a:t>
            </a:r>
            <a:r>
              <a:rPr lang="en-US" dirty="0" err="1">
                <a:latin typeface="Times New Roman" charset="0"/>
              </a:rPr>
              <a:t>LoD</a:t>
            </a:r>
            <a:r>
              <a:rPr lang="en-US" dirty="0">
                <a:latin typeface="Times New Roman" charset="0"/>
              </a:rPr>
              <a:t> as a foundational software engineering principle for the </a:t>
            </a:r>
            <a:r>
              <a:rPr lang="en-US" dirty="0" smtClean="0">
                <a:latin typeface="Times New Roman" charset="0"/>
              </a:rPr>
              <a:t>X2000 Europa </a:t>
            </a:r>
            <a:r>
              <a:rPr lang="en-US" dirty="0">
                <a:latin typeface="Times New Roman" charset="0"/>
              </a:rPr>
              <a:t>orbiter mission.</a:t>
            </a:r>
          </a:p>
          <a:p>
            <a:pPr marL="0" indent="0"/>
            <a:endParaRPr lang="en-US" sz="26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Four Design Smells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Rigidity-One change requires many other changes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Fragility-One change breaks other parts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Immobility-Can't pull out a piece to reuse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Needless Repetition-Repeated code is evil, to change the logic, change must happen in many places</a:t>
            </a:r>
          </a:p>
        </p:txBody>
      </p:sp>
      <p:pic>
        <p:nvPicPr>
          <p:cNvPr id="4101" name="Picture 5" descr="C:\Documents and Settings\mercer.CICADA\Local Settings\Temporary Internet Files\Content.IE5\MDG17BZD\MP90043048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r="11111" b="22221"/>
          <a:stretch>
            <a:fillRect/>
          </a:stretch>
        </p:blipFill>
        <p:spPr bwMode="auto">
          <a:xfrm>
            <a:off x="6629400" y="433388"/>
            <a:ext cx="1295400" cy="139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508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Grady </a:t>
            </a:r>
            <a:r>
              <a:rPr lang="en-US" dirty="0" err="1">
                <a:latin typeface="Times New Roman" charset="0"/>
              </a:rPr>
              <a:t>Booch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says</a:t>
            </a:r>
            <a:endParaRPr lang="en-US" dirty="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>
                <a:latin typeface="Times New Roman" charset="0"/>
              </a:rPr>
              <a:t>The basic effect of applying this Law is the creation of loosely coupled </a:t>
            </a:r>
            <a:r>
              <a:rPr lang="en-US" dirty="0" smtClean="0">
                <a:latin typeface="Times New Roman" charset="0"/>
              </a:rPr>
              <a:t>classes</a:t>
            </a:r>
          </a:p>
          <a:p>
            <a:pPr lvl="2"/>
            <a:r>
              <a:rPr lang="en-US" dirty="0" smtClean="0">
                <a:latin typeface="Times New Roman" charset="0"/>
              </a:rPr>
              <a:t>Encapsulate implementation secrets</a:t>
            </a:r>
          </a:p>
          <a:p>
            <a:pPr lvl="1"/>
            <a:r>
              <a:rPr lang="en-US" dirty="0" smtClean="0">
                <a:latin typeface="Times New Roman" charset="0"/>
              </a:rPr>
              <a:t>Such </a:t>
            </a:r>
            <a:r>
              <a:rPr lang="en-US" dirty="0">
                <a:latin typeface="Times New Roman" charset="0"/>
              </a:rPr>
              <a:t>classes are fairly </a:t>
            </a:r>
            <a:r>
              <a:rPr lang="en-US" dirty="0" smtClean="0">
                <a:latin typeface="Times New Roman" charset="0"/>
              </a:rPr>
              <a:t>unencumbered</a:t>
            </a:r>
          </a:p>
          <a:p>
            <a:pPr lvl="2"/>
            <a:r>
              <a:rPr lang="en-US" dirty="0" smtClean="0">
                <a:latin typeface="Times New Roman" charset="0"/>
              </a:rPr>
              <a:t>To </a:t>
            </a:r>
            <a:r>
              <a:rPr lang="en-US" dirty="0">
                <a:latin typeface="Times New Roman" charset="0"/>
              </a:rPr>
              <a:t>understand the meaning of one class, you need not understand the details of many other </a:t>
            </a:r>
            <a:r>
              <a:rPr lang="en-US" dirty="0" smtClean="0">
                <a:latin typeface="Times New Roman" charset="0"/>
              </a:rPr>
              <a:t>classes</a:t>
            </a:r>
            <a:endParaRPr lang="en-US" dirty="0">
              <a:latin typeface="Times New Roman" charset="0"/>
            </a:endParaRPr>
          </a:p>
          <a:p>
            <a:pPr marL="0" indent="0"/>
            <a:endParaRPr lang="en-US" sz="3000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1025"/>
            <a:ext cx="8077200" cy="704850"/>
          </a:xfrm>
        </p:spPr>
        <p:txBody>
          <a:bodyPr/>
          <a:lstStyle/>
          <a:p>
            <a:r>
              <a:rPr lang="en-US">
                <a:latin typeface="Times New Roman" charset="0"/>
              </a:rPr>
              <a:t>Abstract example</a:t>
            </a:r>
            <a:endParaRPr lang="en-US" sz="2800">
              <a:latin typeface="Times New Roman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696200" cy="44958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A {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private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B </a:t>
            </a:r>
            <a:r>
              <a:rPr lang="en-US" sz="1800" dirty="0" err="1" smtClean="0">
                <a:solidFill>
                  <a:srgbClr val="0000C0"/>
                </a:solidFill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=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new B()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;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m() {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  </a:t>
            </a:r>
            <a:r>
              <a:rPr lang="en-US" sz="1800" dirty="0" err="1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this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urier New" pitchFamily="49" charset="0"/>
                <a:ea typeface="+mn-ea"/>
                <a:cs typeface="Courier New" pitchFamily="49" charset="0"/>
              </a:rPr>
              <a:t>b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.</a:t>
            </a:r>
            <a:r>
              <a:rPr lang="en-US" sz="1800" dirty="0" err="1" smtClean="0">
                <a:solidFill>
                  <a:srgbClr val="0000C0"/>
                </a:solidFill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.foo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();  </a:t>
            </a:r>
            <a:r>
              <a:rPr lang="en-US" sz="1800" dirty="0" smtClean="0">
                <a:solidFill>
                  <a:srgbClr val="3F7F5F"/>
                </a:solidFill>
                <a:latin typeface="Courier New" pitchFamily="49" charset="0"/>
                <a:ea typeface="+mn-ea"/>
                <a:cs typeface="Courier New" pitchFamily="49" charset="0"/>
              </a:rPr>
              <a:t>// High coupling: bad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7F0055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7F0055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B {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C </a:t>
            </a:r>
            <a:r>
              <a:rPr lang="en-US" sz="1800" dirty="0" err="1" smtClean="0">
                <a:solidFill>
                  <a:srgbClr val="0000C0"/>
                </a:solidFill>
                <a:latin typeface="Courier New" pitchFamily="49" charset="0"/>
                <a:ea typeface="+mn-ea"/>
                <a:cs typeface="Courier New" pitchFamily="49" charset="0"/>
              </a:rPr>
              <a:t>c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;  </a:t>
            </a:r>
            <a:endParaRPr lang="en-US" sz="1800" dirty="0" smtClean="0">
              <a:solidFill>
                <a:srgbClr val="3F7F5F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solidFill>
                <a:srgbClr val="7F0055"/>
              </a:solidFill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C {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1800" dirty="0" smtClean="0">
                <a:solidFill>
                  <a:srgbClr val="7F0055"/>
                </a:solidFill>
                <a:latin typeface="Courier New" pitchFamily="49" charset="0"/>
                <a:ea typeface="+mn-ea"/>
                <a:cs typeface="Courier New" pitchFamily="49" charset="0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foo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() {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  }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  <a:buFont typeface="Wingdings" pitchFamily="2" charset="2"/>
              <a:buNone/>
              <a:defRPr/>
            </a:pPr>
            <a:endParaRPr lang="en-US" sz="1800" dirty="0" smtClean="0">
              <a:latin typeface="Courier New" pitchFamily="49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79438"/>
            <a:ext cx="8077200" cy="704850"/>
          </a:xfrm>
        </p:spPr>
        <p:txBody>
          <a:bodyPr/>
          <a:lstStyle/>
          <a:p>
            <a:r>
              <a:rPr lang="en-US" sz="3800" dirty="0">
                <a:latin typeface="Times New Roman" charset="0"/>
              </a:rPr>
              <a:t>Silly example </a:t>
            </a:r>
            <a:r>
              <a:rPr lang="en-US" sz="3800" smtClean="0">
                <a:latin typeface="Times New Roman" charset="0"/>
              </a:rPr>
              <a:t>you already coded?</a:t>
            </a:r>
            <a:endParaRPr lang="en-US" sz="3800" dirty="0">
              <a:latin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n"/>
              <a:defRPr/>
            </a:pPr>
            <a:r>
              <a:rPr lang="en-US" sz="3000" dirty="0" smtClean="0">
                <a:ea typeface="+mn-ea"/>
              </a:rPr>
              <a:t>Which code represents the better design?</a:t>
            </a:r>
            <a:endParaRPr lang="en-US" sz="2800" dirty="0" smtClean="0">
              <a:ea typeface="+mn-ea"/>
            </a:endParaRP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3F7F5F"/>
                </a:solidFill>
                <a:ea typeface="+mn-ea"/>
              </a:rPr>
              <a:t>	// a.</a:t>
            </a:r>
            <a:endParaRPr lang="en-US" sz="2800" dirty="0" smtClean="0">
              <a:ea typeface="+mn-ea"/>
            </a:endParaRP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</a:rPr>
              <a:t>	</a:t>
            </a:r>
            <a:r>
              <a:rPr lang="en-US" sz="2400" dirty="0" err="1" smtClean="0">
                <a:latin typeface="Courier New" pitchFamily="49" charset="0"/>
                <a:ea typeface="+mn-ea"/>
                <a:cs typeface="Courier New" pitchFamily="49" charset="0"/>
              </a:rPr>
              <a:t>dog.body.tail.wag</a:t>
            </a:r>
            <a:r>
              <a:rPr lang="en-US" sz="2400" dirty="0" smtClean="0"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endParaRPr lang="en-US" sz="2800" dirty="0" smtClean="0">
              <a:ea typeface="+mn-ea"/>
            </a:endParaRP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solidFill>
                  <a:srgbClr val="3F7F5F"/>
                </a:solidFill>
                <a:ea typeface="+mn-ea"/>
              </a:rPr>
              <a:t>	// b.</a:t>
            </a:r>
            <a:endParaRPr lang="en-US" sz="2800" dirty="0" smtClean="0">
              <a:ea typeface="+mn-ea"/>
            </a:endParaRP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</a:rPr>
              <a:t>	</a:t>
            </a:r>
            <a:r>
              <a:rPr lang="en-US" sz="2400" dirty="0" err="1" smtClean="0">
                <a:latin typeface="Courier New" pitchFamily="49" charset="0"/>
                <a:ea typeface="+mn-ea"/>
                <a:cs typeface="Courier New" pitchFamily="49" charset="0"/>
              </a:rPr>
              <a:t>dog.expressHappiness</a:t>
            </a:r>
            <a:r>
              <a:rPr lang="en-US" sz="2400" dirty="0" smtClean="0">
                <a:latin typeface="Courier New" pitchFamily="49" charset="0"/>
                <a:ea typeface="+mn-ea"/>
                <a:cs typeface="Courier New" pitchFamily="49" charset="0"/>
              </a:rPr>
              <a:t>();</a:t>
            </a: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endParaRPr lang="en-US" sz="2800" dirty="0" smtClean="0">
              <a:ea typeface="+mn-ea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n"/>
              <a:defRPr/>
            </a:pPr>
            <a:r>
              <a:rPr lang="en-US" sz="2400" dirty="0" smtClean="0"/>
              <a:t>The bad example couples dog to two indirect classes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DogBody</a:t>
            </a:r>
            <a:r>
              <a:rPr lang="en-US" sz="2400" dirty="0" smtClean="0"/>
              <a:t>, and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DogTail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400"/>
              </a:spcBef>
              <a:buFont typeface="Wingdings" pitchFamily="2" charset="2"/>
              <a:buChar char="n"/>
              <a:defRPr/>
            </a:pPr>
            <a:r>
              <a:rPr lang="en-US" sz="2400" dirty="0" smtClean="0"/>
              <a:t>The good design couples dog only to the direct class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DogAnimal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lnSpc>
                <a:spcPct val="90000"/>
              </a:lnSpc>
              <a:spcBef>
                <a:spcPts val="400"/>
              </a:spcBef>
              <a:buFont typeface="Wingdings" pitchFamily="2" charset="2"/>
              <a:buNone/>
              <a:defRPr/>
            </a:pPr>
            <a:endParaRPr lang="en-US" sz="2800" dirty="0" smtClean="0">
              <a:ea typeface="+mn-ea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609600"/>
          </a:xfrm>
        </p:spPr>
        <p:txBody>
          <a:bodyPr/>
          <a:lstStyle/>
          <a:p>
            <a:pPr eaLnBrk="1" hangingPunct="1"/>
            <a:r>
              <a:rPr lang="en-US" dirty="0" err="1">
                <a:latin typeface="Times New Roman" charset="0"/>
              </a:rPr>
              <a:t>Liskov</a:t>
            </a:r>
            <a:r>
              <a:rPr lang="en-US" dirty="0">
                <a:latin typeface="Times New Roman" charset="0"/>
              </a:rPr>
              <a:t> Substitution Principle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The </a:t>
            </a:r>
            <a:r>
              <a:rPr lang="en-US" dirty="0" err="1">
                <a:latin typeface="Times New Roman" charset="0"/>
              </a:rPr>
              <a:t>Liskov</a:t>
            </a:r>
            <a:r>
              <a:rPr lang="en-US" dirty="0">
                <a:latin typeface="Times New Roman" charset="0"/>
              </a:rPr>
              <a:t> Substitution Principle of object oriented design states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In class hierarchies, it should be possible to treat a specialized object as if it were a base class object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Code with a reference to a base class should be able to use objects of the derived class without knowing it </a:t>
            </a:r>
          </a:p>
          <a:p>
            <a:pPr lvl="1" eaLnBrk="1" hangingPunct="1"/>
            <a:endParaRPr lang="en-US" dirty="0">
              <a:latin typeface="Times New Roman" charset="0"/>
            </a:endParaRPr>
          </a:p>
          <a:p>
            <a:pPr eaLnBrk="1" hangingPunct="1"/>
            <a:endParaRPr lang="en-US" sz="3900" b="1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6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From the source in 1988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Barbara Liskov first wrote this: </a:t>
            </a:r>
          </a:p>
          <a:p>
            <a:pPr lvl="1" eaLnBrk="1" hangingPunct="1"/>
            <a:r>
              <a:rPr lang="ja-JP" altLang="en-US">
                <a:latin typeface="Times New Roman" charset="0"/>
              </a:rPr>
              <a:t>“</a:t>
            </a:r>
            <a:r>
              <a:rPr lang="en-US">
                <a:latin typeface="Times New Roman" charset="0"/>
              </a:rPr>
              <a:t>What is wanted is something like the following substitution property: If for each object o1 of type S there is an object o2 of type T such that for all programs P defined in terms of T, the behavior of P is unchanged when o1 is substituted for o2, then S is a subtype of T.</a:t>
            </a:r>
            <a:r>
              <a:rPr lang="ja-JP" altLang="en-US">
                <a:latin typeface="Times New Roman" charset="0"/>
              </a:rPr>
              <a:t>“</a:t>
            </a:r>
            <a:r>
              <a:rPr lang="en-US">
                <a:latin typeface="Times New Roman" charset="0"/>
              </a:rPr>
              <a:t> </a:t>
            </a:r>
          </a:p>
          <a:p>
            <a:pPr eaLnBrk="1" hangingPunct="1"/>
            <a:r>
              <a:rPr lang="en-US">
                <a:latin typeface="Times New Roman" charset="0"/>
              </a:rPr>
              <a:t>Or more simply:</a:t>
            </a:r>
          </a:p>
          <a:p>
            <a:pPr lvl="1" eaLnBrk="1" hangingPunct="1"/>
            <a:r>
              <a:rPr lang="en-US">
                <a:latin typeface="Times New Roman" charset="0"/>
              </a:rPr>
              <a:t>Subtypes must be substitutable for their base types" </a:t>
            </a:r>
            <a:endParaRPr lang="en-US" sz="17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24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665413" y="800100"/>
            <a:ext cx="5792787" cy="609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Consider this code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class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Rectangle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protected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_width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protected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getWidth()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return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_width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getHeight()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return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setWidth(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width)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_width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width;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setHeight(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height)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height;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charset="0"/>
              <a:buNone/>
            </a:pPr>
            <a:endParaRPr lang="en-US" sz="1800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423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C20929-1296-5341-B723-A711502954B8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Let Square be a subtype of Rectangle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class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Square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extends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Rectangle {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646464"/>
                </a:solidFill>
                <a:latin typeface="Courier New" charset="0"/>
              </a:rPr>
              <a:t>@Override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setWidth(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width) {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_width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width;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width;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646464"/>
                </a:solidFill>
                <a:latin typeface="Courier New" charset="0"/>
              </a:rPr>
              <a:t>@Override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setHeight(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int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height) {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height;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_width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= </a:t>
            </a:r>
            <a:r>
              <a:rPr lang="en-US" sz="1800" b="1">
                <a:solidFill>
                  <a:srgbClr val="0000C0"/>
                </a:solidFill>
                <a:latin typeface="Courier New" charset="0"/>
              </a:rPr>
              <a:t>_height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;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}</a:t>
            </a:r>
            <a:endParaRPr lang="en-US" sz="1800" b="1">
              <a:latin typeface="Courier New" charset="0"/>
            </a:endParaRPr>
          </a:p>
          <a:p>
            <a:pPr eaLnBrk="1" hangingPunct="1">
              <a:buFont typeface="Wingdings" charset="0"/>
              <a:buNone/>
            </a:pPr>
            <a:endParaRPr lang="en-US" sz="1800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9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A668724-1102-F94A-804C-F8FD33D5A938}" type="slidenum">
              <a:rPr lang="en-US" sz="1400"/>
              <a:pPr eaLnBrk="1" hangingPunct="1"/>
              <a:t>27</a:t>
            </a:fld>
            <a:endParaRPr 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Compiles, but does it pass?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import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static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org.junit.Assert.*;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import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org.junit.Test;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class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RectangleTest {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</a:t>
            </a:r>
            <a:r>
              <a:rPr lang="en-US" sz="1800" b="1">
                <a:solidFill>
                  <a:srgbClr val="646464"/>
                </a:solidFill>
                <a:latin typeface="Courier New" charset="0"/>
              </a:rPr>
              <a:t>@Test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public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void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testArea() {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Rectangle r = </a:t>
            </a:r>
            <a:r>
              <a:rPr lang="en-US" sz="1800" b="1">
                <a:solidFill>
                  <a:srgbClr val="7F0055"/>
                </a:solidFill>
                <a:latin typeface="Courier New" charset="0"/>
              </a:rPr>
              <a:t>new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Square();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r.setWidth(5);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r.setHeight(2);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3F7F5F"/>
                </a:solidFill>
                <a:latin typeface="Courier New" charset="0"/>
              </a:rPr>
              <a:t>// Does this assertion pass?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  </a:t>
            </a:r>
            <a:r>
              <a:rPr lang="en-US" sz="1800" b="1" i="1">
                <a:solidFill>
                  <a:srgbClr val="000000"/>
                </a:solidFill>
                <a:latin typeface="Courier New" charset="0"/>
              </a:rPr>
              <a:t>assertEquals</a:t>
            </a: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(10, r.getWidth() * r.getHeight());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  }</a:t>
            </a:r>
            <a:endParaRPr lang="en-US" sz="1800" b="1">
              <a:latin typeface="Courier New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1800" b="1">
                <a:solidFill>
                  <a:srgbClr val="000000"/>
                </a:solidFill>
                <a:latin typeface="Courier New" charset="0"/>
              </a:rPr>
              <a:t>}</a:t>
            </a:r>
            <a:endParaRPr lang="en-US" sz="1800" b="1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558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D0488D7-E0D3-814A-BAC6-3F8A12D9B2AD}" type="slidenum">
              <a:rPr lang="en-US" sz="1400"/>
              <a:pPr eaLnBrk="1" hangingPunct="1"/>
              <a:t>28</a:t>
            </a:fld>
            <a:endParaRPr 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Solution?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400">
                <a:latin typeface="Times New Roman" charset="0"/>
              </a:rPr>
              <a:t>If the behavior by Square is unacceptable and unexpected, Square should not be derived from Rectangle</a:t>
            </a:r>
          </a:p>
        </p:txBody>
      </p:sp>
    </p:spTree>
    <p:extLst>
      <p:ext uri="{BB962C8B-B14F-4D97-AF65-F5344CB8AC3E}">
        <p14:creationId xmlns:p14="http://schemas.microsoft.com/office/powerpoint/2010/main" val="67302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C5ADF3B-A2E5-9445-A79E-76A440BCC20B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100"/>
            <a:ext cx="7772400" cy="6096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Why follow Liskov?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924800" cy="4114800"/>
          </a:xfrm>
        </p:spPr>
        <p:txBody>
          <a:bodyPr/>
          <a:lstStyle/>
          <a:p>
            <a:pPr eaLnBrk="1" hangingPunct="1"/>
            <a:r>
              <a:rPr lang="en-US" sz="3400">
                <a:latin typeface="Times New Roman" charset="0"/>
              </a:rPr>
              <a:t>Liskov basically wants you to think clearly about the expected behavior and expectations of a class before you derive new classes from it  </a:t>
            </a:r>
          </a:p>
          <a:p>
            <a:pPr eaLnBrk="1" hangingPunct="1"/>
            <a:r>
              <a:rPr lang="en-US" sz="3400">
                <a:latin typeface="Times New Roman" charset="0"/>
              </a:rPr>
              <a:t>It could turn out that when subtypes are substituted for a parent, you may get unexpected results  </a:t>
            </a:r>
          </a:p>
          <a:p>
            <a:pPr eaLnBrk="1" hangingPunct="1"/>
            <a:r>
              <a:rPr lang="en-US" sz="3400">
                <a:latin typeface="Times New Roman" charset="0"/>
              </a:rPr>
              <a:t>Unit tests help avoid this problem </a:t>
            </a:r>
          </a:p>
          <a:p>
            <a:pPr lvl="1" eaLnBrk="1" hangingPunct="1"/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591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585788"/>
            <a:ext cx="7772400" cy="1038225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Open Closed Principle</a:t>
            </a:r>
          </a:p>
        </p:txBody>
      </p:sp>
      <p:sp>
        <p:nvSpPr>
          <p:cNvPr id="614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20000" cy="44958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"All systems change during their life-cycles. This must be born in mind when developing </a:t>
            </a:r>
            <a:r>
              <a:rPr lang="en-US" dirty="0" smtClean="0">
                <a:latin typeface="Times New Roman" charset="0"/>
              </a:rPr>
              <a:t>systems </a:t>
            </a:r>
            <a:r>
              <a:rPr lang="en-US" dirty="0">
                <a:latin typeface="Times New Roman" charset="0"/>
              </a:rPr>
              <a:t>expected to last longer than the first version", </a:t>
            </a:r>
            <a:r>
              <a:rPr lang="en-US" dirty="0" err="1">
                <a:latin typeface="Times New Roman" charset="0"/>
              </a:rPr>
              <a:t>Ivar</a:t>
            </a:r>
            <a:r>
              <a:rPr lang="en-US" dirty="0">
                <a:latin typeface="Times New Roman" charset="0"/>
              </a:rPr>
              <a:t> Jacobsen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Software </a:t>
            </a:r>
            <a:r>
              <a:rPr lang="en-US" dirty="0" smtClean="0">
                <a:latin typeface="Times New Roman" charset="0"/>
              </a:rPr>
              <a:t>entities (classes </a:t>
            </a:r>
            <a:r>
              <a:rPr lang="en-US" dirty="0">
                <a:latin typeface="Times New Roman" charset="0"/>
              </a:rPr>
              <a:t>modules, functions, </a:t>
            </a:r>
            <a:r>
              <a:rPr lang="en-US" dirty="0" err="1" smtClean="0">
                <a:latin typeface="Times New Roman" charset="0"/>
              </a:rPr>
              <a:t>etc</a:t>
            </a:r>
            <a:r>
              <a:rPr lang="en-US" dirty="0" smtClean="0">
                <a:latin typeface="Times New Roman" charset="0"/>
              </a:rPr>
              <a:t>) should </a:t>
            </a:r>
            <a:r>
              <a:rPr lang="en-US" dirty="0">
                <a:latin typeface="Times New Roman" charset="0"/>
              </a:rPr>
              <a:t>be open for extension but closed for modification, Bertrand Meyer 1988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Now known as the </a:t>
            </a:r>
            <a:r>
              <a:rPr lang="en-US" b="1" dirty="0">
                <a:latin typeface="Times New Roman" charset="0"/>
              </a:rPr>
              <a:t>Open-Closed </a:t>
            </a:r>
            <a:r>
              <a:rPr lang="en-US" b="1" dirty="0" smtClean="0">
                <a:latin typeface="Times New Roman" charset="0"/>
              </a:rPr>
              <a:t>Principle</a:t>
            </a:r>
            <a:endParaRPr lang="en-US" b="1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Modules that never change?</a:t>
            </a:r>
          </a:p>
        </p:txBody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>
                <a:latin typeface="Times New Roman" charset="0"/>
              </a:rPr>
              <a:t>If a change to one module (class or method) results in a cascade of changes to other modules, you have </a:t>
            </a:r>
            <a:r>
              <a:rPr lang="en-US" sz="2800" i="1" dirty="0">
                <a:latin typeface="Times New Roman" charset="0"/>
              </a:rPr>
              <a:t>bad design</a:t>
            </a:r>
          </a:p>
          <a:p>
            <a:pPr eaLnBrk="1" hangingPunct="1"/>
            <a:r>
              <a:rPr lang="en-US" sz="2800" dirty="0">
                <a:latin typeface="Times New Roman" charset="0"/>
              </a:rPr>
              <a:t>When requirements change (and they always do), your design </a:t>
            </a:r>
            <a:r>
              <a:rPr lang="en-US" sz="2800" dirty="0" smtClean="0">
                <a:latin typeface="Times New Roman" charset="0"/>
              </a:rPr>
              <a:t>should</a:t>
            </a:r>
          </a:p>
          <a:p>
            <a:pPr lvl="1" eaLnBrk="1" hangingPunct="1"/>
            <a:r>
              <a:rPr lang="en-US" sz="2400" dirty="0" smtClean="0">
                <a:latin typeface="Times New Roman" charset="0"/>
              </a:rPr>
              <a:t>allow </a:t>
            </a:r>
            <a:r>
              <a:rPr lang="en-US" sz="2400" dirty="0">
                <a:latin typeface="Times New Roman" charset="0"/>
              </a:rPr>
              <a:t>developers to extend the behavior by adding new </a:t>
            </a:r>
            <a:r>
              <a:rPr lang="en-US" sz="2400" dirty="0" smtClean="0">
                <a:latin typeface="Times New Roman" charset="0"/>
              </a:rPr>
              <a:t>code </a:t>
            </a:r>
            <a:r>
              <a:rPr lang="en-US" sz="2400" i="1" dirty="0">
                <a:latin typeface="Times New Roman" charset="0"/>
              </a:rPr>
              <a:t>good </a:t>
            </a:r>
            <a:r>
              <a:rPr lang="en-US" sz="2400" i="1" dirty="0" smtClean="0">
                <a:latin typeface="Times New Roman" charset="0"/>
              </a:rPr>
              <a:t>design </a:t>
            </a:r>
            <a:r>
              <a:rPr lang="en-US" sz="2400" dirty="0" smtClean="0">
                <a:latin typeface="Times New Roman" charset="0"/>
              </a:rPr>
              <a:t>rather than</a:t>
            </a:r>
            <a:r>
              <a:rPr lang="en-US" sz="2400" i="1" dirty="0" smtClean="0">
                <a:latin typeface="Times New Roman" charset="0"/>
              </a:rPr>
              <a:t> </a:t>
            </a:r>
            <a:r>
              <a:rPr lang="en-US" sz="2400" dirty="0" smtClean="0">
                <a:latin typeface="Times New Roman" charset="0"/>
              </a:rPr>
              <a:t>changing </a:t>
            </a:r>
            <a:r>
              <a:rPr lang="en-US" sz="2400" dirty="0">
                <a:latin typeface="Times New Roman" charset="0"/>
              </a:rPr>
              <a:t>the behavior of existing </a:t>
            </a:r>
            <a:r>
              <a:rPr lang="en-US" sz="2400" dirty="0" smtClean="0">
                <a:latin typeface="Times New Roman" charset="0"/>
              </a:rPr>
              <a:t>code </a:t>
            </a:r>
            <a:r>
              <a:rPr lang="en-US" sz="2400" i="1" dirty="0" smtClean="0">
                <a:latin typeface="Times New Roman" charset="0"/>
              </a:rPr>
              <a:t>bad design</a:t>
            </a:r>
            <a:endParaRPr lang="en-US" sz="2400" i="1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Open </a:t>
            </a:r>
            <a:r>
              <a:rPr lang="en-US" b="1" i="1">
                <a:latin typeface="Times New Roman" charset="0"/>
              </a:rPr>
              <a:t>and </a:t>
            </a:r>
            <a:r>
              <a:rPr lang="en-US">
                <a:latin typeface="Times New Roman" charset="0"/>
              </a:rPr>
              <a:t>Closed?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The behavior of a module should be </a:t>
            </a:r>
            <a:r>
              <a:rPr lang="en-US" b="1" dirty="0">
                <a:latin typeface="Times New Roman" charset="0"/>
              </a:rPr>
              <a:t>extended</a:t>
            </a:r>
            <a:r>
              <a:rPr lang="en-US" dirty="0">
                <a:latin typeface="Times New Roman" charset="0"/>
              </a:rPr>
              <a:t>--as in adding behavior 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An analogy: can </a:t>
            </a:r>
            <a:r>
              <a:rPr lang="en-US" dirty="0">
                <a:latin typeface="Times New Roman" charset="0"/>
              </a:rPr>
              <a:t>add extensions to a house leaving </a:t>
            </a:r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rooms intact </a:t>
            </a:r>
            <a:r>
              <a:rPr lang="en-US" i="1" dirty="0">
                <a:latin typeface="Times New Roman" charset="0"/>
              </a:rPr>
              <a:t>at least relatively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Use an abstract </a:t>
            </a:r>
            <a:r>
              <a:rPr lang="en-US" dirty="0">
                <a:latin typeface="Times New Roman" charset="0"/>
              </a:rPr>
              <a:t>classes and </a:t>
            </a:r>
            <a:r>
              <a:rPr lang="en-US" b="1" dirty="0">
                <a:latin typeface="Courier New" charset="0"/>
              </a:rPr>
              <a:t>extends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or </a:t>
            </a:r>
            <a:r>
              <a:rPr lang="en-US" dirty="0">
                <a:latin typeface="Times New Roman" charset="0"/>
              </a:rPr>
              <a:t>interfaces and </a:t>
            </a:r>
            <a:r>
              <a:rPr lang="en-US" b="1" dirty="0">
                <a:latin typeface="Courier New" charset="0"/>
              </a:rPr>
              <a:t>implements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The source code of this kind of module can not be changed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One Design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Imagine Client represents any module that depends on some other module named Server</a:t>
            </a:r>
          </a:p>
        </p:txBody>
      </p:sp>
      <p:pic>
        <p:nvPicPr>
          <p:cNvPr id="9221" name="Picture 4" descr="C:\Documents and Settings\mercer.CICADA\Desktop\0Websites\~335\presentations\Dependenc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08375"/>
            <a:ext cx="7605713" cy="213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Abstraction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Client depends on an abstraction that does not change. It could be an abstract class or an interface</a:t>
            </a:r>
          </a:p>
          <a:p>
            <a:pPr lvl="1" eaLnBrk="1" hangingPunct="1"/>
            <a:endParaRPr lang="en-US">
              <a:latin typeface="Times New Roman" charset="0"/>
            </a:endParaRPr>
          </a:p>
        </p:txBody>
      </p:sp>
      <p:pic>
        <p:nvPicPr>
          <p:cNvPr id="10245" name="Picture 4" descr="C:\Documents and Settings\mercer.CICADA\Desktop\0Websites\~335\presentations\Dependenc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7797800" cy="294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Strategy Pattern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Previous UML showed the general form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Next slide shows has UML diagram of a specific application of the Strategy pattern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It is also an application of the open closed principle  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Which </a:t>
            </a:r>
            <a:r>
              <a:rPr lang="en-US" dirty="0">
                <a:latin typeface="Times New Roman" charset="0"/>
              </a:rPr>
              <a:t>class plays the role of client?</a:t>
            </a:r>
          </a:p>
          <a:p>
            <a:pPr lvl="1" eaLnBrk="1" hangingPunct="1"/>
            <a:r>
              <a:rPr lang="en-US" dirty="0">
                <a:latin typeface="Times New Roman" charset="0"/>
              </a:rPr>
              <a:t>Which class plays the role of </a:t>
            </a:r>
            <a:r>
              <a:rPr lang="en-US" dirty="0" err="1">
                <a:latin typeface="Times New Roman" charset="0"/>
              </a:rPr>
              <a:t>AbstractServer</a:t>
            </a:r>
            <a:r>
              <a:rPr lang="en-US" dirty="0" smtClean="0">
                <a:latin typeface="Times New Roman" charset="0"/>
              </a:rPr>
              <a:t>?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Why is Strategy OPEN/CLOSED?</a:t>
            </a:r>
            <a:endParaRPr lang="en-US" dirty="0">
              <a:latin typeface="Times New Roman" charset="0"/>
            </a:endParaRPr>
          </a:p>
          <a:p>
            <a:pPr lvl="2" eaLnBrk="1" hangingPunct="1">
              <a:buFont typeface="Wingdings" charset="0"/>
              <a:buNone/>
            </a:pP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2C23DAA-FFA6-B547-907E-80A36C322E84}" type="slidenum">
              <a:rPr lang="en-US" sz="1400"/>
              <a:pPr eaLnBrk="1" hangingPunct="1"/>
              <a:t>9</a:t>
            </a:fld>
            <a:endParaRPr lang="en-US" sz="1400"/>
          </a:p>
        </p:txBody>
      </p:sp>
      <p:pic>
        <p:nvPicPr>
          <p:cNvPr id="12291" name="Picture 2" descr="C:\Documents and Settings\mercer.CICADA\Desktop\0Websites\~335\presentations\StrategyIsOpenClose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7" r="2420"/>
          <a:stretch>
            <a:fillRect/>
          </a:stretch>
        </p:blipFill>
        <p:spPr bwMode="auto">
          <a:xfrm>
            <a:off x="0" y="1905000"/>
            <a:ext cx="9144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15411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>
                <a:solidFill>
                  <a:schemeClr val="tx2"/>
                </a:solidFill>
              </a:rPr>
              <a:t>Example: Strategy Pattern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heckers">
  <a:themeElements>
    <a:clrScheme name="Checkers 2">
      <a:dk1>
        <a:srgbClr val="000000"/>
      </a:dk1>
      <a:lt1>
        <a:srgbClr val="FFFFFF"/>
      </a:lt1>
      <a:dk2>
        <a:srgbClr val="5F5F5F"/>
      </a:dk2>
      <a:lt2>
        <a:srgbClr val="47979D"/>
      </a:lt2>
      <a:accent1>
        <a:srgbClr val="DDDDDD"/>
      </a:accent1>
      <a:accent2>
        <a:srgbClr val="9DCDCD"/>
      </a:accent2>
      <a:accent3>
        <a:srgbClr val="FFFFFF"/>
      </a:accent3>
      <a:accent4>
        <a:srgbClr val="000000"/>
      </a:accent4>
      <a:accent5>
        <a:srgbClr val="EBEBEB"/>
      </a:accent5>
      <a:accent6>
        <a:srgbClr val="8EBABA"/>
      </a:accent6>
      <a:hlink>
        <a:srgbClr val="AFCDE3"/>
      </a:hlink>
      <a:folHlink>
        <a:srgbClr val="CFD1E7"/>
      </a:folHlink>
    </a:clrScheme>
    <a:fontScheme name="Checker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heckers 1">
        <a:dk1>
          <a:srgbClr val="000000"/>
        </a:dk1>
        <a:lt1>
          <a:srgbClr val="83C1C0"/>
        </a:lt1>
        <a:dk2>
          <a:srgbClr val="FFFFFF"/>
        </a:dk2>
        <a:lt2>
          <a:srgbClr val="009999"/>
        </a:lt2>
        <a:accent1>
          <a:srgbClr val="C0C0C0"/>
        </a:accent1>
        <a:accent2>
          <a:srgbClr val="00EEE8"/>
        </a:accent2>
        <a:accent3>
          <a:srgbClr val="C1DDDC"/>
        </a:accent3>
        <a:accent4>
          <a:srgbClr val="000000"/>
        </a:accent4>
        <a:accent5>
          <a:srgbClr val="DCDCDC"/>
        </a:accent5>
        <a:accent6>
          <a:srgbClr val="00D8D2"/>
        </a:accent6>
        <a:hlink>
          <a:srgbClr val="FFFFFF"/>
        </a:hlink>
        <a:folHlink>
          <a:srgbClr val="CFD1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ers 2">
        <a:dk1>
          <a:srgbClr val="000000"/>
        </a:dk1>
        <a:lt1>
          <a:srgbClr val="FFFFFF"/>
        </a:lt1>
        <a:dk2>
          <a:srgbClr val="5F5F5F"/>
        </a:dk2>
        <a:lt2>
          <a:srgbClr val="47979D"/>
        </a:lt2>
        <a:accent1>
          <a:srgbClr val="DDDDDD"/>
        </a:accent1>
        <a:accent2>
          <a:srgbClr val="9DCDCD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8EBABA"/>
        </a:accent6>
        <a:hlink>
          <a:srgbClr val="AFCDE3"/>
        </a:hlink>
        <a:folHlink>
          <a:srgbClr val="CFD1E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ckers 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Designs\Checkers.pot</Template>
  <TotalTime>14549764</TotalTime>
  <Pages>58</Pages>
  <Words>1547</Words>
  <Application>Microsoft Macintosh PowerPoint</Application>
  <PresentationFormat>On-screen Show (4:3)</PresentationFormat>
  <Paragraphs>223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Checkers</vt:lpstr>
      <vt:lpstr>PowerPoint Presentation</vt:lpstr>
      <vt:lpstr>Four Design Smells</vt:lpstr>
      <vt:lpstr>Open Closed Principle</vt:lpstr>
      <vt:lpstr>Modules that never change?</vt:lpstr>
      <vt:lpstr>Open and Closed?</vt:lpstr>
      <vt:lpstr>One Design</vt:lpstr>
      <vt:lpstr>Abstraction</vt:lpstr>
      <vt:lpstr>Example: Strategy Pattern</vt:lpstr>
      <vt:lpstr>PowerPoint Presentation</vt:lpstr>
      <vt:lpstr>Another Example</vt:lpstr>
      <vt:lpstr>Other Examples</vt:lpstr>
      <vt:lpstr>Comparator is Open Closed</vt:lpstr>
      <vt:lpstr>Comparator is Open Closed</vt:lpstr>
      <vt:lpstr>The Two Comparators</vt:lpstr>
      <vt:lpstr>Law of Demeter</vt:lpstr>
      <vt:lpstr>Law of Demeter</vt:lpstr>
      <vt:lpstr>Who are closely related friends?</vt:lpstr>
      <vt:lpstr>PowerPoint Presentation</vt:lpstr>
      <vt:lpstr>An Example</vt:lpstr>
      <vt:lpstr>Grady Booch says</vt:lpstr>
      <vt:lpstr>Abstract example</vt:lpstr>
      <vt:lpstr>Silly example you already coded?</vt:lpstr>
      <vt:lpstr>Liskov Substitution Principle</vt:lpstr>
      <vt:lpstr>From the source in 1988</vt:lpstr>
      <vt:lpstr>Consider this code</vt:lpstr>
      <vt:lpstr>Let Square be a subtype of Rectangle</vt:lpstr>
      <vt:lpstr>Compiles, but does it pass?</vt:lpstr>
      <vt:lpstr>Solution?</vt:lpstr>
      <vt:lpstr>Why follow Liskov?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OOD</dc:title>
  <dc:subject/>
  <dc:creator>Rick Mercer </dc:creator>
  <cp:keywords/>
  <dc:description/>
  <cp:lastModifiedBy>Richard Mercer</cp:lastModifiedBy>
  <cp:revision>607</cp:revision>
  <cp:lastPrinted>2000-09-19T19:27:32Z</cp:lastPrinted>
  <dcterms:created xsi:type="dcterms:W3CDTF">1996-03-20T10:57:06Z</dcterms:created>
  <dcterms:modified xsi:type="dcterms:W3CDTF">2014-12-03T13:53:57Z</dcterms:modified>
</cp:coreProperties>
</file>