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9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3" r:id="rId23"/>
    <p:sldId id="284" r:id="rId24"/>
    <p:sldId id="285" r:id="rId25"/>
    <p:sldId id="287" r:id="rId26"/>
    <p:sldId id="288" r:id="rId27"/>
    <p:sldId id="289" r:id="rId28"/>
    <p:sldId id="290" r:id="rId29"/>
    <p:sldId id="297" r:id="rId30"/>
    <p:sldId id="298" r:id="rId31"/>
    <p:sldId id="294" r:id="rId3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493"/>
    <a:srgbClr val="00005C"/>
    <a:srgbClr val="00003B"/>
    <a:srgbClr val="00007D"/>
    <a:srgbClr val="00002B"/>
    <a:srgbClr val="000094"/>
    <a:srgbClr val="B50069"/>
    <a:srgbClr val="FF0066"/>
    <a:srgbClr val="777777"/>
    <a:srgbClr val="393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/>
    <p:restoredTop sz="94633"/>
  </p:normalViewPr>
  <p:slideViewPr>
    <p:cSldViewPr>
      <p:cViewPr varScale="1">
        <p:scale>
          <a:sx n="85" d="100"/>
          <a:sy n="85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Relationship Id="rId39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71513" y="8305800"/>
            <a:ext cx="5576887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 sz="1100" u="sng">
                <a:latin typeface="Book Antiqua" charset="0"/>
              </a:rPr>
              <a:t>Computing Fundamentals with C++</a:t>
            </a:r>
            <a:r>
              <a:rPr lang="en-US" altLang="en-US" sz="1100">
                <a:latin typeface="Book Antiqua" charset="0"/>
              </a:rPr>
              <a:t>, Object-Oriented Programming and Design, 2nd Edition  Rick Mercer, 1999  Franklin, Beedle, and Associates</a:t>
            </a:r>
          </a:p>
        </p:txBody>
      </p:sp>
    </p:spTree>
    <p:extLst>
      <p:ext uri="{BB962C8B-B14F-4D97-AF65-F5344CB8AC3E}">
        <p14:creationId xmlns:p14="http://schemas.microsoft.com/office/powerpoint/2010/main" val="2013285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0225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1750" y="8743950"/>
            <a:ext cx="406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C83E1C37-28E1-7547-B619-D6C7C2D0C5AF}" type="slidenum">
              <a:rPr lang="en-US" altLang="en-US" sz="1400">
                <a:latin typeface="Book Antiqua" charset="0"/>
              </a:rPr>
              <a:pPr algn="r">
                <a:defRPr/>
              </a:pPr>
              <a:t>‹#›</a:t>
            </a:fld>
            <a:endParaRPr lang="en-US" altLang="en-US" sz="1400"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375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5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4214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ctr">
              <a:defRPr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 marL="395288" indent="-280988">
              <a:buFont typeface="Arial" charset="0"/>
              <a:buChar char="•"/>
              <a:defRPr sz="3000">
                <a:latin typeface="Times New Roman" charset="0"/>
                <a:ea typeface="Times New Roman" charset="0"/>
                <a:cs typeface="Times New Roman" charset="0"/>
              </a:defRPr>
            </a:lvl2pPr>
            <a:lvl3pPr marL="928688" indent="-349250">
              <a:buFont typeface="Arial" charset="0"/>
              <a:buChar char="•"/>
              <a:defRPr sz="2600">
                <a:latin typeface="Times New Roman" charset="0"/>
                <a:ea typeface="Times New Roman" charset="0"/>
                <a:cs typeface="Times New Roman" charset="0"/>
              </a:defRPr>
            </a:lvl3pPr>
            <a:lvl4pPr marL="1327150" indent="-284163">
              <a:buFont typeface="Arial" charset="0"/>
              <a:buChar char="•"/>
              <a:defRPr sz="2200">
                <a:latin typeface="Times New Roman" charset="0"/>
                <a:ea typeface="Times New Roman" charset="0"/>
                <a:cs typeface="Times New Roman" charset="0"/>
              </a:defRPr>
            </a:lvl4pPr>
            <a:lvl5pPr marL="1766888" indent="-233363">
              <a:buFont typeface="Arial" charset="0"/>
              <a:buChar char="•"/>
              <a:defRPr sz="2000">
                <a:latin typeface="Times New Roman" charset="0"/>
                <a:ea typeface="Times New Roman" charset="0"/>
                <a:cs typeface="Times New Roman" charset="0"/>
              </a:defRPr>
            </a:lvl5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4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42900"/>
            <a:ext cx="85344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Master title style enlarged a bit to allow for two lines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dirty="0"/>
              <a:t>Second Level -- actually the first level 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</a:t>
            </a:r>
            <a:r>
              <a:rPr lang="en-US" altLang="en-US" dirty="0" smtClean="0"/>
              <a:t>Level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marL="0"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i="0" kern="1200">
          <a:solidFill>
            <a:srgbClr val="001762"/>
          </a:solidFill>
          <a:latin typeface="Arial" charset="0"/>
          <a:ea typeface="Arial" charset="0"/>
          <a:cs typeface="Arial" charset="0"/>
        </a:defRPr>
      </a:lvl1pPr>
      <a:lvl2pPr marL="1881188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2pPr>
      <a:lvl3pPr marL="1881188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3pPr>
      <a:lvl4pPr marL="1881188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4pPr>
      <a:lvl5pPr marL="1881188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5pPr>
      <a:lvl6pPr marL="2338388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6pPr>
      <a:lvl7pPr marL="2795588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7pPr>
      <a:lvl8pPr marL="3252788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8pPr>
      <a:lvl9pPr marL="3709988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395288" indent="-2809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30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2pPr>
      <a:lvl3pPr marL="928688" indent="-349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6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3pPr>
      <a:lvl4pPr marL="1327150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2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4pPr>
      <a:lvl5pPr marL="1766888" indent="-2333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52400" y="609600"/>
            <a:ext cx="8545512" cy="255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altLang="en-US" sz="4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Book Antiqua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3CCE81-8121-443A-9542-7CAAB5BD9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859712" cy="1397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en-US" sz="3600" dirty="0"/>
              <a:t>Chapter 1</a:t>
            </a:r>
            <a:r>
              <a:rPr lang="en-US" altLang="en-US" sz="4000" dirty="0"/>
              <a:t> </a:t>
            </a:r>
            <a:br>
              <a:rPr lang="en-US" altLang="en-US" sz="4000" dirty="0"/>
            </a:br>
            <a:r>
              <a:rPr lang="en-US" altLang="en-US" sz="4000" dirty="0"/>
              <a:t>Problem Solving with C++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0226286-5463-47BB-966A-826C5A148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754438"/>
            <a:ext cx="8229600" cy="2189162"/>
          </a:xfrm>
        </p:spPr>
        <p:txBody>
          <a:bodyPr/>
          <a:lstStyle/>
          <a:p>
            <a:pPr algn="l"/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3rd Edition</a:t>
            </a:r>
          </a:p>
          <a:p>
            <a:pPr algn="l"/>
            <a:r>
              <a:rPr lang="en-US" altLang="en-US" sz="3300" b="0" dirty="0" smtClean="0">
                <a:latin typeface="Arial" charset="0"/>
                <a:ea typeface="Arial" charset="0"/>
                <a:cs typeface="Arial" charset="0"/>
              </a:rPr>
              <a:t>Computing </a:t>
            </a:r>
            <a:r>
              <a:rPr lang="en-US" altLang="en-US" sz="3300" b="0" dirty="0">
                <a:latin typeface="Arial" charset="0"/>
                <a:ea typeface="Arial" charset="0"/>
                <a:cs typeface="Arial" charset="0"/>
              </a:rPr>
              <a:t>Fundamentals with C</a:t>
            </a:r>
            <a:r>
              <a:rPr lang="en-US" altLang="en-US" sz="3300" b="0" dirty="0" smtClean="0">
                <a:latin typeface="Arial" charset="0"/>
                <a:ea typeface="Arial" charset="0"/>
                <a:cs typeface="Arial" charset="0"/>
              </a:rPr>
              <a:t>++</a:t>
            </a:r>
            <a:endParaRPr lang="en-US" altLang="en-US" sz="3300" b="0" dirty="0">
              <a:latin typeface="Arial" charset="0"/>
              <a:ea typeface="Arial" charset="0"/>
              <a:cs typeface="Arial" charset="0"/>
            </a:endParaRPr>
          </a:p>
          <a:p>
            <a:pPr algn="l">
              <a:spcBef>
                <a:spcPts val="1200"/>
              </a:spcBef>
            </a:pPr>
            <a:r>
              <a:rPr lang="en-US" altLang="en-US" b="0" dirty="0" smtClean="0">
                <a:latin typeface="Arial" charset="0"/>
                <a:ea typeface="Arial" charset="0"/>
                <a:cs typeface="Arial" charset="0"/>
              </a:rPr>
              <a:t>Rick </a:t>
            </a:r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Mercer</a:t>
            </a:r>
          </a:p>
          <a:p>
            <a:pPr algn="l">
              <a:spcBef>
                <a:spcPts val="0"/>
              </a:spcBef>
            </a:pPr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Franklin, </a:t>
            </a:r>
            <a:r>
              <a:rPr lang="en-US" altLang="en-US" b="0" dirty="0" err="1">
                <a:latin typeface="Arial" charset="0"/>
                <a:ea typeface="Arial" charset="0"/>
                <a:cs typeface="Arial" charset="0"/>
              </a:rPr>
              <a:t>Beedle</a:t>
            </a:r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 &amp; Associates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/>
              <a:t>Summary of Analysis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lvl="1">
              <a:buSzPct val="80000"/>
              <a:defRPr/>
            </a:pPr>
            <a:r>
              <a:rPr lang="en-US" altLang="en-US" dirty="0"/>
              <a:t>Activities performed during analysis</a:t>
            </a:r>
          </a:p>
          <a:p>
            <a:pPr lvl="2">
              <a:buSzPct val="65000"/>
              <a:defRPr/>
            </a:pPr>
            <a:r>
              <a:rPr lang="en-US" altLang="en-US" dirty="0"/>
              <a:t>Read and understand the problem</a:t>
            </a:r>
          </a:p>
          <a:p>
            <a:pPr lvl="2">
              <a:buSzPct val="65000"/>
              <a:defRPr/>
            </a:pPr>
            <a:r>
              <a:rPr lang="en-US" altLang="en-US" dirty="0"/>
              <a:t>Decide what object(s) represent the answer—the </a:t>
            </a:r>
            <a:r>
              <a:rPr lang="en-US" altLang="en-US" i="1" dirty="0"/>
              <a:t>output</a:t>
            </a:r>
            <a:endParaRPr lang="en-US" altLang="en-US" dirty="0"/>
          </a:p>
          <a:p>
            <a:pPr lvl="2">
              <a:buSzPct val="65000"/>
              <a:defRPr/>
            </a:pPr>
            <a:r>
              <a:rPr lang="en-US" altLang="en-US" dirty="0"/>
              <a:t>Decide what object(s) the user must enter to get the answer—the </a:t>
            </a:r>
            <a:r>
              <a:rPr lang="en-US" altLang="en-US" i="1" dirty="0"/>
              <a:t>input</a:t>
            </a:r>
            <a:endParaRPr lang="en-US" alt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42900"/>
            <a:ext cx="8534400" cy="13335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/>
              <a:t>Design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867150"/>
          </a:xfrm>
        </p:spPr>
        <p:txBody>
          <a:bodyPr/>
          <a:lstStyle/>
          <a:p>
            <a:pPr lvl="1">
              <a:buSzPct val="80000"/>
              <a:defRPr/>
            </a:pPr>
            <a:r>
              <a:rPr lang="en-US" altLang="en-US" dirty="0"/>
              <a:t>Synonyms of design: model, think, plan, devise, pattern, propose, outline</a:t>
            </a:r>
          </a:p>
          <a:p>
            <a:pPr lvl="1">
              <a:buSzPct val="80000"/>
              <a:defRPr/>
            </a:pPr>
            <a:r>
              <a:rPr lang="en-US" altLang="en-US" dirty="0"/>
              <a:t>We'll use these design tools:</a:t>
            </a:r>
          </a:p>
          <a:p>
            <a:pPr lvl="2">
              <a:buSzPct val="65000"/>
              <a:defRPr/>
            </a:pPr>
            <a:r>
              <a:rPr lang="en-US" altLang="en-US" dirty="0"/>
              <a:t>algorithms</a:t>
            </a:r>
          </a:p>
          <a:p>
            <a:pPr lvl="2">
              <a:buSzPct val="65000"/>
              <a:defRPr/>
            </a:pPr>
            <a:r>
              <a:rPr lang="en-US" altLang="en-US" dirty="0"/>
              <a:t>algorithmic patterns</a:t>
            </a:r>
          </a:p>
          <a:p>
            <a:pPr lvl="2">
              <a:buSzPct val="65000"/>
              <a:defRPr/>
            </a:pPr>
            <a:r>
              <a:rPr lang="en-US" altLang="en-US" dirty="0"/>
              <a:t>algorithm walkthroughs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/>
              <a:t>Algorithms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lvl="1">
              <a:buSzPct val="80000"/>
              <a:defRPr/>
            </a:pPr>
            <a:r>
              <a:rPr lang="en-US" altLang="en-US" dirty="0"/>
              <a:t>An algorithm is a set of activities that solves a problem</a:t>
            </a:r>
          </a:p>
          <a:p>
            <a:pPr lvl="1">
              <a:buSzPct val="80000"/>
              <a:defRPr/>
            </a:pPr>
            <a:r>
              <a:rPr lang="en-US" altLang="en-US" dirty="0"/>
              <a:t>An algorithm must:</a:t>
            </a:r>
          </a:p>
          <a:p>
            <a:pPr lvl="2">
              <a:buSzPct val="65000"/>
              <a:defRPr/>
            </a:pPr>
            <a:r>
              <a:rPr lang="en-US" altLang="en-US" dirty="0"/>
              <a:t>list activities that must be performed</a:t>
            </a:r>
          </a:p>
          <a:p>
            <a:pPr lvl="2">
              <a:buSzPct val="65000"/>
              <a:defRPr/>
            </a:pPr>
            <a:r>
              <a:rPr lang="en-US" altLang="en-US" dirty="0"/>
              <a:t>list the activities in the proper order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/>
              <a:t>Bake a Cake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lvl="1">
              <a:buSzPct val="80000"/>
              <a:defRPr/>
            </a:pPr>
            <a:r>
              <a:rPr lang="en-US" altLang="en-US" dirty="0"/>
              <a:t>A recipe (a.k.a. an algorithm)</a:t>
            </a:r>
          </a:p>
          <a:p>
            <a:pPr lvl="2">
              <a:spcBef>
                <a:spcPts val="300"/>
              </a:spcBef>
              <a:buSzPct val="65000"/>
              <a:defRPr/>
            </a:pPr>
            <a:r>
              <a:rPr lang="en-US" altLang="en-US" dirty="0"/>
              <a:t>Preheat Oven</a:t>
            </a:r>
          </a:p>
          <a:p>
            <a:pPr lvl="2">
              <a:spcBef>
                <a:spcPts val="300"/>
              </a:spcBef>
              <a:buSzPct val="65000"/>
              <a:defRPr/>
            </a:pPr>
            <a:r>
              <a:rPr lang="en-US" altLang="en-US" dirty="0"/>
              <a:t>Grease Pan</a:t>
            </a:r>
          </a:p>
          <a:p>
            <a:pPr lvl="2">
              <a:spcBef>
                <a:spcPts val="300"/>
              </a:spcBef>
              <a:buSzPct val="65000"/>
              <a:defRPr/>
            </a:pPr>
            <a:r>
              <a:rPr lang="en-US" altLang="en-US" dirty="0"/>
              <a:t>Mix ingredients</a:t>
            </a:r>
          </a:p>
          <a:p>
            <a:pPr lvl="2">
              <a:spcBef>
                <a:spcPts val="300"/>
              </a:spcBef>
              <a:buSzPct val="65000"/>
              <a:defRPr/>
            </a:pPr>
            <a:r>
              <a:rPr lang="en-US" altLang="en-US" dirty="0"/>
              <a:t>Place ingredients into pan</a:t>
            </a:r>
          </a:p>
          <a:p>
            <a:pPr lvl="2">
              <a:spcBef>
                <a:spcPts val="300"/>
              </a:spcBef>
              <a:buSzPct val="65000"/>
              <a:defRPr/>
            </a:pPr>
            <a:r>
              <a:rPr lang="en-US" altLang="en-US" dirty="0"/>
              <a:t>place pan in oven</a:t>
            </a:r>
          </a:p>
          <a:p>
            <a:pPr lvl="2">
              <a:spcBef>
                <a:spcPts val="300"/>
              </a:spcBef>
              <a:buSzPct val="65000"/>
              <a:defRPr/>
            </a:pPr>
            <a:r>
              <a:rPr lang="en-US" altLang="en-US" dirty="0"/>
              <a:t>remove pan after 35 minutes</a:t>
            </a:r>
          </a:p>
          <a:p>
            <a:pPr lvl="1">
              <a:buSzPct val="80000"/>
              <a:defRPr/>
            </a:pPr>
            <a:r>
              <a:rPr lang="en-US" altLang="en-US" dirty="0"/>
              <a:t>Switch some activities around</a:t>
            </a:r>
          </a:p>
          <a:p>
            <a:pPr lvl="1">
              <a:buSzPct val="80000"/>
              <a:defRPr/>
            </a:pPr>
            <a:r>
              <a:rPr lang="en-US" altLang="en-US" dirty="0"/>
              <a:t>What's missing?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8077200" cy="1333500"/>
          </a:xfrm>
        </p:spPr>
        <p:txBody>
          <a:bodyPr/>
          <a:lstStyle/>
          <a:p>
            <a:pPr marL="0" algn="ctr">
              <a:lnSpc>
                <a:spcPct val="90000"/>
              </a:lnSpc>
              <a:defRPr/>
            </a:pPr>
            <a:r>
              <a:rPr lang="en-US" altLang="en-US" dirty="0"/>
              <a:t>Algorithmic Patterns</a:t>
            </a:r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01000" cy="4267200"/>
          </a:xfrm>
        </p:spPr>
        <p:txBody>
          <a:bodyPr/>
          <a:lstStyle/>
          <a:p>
            <a:pPr lvl="1">
              <a:buSzPct val="80000"/>
              <a:defRPr/>
            </a:pPr>
            <a:r>
              <a:rPr lang="en-US" altLang="en-US" dirty="0"/>
              <a:t>Pattern: Anything shaped or designed to serve as a model or guide in making something else</a:t>
            </a:r>
          </a:p>
          <a:p>
            <a:pPr lvl="1">
              <a:buSzPct val="80000"/>
              <a:defRPr/>
            </a:pPr>
            <a:r>
              <a:rPr lang="en-US" altLang="en-US" dirty="0"/>
              <a:t>Algorithmic Pattern: A pattern that occurs frequently during program development.</a:t>
            </a:r>
          </a:p>
          <a:p>
            <a:pPr lvl="1">
              <a:buSzPct val="80000"/>
              <a:defRPr/>
            </a:pPr>
            <a:r>
              <a:rPr lang="en-US" altLang="en-US" dirty="0"/>
              <a:t>The Input/Process/Output (IPO) Pattern is used during the case study of Chapter 1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/>
              <a:t>IPO Algorithmic Pattern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42900" y="2209800"/>
            <a:ext cx="8534400" cy="3657600"/>
          </a:xfrm>
          <a:solidFill>
            <a:srgbClr val="CBCBCB"/>
          </a:solidFill>
          <a:ln w="76200" cap="flat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lvl="1">
              <a:buFont typeface="Symbol" charset="2"/>
              <a:buNone/>
              <a:defRPr/>
            </a:pPr>
            <a:r>
              <a:rPr lang="en-US" altLang="en-US" dirty="0">
                <a:solidFill>
                  <a:srgbClr val="393939"/>
                </a:solidFill>
              </a:rPr>
              <a:t>Pattern:		Input/Process/Output (IPO)</a:t>
            </a:r>
          </a:p>
          <a:p>
            <a:pPr lvl="1">
              <a:buFont typeface="Symbol" charset="2"/>
              <a:buNone/>
              <a:defRPr/>
            </a:pPr>
            <a:r>
              <a:rPr lang="en-US" altLang="en-US" dirty="0">
                <a:solidFill>
                  <a:srgbClr val="393939"/>
                </a:solidFill>
              </a:rPr>
              <a:t>Problem:		The program requires input 				          to generate the desired info</a:t>
            </a:r>
          </a:p>
          <a:p>
            <a:pPr lvl="1">
              <a:buFont typeface="Symbol" charset="2"/>
              <a:buNone/>
              <a:defRPr/>
            </a:pPr>
            <a:r>
              <a:rPr lang="en-US" altLang="en-US" dirty="0">
                <a:solidFill>
                  <a:srgbClr val="393939"/>
                </a:solidFill>
              </a:rPr>
              <a:t>Outline:		1. obtain input data from user</a:t>
            </a:r>
          </a:p>
          <a:p>
            <a:pPr lvl="1">
              <a:buFont typeface="Symbol" charset="2"/>
              <a:buNone/>
              <a:defRPr/>
            </a:pPr>
            <a:r>
              <a:rPr lang="en-US" altLang="en-US" dirty="0">
                <a:solidFill>
                  <a:srgbClr val="393939"/>
                </a:solidFill>
              </a:rPr>
              <a:t>				2. process input data</a:t>
            </a:r>
          </a:p>
          <a:p>
            <a:pPr lvl="1">
              <a:buFont typeface="Symbol" charset="2"/>
              <a:buNone/>
              <a:defRPr/>
            </a:pPr>
            <a:r>
              <a:rPr lang="en-US" altLang="en-US" dirty="0">
                <a:solidFill>
                  <a:srgbClr val="393939"/>
                </a:solidFill>
              </a:rPr>
              <a:t>				3. output the results</a:t>
            </a:r>
            <a:r>
              <a:rPr lang="en-US" altLang="en-US" dirty="0"/>
              <a:t>		</a:t>
            </a:r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2667000" y="2286000"/>
            <a:ext cx="0" cy="3538537"/>
          </a:xfrm>
          <a:prstGeom prst="line">
            <a:avLst/>
          </a:prstGeom>
          <a:noFill/>
          <a:ln w="1270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H="1">
            <a:off x="366713" y="3733800"/>
            <a:ext cx="8491537" cy="0"/>
          </a:xfrm>
          <a:prstGeom prst="line">
            <a:avLst/>
          </a:prstGeom>
          <a:noFill/>
          <a:ln w="1270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H="1">
            <a:off x="366713" y="2743200"/>
            <a:ext cx="8491537" cy="0"/>
          </a:xfrm>
          <a:prstGeom prst="line">
            <a:avLst/>
          </a:prstGeom>
          <a:noFill/>
          <a:ln w="1270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/>
              <a:t>Patterns ala Alexander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077200" cy="4343400"/>
          </a:xfrm>
        </p:spPr>
        <p:txBody>
          <a:bodyPr/>
          <a:lstStyle/>
          <a:p>
            <a:pPr lvl="1">
              <a:buFont typeface="Symbol" charset="2"/>
              <a:buNone/>
              <a:defRPr/>
            </a:pPr>
            <a:r>
              <a:rPr lang="en-US" altLang="en-US" dirty="0"/>
              <a:t>"</a:t>
            </a:r>
            <a:r>
              <a:rPr lang="en-US" altLang="en-US" sz="3000" dirty="0"/>
              <a:t>Each pattern describes a problem which occurs over and over again in our environment, and then describes the core of the solution to that problem, in such a way that you can use this solution a million times over, without ever doing it the same way twice."</a:t>
            </a:r>
          </a:p>
          <a:p>
            <a:pPr lvl="1">
              <a:buFont typeface="Symbol" charset="2"/>
              <a:buNone/>
              <a:defRPr/>
            </a:pPr>
            <a:endParaRPr lang="en-US" altLang="en-US" sz="1600" dirty="0"/>
          </a:p>
          <a:p>
            <a:pPr marL="1042987" lvl="3" indent="0">
              <a:buSzPct val="65000"/>
              <a:buNone/>
              <a:defRPr/>
            </a:pPr>
            <a:r>
              <a:rPr lang="en-US" altLang="en-US" dirty="0"/>
              <a:t>From </a:t>
            </a:r>
            <a:r>
              <a:rPr lang="en-US" altLang="en-US" u="sng" dirty="0"/>
              <a:t>A Pattern Language</a:t>
            </a:r>
            <a:r>
              <a:rPr lang="en-US" altLang="en-US" dirty="0"/>
              <a:t>, Christopher Alexander, Oxford University Press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65000"/>
              <a:buFont typeface="Symbol" charset="2"/>
              <a:buChar char="·"/>
              <a:defRPr/>
            </a:pPr>
            <a:endParaRPr lang="en-US" altLang="en-US" sz="2400" b="0" dirty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42900"/>
            <a:ext cx="9142413" cy="13335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3800" dirty="0"/>
              <a:t>Example of Algorithm Design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lvl="1">
              <a:buSzPct val="80000"/>
              <a:defRPr/>
            </a:pPr>
            <a:r>
              <a:rPr lang="en-US" altLang="en-US" dirty="0"/>
              <a:t>The deliverable from this design phase will be an algorithm.</a:t>
            </a:r>
          </a:p>
          <a:p>
            <a:pPr lvl="1">
              <a:buSzPct val="80000"/>
              <a:defRPr/>
            </a:pPr>
            <a:r>
              <a:rPr lang="en-US" altLang="en-US" dirty="0"/>
              <a:t>The IPO patterns provides a guide to design this more specific algorithm (that is a bit </a:t>
            </a:r>
            <a:r>
              <a:rPr lang="en-US" altLang="en-US" dirty="0" smtClean="0"/>
              <a:t>sketchy):</a:t>
            </a:r>
            <a:endParaRPr lang="en-US" altLang="en-US" dirty="0"/>
          </a:p>
          <a:p>
            <a:pPr marL="822960" lvl="3">
              <a:buFont typeface="Symbol" charset="2"/>
              <a:buNone/>
              <a:defRPr/>
            </a:pPr>
            <a:r>
              <a:rPr lang="en-US" altLang="en-US" b="1" i="1" u="sng" dirty="0"/>
              <a:t>IPO Model</a:t>
            </a:r>
            <a:r>
              <a:rPr lang="en-US" altLang="en-US" dirty="0"/>
              <a:t>	</a:t>
            </a:r>
            <a:r>
              <a:rPr lang="en-US" altLang="en-US" b="1" i="1" u="sng" dirty="0"/>
              <a:t>One Specific IPO Case Study</a:t>
            </a:r>
            <a:r>
              <a:rPr lang="en-US" altLang="en-US" dirty="0"/>
              <a:t>	</a:t>
            </a:r>
          </a:p>
          <a:p>
            <a:pPr marL="822960" lvl="3">
              <a:spcBef>
                <a:spcPts val="400"/>
              </a:spcBef>
              <a:buFont typeface="Symbol" charset="2"/>
              <a:buNone/>
              <a:defRPr/>
            </a:pPr>
            <a:r>
              <a:rPr lang="en-US" altLang="en-US" sz="2400" dirty="0"/>
              <a:t>I)</a:t>
            </a:r>
            <a:r>
              <a:rPr lang="en-US" altLang="en-US" sz="2400" dirty="0" err="1"/>
              <a:t>nput</a:t>
            </a:r>
            <a:r>
              <a:rPr lang="en-US" altLang="en-US" sz="2400" dirty="0"/>
              <a:t> 		Obtain </a:t>
            </a: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projects</a:t>
            </a:r>
            <a:r>
              <a:rPr lang="en-US" altLang="en-US" sz="18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en-US" sz="2000" dirty="0" err="1">
                <a:latin typeface="Courier" charset="0"/>
                <a:ea typeface="Courier" charset="0"/>
                <a:cs typeface="Courier" charset="0"/>
              </a:rPr>
              <a:t>midTerm</a:t>
            </a: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000" dirty="0" err="1">
                <a:latin typeface="Courier" charset="0"/>
                <a:ea typeface="Courier" charset="0"/>
                <a:cs typeface="Courier" charset="0"/>
              </a:rPr>
              <a:t>finalExam</a:t>
            </a:r>
            <a:endParaRPr lang="en-US" altLang="en-US" sz="2000" dirty="0">
              <a:latin typeface="Courier" charset="0"/>
              <a:ea typeface="Courier" charset="0"/>
              <a:cs typeface="Courier" charset="0"/>
            </a:endParaRPr>
          </a:p>
          <a:p>
            <a:pPr marL="822960" lvl="3">
              <a:spcBef>
                <a:spcPts val="400"/>
              </a:spcBef>
              <a:buFont typeface="Symbol" charset="2"/>
              <a:buNone/>
              <a:defRPr/>
            </a:pPr>
            <a:r>
              <a:rPr lang="en-US" altLang="en-US" sz="2400" dirty="0"/>
              <a:t>P)</a:t>
            </a:r>
            <a:r>
              <a:rPr lang="en-US" altLang="en-US" sz="2400" dirty="0" err="1"/>
              <a:t>rocess</a:t>
            </a:r>
            <a:r>
              <a:rPr lang="en-US" altLang="en-US" sz="2400" dirty="0"/>
              <a:t> 		Compute the</a:t>
            </a:r>
            <a:r>
              <a:rPr lang="en-US" altLang="en-US" dirty="0"/>
              <a:t> </a:t>
            </a:r>
            <a:r>
              <a:rPr lang="en-US" altLang="en-US" sz="2000" dirty="0" err="1">
                <a:latin typeface="Courier" charset="0"/>
                <a:ea typeface="Courier" charset="0"/>
                <a:cs typeface="Courier" charset="0"/>
              </a:rPr>
              <a:t>courseGrade</a:t>
            </a:r>
            <a:r>
              <a:rPr lang="en-US" altLang="en-US" dirty="0"/>
              <a:t> </a:t>
            </a:r>
          </a:p>
          <a:p>
            <a:pPr marL="822960" lvl="3">
              <a:spcBef>
                <a:spcPts val="400"/>
              </a:spcBef>
              <a:buFont typeface="Symbol" charset="2"/>
              <a:buNone/>
              <a:defRPr/>
            </a:pPr>
            <a:r>
              <a:rPr lang="en-US" altLang="en-US" sz="2400" dirty="0"/>
              <a:t>O)</a:t>
            </a:r>
            <a:r>
              <a:rPr lang="en-US" altLang="en-US" sz="2400" dirty="0" err="1"/>
              <a:t>utput</a:t>
            </a:r>
            <a:r>
              <a:rPr lang="en-US" altLang="en-US" sz="2400" dirty="0"/>
              <a:t> 		Show the</a:t>
            </a:r>
            <a:r>
              <a:rPr lang="en-US" altLang="en-US" dirty="0"/>
              <a:t> </a:t>
            </a:r>
            <a:r>
              <a:rPr lang="en-US" altLang="en-US" sz="2000" dirty="0" err="1">
                <a:latin typeface="Courier" charset="0"/>
                <a:ea typeface="Courier" charset="0"/>
                <a:cs typeface="Courier" charset="0"/>
              </a:rPr>
              <a:t>courseGrade</a:t>
            </a:r>
            <a:r>
              <a:rPr lang="en-US" altLang="en-US" dirty="0"/>
              <a:t> 	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342900"/>
            <a:ext cx="8229600" cy="13335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/>
              <a:t>Refining steps in algorithms</a:t>
            </a:r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lvl="1">
              <a:buSzPct val="80000"/>
              <a:defRPr/>
            </a:pPr>
            <a:r>
              <a:rPr lang="en-US" altLang="en-US" dirty="0"/>
              <a:t>We often need to refine some steps </a:t>
            </a:r>
          </a:p>
          <a:p>
            <a:pPr lvl="2">
              <a:buSzPct val="65000"/>
              <a:defRPr/>
            </a:pPr>
            <a:r>
              <a:rPr lang="en-US" altLang="en-US" dirty="0"/>
              <a:t>For example, "Compute the course grade" might now be refined with the C++ mathematical addition </a:t>
            </a:r>
            <a:r>
              <a:rPr lang="en-US" altLang="en-US" sz="2400" dirty="0">
                <a:solidFill>
                  <a:schemeClr val="tx2"/>
                </a:solidFill>
                <a:latin typeface="Courier New" charset="0"/>
              </a:rPr>
              <a:t>+</a:t>
            </a:r>
            <a:r>
              <a:rPr lang="en-US" altLang="en-US" dirty="0"/>
              <a:t> and multiplication </a:t>
            </a:r>
            <a:r>
              <a:rPr lang="en-US" altLang="en-US" sz="2400" dirty="0">
                <a:solidFill>
                  <a:schemeClr val="tx2"/>
                </a:solidFill>
                <a:latin typeface="Courier New" charset="0"/>
              </a:rPr>
              <a:t>*</a:t>
            </a:r>
            <a:r>
              <a:rPr lang="en-US" altLang="en-US" dirty="0"/>
              <a:t>  symbols and names for the objects:</a:t>
            </a:r>
          </a:p>
          <a:p>
            <a:pPr>
              <a:defRPr/>
            </a:pPr>
            <a:r>
              <a:rPr lang="en-US" altLang="en-US" dirty="0"/>
              <a:t>     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r>
              <a:rPr lang="en-US" altLang="en-US" dirty="0" smtClean="0"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altLang="en-US" b="0" dirty="0" smtClean="0">
                <a:latin typeface="Courier" charset="0"/>
                <a:ea typeface="Courier" charset="0"/>
                <a:cs typeface="Courier" charset="0"/>
              </a:rPr>
              <a:t>  // Compute the </a:t>
            </a:r>
            <a:r>
              <a:rPr lang="en-US" altLang="en-US" b="0" dirty="0" err="1" smtClean="0">
                <a:latin typeface="Courier" charset="0"/>
                <a:ea typeface="Courier" charset="0"/>
                <a:cs typeface="Courier" charset="0"/>
              </a:rPr>
              <a:t>courseGrade</a:t>
            </a:r>
            <a:endParaRPr lang="en-US" altLang="en-US" b="0" dirty="0">
              <a:latin typeface="Courier" charset="0"/>
              <a:ea typeface="Courier" charset="0"/>
              <a:cs typeface="Courier" charset="0"/>
            </a:endParaRPr>
          </a:p>
          <a:p>
            <a:pPr>
              <a:defRPr/>
            </a:pP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       </a:t>
            </a:r>
            <a:r>
              <a:rPr lang="en-US" altLang="en-US" b="0" dirty="0" err="1">
                <a:latin typeface="Courier" charset="0"/>
                <a:ea typeface="Courier" charset="0"/>
                <a:cs typeface="Courier" charset="0"/>
              </a:rPr>
              <a:t>courseGrade</a:t>
            </a:r>
            <a:r>
              <a:rPr lang="en-US" altLang="en-US" b="0" dirty="0">
                <a:latin typeface="Courier" charset="0"/>
                <a:ea typeface="Courier" charset="0"/>
                <a:cs typeface="Courier" charset="0"/>
              </a:rPr>
              <a:t> =   projects * 0.50 </a:t>
            </a:r>
          </a:p>
          <a:p>
            <a:pPr>
              <a:defRPr/>
            </a:pPr>
            <a:r>
              <a:rPr lang="en-US" altLang="en-US" b="0" dirty="0">
                <a:latin typeface="Courier" charset="0"/>
                <a:ea typeface="Courier" charset="0"/>
                <a:cs typeface="Courier" charset="0"/>
              </a:rPr>
              <a:t>                     + midterm * 0.20</a:t>
            </a:r>
          </a:p>
          <a:p>
            <a:pPr>
              <a:defRPr/>
            </a:pPr>
            <a:r>
              <a:rPr lang="en-US" altLang="en-US" b="0" dirty="0">
                <a:latin typeface="Courier" charset="0"/>
                <a:ea typeface="Courier" charset="0"/>
                <a:cs typeface="Courier" charset="0"/>
              </a:rPr>
              <a:t>                     + </a:t>
            </a:r>
            <a:r>
              <a:rPr lang="en-US" altLang="en-US" b="0" dirty="0" err="1">
                <a:latin typeface="Courier" charset="0"/>
                <a:ea typeface="Courier" charset="0"/>
                <a:cs typeface="Courier" charset="0"/>
              </a:rPr>
              <a:t>finalExam</a:t>
            </a:r>
            <a:r>
              <a:rPr lang="en-US" altLang="en-US" b="0" dirty="0">
                <a:latin typeface="Courier" charset="0"/>
                <a:ea typeface="Courier" charset="0"/>
                <a:cs typeface="Courier" charset="0"/>
              </a:rPr>
              <a:t> * 0.30;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42900"/>
            <a:ext cx="8382000" cy="13335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/>
              <a:t>Algorithm Walkthrough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lvl="1">
              <a:buSzPct val="80000"/>
              <a:defRPr/>
            </a:pPr>
            <a:r>
              <a:rPr lang="en-US" altLang="en-US" dirty="0"/>
              <a:t>Suggestion: Use an algorithm walkthrough to review the algorithm and find a test case</a:t>
            </a:r>
          </a:p>
          <a:p>
            <a:pPr lvl="1">
              <a:buSzPct val="80000"/>
              <a:defRPr/>
            </a:pPr>
            <a:r>
              <a:rPr lang="en-US" altLang="en-US" dirty="0"/>
              <a:t>Simulate what the computer would do if given the instructions.</a:t>
            </a:r>
          </a:p>
          <a:p>
            <a:pPr lvl="2">
              <a:buSzPct val="65000"/>
              <a:defRPr/>
            </a:pPr>
            <a:r>
              <a:rPr lang="en-US" altLang="en-US" dirty="0"/>
              <a:t>If input occurs, copy values by object names</a:t>
            </a:r>
          </a:p>
          <a:p>
            <a:pPr lvl="2">
              <a:buSzPct val="65000"/>
              <a:defRPr/>
            </a:pPr>
            <a:r>
              <a:rPr lang="en-US" altLang="en-US" dirty="0"/>
              <a:t>if processing occurs, change an object's value</a:t>
            </a:r>
          </a:p>
          <a:p>
            <a:pPr lvl="2">
              <a:buSzPct val="65000"/>
              <a:defRPr/>
            </a:pPr>
            <a:r>
              <a:rPr lang="en-US" altLang="en-US" dirty="0"/>
              <a:t>if output occurs, write that output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13335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Goals</a:t>
            </a:r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lvl="1">
              <a:buSzPct val="65000"/>
              <a:defRPr/>
            </a:pPr>
            <a:r>
              <a:rPr lang="en-US" altLang="en-US" dirty="0" smtClean="0"/>
              <a:t>Understand </a:t>
            </a:r>
            <a:r>
              <a:rPr lang="en-US" altLang="en-US" dirty="0"/>
              <a:t>an example of program development</a:t>
            </a:r>
          </a:p>
          <a:p>
            <a:pPr lvl="1">
              <a:spcBef>
                <a:spcPct val="10000"/>
              </a:spcBef>
              <a:buSzPct val="65000"/>
              <a:defRPr/>
            </a:pPr>
            <a:r>
              <a:rPr lang="en-US" altLang="en-US" sz="3000" dirty="0"/>
              <a:t>Understand the characteristics of a good algorithm</a:t>
            </a:r>
          </a:p>
          <a:p>
            <a:pPr lvl="1">
              <a:spcBef>
                <a:spcPct val="10000"/>
              </a:spcBef>
              <a:buSzPct val="65000"/>
              <a:defRPr/>
            </a:pPr>
            <a:r>
              <a:rPr lang="en-US" altLang="en-US" sz="3000" dirty="0"/>
              <a:t>Understand how algorithmic patterns can help design programs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Input/Process/Output (IPO) </a:t>
            </a:r>
            <a:endParaRPr lang="en-US" altLang="en-US" dirty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229600" cy="4800600"/>
          </a:xfrm>
        </p:spPr>
        <p:txBody>
          <a:bodyPr/>
          <a:lstStyle/>
          <a:p>
            <a:r>
              <a:rPr lang="en-US" alt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I)</a:t>
            </a:r>
            <a:r>
              <a:rPr lang="en-US" altLang="en-US" sz="2600" dirty="0" err="1" smtClean="0">
                <a:latin typeface="Times New Roman" charset="0"/>
                <a:ea typeface="Times New Roman" charset="0"/>
                <a:cs typeface="Times New Roman" charset="0"/>
              </a:rPr>
              <a:t>nput</a:t>
            </a:r>
            <a:r>
              <a:rPr lang="en-US" alt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600" b="0" dirty="0" smtClean="0">
                <a:latin typeface="Times New Roman" charset="0"/>
                <a:ea typeface="Times New Roman" charset="0"/>
                <a:cs typeface="Times New Roman" charset="0"/>
              </a:rPr>
              <a:t>Retrieve some example values from the user and store them into the objects as shown:</a:t>
            </a:r>
          </a:p>
          <a:p>
            <a:r>
              <a:rPr lang="en-US" altLang="en-US" sz="2600" b="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altLang="en-US" sz="2600" b="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altLang="en-US" sz="1800" b="0" dirty="0" smtClean="0">
                <a:latin typeface="Courier" charset="0"/>
                <a:ea typeface="Courier" charset="0"/>
                <a:cs typeface="Courier" charset="0"/>
              </a:rPr>
              <a:t>projects 92	   midterm 82  </a:t>
            </a:r>
            <a:r>
              <a:rPr lang="en-US" altLang="en-US" sz="1800" b="0" dirty="0" err="1" smtClean="0">
                <a:latin typeface="Courier" charset="0"/>
                <a:ea typeface="Courier" charset="0"/>
                <a:cs typeface="Courier" charset="0"/>
              </a:rPr>
              <a:t>finalExam</a:t>
            </a:r>
            <a:r>
              <a:rPr lang="en-US" altLang="en-US" sz="1800" b="0" dirty="0" smtClean="0">
                <a:latin typeface="Courier" charset="0"/>
                <a:ea typeface="Courier" charset="0"/>
                <a:cs typeface="Courier" charset="0"/>
              </a:rPr>
              <a:t> 78</a:t>
            </a:r>
          </a:p>
          <a:p>
            <a:endParaRPr lang="en-US" altLang="en-US" dirty="0">
              <a:latin typeface="Monaco"/>
            </a:endParaRPr>
          </a:p>
          <a:p>
            <a:r>
              <a:rPr lang="en-US" alt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P)</a:t>
            </a:r>
            <a:r>
              <a:rPr lang="en-US" altLang="en-US" sz="2600" dirty="0" err="1" smtClean="0">
                <a:latin typeface="Times New Roman" charset="0"/>
                <a:ea typeface="Times New Roman" charset="0"/>
                <a:cs typeface="Times New Roman" charset="0"/>
              </a:rPr>
              <a:t>rocess</a:t>
            </a:r>
            <a:r>
              <a:rPr lang="en-US" altLang="en-US" sz="2600" b="0" dirty="0" smtClean="0">
                <a:latin typeface="Times New Roman" charset="0"/>
                <a:ea typeface="Times New Roman" charset="0"/>
                <a:cs typeface="Times New Roman" charset="0"/>
              </a:rPr>
              <a:t> Use this input </a:t>
            </a:r>
            <a:r>
              <a:rPr lang="en-US" altLang="en-US" sz="2600" b="0" dirty="0">
                <a:latin typeface="Times New Roman" charset="0"/>
                <a:ea typeface="Times New Roman" charset="0"/>
                <a:cs typeface="Times New Roman" charset="0"/>
              </a:rPr>
              <a:t>data </a:t>
            </a:r>
            <a:r>
              <a:rPr lang="en-US" altLang="en-US" sz="2600" b="0" dirty="0" smtClean="0">
                <a:latin typeface="Times New Roman" charset="0"/>
                <a:ea typeface="Times New Roman" charset="0"/>
                <a:cs typeface="Times New Roman" charset="0"/>
              </a:rPr>
              <a:t>to compute </a:t>
            </a:r>
            <a:r>
              <a:rPr lang="en-US" altLang="en-US" sz="2200" b="0" dirty="0" err="1">
                <a:latin typeface="Courier" charset="0"/>
                <a:ea typeface="Courier" charset="0"/>
                <a:cs typeface="Courier" charset="0"/>
              </a:rPr>
              <a:t>courseGrade</a:t>
            </a:r>
            <a:r>
              <a:rPr lang="en-US" altLang="en-US" sz="2600" b="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en-US" altLang="en-US" sz="2600" b="0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altLang="en-US" sz="2600" b="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altLang="en-US" sz="1800" b="0" dirty="0" err="1" smtClean="0">
                <a:latin typeface="Courier" charset="0"/>
                <a:ea typeface="Courier" charset="0"/>
                <a:cs typeface="Courier" charset="0"/>
              </a:rPr>
              <a:t>courseGrade</a:t>
            </a:r>
            <a:r>
              <a:rPr lang="en-US" altLang="en-US" sz="1800" b="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1800" b="0" dirty="0">
                <a:latin typeface="Courier" charset="0"/>
                <a:ea typeface="Courier" charset="0"/>
                <a:cs typeface="Courier" charset="0"/>
              </a:rPr>
              <a:t>= 0.5*projects + 0.2*midterm + 0.3*</a:t>
            </a:r>
            <a:r>
              <a:rPr lang="en-US" altLang="en-US" sz="1800" b="0" dirty="0" err="1">
                <a:latin typeface="Courier" charset="0"/>
                <a:ea typeface="Courier" charset="0"/>
                <a:cs typeface="Courier" charset="0"/>
              </a:rPr>
              <a:t>finalExam</a:t>
            </a:r>
            <a:endParaRPr lang="en-US" altLang="en-US" sz="1800" b="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en-US" sz="1800" b="0" dirty="0">
                <a:latin typeface="Courier" charset="0"/>
                <a:ea typeface="Courier" charset="0"/>
                <a:cs typeface="Courier" charset="0"/>
              </a:rPr>
              <a:t>                0.5 * 92     + 0.2 * 82    + 0.3 * 78</a:t>
            </a:r>
          </a:p>
          <a:p>
            <a:r>
              <a:rPr lang="en-US" altLang="en-US" sz="1800" b="0" dirty="0">
                <a:latin typeface="Courier" charset="0"/>
                <a:ea typeface="Courier" charset="0"/>
                <a:cs typeface="Courier" charset="0"/>
              </a:rPr>
              <a:t>                  46.0       +    16.4     +   23.4</a:t>
            </a:r>
          </a:p>
          <a:p>
            <a:r>
              <a:rPr lang="en-US" altLang="en-US" sz="1800" b="0" dirty="0" err="1" smtClean="0">
                <a:latin typeface="Courier" charset="0"/>
                <a:ea typeface="Courier" charset="0"/>
                <a:cs typeface="Courier" charset="0"/>
              </a:rPr>
              <a:t>courseGrade</a:t>
            </a:r>
            <a:r>
              <a:rPr lang="en-US" altLang="en-US" sz="1800" b="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1800" b="0" dirty="0">
                <a:latin typeface="Courier" charset="0"/>
                <a:ea typeface="Courier" charset="0"/>
                <a:cs typeface="Courier" charset="0"/>
              </a:rPr>
              <a:t>= 85.8 </a:t>
            </a:r>
          </a:p>
          <a:p>
            <a:endParaRPr lang="en-US" altLang="en-US" dirty="0">
              <a:latin typeface="Monaco"/>
            </a:endParaRPr>
          </a:p>
          <a:p>
            <a:r>
              <a:rPr lang="en-US" alt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O)</a:t>
            </a:r>
            <a:r>
              <a:rPr lang="en-US" altLang="en-US" sz="2600" dirty="0" err="1" smtClean="0">
                <a:latin typeface="Times New Roman" charset="0"/>
                <a:ea typeface="Times New Roman" charset="0"/>
                <a:cs typeface="Times New Roman" charset="0"/>
              </a:rPr>
              <a:t>utput</a:t>
            </a:r>
            <a:r>
              <a:rPr lang="en-US" altLang="en-US" sz="2600" b="0" dirty="0" smtClean="0">
                <a:latin typeface="Times New Roman" charset="0"/>
                <a:ea typeface="Times New Roman" charset="0"/>
                <a:cs typeface="Times New Roman" charset="0"/>
              </a:rPr>
              <a:t> Display the </a:t>
            </a:r>
            <a:r>
              <a:rPr lang="en-US" altLang="en-US" sz="2600" b="0" dirty="0">
                <a:latin typeface="Times New Roman" charset="0"/>
                <a:ea typeface="Times New Roman" charset="0"/>
                <a:cs typeface="Times New Roman" charset="0"/>
              </a:rPr>
              <a:t>course </a:t>
            </a:r>
            <a:r>
              <a:rPr lang="en-US" altLang="en-US" sz="2600" b="0" dirty="0" smtClean="0">
                <a:latin typeface="Times New Roman" charset="0"/>
                <a:ea typeface="Times New Roman" charset="0"/>
                <a:cs typeface="Times New Roman" charset="0"/>
              </a:rPr>
              <a:t>grade</a:t>
            </a:r>
            <a:endParaRPr lang="en-US" altLang="en-US" sz="2600" b="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altLang="en-US" sz="2600" b="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42900"/>
            <a:ext cx="8229600" cy="13335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/>
              <a:t>Implementation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1600200"/>
          </a:xfrm>
        </p:spPr>
        <p:txBody>
          <a:bodyPr/>
          <a:lstStyle/>
          <a:p>
            <a:pPr lvl="1">
              <a:spcBef>
                <a:spcPts val="200"/>
              </a:spcBef>
              <a:buSzPct val="80000"/>
              <a:defRPr/>
            </a:pPr>
            <a:r>
              <a:rPr lang="en-US" altLang="en-US" sz="3000" dirty="0"/>
              <a:t>Synonyms for Implementation</a:t>
            </a:r>
          </a:p>
          <a:p>
            <a:pPr lvl="2">
              <a:spcBef>
                <a:spcPts val="200"/>
              </a:spcBef>
              <a:buSzPct val="65000"/>
              <a:defRPr/>
            </a:pPr>
            <a:r>
              <a:rPr lang="en-US" altLang="en-US" sz="2600" dirty="0"/>
              <a:t>accomplishment, making good, execution</a:t>
            </a:r>
          </a:p>
          <a:p>
            <a:pPr lvl="1">
              <a:spcBef>
                <a:spcPts val="200"/>
              </a:spcBef>
              <a:buSzPct val="80000"/>
              <a:defRPr/>
            </a:pPr>
            <a:r>
              <a:rPr lang="en-US" altLang="en-US" sz="3000" dirty="0"/>
              <a:t>Implementation deliverable: computer </a:t>
            </a:r>
            <a:r>
              <a:rPr lang="en-US" altLang="en-US" sz="3000" dirty="0" smtClean="0"/>
              <a:t>program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039478"/>
              </p:ext>
            </p:extLst>
          </p:nvPr>
        </p:nvGraphicFramePr>
        <p:xfrm>
          <a:off x="228601" y="3362960"/>
          <a:ext cx="8610600" cy="3418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71275"/>
                <a:gridCol w="19393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Activity</a:t>
                      </a:r>
                      <a:endParaRPr lang="en-US" b="0" baseline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Deliverable</a:t>
                      </a:r>
                      <a:endParaRPr lang="en-US" b="0" baseline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1) Translate</a:t>
                      </a:r>
                      <a:r>
                        <a:rPr lang="en-US" sz="22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algorithm into a programming language</a:t>
                      </a:r>
                      <a:endParaRPr lang="en-US" sz="22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Source</a:t>
                      </a:r>
                      <a:r>
                        <a:rPr lang="en-US" sz="22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r>
                        <a:rPr lang="en-US" sz="22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Code</a:t>
                      </a:r>
                      <a:endParaRPr lang="en-US" sz="22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2) Compile</a:t>
                      </a:r>
                      <a:r>
                        <a:rPr lang="en-US" sz="22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source code into object code</a:t>
                      </a:r>
                      <a:endParaRPr lang="en-US" sz="22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Machine Language</a:t>
                      </a:r>
                      <a:endParaRPr lang="en-US" sz="22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3) Link together the object code files</a:t>
                      </a:r>
                      <a:endParaRPr lang="en-US" sz="22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Running</a:t>
                      </a:r>
                      <a:r>
                        <a:rPr lang="en-US" sz="22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program</a:t>
                      </a:r>
                      <a:endParaRPr lang="en-US" sz="22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4) Verify the program does what it is supposed to do</a:t>
                      </a:r>
                      <a:endParaRPr lang="en-US" sz="22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Correct </a:t>
                      </a:r>
                    </a:p>
                    <a:p>
                      <a:r>
                        <a:rPr lang="en-US" sz="22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program</a:t>
                      </a:r>
                      <a:endParaRPr lang="en-US" sz="22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/>
              <a:t>Translation into Code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830387"/>
            <a:ext cx="8229600" cy="5027613"/>
          </a:xfrm>
        </p:spPr>
        <p:txBody>
          <a:bodyPr/>
          <a:lstStyle/>
          <a:p>
            <a:pPr lvl="1">
              <a:buSzPct val="80000"/>
              <a:defRPr/>
            </a:pPr>
            <a:r>
              <a:rPr lang="en-US" altLang="en-US" sz="3000" dirty="0" smtClean="0"/>
              <a:t>Pseudo code </a:t>
            </a:r>
            <a:r>
              <a:rPr lang="en-US" altLang="en-US" sz="3000" dirty="0"/>
              <a:t>algorithm</a:t>
            </a:r>
          </a:p>
          <a:p>
            <a:pPr marL="579438" lvl="2" indent="0">
              <a:buSzPct val="65000"/>
              <a:buNone/>
              <a:defRPr/>
            </a:pPr>
            <a:r>
              <a:rPr lang="en-US" altLang="en-US" sz="2400" dirty="0"/>
              <a:t>Display the value of the course grade</a:t>
            </a:r>
          </a:p>
          <a:p>
            <a:pPr lvl="1">
              <a:buSzPct val="80000"/>
              <a:defRPr/>
            </a:pPr>
            <a:r>
              <a:rPr lang="en-US" altLang="en-US" sz="3000" dirty="0"/>
              <a:t>Our programming language translation 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altLang="en-US" sz="2200" b="0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altLang="en-US" sz="2200" b="0" dirty="0">
                <a:latin typeface="Courier" charset="0"/>
                <a:ea typeface="Courier" charset="0"/>
                <a:cs typeface="Courier" charset="0"/>
              </a:rPr>
              <a:t> &lt;&lt; "Course grade: " &lt;&lt; </a:t>
            </a:r>
            <a:r>
              <a:rPr lang="en-US" altLang="en-US" sz="2200" b="0" dirty="0" err="1">
                <a:latin typeface="Courier" charset="0"/>
                <a:ea typeface="Courier" charset="0"/>
                <a:cs typeface="Courier" charset="0"/>
              </a:rPr>
              <a:t>courseGrade</a:t>
            </a:r>
            <a:r>
              <a:rPr lang="en-US" altLang="en-US" sz="2200" b="0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lvl="1">
              <a:buSzPct val="80000"/>
              <a:defRPr/>
            </a:pPr>
            <a:r>
              <a:rPr lang="en-US" altLang="en-US" dirty="0"/>
              <a:t>Once the algorithm is translated into a programming language abstraction:</a:t>
            </a:r>
          </a:p>
          <a:p>
            <a:pPr lvl="2">
              <a:spcBef>
                <a:spcPct val="10000"/>
              </a:spcBef>
              <a:buSzPct val="65000"/>
              <a:defRPr/>
            </a:pPr>
            <a:r>
              <a:rPr lang="en-US" altLang="en-US" sz="2400" dirty="0"/>
              <a:t>use the compiler to generate machine code</a:t>
            </a:r>
          </a:p>
          <a:p>
            <a:pPr lvl="2">
              <a:spcBef>
                <a:spcPct val="10000"/>
              </a:spcBef>
              <a:buSzPct val="65000"/>
              <a:defRPr/>
            </a:pPr>
            <a:r>
              <a:rPr lang="en-US" altLang="en-US" sz="2400" dirty="0"/>
              <a:t>use the linker to create executable program</a:t>
            </a:r>
          </a:p>
          <a:p>
            <a:pPr lvl="2">
              <a:spcBef>
                <a:spcPct val="10000"/>
              </a:spcBef>
              <a:buSzPct val="65000"/>
              <a:defRPr/>
            </a:pPr>
            <a:r>
              <a:rPr lang="en-US" altLang="en-US" sz="2400" dirty="0"/>
              <a:t>run the program</a:t>
            </a:r>
          </a:p>
          <a:p>
            <a:pPr lvl="2">
              <a:spcBef>
                <a:spcPct val="10000"/>
              </a:spcBef>
              <a:buSzPct val="65000"/>
              <a:defRPr/>
            </a:pPr>
            <a:r>
              <a:rPr lang="en-US" altLang="en-US" sz="2400" dirty="0"/>
              <a:t>test the program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1333500"/>
          </a:xfrm>
        </p:spPr>
        <p:txBody>
          <a:bodyPr/>
          <a:lstStyle/>
          <a:p>
            <a:pPr marL="0" algn="ctr">
              <a:lnSpc>
                <a:spcPct val="100000"/>
              </a:lnSpc>
              <a:defRPr/>
            </a:pPr>
            <a:r>
              <a:rPr lang="en-US" altLang="en-US" dirty="0"/>
              <a:t>Preview of  C++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01000" cy="5562600"/>
          </a:xfrm>
        </p:spPr>
        <p:txBody>
          <a:bodyPr/>
          <a:lstStyle/>
          <a:p>
            <a:r>
              <a:rPr lang="en-US" sz="16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#include</a:t>
            </a:r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6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1600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iostream</a:t>
            </a:r>
            <a:r>
              <a:rPr lang="en-US" sz="16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&gt;</a:t>
            </a:r>
          </a:p>
          <a:p>
            <a:r>
              <a:rPr lang="en-US" sz="16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using</a:t>
            </a:r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6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namespace</a:t>
            </a:r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std</a:t>
            </a:r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endParaRPr lang="en-US" sz="1200" b="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6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6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main</a:t>
            </a:r>
            <a:r>
              <a:rPr lang="mr-IN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  {</a:t>
            </a:r>
          </a:p>
          <a:p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6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Declare the objects to be given values</a:t>
            </a:r>
          </a:p>
          <a:p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6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projects, midterm, </a:t>
            </a:r>
            <a:r>
              <a:rPr lang="en-US" sz="16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finalExam</a:t>
            </a:r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endParaRPr lang="en-US" sz="1200" b="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6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I)</a:t>
            </a:r>
            <a:r>
              <a:rPr lang="en-US" sz="1600" b="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nput</a:t>
            </a:r>
            <a:r>
              <a:rPr lang="en-US" sz="16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endParaRPr lang="en-US" sz="1600" b="0" dirty="0" smtClean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6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600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16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&lt;&lt; </a:t>
            </a:r>
            <a:r>
              <a:rPr lang="en-US" sz="16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"Enter projects score: "</a:t>
            </a:r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6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projects;</a:t>
            </a:r>
          </a:p>
          <a:p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6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16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"Enter midterm: "</a:t>
            </a:r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6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midterm;</a:t>
            </a:r>
          </a:p>
          <a:p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6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16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"Enter final exam: "</a:t>
            </a:r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6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en-US" sz="16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finalExam</a:t>
            </a:r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endParaRPr lang="en-US" sz="1600" b="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6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mr-IN" sz="1600" b="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mr-IN" sz="16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mr-IN" sz="1600" b="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rocess</a:t>
            </a:r>
            <a:endParaRPr lang="mr-IN" sz="1600" b="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6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courseGrade</a:t>
            </a:r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(0.5 * projects) +</a:t>
            </a:r>
          </a:p>
          <a:p>
            <a:r>
              <a:rPr lang="mr-IN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               (0.2 * </a:t>
            </a:r>
            <a:r>
              <a:rPr lang="mr-IN" sz="16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midterm</a:t>
            </a:r>
            <a:r>
              <a:rPr lang="mr-IN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 +</a:t>
            </a:r>
          </a:p>
          <a:p>
            <a:r>
              <a:rPr lang="mr-IN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               (0.3 * </a:t>
            </a:r>
            <a:r>
              <a:rPr lang="mr-IN" sz="16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finalExam</a:t>
            </a:r>
            <a:r>
              <a:rPr lang="mr-IN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endParaRPr lang="mr-IN" sz="1200" b="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6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sz="1600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O)</a:t>
            </a:r>
            <a:r>
              <a:rPr lang="en-US" sz="1600" b="0" dirty="0" err="1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utput</a:t>
            </a:r>
            <a:endParaRPr lang="en-US" sz="1600" b="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6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16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"Course grade: "</a:t>
            </a:r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16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courseGrade</a:t>
            </a:r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16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"%"</a:t>
            </a:r>
            <a:r>
              <a:rPr lang="en-US" sz="1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16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en-US" sz="16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br>
              <a:rPr lang="en-US" sz="16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</a:br>
            <a:r>
              <a:rPr lang="en-US" sz="16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endParaRPr lang="en-US" sz="1600" b="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endParaRPr lang="en-US" sz="1600" dirty="0">
              <a:solidFill>
                <a:srgbClr val="000000"/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sz="1500" b="0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10200" y="3429000"/>
            <a:ext cx="3200400" cy="1323439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i="1" dirty="0">
                <a:ea typeface="Times New Roman" charset="0"/>
                <a:cs typeface="Times New Roman" charset="0"/>
              </a:rPr>
              <a:t>One Dialog: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Enter projects score: </a:t>
            </a:r>
            <a:r>
              <a:rPr lang="en-US" sz="1600" b="1" i="1" dirty="0">
                <a:latin typeface="Courier" charset="0"/>
                <a:ea typeface="Courier" charset="0"/>
                <a:cs typeface="Courier" charset="0"/>
              </a:rPr>
              <a:t>92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Enter midterm: </a:t>
            </a:r>
            <a:r>
              <a:rPr lang="en-US" sz="1600" b="1" i="1" dirty="0">
                <a:latin typeface="Courier" charset="0"/>
                <a:ea typeface="Courier" charset="0"/>
                <a:cs typeface="Courier" charset="0"/>
              </a:rPr>
              <a:t>82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Enter final exam: </a:t>
            </a:r>
            <a:r>
              <a:rPr lang="en-US" sz="1600" b="1" i="1" dirty="0">
                <a:latin typeface="Courier" charset="0"/>
                <a:ea typeface="Courier" charset="0"/>
                <a:cs typeface="Courier" charset="0"/>
              </a:rPr>
              <a:t>78</a:t>
            </a:r>
          </a:p>
          <a:p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Course grade: 85.8%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342900"/>
            <a:ext cx="7162800" cy="13335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/>
              <a:t>Testing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5105400"/>
          </a:xfrm>
        </p:spPr>
        <p:txBody>
          <a:bodyPr/>
          <a:lstStyle/>
          <a:p>
            <a:pPr lvl="1">
              <a:buSzPct val="80000"/>
              <a:defRPr/>
            </a:pPr>
            <a:r>
              <a:rPr lang="en-US" altLang="en-US" sz="3000" dirty="0"/>
              <a:t>Testing occurs at any point in program development:</a:t>
            </a:r>
          </a:p>
          <a:p>
            <a:pPr lvl="2">
              <a:spcBef>
                <a:spcPct val="10000"/>
              </a:spcBef>
              <a:buSzPct val="65000"/>
              <a:defRPr/>
            </a:pPr>
            <a:r>
              <a:rPr lang="en-US" altLang="en-US" sz="2400" dirty="0"/>
              <a:t>Analysis:		example problems </a:t>
            </a:r>
          </a:p>
          <a:p>
            <a:pPr lvl="2">
              <a:spcBef>
                <a:spcPct val="10000"/>
              </a:spcBef>
              <a:buSzPct val="65000"/>
              <a:defRPr/>
            </a:pPr>
            <a:r>
              <a:rPr lang="en-US" altLang="en-US" sz="2400" dirty="0"/>
              <a:t>Design:		algorithm walkthroughs</a:t>
            </a:r>
          </a:p>
          <a:p>
            <a:pPr lvl="2">
              <a:spcBef>
                <a:spcPct val="10000"/>
              </a:spcBef>
              <a:buSzPct val="65000"/>
              <a:defRPr/>
            </a:pPr>
            <a:r>
              <a:rPr lang="en-US" altLang="en-US" sz="2400" dirty="0"/>
              <a:t>Implementation:	run program with several 			            sets of input data</a:t>
            </a:r>
          </a:p>
          <a:p>
            <a:pPr lvl="1">
              <a:buSzPct val="80000"/>
              <a:defRPr/>
            </a:pPr>
            <a:r>
              <a:rPr lang="en-US" altLang="en-US" dirty="0"/>
              <a:t>A running program isn't always right</a:t>
            </a:r>
          </a:p>
          <a:p>
            <a:pPr lvl="2">
              <a:buSzPct val="65000"/>
              <a:defRPr/>
            </a:pPr>
            <a:r>
              <a:rPr lang="en-US" altLang="en-US" dirty="0"/>
              <a:t>We can gain confidence that it is correct by running the program with many test cases</a:t>
            </a:r>
          </a:p>
          <a:p>
            <a:pPr lvl="3">
              <a:buSzPct val="65000"/>
              <a:defRPr/>
            </a:pPr>
            <a:r>
              <a:rPr lang="en-US" altLang="en-US" dirty="0"/>
              <a:t>Try all 100s, all 0s, all the same, several sets where all are different values</a:t>
            </a:r>
          </a:p>
          <a:p>
            <a:pPr lvl="2">
              <a:buFont typeface="Symbol" charset="2"/>
              <a:buNone/>
              <a:defRPr/>
            </a:pPr>
            <a:r>
              <a:rPr lang="en-US" altLang="en-US" dirty="0"/>
              <a:t>  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594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342900"/>
            <a:ext cx="8534400" cy="1333500"/>
          </a:xfrm>
        </p:spPr>
        <p:txBody>
          <a:bodyPr/>
          <a:lstStyle/>
          <a:p>
            <a:pPr marL="0" algn="ctr">
              <a:lnSpc>
                <a:spcPct val="90000"/>
              </a:lnSpc>
              <a:defRPr/>
            </a:pPr>
            <a:r>
              <a:rPr lang="en-US" altLang="en-US" dirty="0"/>
              <a:t>Objects Types, and Variables</a:t>
            </a:r>
          </a:p>
        </p:txBody>
      </p:sp>
      <p:sp>
        <p:nvSpPr>
          <p:cNvPr id="6759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001000" cy="4724400"/>
          </a:xfrm>
        </p:spPr>
        <p:txBody>
          <a:bodyPr/>
          <a:lstStyle/>
          <a:p>
            <a:pPr lvl="1">
              <a:spcBef>
                <a:spcPct val="15000"/>
              </a:spcBef>
              <a:buSzPct val="80000"/>
              <a:defRPr/>
            </a:pPr>
            <a:r>
              <a:rPr lang="en-US" sz="2800" dirty="0"/>
              <a:t>To input something that can be used by a program, there must </a:t>
            </a:r>
            <a:r>
              <a:rPr lang="en-US" sz="2800" dirty="0" smtClean="0"/>
              <a:t>be a </a:t>
            </a:r>
            <a:r>
              <a:rPr lang="en-US" sz="2800" dirty="0"/>
              <a:t>place to store it in the memory of the computer </a:t>
            </a:r>
            <a:endParaRPr lang="en-US" altLang="en-US" sz="3000" dirty="0"/>
          </a:p>
          <a:p>
            <a:pPr lvl="1">
              <a:spcBef>
                <a:spcPct val="15000"/>
              </a:spcBef>
              <a:buSzPct val="80000"/>
              <a:defRPr/>
            </a:pPr>
            <a:r>
              <a:rPr lang="en-US" altLang="en-US" sz="3000" dirty="0"/>
              <a:t>These "places" are objects, which is a region of memory (a bunch of bits)</a:t>
            </a:r>
          </a:p>
          <a:p>
            <a:pPr lvl="1">
              <a:spcBef>
                <a:spcPct val="15000"/>
              </a:spcBef>
              <a:buSzPct val="80000"/>
              <a:defRPr/>
            </a:pPr>
            <a:r>
              <a:rPr lang="en-US" altLang="en-US" sz="3000" dirty="0"/>
              <a:t>variable: a named object that can have changing values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64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/>
              <a:t>Objects </a:t>
            </a:r>
          </a:p>
        </p:txBody>
      </p:sp>
      <p:sp>
        <p:nvSpPr>
          <p:cNvPr id="6964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7772400" cy="4495800"/>
          </a:xfrm>
        </p:spPr>
        <p:txBody>
          <a:bodyPr/>
          <a:lstStyle/>
          <a:p>
            <a:pPr lvl="1">
              <a:spcBef>
                <a:spcPct val="15000"/>
              </a:spcBef>
              <a:buSzPct val="80000"/>
              <a:defRPr/>
            </a:pPr>
            <a:r>
              <a:rPr lang="en-US" altLang="en-US" sz="3000" dirty="0"/>
              <a:t>We understand objects by the</a:t>
            </a:r>
          </a:p>
          <a:p>
            <a:pPr lvl="2">
              <a:spcBef>
                <a:spcPct val="15000"/>
              </a:spcBef>
              <a:buSzPct val="65000"/>
              <a:defRPr/>
            </a:pPr>
            <a:r>
              <a:rPr lang="en-US" altLang="en-US" sz="2600" dirty="0"/>
              <a:t>the value(s) they store </a:t>
            </a:r>
          </a:p>
          <a:p>
            <a:pPr lvl="2">
              <a:spcBef>
                <a:spcPct val="15000"/>
              </a:spcBef>
              <a:buSzPct val="65000"/>
              <a:defRPr/>
            </a:pPr>
            <a:r>
              <a:rPr lang="en-US" altLang="en-US" sz="2600" dirty="0"/>
              <a:t>the operations that can be applied</a:t>
            </a:r>
            <a:endParaRPr lang="en-US" altLang="en-US" dirty="0"/>
          </a:p>
          <a:p>
            <a:pPr lvl="1">
              <a:spcBef>
                <a:spcPct val="15000"/>
              </a:spcBef>
              <a:buSzPct val="80000"/>
              <a:defRPr/>
            </a:pPr>
            <a:r>
              <a:rPr lang="en-US" altLang="en-US" sz="3000" dirty="0"/>
              <a:t>The Course Grade problem used four numeric objects (</a:t>
            </a:r>
            <a:r>
              <a:rPr lang="en-US" altLang="en-US" sz="2000" dirty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altLang="en-US" sz="22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that has </a:t>
            </a:r>
            <a:r>
              <a:rPr lang="en-US" altLang="en-US" sz="2200" i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double</a:t>
            </a:r>
            <a:r>
              <a:rPr lang="en-US" altLang="en-US" sz="22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the precision of </a:t>
            </a:r>
            <a:r>
              <a:rPr lang="en-US" altLang="en-US" sz="2000" dirty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float</a:t>
            </a:r>
            <a:r>
              <a:rPr lang="en-US" altLang="en-US" sz="3000" dirty="0"/>
              <a:t>)</a:t>
            </a:r>
            <a:endParaRPr lang="en-US" altLang="en-US" dirty="0"/>
          </a:p>
          <a:p>
            <a:pPr lvl="2">
              <a:spcBef>
                <a:spcPct val="15000"/>
              </a:spcBef>
              <a:buSzPct val="65000"/>
              <a:defRPr/>
            </a:pPr>
            <a:r>
              <a:rPr lang="en-US" altLang="en-US" sz="2600" i="1" dirty="0"/>
              <a:t>values</a:t>
            </a:r>
            <a:r>
              <a:rPr lang="en-US" altLang="en-US" sz="2600" dirty="0"/>
              <a:t>: each object of the double class stores one floating point number</a:t>
            </a:r>
          </a:p>
          <a:p>
            <a:pPr lvl="2">
              <a:spcBef>
                <a:spcPct val="15000"/>
              </a:spcBef>
              <a:buSzPct val="65000"/>
              <a:defRPr/>
            </a:pPr>
            <a:r>
              <a:rPr lang="en-US" altLang="en-US" sz="2600" i="1" dirty="0"/>
              <a:t>operations</a:t>
            </a:r>
            <a:r>
              <a:rPr lang="en-US" altLang="en-US" sz="2600" dirty="0"/>
              <a:t>: operations such as input </a:t>
            </a:r>
            <a:r>
              <a:rPr lang="en-US" altLang="en-US" sz="2600" dirty="0" smtClean="0"/>
              <a:t>with </a:t>
            </a:r>
            <a:r>
              <a:rPr lang="en-US" altLang="en-US" sz="2200" dirty="0" err="1" smtClean="0"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en-US" altLang="en-US" sz="2200" dirty="0" smtClean="0">
                <a:latin typeface="Courier" charset="0"/>
                <a:ea typeface="Courier" charset="0"/>
                <a:cs typeface="Courier" charset="0"/>
              </a:rPr>
              <a:t> &gt;&gt;</a:t>
            </a:r>
            <a:r>
              <a:rPr lang="en-US" altLang="en-US" sz="2600" dirty="0" smtClean="0"/>
              <a:t>, output </a:t>
            </a:r>
            <a:r>
              <a:rPr lang="en-US" altLang="en-US" sz="2000" dirty="0" err="1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altLang="en-US" sz="2000" dirty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000" dirty="0" smtClean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&lt;&lt;</a:t>
            </a:r>
            <a:r>
              <a:rPr lang="en-US" altLang="en-US" sz="2600" dirty="0" smtClean="0"/>
              <a:t>, assignment with </a:t>
            </a:r>
            <a:r>
              <a:rPr lang="en-US" altLang="en-US" sz="2000" dirty="0" err="1" smtClean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courseGrade</a:t>
            </a:r>
            <a:r>
              <a:rPr lang="en-US" altLang="en-US" sz="2000" dirty="0" smtClean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 =</a:t>
            </a:r>
            <a:r>
              <a:rPr lang="en-US" altLang="en-US" sz="2600" dirty="0" smtClean="0"/>
              <a:t>, addition with </a:t>
            </a:r>
            <a:r>
              <a:rPr lang="en-US" altLang="en-US" sz="2000" dirty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+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and </a:t>
            </a:r>
            <a:r>
              <a:rPr lang="en-US" altLang="en-US" sz="2600" dirty="0" smtClean="0"/>
              <a:t>multiplication with </a:t>
            </a:r>
            <a:r>
              <a:rPr lang="en-US" altLang="en-US" sz="2000" dirty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*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algn="ctr">
              <a:lnSpc>
                <a:spcPct val="90000"/>
              </a:lnSpc>
              <a:defRPr/>
            </a:pPr>
            <a:r>
              <a:rPr lang="en-US" altLang="en-US" dirty="0"/>
              <a:t>Characteristics of Objects</a:t>
            </a:r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267200"/>
          </a:xfrm>
        </p:spPr>
        <p:txBody>
          <a:bodyPr/>
          <a:lstStyle/>
          <a:p>
            <a:pPr lvl="1">
              <a:buSzPct val="80000"/>
              <a:defRPr/>
            </a:pPr>
            <a:r>
              <a:rPr lang="en-US" altLang="en-US" dirty="0"/>
              <a:t>Name</a:t>
            </a:r>
          </a:p>
          <a:p>
            <a:pPr lvl="2">
              <a:buSzPct val="65000"/>
              <a:defRPr/>
            </a:pPr>
            <a:r>
              <a:rPr lang="en-US" altLang="en-US" dirty="0"/>
              <a:t>All four objects have their own unique name</a:t>
            </a:r>
          </a:p>
          <a:p>
            <a:pPr lvl="1">
              <a:buSzPct val="80000"/>
              <a:defRPr/>
            </a:pPr>
            <a:r>
              <a:rPr lang="en-US" altLang="en-US" dirty="0"/>
              <a:t>Values (State)</a:t>
            </a:r>
          </a:p>
          <a:p>
            <a:pPr lvl="2">
              <a:buSzPct val="65000"/>
              <a:defRPr/>
            </a:pPr>
            <a:r>
              <a:rPr lang="en-US" altLang="en-US" dirty="0"/>
              <a:t>The state of the double class objects was set either through an input </a:t>
            </a:r>
            <a:r>
              <a:rPr lang="en-US" altLang="en-US" dirty="0" smtClean="0"/>
              <a:t>operation:</a:t>
            </a:r>
            <a:endParaRPr lang="en-US" altLang="en-US" dirty="0"/>
          </a:p>
          <a:p>
            <a:pPr>
              <a:defRPr/>
            </a:pPr>
            <a:r>
              <a:rPr lang="en-US" altLang="en-US" sz="1800" dirty="0"/>
              <a:t>	</a:t>
            </a:r>
            <a:r>
              <a:rPr lang="en-US" altLang="en-US" b="0" dirty="0" err="1"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en-US" altLang="en-US" b="0" dirty="0">
                <a:latin typeface="Courier" charset="0"/>
                <a:ea typeface="Courier" charset="0"/>
                <a:cs typeface="Courier" charset="0"/>
              </a:rPr>
              <a:t> &gt;&gt; projects;</a:t>
            </a:r>
          </a:p>
          <a:p>
            <a:pPr lvl="2">
              <a:buSzPct val="65000"/>
              <a:defRPr/>
            </a:pPr>
            <a:r>
              <a:rPr lang="en-US" altLang="en-US" dirty="0"/>
              <a:t>or  through an assignment operation:</a:t>
            </a:r>
          </a:p>
          <a:p>
            <a:pPr lvl="1">
              <a:buFont typeface="Symbol" charset="2"/>
              <a:buNone/>
              <a:defRPr/>
            </a:pPr>
            <a:r>
              <a:rPr lang="en-US" altLang="en-US" sz="2000" b="1" dirty="0">
                <a:solidFill>
                  <a:schemeClr val="tx2"/>
                </a:solidFill>
                <a:latin typeface="Courier New" charset="0"/>
              </a:rPr>
              <a:t>		</a:t>
            </a:r>
            <a:r>
              <a:rPr lang="en-US" altLang="en-US" sz="2000" dirty="0" err="1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courseGrade</a:t>
            </a:r>
            <a:r>
              <a:rPr lang="en-US" altLang="en-US" sz="2000" dirty="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 = 0.0;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algn="ctr">
              <a:lnSpc>
                <a:spcPct val="90000"/>
              </a:lnSpc>
              <a:defRPr/>
            </a:pPr>
            <a:r>
              <a:rPr lang="en-US" altLang="en-US" dirty="0"/>
              <a:t>Operations applied to objects</a:t>
            </a:r>
          </a:p>
        </p:txBody>
      </p:sp>
      <p:sp>
        <p:nvSpPr>
          <p:cNvPr id="7373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077200" cy="4876800"/>
          </a:xfrm>
        </p:spPr>
        <p:txBody>
          <a:bodyPr/>
          <a:lstStyle/>
          <a:p>
            <a:pPr lvl="1">
              <a:buSzPct val="65000"/>
              <a:defRPr/>
            </a:pPr>
            <a:r>
              <a:rPr lang="en-US" altLang="en-US" sz="3000" dirty="0" smtClean="0"/>
              <a:t>Addition </a:t>
            </a:r>
            <a:r>
              <a:rPr lang="en-US" altLang="en-US" sz="3000" dirty="0"/>
              <a:t>and multiplication operations are applied to some double objects: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sz="1800" dirty="0"/>
              <a:t> </a:t>
            </a:r>
            <a:r>
              <a:rPr lang="en-US" altLang="en-US" sz="1800" dirty="0" smtClean="0"/>
              <a:t>   </a:t>
            </a:r>
            <a:r>
              <a:rPr lang="en-US" altLang="en-US" b="0" dirty="0" smtClean="0">
                <a:latin typeface="Courier" charset="0"/>
                <a:ea typeface="Courier" charset="0"/>
                <a:cs typeface="Courier" charset="0"/>
              </a:rPr>
              <a:t>0.25 </a:t>
            </a:r>
            <a:r>
              <a:rPr lang="en-US" altLang="en-US" b="0" dirty="0">
                <a:latin typeface="Courier" charset="0"/>
                <a:ea typeface="Courier" charset="0"/>
                <a:cs typeface="Courier" charset="0"/>
              </a:rPr>
              <a:t>* test1 + 0.25 * test2 + 0.50 * </a:t>
            </a:r>
            <a:r>
              <a:rPr lang="en-US" altLang="en-US" b="0" dirty="0" err="1">
                <a:latin typeface="Courier" charset="0"/>
                <a:ea typeface="Courier" charset="0"/>
                <a:cs typeface="Courier" charset="0"/>
              </a:rPr>
              <a:t>finalExam</a:t>
            </a:r>
            <a:endParaRPr lang="en-US" altLang="en-US" b="0" dirty="0">
              <a:latin typeface="Courier" charset="0"/>
              <a:ea typeface="Courier" charset="0"/>
              <a:cs typeface="Courier" charset="0"/>
            </a:endParaRPr>
          </a:p>
          <a:p>
            <a:pPr lvl="1">
              <a:buSzPct val="80000"/>
              <a:defRPr/>
            </a:pPr>
            <a:r>
              <a:rPr lang="en-US" altLang="en-US" dirty="0"/>
              <a:t>There is an input operation applied to the keyboard object named </a:t>
            </a:r>
            <a:r>
              <a:rPr lang="en-US" altLang="en-US" sz="2200" dirty="0" err="1" smtClean="0">
                <a:latin typeface="Courier" charset="0"/>
                <a:ea typeface="Courier" charset="0"/>
                <a:cs typeface="Courier" charset="0"/>
              </a:rPr>
              <a:t>cin</a:t>
            </a:r>
            <a:endParaRPr lang="en-US" altLang="en-US" sz="2200" dirty="0">
              <a:latin typeface="Courier" charset="0"/>
              <a:ea typeface="Courier" charset="0"/>
              <a:cs typeface="Courier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   </a:t>
            </a:r>
            <a:r>
              <a:rPr lang="en-US" altLang="en-US" b="0" dirty="0" err="1" smtClean="0"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en-US" altLang="en-US" b="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b="0" dirty="0">
                <a:latin typeface="Courier" charset="0"/>
                <a:ea typeface="Courier" charset="0"/>
                <a:cs typeface="Courier" charset="0"/>
              </a:rPr>
              <a:t>&gt;&gt; test1; // This alters test1</a:t>
            </a:r>
          </a:p>
          <a:p>
            <a:pPr lvl="1">
              <a:buSzPct val="65000"/>
              <a:defRPr/>
            </a:pPr>
            <a:r>
              <a:rPr lang="en-US" altLang="en-US" sz="3000" dirty="0"/>
              <a:t>The state of </a:t>
            </a:r>
            <a:r>
              <a:rPr lang="en-US" altLang="en-US" sz="2600" dirty="0" err="1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courseGrade</a:t>
            </a:r>
            <a:r>
              <a:rPr lang="en-US" altLang="en-US" sz="3000" dirty="0"/>
              <a:t> is examined through an output operation (</a:t>
            </a:r>
            <a:r>
              <a:rPr lang="en-US" altLang="en-US" sz="2600" dirty="0" err="1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altLang="en-US" sz="3000" dirty="0"/>
              <a:t> is the object that represents the output console</a:t>
            </a:r>
            <a:r>
              <a:rPr lang="en-US" altLang="en-US" sz="3000" dirty="0" smtClean="0"/>
              <a:t>)</a:t>
            </a:r>
            <a:endParaRPr lang="en-US" altLang="en-US" sz="3000" dirty="0"/>
          </a:p>
          <a:p>
            <a:pPr>
              <a:spcBef>
                <a:spcPts val="600"/>
              </a:spcBef>
              <a:defRPr/>
            </a:pPr>
            <a:r>
              <a:rPr lang="en-US" altLang="en-US" dirty="0"/>
              <a:t>	</a:t>
            </a:r>
            <a:r>
              <a:rPr lang="en-US" altLang="en-US" sz="2200" b="0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altLang="en-US" sz="2200" b="0" dirty="0"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altLang="en-US" sz="2200" b="0" dirty="0" err="1">
                <a:latin typeface="Courier" charset="0"/>
                <a:ea typeface="Courier" charset="0"/>
                <a:cs typeface="Courier" charset="0"/>
              </a:rPr>
              <a:t>courseGrade</a:t>
            </a:r>
            <a:r>
              <a:rPr lang="en-US" altLang="en-US" sz="2200" b="0" dirty="0">
                <a:latin typeface="Courier" charset="0"/>
                <a:ea typeface="Courier" charset="0"/>
                <a:cs typeface="Courier" charset="0"/>
              </a:rPr>
              <a:t>; 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algn="ctr">
              <a:lnSpc>
                <a:spcPct val="90000"/>
              </a:lnSpc>
              <a:defRPr/>
            </a:pPr>
            <a:r>
              <a:rPr lang="en-US" altLang="en-US" dirty="0"/>
              <a:t>Types</a:t>
            </a:r>
          </a:p>
        </p:txBody>
      </p:sp>
      <p:sp>
        <p:nvSpPr>
          <p:cNvPr id="7373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7848600" cy="4876800"/>
          </a:xfrm>
        </p:spPr>
        <p:txBody>
          <a:bodyPr/>
          <a:lstStyle/>
          <a:p>
            <a:pPr lvl="1">
              <a:buSzPct val="80000"/>
              <a:defRPr/>
            </a:pPr>
            <a:r>
              <a:rPr lang="en-US" altLang="en-US" b="1" dirty="0"/>
              <a:t>type</a:t>
            </a:r>
            <a:r>
              <a:rPr lang="en-US" altLang="en-US" dirty="0"/>
              <a:t>: a set of values and the operations on those values</a:t>
            </a:r>
          </a:p>
          <a:p>
            <a:pPr lvl="1">
              <a:buSzPct val="80000"/>
              <a:defRPr/>
            </a:pPr>
            <a:r>
              <a:rPr lang="en-US" altLang="en-US" dirty="0"/>
              <a:t>C++ has </a:t>
            </a:r>
            <a:r>
              <a:rPr lang="en-US" altLang="en-US" b="1" dirty="0"/>
              <a:t>fundamental types</a:t>
            </a:r>
            <a:endParaRPr lang="en-US" altLang="en-US" dirty="0"/>
          </a:p>
          <a:p>
            <a:pPr lvl="2">
              <a:buSzPct val="80000"/>
              <a:defRPr/>
            </a:pP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dirty="0" smtClean="0"/>
              <a:t> </a:t>
            </a:r>
            <a:r>
              <a:rPr lang="en-US" altLang="en-US" dirty="0"/>
              <a:t>stores </a:t>
            </a:r>
            <a:r>
              <a:rPr lang="en-US" altLang="en-US" dirty="0" smtClean="0"/>
              <a:t>integers</a:t>
            </a:r>
          </a:p>
          <a:p>
            <a:pPr lvl="3">
              <a:defRPr/>
            </a:pPr>
            <a:r>
              <a:rPr lang="en-US" altLang="en-US" dirty="0" smtClean="0"/>
              <a:t>operations </a:t>
            </a:r>
            <a:r>
              <a:rPr lang="en-US" altLang="en-US" sz="2000" dirty="0"/>
              <a:t>+ - / * =</a:t>
            </a:r>
            <a:r>
              <a:rPr lang="en-US" altLang="en-US" dirty="0"/>
              <a:t> </a:t>
            </a:r>
          </a:p>
          <a:p>
            <a:pPr lvl="2">
              <a:buSzPct val="80000"/>
              <a:defRPr/>
            </a:pP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</a:rPr>
              <a:t>float</a:t>
            </a:r>
            <a:r>
              <a:rPr lang="en-US" altLang="en-US" dirty="0" smtClean="0"/>
              <a:t> </a:t>
            </a:r>
            <a:r>
              <a:rPr lang="en-US" altLang="en-US" dirty="0"/>
              <a:t>stores floating-point numbers like 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</a:rPr>
              <a:t>1.234</a:t>
            </a:r>
            <a:endParaRPr lang="en-US" altLang="en-US" dirty="0" smtClean="0"/>
          </a:p>
          <a:p>
            <a:pPr lvl="3">
              <a:defRPr/>
            </a:pPr>
            <a:r>
              <a:rPr lang="en-US" altLang="en-US" dirty="0" smtClean="0"/>
              <a:t>operations </a:t>
            </a:r>
            <a:r>
              <a:rPr lang="en-US" altLang="en-US" sz="2000" dirty="0"/>
              <a:t>+ - / * =</a:t>
            </a:r>
            <a:r>
              <a:rPr lang="en-US" altLang="en-US" dirty="0"/>
              <a:t> </a:t>
            </a:r>
          </a:p>
          <a:p>
            <a:pPr lvl="2">
              <a:buSzPct val="80000"/>
              <a:defRPr/>
            </a:pP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altLang="en-US" dirty="0" smtClean="0"/>
              <a:t> </a:t>
            </a:r>
            <a:r>
              <a:rPr lang="en-US" altLang="en-US" dirty="0"/>
              <a:t>stores floating-point numbers like 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</a:rPr>
              <a:t>1.234</a:t>
            </a:r>
            <a:endParaRPr lang="en-US" altLang="en-US" dirty="0" smtClean="0"/>
          </a:p>
          <a:p>
            <a:pPr lvl="3">
              <a:defRPr/>
            </a:pPr>
            <a:r>
              <a:rPr lang="en-US" altLang="en-US" dirty="0" smtClean="0"/>
              <a:t>operations </a:t>
            </a:r>
            <a:r>
              <a:rPr lang="en-US" altLang="en-US" sz="2000" dirty="0" smtClean="0"/>
              <a:t>+ - / * =</a:t>
            </a:r>
            <a:r>
              <a:rPr lang="en-US" altLang="en-US" dirty="0" smtClean="0"/>
              <a:t> </a:t>
            </a:r>
          </a:p>
          <a:p>
            <a:pPr lvl="2">
              <a:buSzPct val="80000"/>
              <a:defRPr/>
            </a:pPr>
            <a:endParaRPr lang="en-US" altLang="en-US" dirty="0"/>
          </a:p>
          <a:p>
            <a:pPr lvl="2">
              <a:buSzPct val="80000"/>
              <a:defRPr/>
            </a:pPr>
            <a:endParaRPr lang="en-US" altLang="en-US" dirty="0"/>
          </a:p>
          <a:p>
            <a:pPr lvl="2">
              <a:buSzPct val="80000"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24216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/>
              <a:t>Program Development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lvl="1">
              <a:buSzPct val="80000"/>
              <a:defRPr/>
            </a:pPr>
            <a:r>
              <a:rPr lang="en-US" altLang="en-US" dirty="0"/>
              <a:t>One program development strategy has these three steps:</a:t>
            </a:r>
          </a:p>
          <a:p>
            <a:pPr lvl="2">
              <a:buSzPct val="65000"/>
              <a:defRPr/>
            </a:pPr>
            <a:r>
              <a:rPr lang="en-US" altLang="en-US" dirty="0"/>
              <a:t>Analysis:		Understand the problem</a:t>
            </a:r>
          </a:p>
          <a:p>
            <a:pPr lvl="2">
              <a:buSzPct val="65000"/>
              <a:defRPr/>
            </a:pPr>
            <a:r>
              <a:rPr lang="en-US" altLang="en-US" dirty="0"/>
              <a:t>Design:   		Organize the solution</a:t>
            </a:r>
          </a:p>
          <a:p>
            <a:pPr lvl="2">
              <a:buSzPct val="65000"/>
              <a:defRPr/>
            </a:pPr>
            <a:r>
              <a:rPr lang="en-US" altLang="en-US" dirty="0"/>
              <a:t>Implementation:	Get the solution running</a:t>
            </a:r>
            <a:endParaRPr lang="en-US" altLang="en-US" i="1" dirty="0"/>
          </a:p>
          <a:p>
            <a:pPr lvl="1">
              <a:buSzPct val="80000"/>
              <a:defRPr/>
            </a:pPr>
            <a:r>
              <a:rPr lang="en-US" altLang="en-US" i="1" dirty="0"/>
              <a:t>Program development </a:t>
            </a:r>
            <a:r>
              <a:rPr lang="en-US" altLang="en-US" dirty="0"/>
              <a:t>is the progression from analysis to design to implementation</a:t>
            </a:r>
          </a:p>
          <a:p>
            <a:pPr lvl="1">
              <a:buSzPct val="80000"/>
              <a:defRPr/>
            </a:pPr>
            <a:r>
              <a:rPr lang="en-US" altLang="en-US" dirty="0"/>
              <a:t>We'll see deliverables from each phase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3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algn="ctr">
              <a:lnSpc>
                <a:spcPct val="90000"/>
              </a:lnSpc>
              <a:defRPr/>
            </a:pPr>
            <a:r>
              <a:rPr lang="en-US" altLang="en-US" dirty="0"/>
              <a:t>Compound Types</a:t>
            </a:r>
          </a:p>
        </p:txBody>
      </p:sp>
      <p:sp>
        <p:nvSpPr>
          <p:cNvPr id="7373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001000" cy="4876800"/>
          </a:xfrm>
        </p:spPr>
        <p:txBody>
          <a:bodyPr/>
          <a:lstStyle/>
          <a:p>
            <a:pPr lvl="1">
              <a:buSzPct val="80000"/>
              <a:defRPr/>
            </a:pPr>
            <a:r>
              <a:rPr lang="en-US" altLang="en-US" b="1" dirty="0"/>
              <a:t>compound type</a:t>
            </a:r>
            <a:r>
              <a:rPr lang="en-US" altLang="en-US" dirty="0"/>
              <a:t>: a type composed of several other types</a:t>
            </a:r>
          </a:p>
          <a:p>
            <a:pPr lvl="2">
              <a:spcBef>
                <a:spcPts val="300"/>
              </a:spcBef>
              <a:defRPr/>
            </a:pP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string</a:t>
            </a:r>
            <a:r>
              <a:rPr lang="en-US" altLang="en-US" dirty="0"/>
              <a:t> stores a literal string </a:t>
            </a:r>
            <a:r>
              <a:rPr lang="en-US" altLang="en-US" dirty="0" smtClean="0"/>
              <a:t>like </a:t>
            </a: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"Kim Baker</a:t>
            </a:r>
            <a:r>
              <a:rPr lang="en-US" altLang="en-US" sz="2200" dirty="0" smtClean="0">
                <a:latin typeface="Courier" charset="0"/>
                <a:ea typeface="Courier" charset="0"/>
                <a:cs typeface="Courier" charset="0"/>
              </a:rPr>
              <a:t>"</a:t>
            </a:r>
          </a:p>
          <a:p>
            <a:pPr lvl="3">
              <a:spcBef>
                <a:spcPts val="300"/>
              </a:spcBef>
              <a:defRPr/>
            </a:pPr>
            <a:r>
              <a:rPr lang="en-US" altLang="en-US" dirty="0" smtClean="0"/>
              <a:t>operations</a:t>
            </a:r>
            <a:r>
              <a:rPr lang="en-US" altLang="en-US" dirty="0"/>
              <a:t>: </a:t>
            </a:r>
            <a:r>
              <a:rPr lang="en-US" altLang="en-US" sz="2000" dirty="0" smtClean="0">
                <a:latin typeface="Courier" charset="0"/>
                <a:ea typeface="Courier" charset="0"/>
                <a:cs typeface="Courier" charset="0"/>
              </a:rPr>
              <a:t>size append []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endParaRPr lang="en-US" altLang="en-US" sz="1800" dirty="0">
              <a:latin typeface="Courier" charset="0"/>
              <a:ea typeface="Courier" charset="0"/>
              <a:cs typeface="Courier" charset="0"/>
            </a:endParaRPr>
          </a:p>
          <a:p>
            <a:pPr lvl="2">
              <a:spcBef>
                <a:spcPts val="300"/>
              </a:spcBef>
              <a:buSzPct val="80000"/>
              <a:defRPr/>
            </a:pP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</a:rPr>
              <a:t>ostream</a:t>
            </a:r>
            <a:r>
              <a:rPr lang="en-US" altLang="en-US" dirty="0"/>
              <a:t>: sends values to an output stream such as the console or a </a:t>
            </a:r>
            <a:r>
              <a:rPr lang="en-US" altLang="en-US" dirty="0" smtClean="0"/>
              <a:t>file</a:t>
            </a:r>
          </a:p>
          <a:p>
            <a:pPr lvl="3">
              <a:spcBef>
                <a:spcPts val="300"/>
              </a:spcBef>
              <a:defRPr/>
            </a:pPr>
            <a:r>
              <a:rPr lang="en-US" altLang="en-US" dirty="0" smtClean="0"/>
              <a:t>operations: </a:t>
            </a: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width precision &lt;&lt;</a:t>
            </a:r>
          </a:p>
          <a:p>
            <a:pPr lvl="2">
              <a:spcBef>
                <a:spcPts val="300"/>
              </a:spcBef>
              <a:buSzPct val="80000"/>
              <a:defRPr/>
            </a:pP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</a:rPr>
              <a:t>istream</a:t>
            </a:r>
            <a:r>
              <a:rPr lang="en-US" altLang="en-US" dirty="0"/>
              <a:t>: sends values to an </a:t>
            </a:r>
            <a:r>
              <a:rPr lang="en-US" altLang="en-US" dirty="0" smtClean="0"/>
              <a:t>output </a:t>
            </a:r>
            <a:r>
              <a:rPr lang="en-US" altLang="en-US" dirty="0"/>
              <a:t>stream such as the console or a </a:t>
            </a:r>
            <a:r>
              <a:rPr lang="en-US" altLang="en-US" dirty="0" smtClean="0"/>
              <a:t>file</a:t>
            </a:r>
          </a:p>
          <a:p>
            <a:pPr lvl="3">
              <a:spcBef>
                <a:spcPts val="300"/>
              </a:spcBef>
              <a:defRPr/>
            </a:pPr>
            <a:r>
              <a:rPr lang="en-US" altLang="en-US" dirty="0" smtClean="0"/>
              <a:t>operations: </a:t>
            </a:r>
            <a:r>
              <a:rPr lang="en-US" altLang="en-US" dirty="0" smtClean="0"/>
              <a:t> </a:t>
            </a:r>
            <a:r>
              <a:rPr lang="en-US" altLang="en-US" sz="2000" dirty="0" smtClean="0">
                <a:latin typeface="Courier" charset="0"/>
                <a:ea typeface="Courier" charset="0"/>
                <a:cs typeface="Courier" charset="0"/>
              </a:rPr>
              <a:t>peek </a:t>
            </a:r>
            <a:r>
              <a:rPr lang="en-US" altLang="en-US" sz="2000" dirty="0" err="1" smtClean="0">
                <a:latin typeface="Courier" charset="0"/>
                <a:ea typeface="Courier" charset="0"/>
                <a:cs typeface="Courier" charset="0"/>
              </a:rPr>
              <a:t>getline</a:t>
            </a:r>
            <a:r>
              <a:rPr lang="en-US" altLang="en-US" sz="2000" dirty="0" smtClean="0">
                <a:latin typeface="Courier" charset="0"/>
                <a:ea typeface="Courier" charset="0"/>
                <a:cs typeface="Courier" charset="0"/>
              </a:rPr>
              <a:t> &gt;&gt;</a:t>
            </a:r>
            <a:endParaRPr lang="en-US" altLang="en-US" sz="2000" dirty="0">
              <a:latin typeface="Courier" charset="0"/>
              <a:ea typeface="Courier" charset="0"/>
              <a:cs typeface="Courier" charset="0"/>
            </a:endParaRPr>
          </a:p>
          <a:p>
            <a:pPr lvl="2">
              <a:spcBef>
                <a:spcPts val="300"/>
              </a:spcBef>
              <a:buSzPct val="80000"/>
              <a:defRPr/>
            </a:pP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</a:rPr>
              <a:t>bankAccount</a:t>
            </a:r>
            <a:r>
              <a:rPr lang="en-US" altLang="en-US" sz="2400" dirty="0"/>
              <a:t>: store data about an account at a </a:t>
            </a:r>
            <a:r>
              <a:rPr lang="en-US" altLang="en-US" sz="2400" dirty="0" smtClean="0"/>
              <a:t>bank</a:t>
            </a:r>
          </a:p>
          <a:p>
            <a:pPr lvl="3">
              <a:spcBef>
                <a:spcPts val="300"/>
              </a:spcBef>
              <a:defRPr/>
            </a:pPr>
            <a:r>
              <a:rPr lang="en-US" altLang="en-US" dirty="0" smtClean="0"/>
              <a:t>operations:</a:t>
            </a:r>
            <a:r>
              <a:rPr lang="en-US" altLang="en-US" sz="2000" dirty="0" smtClean="0"/>
              <a:t> </a:t>
            </a: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deposit withdraw </a:t>
            </a:r>
            <a:r>
              <a:rPr lang="en-US" altLang="en-US" sz="2000" dirty="0" err="1">
                <a:latin typeface="Courier" charset="0"/>
                <a:ea typeface="Courier" charset="0"/>
                <a:cs typeface="Courier" charset="0"/>
              </a:rPr>
              <a:t>getBalance</a:t>
            </a:r>
            <a:endParaRPr lang="en-US" altLang="en-US" dirty="0"/>
          </a:p>
          <a:p>
            <a:pPr lvl="2">
              <a:buSzPct val="80000"/>
              <a:defRPr/>
            </a:pPr>
            <a:endParaRPr lang="en-US" altLang="en-US" dirty="0"/>
          </a:p>
          <a:p>
            <a:pPr lvl="2">
              <a:buSzPct val="80000"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707581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/>
              <a:t>Pick the right type</a:t>
            </a: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5029200"/>
          </a:xfrm>
        </p:spPr>
        <p:txBody>
          <a:bodyPr/>
          <a:lstStyle/>
          <a:p>
            <a:pPr lvl="1">
              <a:buSzPct val="80000"/>
              <a:defRPr/>
            </a:pPr>
            <a:r>
              <a:rPr lang="en-US" altLang="en-US" dirty="0"/>
              <a:t>Which type of object and what name would you use to represent each of the following?</a:t>
            </a:r>
          </a:p>
          <a:p>
            <a:pPr lvl="2">
              <a:spcBef>
                <a:spcPct val="50000"/>
              </a:spcBef>
              <a:buSzPct val="65000"/>
              <a:defRPr/>
            </a:pPr>
            <a:r>
              <a:rPr lang="en-US" altLang="en-US" dirty="0"/>
              <a:t>The number of students in a course ___________</a:t>
            </a:r>
          </a:p>
          <a:p>
            <a:pPr lvl="2">
              <a:spcBef>
                <a:spcPct val="50000"/>
              </a:spcBef>
              <a:buSzPct val="65000"/>
              <a:defRPr/>
            </a:pPr>
            <a:r>
              <a:rPr lang="en-US" altLang="en-US" dirty="0"/>
              <a:t>An effective annual percentage rate ___________ </a:t>
            </a:r>
          </a:p>
          <a:p>
            <a:pPr lvl="2">
              <a:spcBef>
                <a:spcPct val="50000"/>
              </a:spcBef>
              <a:buSzPct val="65000"/>
              <a:defRPr/>
            </a:pPr>
            <a:r>
              <a:rPr lang="en-US" altLang="en-US" dirty="0"/>
              <a:t>A person’s name ____________</a:t>
            </a:r>
          </a:p>
          <a:p>
            <a:pPr lvl="2">
              <a:spcBef>
                <a:spcPct val="50000"/>
              </a:spcBef>
              <a:buSzPct val="65000"/>
              <a:defRPr/>
            </a:pPr>
            <a:r>
              <a:rPr lang="en-US" altLang="en-US" dirty="0"/>
              <a:t>Obtain keyboard input __________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66700"/>
            <a:ext cx="8229600" cy="13335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/>
              <a:t>Analysis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82000" cy="3733800"/>
          </a:xfrm>
        </p:spPr>
        <p:txBody>
          <a:bodyPr/>
          <a:lstStyle/>
          <a:p>
            <a:pPr lvl="1">
              <a:buSzPct val="80000"/>
              <a:defRPr/>
            </a:pPr>
            <a:r>
              <a:rPr lang="en-US" altLang="en-US" dirty="0"/>
              <a:t>Synonyms </a:t>
            </a:r>
          </a:p>
          <a:p>
            <a:pPr lvl="2">
              <a:buSzPct val="65000"/>
              <a:defRPr/>
            </a:pPr>
            <a:r>
              <a:rPr lang="en-US" altLang="en-US" dirty="0"/>
              <a:t>inquiry, examination, study</a:t>
            </a:r>
          </a:p>
          <a:p>
            <a:pPr lvl="1">
              <a:buSzPct val="80000"/>
              <a:defRPr/>
            </a:pPr>
            <a:r>
              <a:rPr lang="en-US" altLang="en-US" dirty="0"/>
              <a:t>Activities</a:t>
            </a:r>
          </a:p>
          <a:p>
            <a:pPr lvl="2">
              <a:buSzPct val="65000"/>
              <a:defRPr/>
            </a:pPr>
            <a:r>
              <a:rPr lang="en-US" altLang="en-US" dirty="0"/>
              <a:t>Read and understand the problem statement</a:t>
            </a:r>
          </a:p>
          <a:p>
            <a:pPr lvl="2">
              <a:buSzPct val="65000"/>
              <a:defRPr/>
            </a:pPr>
            <a:r>
              <a:rPr lang="en-US" altLang="en-US" dirty="0"/>
              <a:t>Name the pieces of information necessary to solve the problem</a:t>
            </a:r>
          </a:p>
          <a:p>
            <a:pPr lvl="3">
              <a:buSzPct val="65000"/>
              <a:defRPr/>
            </a:pPr>
            <a:r>
              <a:rPr lang="en-US" altLang="en-US" dirty="0"/>
              <a:t>these data names are part of the solution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 good names</a:t>
            </a:r>
            <a:endParaRPr lang="en-US" alt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267200"/>
          </a:xfrm>
        </p:spPr>
        <p:txBody>
          <a:bodyPr/>
          <a:lstStyle/>
          <a:p>
            <a:pPr lvl="1"/>
            <a:r>
              <a:rPr lang="en-US" dirty="0"/>
              <a:t>Using this grade scale, compute a course grade</a:t>
            </a:r>
          </a:p>
          <a:p>
            <a:r>
              <a:rPr lang="en-US" sz="2600" dirty="0"/>
              <a:t>    </a:t>
            </a:r>
            <a:r>
              <a:rPr lang="en-US" sz="2600" dirty="0" smtClean="0"/>
              <a:t> </a:t>
            </a:r>
            <a:r>
              <a:rPr lang="en-US" sz="2600" b="0" u="sng" dirty="0" smtClean="0">
                <a:latin typeface="Times New Roman" charset="0"/>
                <a:ea typeface="Times New Roman" charset="0"/>
                <a:cs typeface="Times New Roman" charset="0"/>
              </a:rPr>
              <a:t>Item</a:t>
            </a:r>
            <a:r>
              <a:rPr lang="en-US" sz="2600" b="0" dirty="0">
                <a:latin typeface="Times New Roman" charset="0"/>
                <a:ea typeface="Times New Roman" charset="0"/>
                <a:cs typeface="Times New Roman" charset="0"/>
              </a:rPr>
              <a:t>	       </a:t>
            </a:r>
            <a:r>
              <a:rPr lang="en-US" sz="2600" b="0" u="sng" dirty="0">
                <a:latin typeface="Times New Roman" charset="0"/>
                <a:ea typeface="Times New Roman" charset="0"/>
                <a:cs typeface="Times New Roman" charset="0"/>
              </a:rPr>
              <a:t>Weight</a:t>
            </a:r>
            <a:r>
              <a:rPr lang="en-US" sz="2600" b="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r>
              <a:rPr lang="en-US" sz="2600" b="0" dirty="0">
                <a:latin typeface="Times New Roman" charset="0"/>
                <a:ea typeface="Times New Roman" charset="0"/>
                <a:cs typeface="Times New Roman" charset="0"/>
              </a:rPr>
              <a:t>       	Projects            50%  </a:t>
            </a:r>
          </a:p>
          <a:p>
            <a:r>
              <a:rPr lang="en-US" sz="2600" b="0" dirty="0">
                <a:latin typeface="Times New Roman" charset="0"/>
                <a:ea typeface="Times New Roman" charset="0"/>
                <a:cs typeface="Times New Roman" charset="0"/>
              </a:rPr>
              <a:t>       	Midterm           20%</a:t>
            </a:r>
          </a:p>
          <a:p>
            <a:r>
              <a:rPr lang="en-US" sz="2600" b="0" dirty="0">
                <a:latin typeface="Times New Roman" charset="0"/>
                <a:ea typeface="Times New Roman" charset="0"/>
                <a:cs typeface="Times New Roman" charset="0"/>
              </a:rPr>
              <a:t>       	Final Exam      30% </a:t>
            </a:r>
            <a:endParaRPr lang="en-US" altLang="en-US" sz="2600" b="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>
              <a:spcBef>
                <a:spcPts val="400"/>
              </a:spcBef>
            </a:pPr>
            <a:r>
              <a:rPr lang="en-US" altLang="en-US" dirty="0"/>
              <a:t>Name the input data:</a:t>
            </a:r>
          </a:p>
          <a:p>
            <a:pPr marL="114300" lvl="1" indent="0">
              <a:spcBef>
                <a:spcPts val="0"/>
              </a:spcBef>
              <a:buNone/>
            </a:pPr>
            <a:r>
              <a:rPr lang="en-US" altLang="en-US" dirty="0"/>
              <a:t>	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</a:rPr>
              <a:t>projects  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midterm   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</a:rPr>
              <a:t>finalExam</a:t>
            </a:r>
            <a:endParaRPr lang="en-US" altLang="en-US" sz="2400" dirty="0">
              <a:latin typeface="Courier" charset="0"/>
              <a:ea typeface="Courier" charset="0"/>
              <a:cs typeface="Courier" charset="0"/>
            </a:endParaRPr>
          </a:p>
          <a:p>
            <a:pPr lvl="1">
              <a:spcBef>
                <a:spcPts val="0"/>
              </a:spcBef>
            </a:pPr>
            <a:r>
              <a:rPr lang="en-US" altLang="en-US" dirty="0"/>
              <a:t>Name the output: </a:t>
            </a:r>
            <a:br>
              <a:rPr lang="en-US" altLang="en-US" dirty="0"/>
            </a:br>
            <a:r>
              <a:rPr lang="en-US" altLang="en-US" dirty="0" smtClean="0"/>
              <a:t>     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</a:rPr>
              <a:t>courseGrade</a:t>
            </a:r>
            <a:r>
              <a:rPr lang="en-US" altLang="en-US" dirty="0"/>
              <a:t>		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Object Attributes </a:t>
            </a:r>
            <a:endParaRPr lang="en-US" alt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267200"/>
          </a:xfrm>
        </p:spPr>
        <p:txBody>
          <a:bodyPr/>
          <a:lstStyle/>
          <a:p>
            <a:pPr lvl="1">
              <a:buSzPct val="80000"/>
              <a:defRPr/>
            </a:pPr>
            <a:r>
              <a:rPr lang="en-US" altLang="en-US" dirty="0"/>
              <a:t>The data things are called </a:t>
            </a:r>
            <a:r>
              <a:rPr lang="en-US" altLang="en-US" i="1" dirty="0"/>
              <a:t>objects</a:t>
            </a:r>
            <a:r>
              <a:rPr lang="en-US" altLang="en-US" dirty="0"/>
              <a:t> and have these three important characteristics:</a:t>
            </a:r>
          </a:p>
          <a:p>
            <a:pPr lvl="2">
              <a:spcBef>
                <a:spcPts val="300"/>
              </a:spcBef>
              <a:buSzPct val="65000"/>
              <a:defRPr/>
            </a:pPr>
            <a:r>
              <a:rPr lang="en-US" altLang="en-US" dirty="0"/>
              <a:t>a </a:t>
            </a:r>
            <a:r>
              <a:rPr lang="en-US" altLang="en-US" dirty="0" smtClean="0"/>
              <a:t>reference to the object like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</a:rPr>
              <a:t>myAccount</a:t>
            </a:r>
            <a:endParaRPr lang="en-US" altLang="en-US" sz="2400" dirty="0">
              <a:latin typeface="Courier" charset="0"/>
              <a:ea typeface="Courier" charset="0"/>
              <a:cs typeface="Courier" charset="0"/>
            </a:endParaRPr>
          </a:p>
          <a:p>
            <a:pPr lvl="2">
              <a:spcBef>
                <a:spcPts val="300"/>
              </a:spcBef>
              <a:buSzPct val="65000"/>
              <a:defRPr/>
            </a:pPr>
            <a:r>
              <a:rPr lang="en-US" altLang="en-US" dirty="0"/>
              <a:t>state  (values</a:t>
            </a:r>
            <a:r>
              <a:rPr lang="en-US" altLang="en-US" dirty="0" smtClean="0"/>
              <a:t>) like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ID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dirty="0" smtClean="0"/>
              <a:t>and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balance</a:t>
            </a:r>
          </a:p>
          <a:p>
            <a:pPr lvl="2">
              <a:spcBef>
                <a:spcPts val="300"/>
              </a:spcBef>
              <a:buSzPct val="65000"/>
              <a:defRPr/>
            </a:pPr>
            <a:r>
              <a:rPr lang="en-US" altLang="en-US" dirty="0"/>
              <a:t>a set of operations to manipulates the </a:t>
            </a:r>
            <a:r>
              <a:rPr lang="en-US" altLang="en-US" dirty="0" smtClean="0"/>
              <a:t>values like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deposit(double)</a:t>
            </a:r>
            <a:r>
              <a:rPr lang="en-US" altLang="en-US" dirty="0" smtClean="0"/>
              <a:t> and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withdraw(double)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34400" cy="13335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/>
              <a:t>To input or output?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267200"/>
          </a:xfrm>
        </p:spPr>
        <p:txBody>
          <a:bodyPr/>
          <a:lstStyle/>
          <a:p>
            <a:pPr lvl="1">
              <a:buSzPct val="80000"/>
              <a:defRPr/>
            </a:pPr>
            <a:r>
              <a:rPr lang="en-US" altLang="en-US" dirty="0"/>
              <a:t>It helps to distinguish objects that are either input or output</a:t>
            </a:r>
          </a:p>
          <a:p>
            <a:pPr lvl="2">
              <a:buSzPct val="65000"/>
              <a:defRPr/>
            </a:pPr>
            <a:r>
              <a:rPr lang="en-US" altLang="en-US" b="1" i="1" dirty="0"/>
              <a:t>Output</a:t>
            </a:r>
            <a:r>
              <a:rPr lang="en-US" altLang="en-US" dirty="0"/>
              <a:t>: Information the computer must display after the processing has occurred</a:t>
            </a:r>
          </a:p>
          <a:p>
            <a:pPr lvl="2">
              <a:buSzPct val="65000"/>
              <a:defRPr/>
            </a:pPr>
            <a:r>
              <a:rPr lang="en-US" altLang="en-US" b="1" i="1" dirty="0"/>
              <a:t>Input</a:t>
            </a:r>
            <a:r>
              <a:rPr lang="en-US" altLang="en-US" dirty="0"/>
              <a:t>: Information the user  must supply to solve the problem.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42900"/>
            <a:ext cx="7924800" cy="13335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/>
              <a:t>Sample problems help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5581650" y="4157663"/>
            <a:ext cx="0" cy="1252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995863" y="4972050"/>
            <a:ext cx="1938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V="1">
            <a:off x="5757863" y="4303713"/>
            <a:ext cx="814387" cy="534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6561138" y="4310063"/>
            <a:ext cx="11112" cy="5286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5757863" y="4819650"/>
            <a:ext cx="7953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5865813" y="4279900"/>
            <a:ext cx="282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1600" b="1">
                <a:latin typeface="Book Antiqua" charset="0"/>
              </a:rPr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7838"/>
            <a:ext cx="8229600" cy="4267200"/>
          </a:xfrm>
        </p:spPr>
        <p:txBody>
          <a:bodyPr/>
          <a:lstStyle/>
          <a:p>
            <a:pPr lvl="1"/>
            <a:r>
              <a:rPr lang="en-US" dirty="0"/>
              <a:t>It helps to provide sample problems</a:t>
            </a:r>
          </a:p>
          <a:p>
            <a:pPr lvl="2"/>
            <a:r>
              <a:rPr lang="en-US" dirty="0"/>
              <a:t>Given specific input data, determine the output</a:t>
            </a:r>
          </a:p>
          <a:p>
            <a:pPr marL="579438" lvl="2" indent="0"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  <a:p>
            <a:pPr marL="579438" lvl="2" indent="0"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x1  1.0</a:t>
            </a:r>
          </a:p>
          <a:p>
            <a:pPr marL="579438" lvl="2" indent="0"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y1  1.0 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sz="1600" dirty="0" smtClean="0"/>
              <a:t>Input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	      </a:t>
            </a:r>
          </a:p>
          <a:p>
            <a:pPr marL="579438" lvl="2" indent="0"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x2  5.0</a:t>
            </a:r>
          </a:p>
          <a:p>
            <a:pPr marL="579438" lvl="2" indent="0"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y2</a:t>
            </a:r>
            <a:r>
              <a:rPr lang="en-US" sz="1600" dirty="0">
                <a:latin typeface="Courier" charset="0"/>
                <a:ea typeface="Courier" charset="0"/>
                <a:cs typeface="Courier" charset="0"/>
              </a:rPr>
              <a:t>	 4.0</a:t>
            </a:r>
          </a:p>
          <a:p>
            <a:pPr marL="579438" lvl="2" indent="0"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length 5.0      </a:t>
            </a:r>
            <a:r>
              <a:rPr lang="en-US" sz="1800" dirty="0" smtClean="0"/>
              <a:t>Output</a:t>
            </a:r>
            <a:endParaRPr lang="en-US" sz="1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2362200" y="4343400"/>
            <a:ext cx="642937" cy="0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 flipV="1">
            <a:off x="1981200" y="3581400"/>
            <a:ext cx="682943" cy="461962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 flipV="1">
            <a:off x="2011680" y="3566160"/>
            <a:ext cx="640080" cy="266701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>
            <a:off x="2024063" y="3576638"/>
            <a:ext cx="640080" cy="4762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>
            <a:off x="2026920" y="3309938"/>
            <a:ext cx="640080" cy="271462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054" y="3251482"/>
            <a:ext cx="3736705" cy="6069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3039416"/>
            <a:ext cx="7924800" cy="298038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3315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465138" y="1752600"/>
          <a:ext cx="8470900" cy="486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3" name="Document" r:id="rId3" imgW="8470900" imgH="4862513" progId="Word.Document.8">
                  <p:embed/>
                </p:oleObj>
              </mc:Choice>
              <mc:Fallback>
                <p:oleObj name="Document" r:id="rId3" imgW="8470900" imgH="4862513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1752600"/>
                        <a:ext cx="8470900" cy="486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/>
              <a:t>Other Sample Problems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iamonds.ppt">
  <a:themeElements>
    <a:clrScheme name="diamonds.ppt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diamonds.ppt">
      <a:majorFont>
        <a:latin typeface="Times New Roman"/>
        <a:ea typeface=""/>
        <a:cs typeface=""/>
      </a:majorFont>
      <a:minorFont>
        <a:latin typeface="Courier N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iamond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mond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c:\msoffice\powerpnt\template\sldshow\diamonds.ppt</Template>
  <TotalTime>16720913</TotalTime>
  <Pages>72</Pages>
  <Words>1280</Words>
  <Application>Microsoft Macintosh PowerPoint</Application>
  <PresentationFormat>On-screen Show (4:3)</PresentationFormat>
  <Paragraphs>242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Baskerville</vt:lpstr>
      <vt:lpstr>Book Antiqua</vt:lpstr>
      <vt:lpstr>Courier</vt:lpstr>
      <vt:lpstr>Courier New</vt:lpstr>
      <vt:lpstr>Monaco</vt:lpstr>
      <vt:lpstr>Symbol</vt:lpstr>
      <vt:lpstr>Times New Roman</vt:lpstr>
      <vt:lpstr>Arial</vt:lpstr>
      <vt:lpstr>diamonds.ppt</vt:lpstr>
      <vt:lpstr>Document</vt:lpstr>
      <vt:lpstr>Chapter 1  Problem Solving with C++</vt:lpstr>
      <vt:lpstr>Goals</vt:lpstr>
      <vt:lpstr>Program Development</vt:lpstr>
      <vt:lpstr>Analysis</vt:lpstr>
      <vt:lpstr>Use good names</vt:lpstr>
      <vt:lpstr>Object Attributes </vt:lpstr>
      <vt:lpstr>To input or output?</vt:lpstr>
      <vt:lpstr>Sample problems help</vt:lpstr>
      <vt:lpstr>Other Sample Problems</vt:lpstr>
      <vt:lpstr>Summary of Analysis</vt:lpstr>
      <vt:lpstr>Design</vt:lpstr>
      <vt:lpstr>Algorithms</vt:lpstr>
      <vt:lpstr>Bake a Cake</vt:lpstr>
      <vt:lpstr>Algorithmic Patterns</vt:lpstr>
      <vt:lpstr>IPO Algorithmic Pattern</vt:lpstr>
      <vt:lpstr>Patterns ala Alexander</vt:lpstr>
      <vt:lpstr>Example of Algorithm Design</vt:lpstr>
      <vt:lpstr>Refining steps in algorithms</vt:lpstr>
      <vt:lpstr>Algorithm Walkthrough</vt:lpstr>
      <vt:lpstr>Input/Process/Output (IPO) </vt:lpstr>
      <vt:lpstr>Implementation</vt:lpstr>
      <vt:lpstr>Translation into Code</vt:lpstr>
      <vt:lpstr>Preview of  C++</vt:lpstr>
      <vt:lpstr>Testing</vt:lpstr>
      <vt:lpstr>Objects Types, and Variables</vt:lpstr>
      <vt:lpstr>Objects </vt:lpstr>
      <vt:lpstr>Characteristics of Objects</vt:lpstr>
      <vt:lpstr>Operations applied to objects</vt:lpstr>
      <vt:lpstr>Types</vt:lpstr>
      <vt:lpstr>Compound Types</vt:lpstr>
      <vt:lpstr>Pick the right type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Fundamentals with C++</dc:title>
  <dc:subject/>
  <dc:creator>Rick Mercer - University of Arizona, Tucson AZ</dc:creator>
  <cp:keywords/>
  <dc:description/>
  <cp:lastModifiedBy>Microsoft Office User</cp:lastModifiedBy>
  <cp:revision>120</cp:revision>
  <cp:lastPrinted>2018-08-19T21:27:29Z</cp:lastPrinted>
  <dcterms:created xsi:type="dcterms:W3CDTF">1995-07-23T21:08:00Z</dcterms:created>
  <dcterms:modified xsi:type="dcterms:W3CDTF">2018-08-19T21:27:36Z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mercer@cs.arizona.edu</vt:lpwstr>
  </property>
  <property fmtid="{D5CDD505-2E9C-101B-9397-08002B2CF9AE}" pid="8" name="HomePage">
    <vt:lpwstr>http://www.cs.arizona.edu/~mercer/compfun2/index.html#lectures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C:\0MyStuff\c++SLIDES</vt:lpwstr>
  </property>
</Properties>
</file>