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6" r:id="rId33"/>
    <p:sldId id="297" r:id="rId34"/>
    <p:sldId id="298" r:id="rId35"/>
    <p:sldId id="299" r:id="rId36"/>
    <p:sldId id="300" r:id="rId37"/>
    <p:sldId id="289" r:id="rId38"/>
    <p:sldId id="290" r:id="rId39"/>
    <p:sldId id="291" r:id="rId40"/>
    <p:sldId id="301" r:id="rId41"/>
    <p:sldId id="293" r:id="rId42"/>
    <p:sldId id="304" r:id="rId43"/>
    <p:sldId id="306" r:id="rId44"/>
    <p:sldId id="307" r:id="rId45"/>
    <p:sldId id="308" r:id="rId46"/>
    <p:sldId id="309" r:id="rId47"/>
    <p:sldId id="310" r:id="rId48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B5C"/>
    <a:srgbClr val="FFD579"/>
    <a:srgbClr val="00006B"/>
    <a:srgbClr val="000056"/>
    <a:srgbClr val="FF66FF"/>
    <a:srgbClr val="B50069"/>
    <a:srgbClr val="FF0066"/>
    <a:srgbClr val="777777"/>
    <a:srgbClr val="66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/>
    <p:restoredTop sz="94633"/>
  </p:normalViewPr>
  <p:slideViewPr>
    <p:cSldViewPr>
      <p:cViewPr>
        <p:scale>
          <a:sx n="89" d="100"/>
          <a:sy n="89" d="100"/>
        </p:scale>
        <p:origin x="17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71513" y="8305800"/>
            <a:ext cx="557688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altLang="en-US" sz="1100" u="sng" dirty="0">
                <a:latin typeface="Times New Roman Regular" charset="0"/>
              </a:rPr>
              <a:t>Computing Fundamentals with C++</a:t>
            </a:r>
            <a:r>
              <a:rPr lang="en-US" altLang="en-US" sz="1100" dirty="0">
                <a:latin typeface="Times New Roman Regular" charset="0"/>
              </a:rPr>
              <a:t>, Object-Oriented Programming and Design, 2nd Edition  Rick Mercer, 1999  Franklin, </a:t>
            </a:r>
            <a:r>
              <a:rPr lang="en-US" altLang="en-US" sz="1100" dirty="0" err="1">
                <a:latin typeface="Times New Roman Regular" charset="0"/>
              </a:rPr>
              <a:t>Beedle</a:t>
            </a:r>
            <a:r>
              <a:rPr lang="en-US" altLang="en-US" sz="1100" dirty="0">
                <a:latin typeface="Times New Roman Regular" charset="0"/>
              </a:rPr>
              <a:t>, and Associates</a:t>
            </a:r>
          </a:p>
        </p:txBody>
      </p:sp>
    </p:spTree>
    <p:extLst>
      <p:ext uri="{BB962C8B-B14F-4D97-AF65-F5344CB8AC3E}">
        <p14:creationId xmlns:p14="http://schemas.microsoft.com/office/powerpoint/2010/main" val="81246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0225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7016" y="8742157"/>
            <a:ext cx="39113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AB31F84D-64A0-5848-B97F-2F264AA76F1E}" type="slidenum">
              <a:rPr lang="en-US" altLang="en-US" sz="1400" b="0" i="0">
                <a:latin typeface="Times New Roman Regular" charset="0"/>
              </a:rPr>
              <a:pPr algn="r">
                <a:defRPr/>
              </a:pPr>
              <a:t>‹#›</a:t>
            </a:fld>
            <a:endParaRPr lang="en-US" altLang="en-US" sz="1400" b="0" i="0" dirty="0">
              <a:latin typeface="Times New Roman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80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7942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780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83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4377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537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7029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7905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7507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9014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207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701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3008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367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6116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1073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2292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6744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754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9592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6400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4189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020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2521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1368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3962400" y="0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962400" y="8815388"/>
            <a:ext cx="3028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0" y="8815388"/>
            <a:ext cx="3028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0" y="0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396240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396240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5" name="Rectangle 8"/>
          <p:cNvSpPr>
            <a:spLocks noChangeArrowheads="1"/>
          </p:cNvSpPr>
          <p:nvPr/>
        </p:nvSpPr>
        <p:spPr bwMode="auto">
          <a:xfrm>
            <a:off x="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396240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7" name="Rectangle 10"/>
          <p:cNvSpPr>
            <a:spLocks noChangeArrowheads="1"/>
          </p:cNvSpPr>
          <p:nvPr/>
        </p:nvSpPr>
        <p:spPr bwMode="auto">
          <a:xfrm>
            <a:off x="396240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60428" name="Rectangle 11"/>
          <p:cNvSpPr>
            <a:spLocks noChangeArrowheads="1"/>
          </p:cNvSpPr>
          <p:nvPr/>
        </p:nvSpPr>
        <p:spPr bwMode="auto">
          <a:xfrm>
            <a:off x="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9" name="Rectangle 12"/>
          <p:cNvSpPr>
            <a:spLocks noChangeArrowheads="1"/>
          </p:cNvSpPr>
          <p:nvPr/>
        </p:nvSpPr>
        <p:spPr bwMode="auto">
          <a:xfrm>
            <a:off x="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30" name="Rectangle 13"/>
          <p:cNvSpPr>
            <a:spLocks noChangeArrowheads="1"/>
          </p:cNvSpPr>
          <p:nvPr/>
        </p:nvSpPr>
        <p:spPr bwMode="auto">
          <a:xfrm>
            <a:off x="3962400" y="0"/>
            <a:ext cx="3028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31" name="Rectangle 14"/>
          <p:cNvSpPr>
            <a:spLocks noChangeArrowheads="1"/>
          </p:cNvSpPr>
          <p:nvPr/>
        </p:nvSpPr>
        <p:spPr bwMode="auto">
          <a:xfrm>
            <a:off x="3962400" y="8812213"/>
            <a:ext cx="30289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60432" name="Rectangle 15"/>
          <p:cNvSpPr>
            <a:spLocks noChangeArrowheads="1"/>
          </p:cNvSpPr>
          <p:nvPr/>
        </p:nvSpPr>
        <p:spPr bwMode="auto">
          <a:xfrm>
            <a:off x="0" y="8812213"/>
            <a:ext cx="30289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33" name="Rectangle 16"/>
          <p:cNvSpPr>
            <a:spLocks noChangeArrowheads="1"/>
          </p:cNvSpPr>
          <p:nvPr/>
        </p:nvSpPr>
        <p:spPr bwMode="auto">
          <a:xfrm>
            <a:off x="0" y="0"/>
            <a:ext cx="3028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34" name="Text Box 17"/>
          <p:cNvSpPr txBox="1">
            <a:spLocks noChangeArrowheads="1"/>
          </p:cNvSpPr>
          <p:nvPr/>
        </p:nvSpPr>
        <p:spPr bwMode="auto">
          <a:xfrm>
            <a:off x="1184275" y="703263"/>
            <a:ext cx="4622800" cy="3467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35" name="Rectangle 18"/>
          <p:cNvSpPr>
            <a:spLocks noGrp="1" noChangeArrowheads="1"/>
          </p:cNvSpPr>
          <p:nvPr>
            <p:ph type="body"/>
          </p:nvPr>
        </p:nvSpPr>
        <p:spPr>
          <a:xfrm>
            <a:off x="931863" y="4405313"/>
            <a:ext cx="5124450" cy="4273550"/>
          </a:xfrm>
          <a:noFill/>
          <a:ln w="936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0553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3962400" y="0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8815388"/>
            <a:ext cx="3028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0" y="8815388"/>
            <a:ext cx="3028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0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396240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396240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4" name="Rectangle 9"/>
          <p:cNvSpPr>
            <a:spLocks noChangeArrowheads="1"/>
          </p:cNvSpPr>
          <p:nvPr/>
        </p:nvSpPr>
        <p:spPr bwMode="auto">
          <a:xfrm>
            <a:off x="396240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5" name="Rectangle 10"/>
          <p:cNvSpPr>
            <a:spLocks noChangeArrowheads="1"/>
          </p:cNvSpPr>
          <p:nvPr/>
        </p:nvSpPr>
        <p:spPr bwMode="auto">
          <a:xfrm>
            <a:off x="396240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62476" name="Rectangle 11"/>
          <p:cNvSpPr>
            <a:spLocks noChangeArrowheads="1"/>
          </p:cNvSpPr>
          <p:nvPr/>
        </p:nvSpPr>
        <p:spPr bwMode="auto">
          <a:xfrm>
            <a:off x="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7" name="Rectangle 12"/>
          <p:cNvSpPr>
            <a:spLocks noChangeArrowheads="1"/>
          </p:cNvSpPr>
          <p:nvPr/>
        </p:nvSpPr>
        <p:spPr bwMode="auto">
          <a:xfrm>
            <a:off x="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8" name="Rectangle 13"/>
          <p:cNvSpPr>
            <a:spLocks noChangeArrowheads="1"/>
          </p:cNvSpPr>
          <p:nvPr/>
        </p:nvSpPr>
        <p:spPr bwMode="auto">
          <a:xfrm>
            <a:off x="3962400" y="0"/>
            <a:ext cx="3028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9" name="Rectangle 14"/>
          <p:cNvSpPr>
            <a:spLocks noChangeArrowheads="1"/>
          </p:cNvSpPr>
          <p:nvPr/>
        </p:nvSpPr>
        <p:spPr bwMode="auto">
          <a:xfrm>
            <a:off x="3962400" y="8812213"/>
            <a:ext cx="30289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2480" name="Rectangle 15"/>
          <p:cNvSpPr>
            <a:spLocks noChangeArrowheads="1"/>
          </p:cNvSpPr>
          <p:nvPr/>
        </p:nvSpPr>
        <p:spPr bwMode="auto">
          <a:xfrm>
            <a:off x="0" y="8812213"/>
            <a:ext cx="30289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81" name="Rectangle 16"/>
          <p:cNvSpPr>
            <a:spLocks noChangeArrowheads="1"/>
          </p:cNvSpPr>
          <p:nvPr/>
        </p:nvSpPr>
        <p:spPr bwMode="auto">
          <a:xfrm>
            <a:off x="0" y="0"/>
            <a:ext cx="3028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82" name="Text Box 17"/>
          <p:cNvSpPr txBox="1">
            <a:spLocks noChangeArrowheads="1"/>
          </p:cNvSpPr>
          <p:nvPr/>
        </p:nvSpPr>
        <p:spPr bwMode="auto">
          <a:xfrm>
            <a:off x="1184275" y="703263"/>
            <a:ext cx="4622800" cy="3467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83" name="Rectangle 18"/>
          <p:cNvSpPr>
            <a:spLocks noGrp="1" noChangeArrowheads="1"/>
          </p:cNvSpPr>
          <p:nvPr>
            <p:ph type="body"/>
          </p:nvPr>
        </p:nvSpPr>
        <p:spPr>
          <a:xfrm>
            <a:off x="931863" y="4405313"/>
            <a:ext cx="5124450" cy="4273550"/>
          </a:xfrm>
          <a:noFill/>
          <a:ln w="936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133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3962400" y="0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962400" y="8815388"/>
            <a:ext cx="3028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0" y="8815388"/>
            <a:ext cx="3028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0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396240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396240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22" name="Rectangle 9"/>
          <p:cNvSpPr>
            <a:spLocks noChangeArrowheads="1"/>
          </p:cNvSpPr>
          <p:nvPr/>
        </p:nvSpPr>
        <p:spPr bwMode="auto">
          <a:xfrm>
            <a:off x="396240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23" name="Rectangle 10"/>
          <p:cNvSpPr>
            <a:spLocks noChangeArrowheads="1"/>
          </p:cNvSpPr>
          <p:nvPr/>
        </p:nvSpPr>
        <p:spPr bwMode="auto">
          <a:xfrm>
            <a:off x="396240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0" y="8813800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25" name="Rectangle 12"/>
          <p:cNvSpPr>
            <a:spLocks noChangeArrowheads="1"/>
          </p:cNvSpPr>
          <p:nvPr/>
        </p:nvSpPr>
        <p:spPr bwMode="auto">
          <a:xfrm>
            <a:off x="0" y="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26" name="Rectangle 13"/>
          <p:cNvSpPr>
            <a:spLocks noChangeArrowheads="1"/>
          </p:cNvSpPr>
          <p:nvPr/>
        </p:nvSpPr>
        <p:spPr bwMode="auto">
          <a:xfrm>
            <a:off x="3962400" y="0"/>
            <a:ext cx="3028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27" name="Rectangle 14"/>
          <p:cNvSpPr>
            <a:spLocks noChangeArrowheads="1"/>
          </p:cNvSpPr>
          <p:nvPr/>
        </p:nvSpPr>
        <p:spPr bwMode="auto">
          <a:xfrm>
            <a:off x="3962400" y="8812213"/>
            <a:ext cx="30289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440" tIns="0" rIns="1944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000" i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4528" name="Rectangle 15"/>
          <p:cNvSpPr>
            <a:spLocks noChangeArrowheads="1"/>
          </p:cNvSpPr>
          <p:nvPr/>
        </p:nvSpPr>
        <p:spPr bwMode="auto">
          <a:xfrm>
            <a:off x="0" y="8812213"/>
            <a:ext cx="30289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29" name="Rectangle 16"/>
          <p:cNvSpPr>
            <a:spLocks noChangeArrowheads="1"/>
          </p:cNvSpPr>
          <p:nvPr/>
        </p:nvSpPr>
        <p:spPr bwMode="auto">
          <a:xfrm>
            <a:off x="0" y="0"/>
            <a:ext cx="3028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30" name="Text Box 17"/>
          <p:cNvSpPr txBox="1">
            <a:spLocks noChangeArrowheads="1"/>
          </p:cNvSpPr>
          <p:nvPr/>
        </p:nvSpPr>
        <p:spPr bwMode="auto">
          <a:xfrm>
            <a:off x="1184275" y="703263"/>
            <a:ext cx="4622800" cy="3467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31" name="Rectangle 18"/>
          <p:cNvSpPr>
            <a:spLocks noGrp="1" noChangeArrowheads="1"/>
          </p:cNvSpPr>
          <p:nvPr>
            <p:ph type="body"/>
          </p:nvPr>
        </p:nvSpPr>
        <p:spPr>
          <a:xfrm>
            <a:off x="931863" y="4405313"/>
            <a:ext cx="5124450" cy="4273550"/>
          </a:xfrm>
          <a:noFill/>
          <a:ln w="936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403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3687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577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11227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6940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87698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355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98486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12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588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749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942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677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134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3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>
              <a:defRPr sz="360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395288" indent="-280988">
              <a:buFont typeface="Arial" charset="0"/>
              <a:buChar char="•"/>
              <a:defRPr sz="2800">
                <a:latin typeface="Times New Roman" charset="0"/>
                <a:ea typeface="Times New Roman" charset="0"/>
                <a:cs typeface="Times New Roman" charset="0"/>
              </a:defRPr>
            </a:lvl2pPr>
            <a:lvl3pPr marL="928688" indent="-349250">
              <a:buFont typeface="Arial" charset="0"/>
              <a:buChar char="•"/>
              <a:defRPr sz="2600">
                <a:latin typeface="Times New Roman" charset="0"/>
                <a:ea typeface="Times New Roman" charset="0"/>
                <a:cs typeface="Times New Roman" charset="0"/>
              </a:defRPr>
            </a:lvl3pPr>
            <a:lvl4pPr marL="1327150" indent="-284163">
              <a:buFont typeface="Arial" charset="0"/>
              <a:buChar char="•"/>
              <a:defRPr sz="2400">
                <a:latin typeface="Times New Roman" charset="0"/>
                <a:ea typeface="Times New Roman" charset="0"/>
                <a:cs typeface="Times New Roman" charset="0"/>
              </a:defRPr>
            </a:lvl4pPr>
            <a:lvl5pPr marL="1766888" indent="-233363">
              <a:buFont typeface="Arial" charset="0"/>
              <a:buChar char="•"/>
              <a:defRPr/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62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42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42900"/>
            <a:ext cx="85344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title style enlarged a bit to allow for two lines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dirty="0" smtClean="0"/>
              <a:t>First Level</a:t>
            </a:r>
            <a:endParaRPr lang="en-US" altLang="en-US" dirty="0"/>
          </a:p>
          <a:p>
            <a:pPr lvl="2"/>
            <a:r>
              <a:rPr lang="en-US" altLang="en-US" dirty="0" smtClean="0"/>
              <a:t>Second Level</a:t>
            </a:r>
            <a:endParaRPr lang="en-US" altLang="en-US" dirty="0"/>
          </a:p>
          <a:p>
            <a:pPr lvl="3"/>
            <a:r>
              <a:rPr lang="en-US" altLang="en-US" dirty="0" smtClean="0"/>
              <a:t>Third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marL="0"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i="0" kern="1200">
          <a:solidFill>
            <a:srgbClr val="001866"/>
          </a:solidFill>
          <a:latin typeface="Arial" charset="0"/>
          <a:ea typeface="Arial" charset="0"/>
          <a:cs typeface="Arial" charset="0"/>
        </a:defRPr>
      </a:lvl1pPr>
      <a:lvl2pPr marL="1881188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i="1">
          <a:solidFill>
            <a:srgbClr val="001866"/>
          </a:solidFill>
          <a:latin typeface="Times New Roman" charset="0"/>
        </a:defRPr>
      </a:lvl2pPr>
      <a:lvl3pPr marL="1881188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i="1">
          <a:solidFill>
            <a:srgbClr val="001866"/>
          </a:solidFill>
          <a:latin typeface="Times New Roman" charset="0"/>
        </a:defRPr>
      </a:lvl3pPr>
      <a:lvl4pPr marL="1881188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i="1">
          <a:solidFill>
            <a:srgbClr val="001866"/>
          </a:solidFill>
          <a:latin typeface="Times New Roman" charset="0"/>
        </a:defRPr>
      </a:lvl4pPr>
      <a:lvl5pPr marL="1881188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i="1">
          <a:solidFill>
            <a:srgbClr val="001866"/>
          </a:solidFill>
          <a:latin typeface="Times New Roman" charset="0"/>
        </a:defRPr>
      </a:lvl5pPr>
      <a:lvl6pPr marL="2338388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i="1">
          <a:solidFill>
            <a:srgbClr val="001866"/>
          </a:solidFill>
          <a:latin typeface="Times New Roman" charset="0"/>
        </a:defRPr>
      </a:lvl6pPr>
      <a:lvl7pPr marL="2795588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i="1">
          <a:solidFill>
            <a:srgbClr val="001866"/>
          </a:solidFill>
          <a:latin typeface="Times New Roman" charset="0"/>
        </a:defRPr>
      </a:lvl7pPr>
      <a:lvl8pPr marL="3252788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i="1">
          <a:solidFill>
            <a:srgbClr val="001866"/>
          </a:solidFill>
          <a:latin typeface="Times New Roman" charset="0"/>
        </a:defRPr>
      </a:lvl8pPr>
      <a:lvl9pPr marL="3709988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i="1">
          <a:solidFill>
            <a:srgbClr val="001866"/>
          </a:solidFill>
          <a:latin typeface="Times New Roman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Arial" charset="0"/>
        <a:buChar char="•"/>
        <a:defRPr sz="3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036638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Arial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385887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Arial" charset="0"/>
        <a:buChar char="•"/>
        <a:defRPr sz="2400" kern="1200" baseline="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1876425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52400" y="609600"/>
            <a:ext cx="8545512" cy="255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altLang="en-US" sz="4000" dirty="0">
              <a:solidFill>
                <a:srgbClr val="00005C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en-US" sz="2000" dirty="0">
              <a:solidFill>
                <a:srgbClr val="00005C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en-US" sz="2000" dirty="0">
              <a:solidFill>
                <a:srgbClr val="00005C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en-US" sz="2000" dirty="0">
              <a:solidFill>
                <a:srgbClr val="00005C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en-US" sz="2000" dirty="0">
              <a:solidFill>
                <a:srgbClr val="00005C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 Regular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CCE81-8121-443A-9542-7CAAB5BD9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859712" cy="1397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dirty="0"/>
              <a:t>Chapter </a:t>
            </a:r>
            <a:r>
              <a:rPr lang="en-US" altLang="en-US" sz="4000" dirty="0" smtClean="0"/>
              <a:t>2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C++ Fundamentals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226286-5463-47BB-966A-826C5A148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754438"/>
            <a:ext cx="8229600" cy="1655762"/>
          </a:xfrm>
        </p:spPr>
        <p:txBody>
          <a:bodyPr/>
          <a:lstStyle/>
          <a:p>
            <a:pPr algn="l"/>
            <a:r>
              <a:rPr lang="en-US" altLang="en-US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3rd Edition</a:t>
            </a:r>
          </a:p>
          <a:p>
            <a:pPr algn="l"/>
            <a:r>
              <a:rPr lang="en-US" altLang="en-US" sz="33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Computing </a:t>
            </a:r>
            <a:r>
              <a:rPr lang="en-US" altLang="en-US" sz="33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Fundamentals with C</a:t>
            </a:r>
            <a:r>
              <a:rPr lang="en-US" altLang="en-US" sz="33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++</a:t>
            </a:r>
            <a:endParaRPr lang="en-US" altLang="en-US" sz="33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</a:pPr>
            <a:r>
              <a:rPr lang="en-US" altLang="en-US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Rick Mercer</a:t>
            </a:r>
          </a:p>
          <a:p>
            <a:pPr algn="l"/>
            <a:r>
              <a:rPr lang="en-US" altLang="en-US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Franklin, </a:t>
            </a:r>
            <a:r>
              <a:rPr lang="en-US" altLang="en-US" b="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Beedle</a:t>
            </a:r>
            <a:r>
              <a:rPr lang="en-US" altLang="en-US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174431555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Tokens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8609012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Each color represents a different type of token    </a:t>
            </a:r>
          </a:p>
          <a:p>
            <a:pPr lvl="1">
              <a:buSzPct val="80000"/>
              <a:buFont typeface="Symbol" charset="2"/>
              <a:buNone/>
              <a:defRPr/>
            </a:pPr>
            <a:r>
              <a:rPr lang="en-US" altLang="en-US" sz="2000" dirty="0" smtClean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  special </a:t>
            </a:r>
            <a:r>
              <a:rPr lang="en-US" altLang="en-US" sz="2000" dirty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symbol </a:t>
            </a:r>
            <a:r>
              <a:rPr lang="en-US" altLang="en-US" sz="2000" dirty="0" smtClean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en-US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identifier   </a:t>
            </a:r>
            <a:r>
              <a:rPr lang="en-US" altLang="en-US" sz="20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reserved-identifier</a:t>
            </a:r>
            <a:r>
              <a:rPr lang="en-US" altLang="en-US" sz="2200" dirty="0" smtClean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lvl="1">
              <a:buSzPct val="80000"/>
              <a:buFont typeface="Symbol" charset="2"/>
              <a:buNone/>
              <a:defRPr/>
            </a:pPr>
            <a:r>
              <a:rPr lang="en-US" altLang="en-US" sz="2000" dirty="0" smtClean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  literal  </a:t>
            </a:r>
            <a:r>
              <a:rPr lang="en-US" altLang="en-US" sz="2200" dirty="0" smtClean="0">
                <a:solidFill>
                  <a:srgbClr val="FF0066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altLang="en-US" sz="2000" dirty="0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comment</a:t>
            </a:r>
            <a:endParaRPr lang="en-US" altLang="en-US" sz="2800" dirty="0" smtClean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spcAft>
                <a:spcPts val="200"/>
              </a:spcAft>
            </a:pPr>
            <a:endParaRPr lang="en-US" sz="2000" b="0" dirty="0" smtClean="0">
              <a:solidFill>
                <a:srgbClr val="3F7F5F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spcAft>
                <a:spcPts val="200"/>
              </a:spcAft>
            </a:pPr>
            <a:r>
              <a:rPr lang="en-US" sz="2000" b="0" dirty="0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  //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Comment: This is a complete C++ program</a:t>
            </a:r>
          </a:p>
          <a:p>
            <a:pPr>
              <a:spcAft>
                <a:spcPts val="200"/>
              </a:spcAft>
            </a:pPr>
            <a:r>
              <a:rPr lang="en-US" sz="2000" b="0" dirty="0" smtClean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   #</a:t>
            </a:r>
            <a:r>
              <a:rPr lang="en-US" sz="20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include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smtClean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000" b="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iostream</a:t>
            </a:r>
            <a:r>
              <a:rPr lang="en-US" sz="2000" b="0" dirty="0" smtClean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2000" b="0" dirty="0">
              <a:solidFill>
                <a:srgbClr val="FF66FF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spcAft>
                <a:spcPts val="200"/>
              </a:spcAft>
            </a:pPr>
            <a:r>
              <a:rPr lang="en-US" sz="20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using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namespace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2000" b="0" dirty="0" smtClean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endParaRPr lang="en-US" sz="2000" b="0" dirty="0">
              <a:solidFill>
                <a:srgbClr val="FF66FF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spcAft>
                <a:spcPts val="200"/>
              </a:spcAft>
            </a:pPr>
            <a:endParaRPr lang="en-US" sz="2000" b="0" dirty="0" smtClean="0">
              <a:solidFill>
                <a:srgbClr val="7F0055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spcAft>
                <a:spcPts val="200"/>
              </a:spcAft>
            </a:pPr>
            <a:r>
              <a:rPr lang="en-US" sz="20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b="0" dirty="0" err="1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main() </a:t>
            </a:r>
            <a:r>
              <a:rPr lang="en-US" sz="2000" b="0" dirty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>
              <a:spcAft>
                <a:spcPts val="200"/>
              </a:spcAft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b="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&lt;&lt;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"Hello World</a:t>
            </a:r>
            <a:r>
              <a:rPr lang="en-US" sz="2000" b="0" dirty="0" smtClean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!"</a:t>
            </a:r>
            <a:r>
              <a:rPr lang="en-US" sz="2000" b="0" dirty="0" smtClean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endParaRPr lang="en-US" sz="2000" b="0" dirty="0">
              <a:solidFill>
                <a:srgbClr val="FF66FF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spcAft>
                <a:spcPts val="200"/>
              </a:spcAft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smtClean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en-US" sz="2000" b="0" dirty="0" smtClean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endParaRPr lang="en-US" sz="2000" b="0" dirty="0">
              <a:solidFill>
                <a:srgbClr val="FF66FF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spcAft>
                <a:spcPts val="200"/>
              </a:spcAft>
            </a:pPr>
            <a:r>
              <a:rPr lang="en-US" sz="2000" b="0" dirty="0" smtClean="0">
                <a:solidFill>
                  <a:srgbClr val="FF66FF"/>
                </a:solidFill>
                <a:latin typeface="Courier" charset="0"/>
                <a:ea typeface="Courier" charset="0"/>
                <a:cs typeface="Courier" charset="0"/>
              </a:rPr>
              <a:t>   }</a:t>
            </a:r>
            <a:endParaRPr lang="en-US" sz="2000" b="0" dirty="0">
              <a:solidFill>
                <a:srgbClr val="FF66FF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4">
              <a:buFontTx/>
              <a:buNone/>
              <a:defRPr/>
            </a:pPr>
            <a:endParaRPr lang="en-US" altLang="en-US" dirty="0" smtClean="0">
              <a:latin typeface="Courier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sz="3600" dirty="0" smtClean="0"/>
              <a:t>Special Symbols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One or two character sequences (no spaces). 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	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// &lt;  &gt;  (  )  {   &lt;&lt;   ;   }  !=</a:t>
            </a:r>
          </a:p>
          <a:p>
            <a:pPr lvl="1">
              <a:buFont typeface="Symbol" charset="2"/>
              <a:buNone/>
              <a:defRPr/>
            </a:pPr>
            <a:endParaRPr lang="en-US" altLang="en-US" sz="2400" b="1" dirty="0" smtClean="0">
              <a:latin typeface="Courier" charset="0"/>
              <a:ea typeface="Courier" charset="0"/>
              <a:cs typeface="Courier" charset="0"/>
            </a:endParaRPr>
          </a:p>
          <a:p>
            <a:pPr lvl="1">
              <a:buSzPct val="80000"/>
              <a:defRPr/>
            </a:pPr>
            <a:r>
              <a:rPr lang="en-US" altLang="en-US" dirty="0" smtClean="0"/>
              <a:t>Some special symbols mean different things in different contexts.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¨"/>
              <a:defRPr/>
            </a:pPr>
            <a:endParaRPr lang="en-US" altLang="en-US" sz="3200" b="0" dirty="0" smtClean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i="0" dirty="0" smtClean="0"/>
              <a:t>Identifiers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There are some standard (always available with the C++ compiler) identifiers: 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400" dirty="0" smtClean="0"/>
              <a:t>  </a:t>
            </a:r>
            <a:r>
              <a:rPr lang="en-US" altLang="en-US" dirty="0" smtClean="0"/>
              <a:t> 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sqrt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string width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std</a:t>
            </a:r>
            <a:endParaRPr lang="en-US" altLang="en-US" b="0" dirty="0" smtClean="0">
              <a:latin typeface="Courier" charset="0"/>
              <a:ea typeface="Courier" charset="0"/>
              <a:cs typeface="Courier" charset="0"/>
            </a:endParaRPr>
          </a:p>
          <a:p>
            <a:pPr lvl="1">
              <a:buSzPct val="80000"/>
              <a:defRPr/>
            </a:pPr>
            <a:r>
              <a:rPr lang="en-US" altLang="en-US" dirty="0" smtClean="0"/>
              <a:t>The programmer can make up new identifiers </a:t>
            </a:r>
          </a:p>
          <a:p>
            <a:pPr lvl="1">
              <a:spcBef>
                <a:spcPts val="600"/>
              </a:spcBef>
              <a:buFont typeface="Symbol" charset="2"/>
              <a:buNone/>
              <a:defRPr/>
            </a:pPr>
            <a:r>
              <a:rPr lang="en-US" altLang="en-US" sz="2400" b="1" dirty="0" smtClean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test1  x1  </a:t>
            </a:r>
            <a:r>
              <a:rPr lang="en-US" altLang="en-US" sz="2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aNumber</a:t>
            </a: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  MAXIMUM  A_1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Identifiers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4958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Identifiers have from 1 to 32 characters: </a:t>
            </a:r>
          </a:p>
          <a:p>
            <a:pPr>
              <a:defRPr/>
            </a:pP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b="0" dirty="0"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altLang="en-US" b="0" dirty="0" err="1">
                <a:latin typeface="Courier" charset="0"/>
                <a:ea typeface="Courier" charset="0"/>
                <a:cs typeface="Courier" charset="0"/>
              </a:rPr>
              <a:t>a'..'z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'   'A</a:t>
            </a:r>
            <a:r>
              <a:rPr lang="en-US" altLang="en-US" b="0" dirty="0">
                <a:latin typeface="Courier" charset="0"/>
                <a:ea typeface="Courier" charset="0"/>
                <a:cs typeface="Courier" charset="0"/>
              </a:rPr>
              <a:t>'..'Z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'   '0</a:t>
            </a:r>
            <a:r>
              <a:rPr lang="en-US" altLang="en-US" b="0" dirty="0">
                <a:latin typeface="Courier" charset="0"/>
                <a:ea typeface="Courier" charset="0"/>
                <a:cs typeface="Courier" charset="0"/>
              </a:rPr>
              <a:t>'..'9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'   </a:t>
            </a:r>
            <a:r>
              <a:rPr lang="en-US" altLang="en-US" b="0" dirty="0">
                <a:latin typeface="Courier" charset="0"/>
                <a:ea typeface="Courier" charset="0"/>
                <a:cs typeface="Courier" charset="0"/>
              </a:rPr>
              <a:t>'_'</a:t>
            </a:r>
          </a:p>
          <a:p>
            <a:pPr lvl="1">
              <a:buSzPct val="63000"/>
              <a:defRPr/>
            </a:pPr>
            <a:r>
              <a:rPr lang="en-US" altLang="en-US" dirty="0" smtClean="0"/>
              <a:t>Identifiers should start with a letter: </a:t>
            </a:r>
            <a:r>
              <a:rPr lang="en-US" altLang="en-US" dirty="0" smtClean="0">
                <a:solidFill>
                  <a:schemeClr val="tx2"/>
                </a:solidFill>
              </a:rPr>
              <a:t>a1</a:t>
            </a:r>
            <a:r>
              <a:rPr lang="en-US" altLang="en-US" dirty="0" smtClean="0"/>
              <a:t> is legal, </a:t>
            </a:r>
            <a:r>
              <a:rPr lang="en-US" altLang="en-US" dirty="0" smtClean="0">
                <a:solidFill>
                  <a:schemeClr val="tx2"/>
                </a:solidFill>
              </a:rPr>
              <a:t>1a</a:t>
            </a:r>
            <a:r>
              <a:rPr lang="en-US" altLang="en-US" dirty="0" smtClean="0"/>
              <a:t> is not (can also start with underscore </a:t>
            </a:r>
            <a:r>
              <a:rPr lang="en-US" altLang="en-US" sz="2800" b="1" dirty="0" smtClean="0">
                <a:solidFill>
                  <a:schemeClr val="tx2"/>
                </a:solidFill>
                <a:latin typeface="Courier New" charset="0"/>
              </a:rPr>
              <a:t>_</a:t>
            </a:r>
            <a:endParaRPr lang="en-US" altLang="en-US" dirty="0" smtClean="0"/>
          </a:p>
          <a:p>
            <a:pPr lvl="1">
              <a:buSzPct val="63000"/>
              <a:defRPr/>
            </a:pPr>
            <a:r>
              <a:rPr lang="en-US" altLang="en-US" dirty="0" smtClean="0"/>
              <a:t>C++ is case sensitive.  </a:t>
            </a:r>
            <a:r>
              <a:rPr lang="en-US" altLang="en-US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altLang="en-US" dirty="0" smtClean="0"/>
              <a:t> are different.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Which of these are valid identifiers?</a:t>
            </a:r>
          </a:p>
          <a:p>
            <a:pPr>
              <a:defRPr/>
            </a:pPr>
            <a:r>
              <a:rPr lang="en-US" alt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a)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	    e) ABC		   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) a_1  </a:t>
            </a:r>
          </a:p>
          <a:p>
            <a:pPr>
              <a:defRPr/>
            </a:pP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  b) m/h	    f) 25or6to4	    j) student Number</a:t>
            </a:r>
          </a:p>
          <a:p>
            <a:pPr>
              <a:defRPr/>
            </a:pP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  c) main     g) 1_time       k) string</a:t>
            </a:r>
          </a:p>
          <a:p>
            <a:pPr>
              <a:defRPr/>
            </a:pP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  d) double   h) first name   l) ______ </a:t>
            </a:r>
          </a:p>
          <a:p>
            <a:pPr>
              <a:defRPr/>
            </a:pP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      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Reserved Identifiers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820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Word like tokens with a pre-defined meaning that can't be changed (reserved-identifiers)</a:t>
            </a:r>
          </a:p>
          <a:p>
            <a:pPr>
              <a:defRPr/>
            </a:pPr>
            <a:r>
              <a:rPr lang="en-US" altLang="en-US" sz="24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double  </a:t>
            </a:r>
            <a:r>
              <a:rPr lang="en-US" altLang="en-US" sz="2400" b="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sz="24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Some of the keywords in the text :</a:t>
            </a:r>
          </a:p>
          <a:p>
            <a:pPr>
              <a:defRPr/>
            </a:pPr>
            <a:r>
              <a:rPr lang="en-US" altLang="en-US" sz="24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400" b="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bool</a:t>
            </a:r>
            <a:r>
              <a:rPr lang="en-US" altLang="en-US" sz="24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4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class   for    operator   </a:t>
            </a:r>
            <a:r>
              <a:rPr lang="en-US" altLang="en-US" sz="2400" b="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typedef</a:t>
            </a:r>
            <a:r>
              <a:rPr lang="en-US" altLang="en-US" sz="24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</a:p>
          <a:p>
            <a:pPr>
              <a:defRPr/>
            </a:pPr>
            <a:r>
              <a:rPr lang="en-US" altLang="en-US" sz="24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case   </a:t>
            </a:r>
            <a:r>
              <a:rPr lang="en-US" altLang="en-US" sz="24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      if     return     void</a:t>
            </a:r>
          </a:p>
          <a:p>
            <a:pPr>
              <a:defRPr/>
            </a:pPr>
            <a:r>
              <a:rPr lang="en-US" altLang="en-US" sz="24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char   </a:t>
            </a:r>
            <a:r>
              <a:rPr lang="en-US" altLang="en-US" sz="24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else    long   switch     while</a:t>
            </a:r>
          </a:p>
          <a:p>
            <a:pPr>
              <a:defRPr/>
            </a:pPr>
            <a:endParaRPr lang="en-US" altLang="en-US" sz="2400" b="0" dirty="0">
              <a:solidFill>
                <a:srgbClr val="7F0055"/>
              </a:solidFill>
              <a:latin typeface="Monaco" charset="0"/>
              <a:ea typeface="Monaco" charset="0"/>
              <a:cs typeface="Monaco" charset="0"/>
            </a:endParaRP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8153400" cy="1333500"/>
          </a:xfrm>
        </p:spPr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sz="3600" dirty="0" smtClean="0"/>
              <a:t>Literals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3733800"/>
          </a:xfrm>
        </p:spPr>
        <p:txBody>
          <a:bodyPr/>
          <a:lstStyle/>
          <a:p>
            <a:pPr lvl="1">
              <a:spcBef>
                <a:spcPct val="25000"/>
              </a:spcBef>
              <a:buSzPct val="80000"/>
              <a:defRPr/>
            </a:pPr>
            <a:r>
              <a:rPr lang="en-US" altLang="en-US" dirty="0" smtClean="0"/>
              <a:t>floating-point literals</a:t>
            </a:r>
          </a:p>
          <a:p>
            <a:pPr>
              <a:spcBef>
                <a:spcPct val="25000"/>
              </a:spcBef>
              <a:buSzPct val="80000"/>
              <a:defRPr/>
            </a:pPr>
            <a:r>
              <a:rPr lang="en-US" altLang="en-US" b="0" dirty="0" smtClean="0"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1.234  -12.5   0.0  0.  .0  1e10   0.1e-5</a:t>
            </a:r>
          </a:p>
          <a:p>
            <a:pPr lvl="1">
              <a:spcBef>
                <a:spcPct val="25000"/>
              </a:spcBef>
              <a:buSzPct val="80000"/>
              <a:defRPr/>
            </a:pPr>
            <a:r>
              <a:rPr lang="en-US" altLang="en-US" dirty="0" smtClean="0"/>
              <a:t>string </a:t>
            </a:r>
            <a:r>
              <a:rPr lang="en-US" altLang="en-US" dirty="0"/>
              <a:t>literals</a:t>
            </a:r>
            <a:endParaRPr lang="en-US" altLang="en-US" dirty="0" smtClean="0"/>
          </a:p>
          <a:p>
            <a:pPr>
              <a:spcBef>
                <a:spcPct val="25000"/>
              </a:spcBef>
              <a:buSzPct val="80000"/>
              <a:defRPr/>
            </a:pPr>
            <a:r>
              <a:rPr lang="en-US" altLang="en-US" dirty="0" smtClean="0"/>
              <a:t>	</a:t>
            </a:r>
            <a:r>
              <a:rPr lang="en-US" altLang="en-US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 "character between double </a:t>
            </a:r>
            <a:r>
              <a:rPr lang="en-US" altLang="en-US" b="0" dirty="0" smtClean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quotes"</a:t>
            </a:r>
            <a:r>
              <a:rPr lang="en-US" altLang="en-US" dirty="0" smtClean="0">
                <a:latin typeface="Monaco" charset="0"/>
                <a:ea typeface="Monaco" charset="0"/>
                <a:cs typeface="Monaco" charset="0"/>
              </a:rPr>
              <a:t>	</a:t>
            </a:r>
          </a:p>
          <a:p>
            <a:pPr lvl="1">
              <a:spcBef>
                <a:spcPct val="25000"/>
              </a:spcBef>
              <a:buSzPct val="80000"/>
              <a:defRPr/>
            </a:pPr>
            <a:r>
              <a:rPr lang="en-US" altLang="en-US" dirty="0" smtClean="0"/>
              <a:t>integer </a:t>
            </a:r>
            <a:r>
              <a:rPr lang="en-US" altLang="en-US" dirty="0"/>
              <a:t>literals</a:t>
            </a:r>
            <a:endParaRPr lang="en-US" altLang="en-US" dirty="0" smtClean="0"/>
          </a:p>
          <a:p>
            <a:pPr>
              <a:spcBef>
                <a:spcPct val="25000"/>
              </a:spcBef>
              <a:buSzPct val="80000"/>
              <a:defRPr/>
            </a:pPr>
            <a:r>
              <a:rPr lang="en-US" altLang="en-US" dirty="0" smtClean="0"/>
              <a:t>  </a:t>
            </a:r>
            <a:r>
              <a:rPr lang="en-US" altLang="en-US" dirty="0" smtClean="0">
                <a:solidFill>
                  <a:schemeClr val="tx1"/>
                </a:solidFill>
              </a:rPr>
              <a:t>	</a:t>
            </a:r>
            <a:r>
              <a:rPr lang="en-US" altLang="en-US" b="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-1   0   1   -32768   +32767</a:t>
            </a:r>
            <a:r>
              <a:rPr lang="en-US" altLang="en-US" dirty="0" smtClean="0">
                <a:solidFill>
                  <a:schemeClr val="tx1"/>
                </a:solidFill>
              </a:rPr>
              <a:t>	</a:t>
            </a:r>
          </a:p>
          <a:p>
            <a:pPr lvl="1">
              <a:spcBef>
                <a:spcPct val="25000"/>
              </a:spcBef>
              <a:buSzPct val="80000"/>
              <a:defRPr/>
            </a:pPr>
            <a:r>
              <a:rPr lang="en-US" altLang="en-US" dirty="0" smtClean="0"/>
              <a:t>character </a:t>
            </a:r>
            <a:r>
              <a:rPr lang="en-US" altLang="en-US" dirty="0"/>
              <a:t>literals</a:t>
            </a:r>
            <a:endParaRPr lang="en-US" altLang="en-US" dirty="0" smtClean="0"/>
          </a:p>
          <a:p>
            <a:pPr>
              <a:spcBef>
                <a:spcPct val="25000"/>
              </a:spcBef>
              <a:buSzPct val="80000"/>
              <a:defRPr/>
            </a:pPr>
            <a:r>
              <a:rPr lang="en-US" altLang="en-US" dirty="0" smtClean="0"/>
              <a:t>  	</a:t>
            </a:r>
            <a:r>
              <a:rPr lang="en-US" altLang="en-US" b="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en-US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'A'   'b'    '\n'    '1'</a:t>
            </a:r>
          </a:p>
          <a:p>
            <a:pPr>
              <a:spcBef>
                <a:spcPct val="25000"/>
              </a:spcBef>
              <a:buSzPct val="80000"/>
              <a:defRPr/>
            </a:pPr>
            <a:endParaRPr lang="en-US" altLang="en-US" b="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sz="3600" dirty="0" smtClean="0"/>
              <a:t>Comments</a:t>
            </a:r>
            <a:r>
              <a:rPr lang="en-US" altLang="en-US" dirty="0" smtClean="0"/>
              <a:t> 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63713"/>
            <a:ext cx="8229600" cy="4875212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Provide internal documentation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Helps us understand program that we must read--including our own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Can be used as pseudo code within a program and later changed into C++ or left as is to provide documentation </a:t>
            </a:r>
          </a:p>
          <a:p>
            <a:pPr>
              <a:defRPr/>
            </a:pPr>
            <a:r>
              <a:rPr lang="en-US" altLang="en-US" sz="1200" i="1" dirty="0" smtClean="0">
                <a:solidFill>
                  <a:srgbClr val="CBCBCB"/>
                </a:solidFill>
              </a:rPr>
              <a:t>    </a:t>
            </a:r>
          </a:p>
          <a:p>
            <a:r>
              <a:rPr lang="en-US" altLang="en-US" b="0" i="1" dirty="0" smtClean="0">
                <a:solidFill>
                  <a:srgbClr val="CBCBCB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b="0" dirty="0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</a:t>
            </a:r>
            <a:r>
              <a:rPr lang="en-US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on one line or</a:t>
            </a:r>
          </a:p>
          <a:p>
            <a:endParaRPr lang="en-US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mr-IN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/*</a:t>
            </a:r>
          </a:p>
          <a:p>
            <a:r>
              <a:rPr lang="en-US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   between slash star and star slash</a:t>
            </a:r>
          </a:p>
          <a:p>
            <a:r>
              <a:rPr lang="mr-IN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 */</a:t>
            </a:r>
            <a:endParaRPr lang="en-US" altLang="en-US" b="0" dirty="0" smtClean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algn="ctr">
              <a:lnSpc>
                <a:spcPct val="88000"/>
              </a:lnSpc>
              <a:defRPr/>
            </a:pPr>
            <a:r>
              <a:rPr lang="en-US" altLang="en-US" dirty="0" smtClean="0"/>
              <a:t>Common Operations on Objects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Common Operations for many classes of objects include these four</a:t>
            </a:r>
          </a:p>
          <a:p>
            <a:pPr lvl="2">
              <a:spcBef>
                <a:spcPct val="5000"/>
              </a:spcBef>
              <a:buSzPct val="63000"/>
              <a:defRPr/>
            </a:pPr>
            <a:r>
              <a:rPr lang="en-US" altLang="en-US" dirty="0" smtClean="0"/>
              <a:t>Declaration       </a:t>
            </a:r>
            <a:r>
              <a:rPr lang="en-US" altLang="en-US" i="1" dirty="0" smtClean="0"/>
              <a:t>Construct an object</a:t>
            </a:r>
            <a:endParaRPr lang="en-US" altLang="en-US" dirty="0"/>
          </a:p>
          <a:p>
            <a:pPr lvl="2">
              <a:spcBef>
                <a:spcPct val="5000"/>
              </a:spcBef>
              <a:buSzPct val="63000"/>
              <a:defRPr/>
            </a:pPr>
            <a:r>
              <a:rPr lang="en-US" altLang="en-US" dirty="0" smtClean="0"/>
              <a:t>Initialization	   </a:t>
            </a:r>
            <a:r>
              <a:rPr lang="en-US" altLang="en-US" i="1" dirty="0" smtClean="0"/>
              <a:t> Initialize the state of an object</a:t>
            </a:r>
          </a:p>
          <a:p>
            <a:pPr lvl="2">
              <a:spcBef>
                <a:spcPct val="5000"/>
              </a:spcBef>
              <a:buSzPct val="63000"/>
              <a:defRPr/>
            </a:pPr>
            <a:r>
              <a:rPr lang="en-US" altLang="en-US" dirty="0" smtClean="0"/>
              <a:t>Assignment	    </a:t>
            </a:r>
            <a:r>
              <a:rPr lang="en-US" altLang="en-US" i="1" dirty="0" smtClean="0"/>
              <a:t>Modify the state of an object</a:t>
            </a:r>
          </a:p>
          <a:p>
            <a:pPr lvl="2">
              <a:spcBef>
                <a:spcPct val="5000"/>
              </a:spcBef>
              <a:buSzPct val="63000"/>
              <a:defRPr/>
            </a:pPr>
            <a:r>
              <a:rPr lang="en-US" altLang="en-US" dirty="0" smtClean="0"/>
              <a:t>Input		    </a:t>
            </a:r>
            <a:r>
              <a:rPr lang="en-US" altLang="en-US" i="1" dirty="0" smtClean="0"/>
              <a:t>Modify the state of an object</a:t>
            </a:r>
          </a:p>
          <a:p>
            <a:pPr lvl="2">
              <a:buSzPct val="63000"/>
              <a:defRPr/>
            </a:pPr>
            <a:r>
              <a:rPr lang="en-US" altLang="en-US" dirty="0" smtClean="0"/>
              <a:t>Output	    </a:t>
            </a:r>
            <a:r>
              <a:rPr lang="en-US" altLang="en-US" i="1" dirty="0" smtClean="0"/>
              <a:t>Inspect the state of an object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algn="ctr">
              <a:lnSpc>
                <a:spcPct val="88000"/>
              </a:lnSpc>
              <a:defRPr/>
            </a:pPr>
            <a:r>
              <a:rPr lang="en-US" altLang="en-US" dirty="0" smtClean="0"/>
              <a:t>Declare and Initialize Variables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839200" cy="4876800"/>
          </a:xfrm>
        </p:spPr>
        <p:txBody>
          <a:bodyPr/>
          <a:lstStyle/>
          <a:p>
            <a:pPr lvl="1">
              <a:spcBef>
                <a:spcPct val="10000"/>
              </a:spcBef>
              <a:buSzPct val="80000"/>
              <a:defRPr/>
            </a:pPr>
            <a:r>
              <a:rPr lang="en-US" altLang="en-US" dirty="0" smtClean="0"/>
              <a:t>No initial state (values): </a:t>
            </a:r>
          </a:p>
          <a:p>
            <a:pPr algn="just">
              <a:defRPr/>
            </a:pPr>
            <a:r>
              <a:rPr lang="en-US" altLang="en-US" sz="2600" b="0" dirty="0" smtClean="0">
                <a:latin typeface="Times New Roman Regular" charset="0"/>
              </a:rPr>
              <a:t>   </a:t>
            </a:r>
            <a:r>
              <a:rPr lang="en-US" altLang="en-US" sz="2400" b="0" dirty="0" smtClean="0">
                <a:latin typeface="Times New Roman Regular" charset="0"/>
              </a:rPr>
              <a:t>   </a:t>
            </a:r>
            <a:r>
              <a:rPr lang="en-US" altLang="en-US" sz="2400" b="0" dirty="0" smtClean="0">
                <a:solidFill>
                  <a:schemeClr val="tx1"/>
                </a:solidFill>
                <a:latin typeface="Times New Roman Regular" charset="0"/>
              </a:rPr>
              <a:t>   </a:t>
            </a:r>
            <a:r>
              <a:rPr lang="en-US" altLang="en-US" sz="2400" b="0" i="1" dirty="0" smtClean="0">
                <a:solidFill>
                  <a:schemeClr val="tx1"/>
                </a:solidFill>
                <a:latin typeface="Times New Roman" charset="0"/>
              </a:rPr>
              <a:t>type identifier</a:t>
            </a:r>
            <a:r>
              <a:rPr lang="en-US" altLang="en-US" sz="2400" dirty="0" smtClean="0">
                <a:latin typeface="Times New Roman" charset="0"/>
              </a:rPr>
              <a:t>;</a:t>
            </a:r>
          </a:p>
          <a:p>
            <a:r>
              <a:rPr lang="en-US" altLang="en-US" sz="2000" b="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20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aNumber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b="0" dirty="0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garbage value</a:t>
            </a:r>
          </a:p>
          <a:p>
            <a:pPr algn="just">
              <a:defRPr/>
            </a:pPr>
            <a:endParaRPr lang="en-US" altLang="en-US" sz="1200" b="0" dirty="0" smtClean="0">
              <a:latin typeface="Courier" charset="0"/>
              <a:ea typeface="Courier" charset="0"/>
              <a:cs typeface="Courier" charset="0"/>
            </a:endParaRPr>
          </a:p>
          <a:p>
            <a:pPr algn="just">
              <a:defRPr/>
            </a:pPr>
            <a:r>
              <a:rPr lang="en-US" altLang="en-US" sz="2400" b="0" dirty="0" smtClean="0">
                <a:latin typeface="Times New Roman Regular" charset="0"/>
              </a:rPr>
              <a:t>         type  identifier ,   identifier  ,  … , identifier ;   </a:t>
            </a:r>
          </a:p>
          <a:p>
            <a:pPr algn="just">
              <a:defRPr/>
            </a:pPr>
            <a:r>
              <a:rPr lang="en-US" altLang="en-US" sz="2400" b="0" i="1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000" b="0" i="1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b="0" dirty="0" err="1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sz="2000" b="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a, b, c;    </a:t>
            </a:r>
            <a:r>
              <a:rPr lang="en-US" altLang="en-US" sz="2000" b="0" dirty="0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all have garbage values</a:t>
            </a:r>
          </a:p>
          <a:p>
            <a:pPr lvl="1">
              <a:spcBef>
                <a:spcPct val="10000"/>
              </a:spcBef>
              <a:buSzPct val="80000"/>
              <a:defRPr/>
            </a:pPr>
            <a:r>
              <a:rPr lang="en-US" altLang="en-US" dirty="0" smtClean="0"/>
              <a:t>Supply initial state (values):</a:t>
            </a:r>
          </a:p>
          <a:p>
            <a:pPr algn="just">
              <a:spcAft>
                <a:spcPts val="400"/>
              </a:spcAft>
              <a:defRPr/>
            </a:pPr>
            <a:r>
              <a:rPr lang="en-US" altLang="en-US" sz="2500" b="0" i="1" dirty="0" smtClean="0">
                <a:solidFill>
                  <a:schemeClr val="tx1"/>
                </a:solidFill>
                <a:latin typeface="Times New Roman" charset="0"/>
              </a:rPr>
              <a:t>        type identifier</a:t>
            </a:r>
            <a:r>
              <a:rPr lang="en-US" altLang="en-US" sz="2700" b="0" i="1" dirty="0" smtClean="0">
                <a:latin typeface="Times New Roman" charset="0"/>
              </a:rPr>
              <a:t> </a:t>
            </a:r>
            <a:r>
              <a:rPr lang="en-US" altLang="en-US" sz="2700" dirty="0" smtClean="0">
                <a:latin typeface="Times New Roman" charset="0"/>
              </a:rPr>
              <a:t> = </a:t>
            </a:r>
            <a:r>
              <a:rPr lang="en-US" altLang="en-US" sz="25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en-US" sz="2500" b="0" i="1" dirty="0" smtClean="0">
                <a:solidFill>
                  <a:schemeClr val="tx1"/>
                </a:solidFill>
                <a:latin typeface="Times New Roman" charset="0"/>
              </a:rPr>
              <a:t>initial-state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; </a:t>
            </a:r>
          </a:p>
          <a:p>
            <a:r>
              <a:rPr lang="en-US" sz="20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  double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aNumber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 0.0;</a:t>
            </a:r>
          </a:p>
          <a:p>
            <a:r>
              <a:rPr lang="en-US" sz="2000" b="0" dirty="0" smtClean="0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     string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name =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"Chris Plumber"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</a:t>
            </a:r>
            <a:endParaRPr lang="en-US" sz="2000" b="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altLang="en-US" sz="600" b="0" dirty="0" smtClean="0">
              <a:latin typeface="Times New Roman" charset="0"/>
            </a:endParaRPr>
          </a:p>
          <a:p>
            <a:pPr algn="just">
              <a:spcAft>
                <a:spcPts val="400"/>
              </a:spcAft>
              <a:defRPr/>
            </a:pPr>
            <a:r>
              <a:rPr lang="en-US" altLang="en-US" sz="2500" b="0" i="1" dirty="0" smtClean="0">
                <a:solidFill>
                  <a:schemeClr val="tx1"/>
                </a:solidFill>
                <a:latin typeface="Times New Roman" charset="0"/>
              </a:rPr>
              <a:t>        type identifier</a:t>
            </a:r>
            <a:r>
              <a:rPr lang="en-US" altLang="en-US" sz="2700" b="0" i="1" dirty="0" smtClean="0">
                <a:latin typeface="Times New Roman" charset="0"/>
              </a:rPr>
              <a:t> </a:t>
            </a:r>
            <a:r>
              <a:rPr lang="en-US" altLang="en-US" sz="2500" b="0" i="1" dirty="0" smtClean="0">
                <a:solidFill>
                  <a:schemeClr val="tx1"/>
                </a:solidFill>
                <a:latin typeface="Times New Roman" charset="0"/>
              </a:rPr>
              <a:t> = identifier</a:t>
            </a:r>
            <a:r>
              <a:rPr lang="en-US" altLang="en-US" sz="2700" b="0" i="1" dirty="0" smtClean="0">
                <a:latin typeface="Times New Roman" charset="0"/>
              </a:rPr>
              <a:t> </a:t>
            </a:r>
            <a:r>
              <a:rPr lang="en-US" altLang="en-US" sz="2700" dirty="0" smtClean="0">
                <a:latin typeface="Times New Roman" charset="0"/>
              </a:rPr>
              <a:t>( </a:t>
            </a:r>
            <a:r>
              <a:rPr lang="en-US" altLang="en-US" sz="2500" b="0" i="1" dirty="0" smtClean="0">
                <a:solidFill>
                  <a:schemeClr val="tx1"/>
                </a:solidFill>
                <a:latin typeface="Times New Roman" charset="0"/>
              </a:rPr>
              <a:t>initial-state</a:t>
            </a:r>
            <a:r>
              <a:rPr lang="en-US" altLang="en-US" sz="25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en-US" sz="2700" dirty="0" smtClean="0">
                <a:latin typeface="Times New Roman" charset="0"/>
              </a:rPr>
              <a:t>); </a:t>
            </a:r>
          </a:p>
          <a:p>
            <a:r>
              <a:rPr lang="en-US" sz="2000" b="0" dirty="0" smtClean="0">
                <a:solidFill>
                  <a:srgbClr val="005032"/>
                </a:solidFill>
                <a:latin typeface="Monaco" charset="0"/>
              </a:rPr>
              <a:t>     </a:t>
            </a:r>
            <a:r>
              <a:rPr lang="en-US" sz="2000" b="0" dirty="0" smtClean="0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string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address(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"1040 E 4th"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endParaRPr lang="en-US" sz="2000" b="0" dirty="0">
              <a:latin typeface="Monaco" charset="0"/>
            </a:endParaRPr>
          </a:p>
          <a:p>
            <a:pPr algn="just"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Times New Roman" charset="0"/>
              </a:rPr>
              <a:t>	</a:t>
            </a:r>
            <a:endParaRPr lang="en-US" altLang="en-US" sz="2700" dirty="0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Output </a:t>
            </a:r>
            <a:r>
              <a:rPr lang="en-US" altLang="en-US" dirty="0"/>
              <a:t>with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</a:rPr>
              <a:t>cout</a:t>
            </a:r>
            <a:endParaRPr lang="en-US" alt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Programs must communicate with users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This can be done with keyboard input statements and screen output statements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A C++ statement is composed of several components properly grouped together to perform some operation.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The next slide has the first statement used to display constants and object state to the screen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Goals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Reuse existing code in your programs with</a:t>
            </a:r>
            <a:r>
              <a:rPr lang="en-US" altLang="en-US" sz="2400" i="1" dirty="0" smtClean="0"/>
              <a:t>  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</a:rPr>
              <a:t>#include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Obtain input data from the user and display information to the user with </a:t>
            </a:r>
            <a:r>
              <a:rPr lang="en-US" altLang="en-US" sz="2800" dirty="0" err="1" smtClean="0"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en-US" altLang="en-US" sz="2400" i="1" dirty="0" smtClean="0"/>
              <a:t> </a:t>
            </a:r>
            <a:r>
              <a:rPr lang="en-US" altLang="en-US" dirty="0"/>
              <a:t>and</a:t>
            </a:r>
            <a:r>
              <a:rPr lang="en-US" altLang="en-US" sz="2400" i="1" dirty="0" smtClean="0"/>
              <a:t> </a:t>
            </a:r>
            <a:r>
              <a:rPr lang="en-US" altLang="en-US" sz="2800" dirty="0" err="1" smtClean="0">
                <a:latin typeface="Courier" charset="0"/>
                <a:ea typeface="Courier" charset="0"/>
                <a:cs typeface="Courier" charset="0"/>
              </a:rPr>
              <a:t>cout</a:t>
            </a:r>
            <a:endParaRPr lang="en-US" altLang="en-US" sz="2800" dirty="0" smtClean="0">
              <a:latin typeface="Courier" charset="0"/>
              <a:ea typeface="Courier" charset="0"/>
              <a:cs typeface="Courier" charset="0"/>
            </a:endParaRPr>
          </a:p>
          <a:p>
            <a:pPr lvl="1">
              <a:buSzPct val="80000"/>
              <a:defRPr/>
            </a:pPr>
            <a:r>
              <a:rPr lang="en-US" altLang="en-US" dirty="0" smtClean="0"/>
              <a:t>Evaluate and create arithmetic expressions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Use operations on objects 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Get input, show output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The </a:t>
            </a:r>
            <a:r>
              <a:rPr lang="en-US" altLang="en-US" sz="3600" i="0" dirty="0" err="1" smtClean="0"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altLang="en-US" dirty="0" smtClean="0"/>
              <a:t> statement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04212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The general form of a </a:t>
            </a:r>
            <a:r>
              <a:rPr lang="en-US" altLang="en-US" sz="26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altLang="en-US" dirty="0" smtClean="0"/>
              <a:t> statement: </a:t>
            </a:r>
          </a:p>
          <a:p>
            <a:pPr marL="114300" lvl="1" indent="0">
              <a:buSzPct val="80000"/>
              <a:buFont typeface="Arial" charset="0"/>
              <a:buNone/>
              <a:defRPr/>
            </a:pPr>
            <a:r>
              <a:rPr lang="en-US" altLang="en-US" sz="2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2600" dirty="0" smtClean="0">
                <a:solidFill>
                  <a:schemeClr val="tx2"/>
                </a:solidFill>
              </a:rPr>
              <a:t>   </a:t>
            </a:r>
            <a:r>
              <a:rPr lang="en-US" altLang="en-US" sz="2600" dirty="0" err="1" smtClean="0">
                <a:solidFill>
                  <a:schemeClr val="tx2"/>
                </a:solidFill>
              </a:rPr>
              <a:t>cout</a:t>
            </a:r>
            <a:r>
              <a:rPr lang="en-US" altLang="en-US" sz="2600" dirty="0" smtClean="0">
                <a:solidFill>
                  <a:schemeClr val="tx2"/>
                </a:solidFill>
              </a:rPr>
              <a:t> &lt;&lt;</a:t>
            </a:r>
            <a:r>
              <a:rPr lang="en-US" altLang="en-US" sz="2600" dirty="0" smtClean="0"/>
              <a:t> </a:t>
            </a:r>
            <a:r>
              <a:rPr lang="en-US" altLang="en-US" sz="2600" i="1" dirty="0" smtClean="0"/>
              <a:t>expression-1</a:t>
            </a:r>
            <a:r>
              <a:rPr lang="en-US" altLang="en-US" sz="2600" dirty="0" smtClean="0"/>
              <a:t> </a:t>
            </a:r>
            <a:r>
              <a:rPr lang="en-US" altLang="en-US" sz="2600" dirty="0" smtClean="0">
                <a:solidFill>
                  <a:schemeClr val="tx2"/>
                </a:solidFill>
              </a:rPr>
              <a:t>&lt;&lt;</a:t>
            </a:r>
            <a:r>
              <a:rPr lang="en-US" altLang="en-US" sz="2600" dirty="0" smtClean="0"/>
              <a:t> </a:t>
            </a:r>
            <a:r>
              <a:rPr lang="en-US" altLang="en-US" sz="2600" i="1" dirty="0" smtClean="0"/>
              <a:t>expression-2</a:t>
            </a:r>
            <a:r>
              <a:rPr lang="en-US" altLang="en-US" sz="2600" dirty="0" smtClean="0"/>
              <a:t> </a:t>
            </a:r>
            <a:r>
              <a:rPr lang="en-US" altLang="en-US" sz="2600" dirty="0" smtClean="0">
                <a:solidFill>
                  <a:schemeClr val="tx2"/>
                </a:solidFill>
              </a:rPr>
              <a:t>&lt;&lt;</a:t>
            </a:r>
            <a:r>
              <a:rPr lang="en-US" altLang="en-US" sz="2600" dirty="0" smtClean="0"/>
              <a:t> </a:t>
            </a:r>
            <a:r>
              <a:rPr lang="en-US" altLang="en-US" sz="2600" i="1" dirty="0" smtClean="0"/>
              <a:t>expression-n </a:t>
            </a:r>
            <a:r>
              <a:rPr lang="en-US" altLang="en-US" sz="2600" dirty="0" smtClean="0">
                <a:solidFill>
                  <a:schemeClr val="tx2"/>
                </a:solidFill>
              </a:rPr>
              <a:t>; </a:t>
            </a:r>
            <a:endParaRPr lang="en-US" altLang="en-US" dirty="0" smtClean="0"/>
          </a:p>
          <a:p>
            <a:pPr lvl="1">
              <a:spcBef>
                <a:spcPct val="50000"/>
              </a:spcBef>
              <a:buSzPct val="80000"/>
              <a:defRPr/>
            </a:pPr>
            <a:r>
              <a:rPr lang="en-US" altLang="en-US" dirty="0" smtClean="0"/>
              <a:t>Example </a:t>
            </a:r>
          </a:p>
          <a:p>
            <a:pPr>
              <a:defRPr/>
            </a:pPr>
            <a:endParaRPr lang="en-US" altLang="en-US" sz="1300" dirty="0" smtClean="0"/>
          </a:p>
          <a:p>
            <a:pPr>
              <a:defRPr/>
            </a:pPr>
            <a:r>
              <a:rPr lang="en-US" b="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&lt;&lt; </a:t>
            </a:r>
            <a:r>
              <a:rPr lang="en-US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"Grade: "</a:t>
            </a:r>
            <a:r>
              <a:rPr lang="en-US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courseGrade</a:t>
            </a:r>
            <a:r>
              <a:rPr lang="en-US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endParaRPr lang="en-US" altLang="en-US" b="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smtClean="0"/>
              <a:t>What happens with cout?</a:t>
            </a: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05800" cy="4648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When a </a:t>
            </a:r>
            <a:r>
              <a:rPr lang="en-US" altLang="en-US" sz="2800" dirty="0" err="1" smtClean="0"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altLang="en-US" dirty="0" smtClean="0"/>
              <a:t> statement is encountered, the expressions are displayed on the screen in a manner appropriate to the expression</a:t>
            </a:r>
          </a:p>
          <a:p>
            <a:pPr lvl="1">
              <a:buSzPct val="63000"/>
              <a:defRPr/>
            </a:pPr>
            <a:r>
              <a:rPr lang="en-US" altLang="en-US" dirty="0" smtClean="0"/>
              <a:t>When encountered in a </a:t>
            </a:r>
            <a:r>
              <a:rPr lang="en-US" altLang="en-US" sz="2800" dirty="0" err="1" smtClean="0"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altLang="en-US" dirty="0" smtClean="0"/>
              <a:t> statement, </a:t>
            </a:r>
            <a:r>
              <a:rPr lang="en-US" altLang="en-US" sz="2800" dirty="0" err="1" smtClean="0"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altLang="en-US" dirty="0" smtClean="0"/>
              <a:t> generates a new line on the console</a:t>
            </a:r>
          </a:p>
          <a:p>
            <a:pPr lvl="1">
              <a:buSzPct val="63000"/>
              <a:defRPr/>
            </a:pPr>
            <a:r>
              <a:rPr lang="en-US" altLang="en-US" dirty="0" smtClean="0"/>
              <a:t>To properly use </a:t>
            </a:r>
            <a:r>
              <a:rPr lang="en-US" altLang="en-US" sz="2800" dirty="0" err="1" smtClean="0"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altLang="en-US" dirty="0" smtClean="0"/>
              <a:t> and </a:t>
            </a:r>
            <a:r>
              <a:rPr lang="en-US" altLang="en-US" sz="2800" dirty="0" err="1" smtClean="0"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altLang="en-US" dirty="0" smtClean="0"/>
              <a:t> your program must have this code at the top of the file:</a:t>
            </a:r>
            <a:br>
              <a:rPr lang="en-US" altLang="en-US" dirty="0" smtClean="0"/>
            </a:br>
            <a:r>
              <a:rPr lang="en-US" altLang="en-US" sz="500" dirty="0" smtClean="0"/>
              <a:t> </a:t>
            </a:r>
          </a:p>
          <a:p>
            <a:r>
              <a:rPr lang="en-US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#</a:t>
            </a:r>
            <a:r>
              <a:rPr lang="en-US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include</a:t>
            </a:r>
            <a:r>
              <a:rPr lang="en-US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b="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iostream</a:t>
            </a:r>
            <a:r>
              <a:rPr lang="en-US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en-US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using</a:t>
            </a:r>
            <a:r>
              <a:rPr lang="en-US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namespace</a:t>
            </a:r>
            <a:r>
              <a:rPr lang="en-US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138113" y="419100"/>
            <a:ext cx="8534400" cy="1333500"/>
          </a:xfrm>
        </p:spPr>
        <p:txBody>
          <a:bodyPr/>
          <a:lstStyle/>
          <a:p>
            <a:pPr marL="0" algn="ctr">
              <a:lnSpc>
                <a:spcPct val="88000"/>
              </a:lnSpc>
              <a:defRPr/>
            </a:pPr>
            <a:r>
              <a:rPr lang="en-US" altLang="en-US" dirty="0" smtClean="0"/>
              <a:t>What is the output?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229600" cy="4951413"/>
          </a:xfrm>
        </p:spPr>
        <p:txBody>
          <a:bodyPr/>
          <a:lstStyle/>
          <a:p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#include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000" b="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iostream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for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and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endParaRPr lang="en-US" sz="2000" b="0" dirty="0">
              <a:solidFill>
                <a:srgbClr val="3F7F5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using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namespace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so we don’t need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::</a:t>
            </a:r>
          </a:p>
          <a:p>
            <a:endParaRPr lang="en-US" sz="20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main() {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aDouble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1.1;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string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name =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"Carpenter"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endParaRPr lang="en-US" sz="2000" b="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mr-IN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3 * </a:t>
            </a:r>
            <a:r>
              <a:rPr lang="mr-IN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2.5) 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&lt;&lt; (</a:t>
            </a:r>
            <a:r>
              <a:rPr lang="mr-IN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*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&lt;&lt;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2 *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aDouble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name;</a:t>
            </a:r>
          </a:p>
          <a:p>
            <a:endParaRPr lang="en-US" sz="2000" b="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0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  </a:t>
            </a:r>
            <a:r>
              <a:rPr lang="en-US" altLang="en-US" sz="2000" i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b="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Output?</a:t>
            </a:r>
            <a:endParaRPr lang="en-US" sz="2000" b="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altLang="en-US" sz="2000" i="1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048000" y="5562600"/>
            <a:ext cx="4794250" cy="12192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Assignment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799013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Certain objects have undefined state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dunno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do_you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dunno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Output? ______</a:t>
            </a:r>
            <a:endParaRPr lang="en-US" altLang="en-US" sz="2000" b="0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>
              <a:buSzPct val="80000"/>
              <a:defRPr/>
            </a:pPr>
            <a:r>
              <a:rPr lang="en-US" altLang="en-US" dirty="0" smtClean="0"/>
              <a:t>The programmer can set the state of objects with assignment operations of this form:</a:t>
            </a:r>
          </a:p>
          <a:p>
            <a:pPr lvl="1">
              <a:buFont typeface="Symbol" charset="2"/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object-name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=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expression</a:t>
            </a:r>
            <a:r>
              <a:rPr lang="en-US" altLang="en-US" dirty="0" smtClean="0"/>
              <a:t> ;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lvl="1">
              <a:buSzPct val="80000"/>
              <a:defRPr/>
            </a:pPr>
            <a:r>
              <a:rPr lang="en-US" altLang="en-US" dirty="0" smtClean="0"/>
              <a:t>Examples:</a:t>
            </a:r>
          </a:p>
          <a:p>
            <a:pPr>
              <a:defRPr/>
            </a:pP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dunno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= 1.23;</a:t>
            </a:r>
          </a:p>
          <a:p>
            <a:pPr>
              <a:defRPr/>
            </a:pP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do_you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dunno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- 0.23;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Memory before and after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10600" cy="4495800"/>
          </a:xfrm>
        </p:spPr>
        <p:txBody>
          <a:bodyPr/>
          <a:lstStyle/>
          <a:p>
            <a:pPr lvl="1">
              <a:spcBef>
                <a:spcPct val="5000"/>
              </a:spcBef>
              <a:buFont typeface="Symbol" charset="2"/>
              <a:buNone/>
              <a:defRPr/>
            </a:pPr>
            <a:r>
              <a:rPr lang="en-US" altLang="en-US" sz="2400" dirty="0" smtClean="0"/>
              <a:t>		</a:t>
            </a:r>
            <a:r>
              <a:rPr lang="en-US" altLang="en-US" sz="2400" i="1" dirty="0" smtClean="0"/>
              <a:t>Object 		Old 	Modified </a:t>
            </a:r>
          </a:p>
          <a:p>
            <a:pPr lvl="1">
              <a:spcBef>
                <a:spcPct val="5000"/>
              </a:spcBef>
              <a:buFont typeface="Symbol" charset="2"/>
              <a:buNone/>
              <a:defRPr/>
            </a:pPr>
            <a:r>
              <a:rPr lang="en-US" altLang="en-US" sz="2400" i="1" dirty="0" smtClean="0"/>
              <a:t>		Name		State	State</a:t>
            </a:r>
            <a:endParaRPr lang="en-US" altLang="en-US" sz="2400" dirty="0" smtClean="0"/>
          </a:p>
          <a:p>
            <a:pPr lvl="1">
              <a:buFont typeface="Symbol" charset="2"/>
              <a:buNone/>
              <a:defRPr/>
            </a:pPr>
            <a:r>
              <a:rPr lang="en-US" altLang="en-US" sz="2400" b="1" dirty="0" smtClean="0">
                <a:solidFill>
                  <a:schemeClr val="tx2"/>
                </a:solidFill>
                <a:latin typeface="Courier New" charset="0"/>
              </a:rPr>
              <a:t>		</a:t>
            </a:r>
            <a:r>
              <a:rPr lang="en-US" altLang="en-US" sz="2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dunno</a:t>
            </a: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	?	1.23</a:t>
            </a:r>
          </a:p>
          <a:p>
            <a:pPr lvl="1">
              <a:buFont typeface="Symbol" charset="2"/>
              <a:buNone/>
              <a:defRPr/>
            </a:pP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altLang="en-US" sz="2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do_you</a:t>
            </a: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?	1.0</a:t>
            </a:r>
          </a:p>
          <a:p>
            <a:pPr lvl="1">
              <a:buFont typeface="Symbol" charset="2"/>
              <a:buNone/>
              <a:defRPr/>
            </a:pPr>
            <a:endParaRPr lang="en-US" altLang="en-US" sz="2400" b="1" dirty="0" smtClean="0">
              <a:solidFill>
                <a:schemeClr val="tx2"/>
              </a:solidFill>
              <a:latin typeface="Courier New" charset="0"/>
            </a:endParaRPr>
          </a:p>
          <a:p>
            <a:pPr lvl="1">
              <a:buSzPct val="80000"/>
              <a:defRPr/>
            </a:pPr>
            <a:r>
              <a:rPr lang="en-US" altLang="en-US" dirty="0" smtClean="0"/>
              <a:t>The expression must be a value that the object can store (assignment compatible)</a:t>
            </a:r>
          </a:p>
          <a:p>
            <a:pPr>
              <a:defRPr/>
            </a:pPr>
            <a:r>
              <a:rPr lang="en-US" altLang="en-US" sz="1000" dirty="0" smtClean="0"/>
              <a:t>	</a:t>
            </a:r>
            <a:endParaRPr lang="en-US" altLang="en-US" sz="400" dirty="0" smtClean="0"/>
          </a:p>
          <a:p>
            <a:pPr lvl="1">
              <a:buFont typeface="Arial" charset="0"/>
              <a:buNone/>
              <a:defRPr/>
            </a:pP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0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dunno</a:t>
            </a: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= "</a:t>
            </a:r>
            <a:r>
              <a:rPr lang="en-US" altLang="en-US" sz="20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Ohhh</a:t>
            </a: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no, you can't do that"; </a:t>
            </a:r>
            <a:r>
              <a:rPr lang="en-US" alt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&lt;- Error</a:t>
            </a:r>
          </a:p>
          <a:p>
            <a:pPr lvl="1">
              <a:buFont typeface="Arial" charset="0"/>
              <a:buNone/>
              <a:defRPr/>
            </a:pP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  string </a:t>
            </a:r>
            <a:r>
              <a:rPr lang="en-US" altLang="en-US" sz="20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;  </a:t>
            </a:r>
            <a:endParaRPr lang="en-US" altLang="en-US" sz="2000" dirty="0" smtClean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0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= 1.23;  </a:t>
            </a:r>
            <a:r>
              <a:rPr lang="en-US" alt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&lt;- Error also</a:t>
            </a:r>
          </a:p>
          <a:p>
            <a:r>
              <a:rPr lang="en-US" sz="2000" b="0" dirty="0">
                <a:solidFill>
                  <a:srgbClr val="000000"/>
                </a:solidFill>
                <a:latin typeface="Monaco" charset="0"/>
              </a:rPr>
              <a:t> </a:t>
            </a:r>
            <a:endParaRPr lang="en-US" altLang="en-US" sz="2200" dirty="0" smtClean="0">
              <a:solidFill>
                <a:schemeClr val="tx2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2590800" y="1912938"/>
            <a:ext cx="0" cy="1814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776288" y="1905000"/>
            <a:ext cx="4633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769938" y="3733800"/>
            <a:ext cx="4633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86200" y="1905000"/>
            <a:ext cx="0" cy="1814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5410200" y="1912938"/>
            <a:ext cx="0" cy="1814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769938" y="2743200"/>
            <a:ext cx="4633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762000" y="1912938"/>
            <a:ext cx="0" cy="1814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algn="ctr">
              <a:lnSpc>
                <a:spcPct val="88000"/>
              </a:lnSpc>
              <a:defRPr/>
            </a:pPr>
            <a:r>
              <a:rPr lang="en-US" altLang="en-US" dirty="0" smtClean="0"/>
              <a:t>Assignment </a:t>
            </a:r>
            <a:r>
              <a:rPr lang="en-US" altLang="en-US" dirty="0" smtClean="0"/>
              <a:t>Statement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001000" cy="48768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Write the values for </a:t>
            </a:r>
            <a:r>
              <a:rPr lang="en-US" altLang="en-US" sz="2200" dirty="0">
                <a:latin typeface="Courier" charset="0"/>
                <a:ea typeface="Courier" charset="0"/>
                <a:cs typeface="Courier" charset="0"/>
              </a:rPr>
              <a:t>bill</a:t>
            </a:r>
            <a:r>
              <a:rPr lang="en-US" altLang="en-US" dirty="0" smtClean="0"/>
              <a:t> and </a:t>
            </a:r>
            <a:r>
              <a:rPr lang="en-US" altLang="en-US" sz="2200" dirty="0">
                <a:latin typeface="Courier" charset="0"/>
                <a:ea typeface="Courier" charset="0"/>
                <a:cs typeface="Courier" charset="0"/>
              </a:rPr>
              <a:t>name</a:t>
            </a:r>
          </a:p>
          <a:p>
            <a:pPr marL="114300" lvl="1" indent="0">
              <a:buSzPct val="80000"/>
              <a:buNone/>
              <a:defRPr/>
            </a:pPr>
            <a:r>
              <a:rPr lang="en-US" altLang="en-US" sz="1200" dirty="0" smtClean="0"/>
              <a:t>  </a:t>
            </a:r>
          </a:p>
          <a:p>
            <a:pPr>
              <a:defRPr/>
            </a:pPr>
            <a:r>
              <a:rPr lang="en-US" altLang="en-US" sz="20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double bill;</a:t>
            </a:r>
          </a:p>
          <a:p>
            <a:pPr>
              <a:defRPr/>
            </a:pPr>
            <a:r>
              <a:rPr lang="en-US" altLang="en-US" sz="20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string name;</a:t>
            </a:r>
          </a:p>
          <a:p>
            <a:pPr>
              <a:defRPr/>
            </a:pPr>
            <a:r>
              <a:rPr lang="en-US" altLang="en-US" sz="20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</a:p>
          <a:p>
            <a:pPr>
              <a:defRPr/>
            </a:pPr>
            <a:r>
              <a:rPr lang="en-US" altLang="en-US" sz="20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bill = 10.00;</a:t>
            </a:r>
          </a:p>
          <a:p>
            <a:pPr>
              <a:defRPr/>
            </a:pPr>
            <a:r>
              <a:rPr lang="en-US" altLang="en-US" sz="20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bill = bill + (0.06 * bill);  </a:t>
            </a:r>
          </a:p>
          <a:p>
            <a:pPr>
              <a:defRPr/>
            </a:pPr>
            <a:r>
              <a:rPr lang="en-US" altLang="en-US" sz="20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name = "Bee Bop"; </a:t>
            </a:r>
          </a:p>
          <a:p>
            <a:pPr>
              <a:defRPr/>
            </a:pPr>
            <a:r>
              <a:rPr lang="en-US" altLang="en-US" sz="20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name = "Hip Hop";</a:t>
            </a:r>
          </a:p>
          <a:p>
            <a:pPr>
              <a:spcBef>
                <a:spcPct val="45000"/>
              </a:spcBef>
              <a:defRPr/>
            </a:pPr>
            <a:r>
              <a:rPr lang="en-US" altLang="en-US" sz="20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// bill is  ___________?</a:t>
            </a:r>
          </a:p>
          <a:p>
            <a:pPr lvl="4">
              <a:buFontTx/>
              <a:buNone/>
              <a:defRPr/>
            </a:pPr>
            <a:endParaRPr lang="en-US" altLang="en-US" sz="20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en-US" altLang="en-US" sz="20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// name is now ________?</a:t>
            </a:r>
          </a:p>
          <a:p>
            <a:pPr>
              <a:defRPr/>
            </a:pPr>
            <a:r>
              <a:rPr lang="en-US" altLang="en-US" sz="20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Input with </a:t>
            </a:r>
            <a:r>
              <a:rPr lang="en-US" altLang="en-US" i="0" dirty="0" err="1" smtClean="0">
                <a:solidFill>
                  <a:schemeClr val="tx2"/>
                </a:solidFill>
              </a:rPr>
              <a:t>cin</a:t>
            </a:r>
            <a:endParaRPr lang="en-US" altLang="en-US" i="0" dirty="0" smtClean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82000" cy="5029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General forms :</a:t>
            </a:r>
          </a:p>
          <a:p>
            <a:pPr lvl="1">
              <a:buFont typeface="Symbol" charset="2"/>
              <a:buNone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	</a:t>
            </a:r>
            <a:r>
              <a:rPr lang="en-US" altLang="en-US" dirty="0" err="1" smtClean="0">
                <a:solidFill>
                  <a:schemeClr val="tx2"/>
                </a:solidFill>
              </a:rPr>
              <a:t>cin</a:t>
            </a:r>
            <a:r>
              <a:rPr lang="en-US" altLang="en-US" dirty="0" smtClean="0">
                <a:solidFill>
                  <a:schemeClr val="tx2"/>
                </a:solidFill>
              </a:rPr>
              <a:t>  </a:t>
            </a:r>
            <a:r>
              <a:rPr lang="en-US" altLang="en-US" sz="28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&gt;&gt;</a:t>
            </a:r>
            <a:r>
              <a:rPr lang="en-US" altLang="en-US" dirty="0" smtClean="0"/>
              <a:t>  </a:t>
            </a:r>
            <a:r>
              <a:rPr lang="en-US" altLang="en-US" i="1" dirty="0" smtClean="0"/>
              <a:t>object-1</a:t>
            </a:r>
            <a:r>
              <a:rPr lang="en-US" altLang="en-US" dirty="0" smtClean="0"/>
              <a:t>  </a:t>
            </a:r>
            <a:r>
              <a:rPr lang="en-US" altLang="en-US" b="1" dirty="0" smtClean="0">
                <a:solidFill>
                  <a:schemeClr val="tx2"/>
                </a:solidFill>
              </a:rPr>
              <a:t>;</a:t>
            </a:r>
            <a:r>
              <a:rPr lang="en-US" altLang="en-US" dirty="0" smtClean="0"/>
              <a:t>   </a:t>
            </a:r>
            <a:r>
              <a:rPr lang="en-US" altLang="en-US" sz="2400" i="1" dirty="0" smtClean="0">
                <a:latin typeface="Courier New" charset="0"/>
              </a:rPr>
              <a:t>  </a:t>
            </a:r>
          </a:p>
          <a:p>
            <a:pPr lvl="1">
              <a:buFont typeface="Symbol" charset="2"/>
              <a:buNone/>
              <a:defRPr/>
            </a:pPr>
            <a:r>
              <a:rPr lang="en-US" altLang="en-US" sz="2000" dirty="0" smtClean="0">
                <a:latin typeface="Courier New" charset="0"/>
              </a:rPr>
              <a:t>		 </a:t>
            </a:r>
            <a:r>
              <a:rPr lang="en-US" altLang="en-US" sz="2400" dirty="0" smtClean="0"/>
              <a:t>-or-</a:t>
            </a:r>
          </a:p>
          <a:p>
            <a:pPr lvl="1">
              <a:buFont typeface="Symbol" charset="2"/>
              <a:buNone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	</a:t>
            </a:r>
            <a:r>
              <a:rPr lang="en-US" altLang="en-US" dirty="0" err="1" smtClean="0">
                <a:solidFill>
                  <a:schemeClr val="tx2"/>
                </a:solidFill>
              </a:rPr>
              <a:t>cin</a:t>
            </a:r>
            <a:r>
              <a:rPr lang="en-US" altLang="en-US" dirty="0" smtClean="0">
                <a:solidFill>
                  <a:schemeClr val="tx2"/>
                </a:solidFill>
              </a:rPr>
              <a:t>  </a:t>
            </a:r>
            <a:r>
              <a:rPr lang="en-US" altLang="en-US" sz="3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&gt;&gt;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i="1" dirty="0" smtClean="0"/>
              <a:t>object-1  </a:t>
            </a:r>
            <a:r>
              <a:rPr lang="en-US" altLang="en-US" sz="3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&gt;&gt;</a:t>
            </a:r>
            <a:r>
              <a:rPr lang="en-US" altLang="en-US" dirty="0" smtClean="0">
                <a:solidFill>
                  <a:schemeClr val="tx2"/>
                </a:solidFill>
              </a:rPr>
              <a:t>  </a:t>
            </a:r>
            <a:r>
              <a:rPr lang="en-US" altLang="en-US" i="1" dirty="0" smtClean="0"/>
              <a:t>object-2  </a:t>
            </a:r>
            <a:r>
              <a:rPr lang="en-US" altLang="en-US" sz="3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&gt;&gt;</a:t>
            </a:r>
            <a:r>
              <a:rPr lang="en-US" altLang="en-US" dirty="0" smtClean="0">
                <a:solidFill>
                  <a:schemeClr val="tx2"/>
                </a:solidFill>
              </a:rPr>
              <a:t>  </a:t>
            </a:r>
            <a:r>
              <a:rPr lang="en-US" altLang="en-US" i="1" dirty="0" smtClean="0"/>
              <a:t>object-n</a:t>
            </a:r>
            <a:r>
              <a:rPr lang="en-US" altLang="en-US" dirty="0" smtClean="0"/>
              <a:t> </a:t>
            </a:r>
            <a:r>
              <a:rPr lang="en-US" altLang="en-US" sz="28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Example: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en-US" altLang="en-US" sz="24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&gt;&gt; test1; </a:t>
            </a:r>
          </a:p>
          <a:p>
            <a:pPr lvl="2">
              <a:buSzPct val="63000"/>
              <a:defRPr/>
            </a:pPr>
            <a:r>
              <a:rPr lang="en-US" altLang="en-US" dirty="0" smtClean="0"/>
              <a:t>When a </a:t>
            </a:r>
            <a:r>
              <a:rPr lang="en-US" altLang="en-US" dirty="0" err="1" smtClean="0"/>
              <a:t>cin</a:t>
            </a:r>
            <a:r>
              <a:rPr lang="en-US" altLang="en-US" dirty="0" smtClean="0"/>
              <a:t> statement is encountered</a:t>
            </a:r>
          </a:p>
          <a:p>
            <a:pPr lvl="3">
              <a:buSzPct val="64000"/>
              <a:defRPr/>
            </a:pPr>
            <a:r>
              <a:rPr lang="en-US" altLang="en-US" dirty="0" smtClean="0"/>
              <a:t>the program pauses for user input</a:t>
            </a:r>
          </a:p>
          <a:p>
            <a:pPr lvl="3">
              <a:buSzPct val="64000"/>
              <a:defRPr/>
            </a:pPr>
            <a:r>
              <a:rPr lang="en-US" altLang="en-US" dirty="0" smtClean="0"/>
              <a:t>the characters typed by the user are processed</a:t>
            </a:r>
          </a:p>
          <a:p>
            <a:pPr lvl="3">
              <a:buSzPct val="64000"/>
              <a:defRPr/>
            </a:pPr>
            <a:r>
              <a:rPr lang="en-US" altLang="en-US" dirty="0" smtClean="0"/>
              <a:t>the object's state is changed to the value of the input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algn="ctr">
              <a:lnSpc>
                <a:spcPct val="88000"/>
              </a:lnSpc>
              <a:defRPr/>
            </a:pPr>
            <a:r>
              <a:rPr lang="en-US" altLang="en-US" dirty="0" smtClean="0"/>
              <a:t>Input is Separated by Whitespace</a:t>
            </a:r>
            <a:br>
              <a:rPr lang="en-US" altLang="en-US" dirty="0" smtClean="0"/>
            </a:br>
            <a:r>
              <a:rPr lang="en-US" altLang="en-US" sz="2400" dirty="0" smtClean="0"/>
              <a:t>blanks, tabs, newlines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#include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000" b="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iostream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for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endParaRPr lang="en-US" sz="2000" b="0" dirty="0">
              <a:solidFill>
                <a:srgbClr val="3F7F5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#include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&lt;string&gt;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for class string</a:t>
            </a:r>
          </a:p>
          <a:p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using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namespace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avoid writing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::</a:t>
            </a:r>
          </a:p>
          <a:p>
            <a:endParaRPr lang="en-US" sz="18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main() {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string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name;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"Enter your name: "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&gt;&gt;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mr-IN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2000" b="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Hello</a:t>
            </a:r>
            <a:r>
              <a:rPr lang="mr-IN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 "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0;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>
              <a:defRPr/>
            </a:pPr>
            <a:endParaRPr lang="en-US" altLang="en-US" sz="600" dirty="0" smtClean="0"/>
          </a:p>
          <a:p>
            <a:pPr lvl="1">
              <a:buFont typeface="Symbol" charset="2"/>
              <a:buNone/>
              <a:defRPr/>
            </a:pPr>
            <a:r>
              <a:rPr lang="en-US" altLang="en-US" sz="2000" dirty="0" smtClean="0"/>
              <a:t>Dialogue when the user enters </a:t>
            </a: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Dakota Butler</a:t>
            </a:r>
          </a:p>
          <a:p>
            <a:pPr lvl="1">
              <a:buFont typeface="Symbol" charset="2"/>
              <a:buNone/>
              <a:defRPr/>
            </a:pPr>
            <a:r>
              <a:rPr lang="en-US" altLang="en-US" sz="1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en-US" sz="1600" i="1" dirty="0" smtClean="0"/>
              <a:t>Note:</a:t>
            </a:r>
            <a:r>
              <a:rPr lang="en-US" altLang="en-US" sz="16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16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WindowMaker</a:t>
            </a:r>
            <a:r>
              <a:rPr lang="en-US" altLang="en-US" sz="16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1600" i="1" dirty="0" smtClean="0"/>
              <a:t>is still waiting for a non-existent future </a:t>
            </a:r>
            <a:r>
              <a:rPr lang="en-US" altLang="en-US" sz="1600" dirty="0" err="1" smtClean="0">
                <a:latin typeface="Monaco" charset="0"/>
                <a:ea typeface="Monaco" charset="0"/>
                <a:cs typeface="Monaco" charset="0"/>
              </a:rPr>
              <a:t>cin</a:t>
            </a:r>
            <a:r>
              <a:rPr lang="en-US" altLang="en-US" sz="1600" i="1" dirty="0" smtClean="0"/>
              <a:t> </a:t>
            </a:r>
          </a:p>
          <a:p>
            <a:pPr lvl="1">
              <a:spcBef>
                <a:spcPts val="200"/>
              </a:spcBef>
              <a:buFont typeface="Symbol" charset="2"/>
              <a:buNone/>
              <a:defRPr/>
            </a:pP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>Enter your name: Dakota </a:t>
            </a: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Butler</a:t>
            </a:r>
            <a:endParaRPr lang="en-US" altLang="en-US" sz="2000" dirty="0" smtClean="0">
              <a:latin typeface="Courier" charset="0"/>
              <a:ea typeface="Courier" charset="0"/>
              <a:cs typeface="Courier" charset="0"/>
            </a:endParaRPr>
          </a:p>
          <a:p>
            <a:pPr lvl="1">
              <a:spcBef>
                <a:spcPts val="200"/>
              </a:spcBef>
              <a:buFont typeface="Symbol" charset="2"/>
              <a:buNone/>
              <a:defRPr/>
            </a:pP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>Hello Dakota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153400" cy="1333500"/>
          </a:xfrm>
        </p:spPr>
        <p:txBody>
          <a:bodyPr/>
          <a:lstStyle/>
          <a:p>
            <a:pPr marL="0" algn="ctr">
              <a:lnSpc>
                <a:spcPct val="88000"/>
              </a:lnSpc>
              <a:defRPr/>
            </a:pPr>
            <a:r>
              <a:rPr lang="en-US" altLang="en-US" smtClean="0"/>
              <a:t>Arithmetic Expressions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04800" y="1752600"/>
            <a:ext cx="868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95288" indent="-2809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28688" indent="-3492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27150" indent="-2841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66888" indent="-2333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24088" indent="-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81288" indent="-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38488" indent="-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95688" indent="-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571500" lvl="1" indent="-457200">
              <a:spcBef>
                <a:spcPct val="20000"/>
              </a:spcBef>
              <a:buClr>
                <a:schemeClr val="tx1"/>
              </a:buClr>
              <a:buSzPct val="80000"/>
              <a:buFont typeface="Arial" charset="0"/>
              <a:buChar char="•"/>
              <a:defRPr/>
            </a:pPr>
            <a:r>
              <a:rPr lang="en-US" altLang="en-US" sz="3200" dirty="0" smtClean="0"/>
              <a:t>Arithmetic expressions consist of operators</a:t>
            </a:r>
          </a:p>
          <a:p>
            <a:pPr marL="114300" lvl="1" indent="0">
              <a:spcBef>
                <a:spcPts val="0"/>
              </a:spcBef>
              <a:buClr>
                <a:schemeClr val="tx1"/>
              </a:buClr>
              <a:buSzPct val="80000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   +</a:t>
            </a:r>
            <a:r>
              <a:rPr lang="en-US" altLang="en-US" b="1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- / * % </a:t>
            </a:r>
          </a:p>
          <a:p>
            <a:pPr marL="114300" lvl="1" indent="0">
              <a:spcBef>
                <a:spcPts val="0"/>
              </a:spcBef>
              <a:buClr>
                <a:schemeClr val="tx1"/>
              </a:buClr>
              <a:buSzPct val="80000"/>
              <a:defRPr/>
            </a:pPr>
            <a:r>
              <a:rPr lang="en-US" altLang="en-US" sz="3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en-US" sz="3200" dirty="0" smtClean="0"/>
              <a:t>and operands like  </a:t>
            </a:r>
            <a:r>
              <a:rPr lang="en-US" altLang="en-US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40 </a:t>
            </a:r>
            <a:r>
              <a:rPr lang="en-US" altLang="en-US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payRate</a:t>
            </a:r>
            <a:r>
              <a:rPr lang="en-US" altLang="en-US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hours</a:t>
            </a:r>
          </a:p>
          <a:p>
            <a:pPr marL="571500" lvl="1" indent="-457200">
              <a:spcBef>
                <a:spcPct val="20000"/>
              </a:spcBef>
              <a:buClr>
                <a:schemeClr val="tx1"/>
              </a:buClr>
              <a:buSzPct val="80000"/>
              <a:buFont typeface="Arial" charset="0"/>
              <a:buChar char="•"/>
              <a:defRPr/>
            </a:pPr>
            <a:r>
              <a:rPr lang="en-US" altLang="en-US" sz="3200" dirty="0" smtClean="0"/>
              <a:t>Example expression used in an assignment: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ct val="80000"/>
              <a:defRPr/>
            </a:pPr>
            <a:r>
              <a:rPr lang="en-US" altLang="en-US" sz="2200" dirty="0" smtClean="0">
                <a:solidFill>
                  <a:schemeClr val="tx2"/>
                </a:solidFill>
              </a:rPr>
              <a:t>          </a:t>
            </a:r>
            <a:r>
              <a:rPr lang="en-US" altLang="en-US" sz="2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grossPay</a:t>
            </a: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altLang="en-US" sz="2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payRate</a:t>
            </a: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* hours;</a:t>
            </a:r>
          </a:p>
          <a:p>
            <a:pPr marL="571500" lvl="1" indent="-457200">
              <a:spcBef>
                <a:spcPct val="20000"/>
              </a:spcBef>
              <a:buClr>
                <a:schemeClr val="tx1"/>
              </a:buClr>
              <a:buSzPct val="80000"/>
              <a:buFont typeface="Arial" charset="0"/>
              <a:buChar char="•"/>
              <a:defRPr/>
            </a:pPr>
            <a:r>
              <a:rPr lang="en-US" altLang="en-US" sz="3200" dirty="0" smtClean="0"/>
              <a:t>Example expression:</a:t>
            </a:r>
          </a:p>
          <a:p>
            <a:pPr>
              <a:defRPr/>
            </a:pP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   (40 * </a:t>
            </a:r>
            <a:r>
              <a:rPr lang="en-US" altLang="en-US" sz="2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payRate</a:t>
            </a: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) + 1.5 * </a:t>
            </a:r>
            <a:r>
              <a:rPr lang="en-US" altLang="en-US" sz="22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payRate</a:t>
            </a: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* (hours - 40)</a:t>
            </a:r>
          </a:p>
          <a:p>
            <a:pPr marL="503238" lvl="1" indent="-457200">
              <a:spcBef>
                <a:spcPct val="5000"/>
              </a:spcBef>
              <a:buFont typeface="Arial" charset="0"/>
              <a:buChar char="•"/>
              <a:defRPr/>
            </a:pPr>
            <a:r>
              <a:rPr lang="en-US" altLang="en-US" sz="3200" dirty="0" smtClean="0"/>
              <a:t>The previous expression has how many </a:t>
            </a:r>
          </a:p>
          <a:p>
            <a:pPr lvl="2">
              <a:spcBef>
                <a:spcPct val="5000"/>
              </a:spcBef>
              <a:defRPr/>
            </a:pPr>
            <a:r>
              <a:rPr lang="en-US" altLang="en-US" dirty="0" smtClean="0"/>
              <a:t>  operators ?___         operands ?___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Arithmetic Expressions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41338" y="2514600"/>
            <a:ext cx="8213725" cy="3656013"/>
          </a:xfrm>
          <a:prstGeom prst="rect">
            <a:avLst/>
          </a:prstGeom>
          <a:solidFill>
            <a:srgbClr val="CECECE"/>
          </a:solidFill>
          <a:ln w="12700">
            <a:solidFill>
              <a:srgbClr val="3C002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 Regular" charset="0"/>
              </a:rPr>
              <a:t>           </a:t>
            </a:r>
            <a:r>
              <a:rPr lang="en-US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numeric object 	   	 x</a:t>
            </a:r>
          </a:p>
          <a:p>
            <a:pPr>
              <a:spcBef>
                <a:spcPct val="50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  a numeric constant	     	          100  or  99.5</a:t>
            </a:r>
          </a:p>
          <a:p>
            <a:pPr>
              <a:spcBef>
                <a:spcPct val="50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  expression  +  expression	 1.0 + x	</a:t>
            </a:r>
          </a:p>
          <a:p>
            <a:pPr>
              <a:spcBef>
                <a:spcPct val="50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  expression  -  expression	          2.5 - x	</a:t>
            </a:r>
          </a:p>
          <a:p>
            <a:pPr>
              <a:spcBef>
                <a:spcPct val="50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  expression  *  expression	 2 * x</a:t>
            </a:r>
          </a:p>
          <a:p>
            <a:pPr>
              <a:spcBef>
                <a:spcPct val="50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  expression  /  expression	          x / 2.0</a:t>
            </a:r>
          </a:p>
          <a:p>
            <a:pPr>
              <a:spcBef>
                <a:spcPct val="50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  ( expression  )			 (1 + 2.0)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57200" y="1779989"/>
            <a:ext cx="4223786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altLang="en-US" sz="3200" dirty="0" smtClean="0">
                <a:latin typeface="Times New Roman Regular" charset="0"/>
              </a:rPr>
              <a:t>A recursive definition</a:t>
            </a:r>
            <a:endParaRPr lang="en-US" altLang="en-US" sz="3200" dirty="0">
              <a:latin typeface="Times New Roman Regular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algn="ctr">
              <a:lnSpc>
                <a:spcPct val="88000"/>
              </a:lnSpc>
              <a:defRPr/>
            </a:pPr>
            <a:r>
              <a:rPr lang="en-US" altLang="en-US" dirty="0" smtClean="0"/>
              <a:t>The C++ Programming Language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A C++ program is a sequence of characters created with a text editor and stored as a file.</a:t>
            </a:r>
          </a:p>
          <a:p>
            <a:pPr lvl="2">
              <a:buSzPct val="63000"/>
              <a:defRPr/>
            </a:pPr>
            <a:r>
              <a:rPr lang="en-US" altLang="en-US" dirty="0" smtClean="0"/>
              <a:t>this is the source code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The file type is usually .</a:t>
            </a:r>
            <a:r>
              <a:rPr lang="en-US" altLang="en-US" dirty="0" err="1" smtClean="0"/>
              <a:t>cpp</a:t>
            </a:r>
            <a:endParaRPr lang="en-US" altLang="en-US" dirty="0" smtClean="0"/>
          </a:p>
          <a:p>
            <a:pPr marL="579438" lvl="2" indent="0">
              <a:buSzPct val="63000"/>
              <a:buFont typeface="Arial" charset="0"/>
              <a:buNone/>
              <a:defRPr/>
            </a:pPr>
            <a:r>
              <a:rPr lang="en-US" altLang="en-US" sz="2400" dirty="0" err="1" smtClean="0">
                <a:latin typeface="Courier" charset="0"/>
                <a:ea typeface="Courier" charset="0"/>
                <a:cs typeface="Courier" charset="0"/>
              </a:rPr>
              <a:t>CourseGrade.cpp</a:t>
            </a:r>
            <a:endParaRPr lang="en-US" altLang="en-US" sz="2400" b="1" dirty="0" smtClean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algn="ctr">
              <a:lnSpc>
                <a:spcPct val="88000"/>
              </a:lnSpc>
              <a:defRPr/>
            </a:pPr>
            <a:r>
              <a:rPr lang="en-US" altLang="en-US" dirty="0" smtClean="0"/>
              <a:t>Precedence of Arithmetic Operators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Expressions with more than one operator require some sort of precedence rules:</a:t>
            </a:r>
          </a:p>
          <a:p>
            <a:pPr>
              <a:defRPr/>
            </a:pPr>
            <a:r>
              <a:rPr lang="en-US" altLang="en-US" sz="24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 *  /   </a:t>
            </a:r>
            <a:r>
              <a:rPr lang="en-US" altLang="en-US" sz="2400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evaluated left to right order</a:t>
            </a:r>
          </a:p>
          <a:p>
            <a:pPr>
              <a:defRPr/>
            </a:pPr>
            <a:r>
              <a:rPr lang="en-US" altLang="en-US" sz="2400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 -  +   </a:t>
            </a:r>
            <a:r>
              <a:rPr lang="en-US" altLang="en-US" sz="2400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evaluated left to right order</a:t>
            </a:r>
            <a:endParaRPr lang="en-US" altLang="en-US" sz="2400" b="0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579438" lvl="2" indent="0">
              <a:buSzPct val="80000"/>
              <a:buFont typeface="Arial" charset="0"/>
              <a:buNone/>
              <a:defRPr/>
            </a:pPr>
            <a:r>
              <a:rPr lang="en-US" altLang="en-US" dirty="0" smtClean="0"/>
              <a:t>What is</a:t>
            </a:r>
            <a:r>
              <a:rPr lang="en-US" altLang="en-US" sz="24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2.0 + 4.0 - 6.0 * 8.0 / 6.0</a:t>
            </a: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dirty="0" smtClean="0">
                <a:latin typeface="Courier" charset="0"/>
                <a:ea typeface="Courier" charset="0"/>
                <a:cs typeface="Courier" charset="0"/>
              </a:rPr>
              <a:t>____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Use (parentheses) for readability or to intentionally alter an expression: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double C;</a:t>
            </a:r>
          </a:p>
          <a:p>
            <a:pPr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double F = 212.0;</a:t>
            </a:r>
          </a:p>
          <a:p>
            <a:pPr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C = 5.0 / 9.0 * (F - 32);  // C = _____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153400" cy="4724400"/>
          </a:xfrm>
        </p:spPr>
        <p:txBody>
          <a:bodyPr/>
          <a:lstStyle/>
          <a:p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#include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000" b="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iostream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for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, and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endParaRPr lang="en-US" sz="2000" b="0" dirty="0">
              <a:solidFill>
                <a:srgbClr val="3F7F5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using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namespace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000" b="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main() {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Declare Objects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x, y, z, average;</a:t>
            </a:r>
          </a:p>
          <a:p>
            <a:endParaRPr lang="en-US" sz="20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Input: Prompt for input from the user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"Enter three numbers: "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&gt;&gt;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&gt;&gt;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&gt;&gt;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z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</a:t>
            </a:r>
            <a:r>
              <a:rPr lang="mr-IN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Process</a:t>
            </a:r>
            <a:r>
              <a:rPr lang="mr-IN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average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(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+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+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z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/ 3.0;</a:t>
            </a:r>
          </a:p>
          <a:p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</a:t>
            </a:r>
            <a:r>
              <a:rPr lang="mr-IN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Output</a:t>
            </a:r>
            <a:r>
              <a:rPr lang="mr-IN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"Average: "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average &lt;&lt;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endParaRPr lang="en-US" sz="20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0;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altLang="en-US" sz="2000" b="0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algn="ctr">
              <a:lnSpc>
                <a:spcPct val="100000"/>
              </a:lnSpc>
              <a:defRPr/>
            </a:pPr>
            <a:r>
              <a:rPr lang="en-US" altLang="en-US" sz="3600" dirty="0" smtClean="0"/>
              <a:t>What is the complete dialogue with input </a:t>
            </a:r>
            <a:br>
              <a:rPr lang="en-US" altLang="en-US" sz="3600" dirty="0" smtClean="0"/>
            </a:br>
            <a:r>
              <a:rPr lang="en-US" altLang="en-US" sz="2800" dirty="0" smtClean="0"/>
              <a:t> </a:t>
            </a:r>
            <a:r>
              <a:rPr lang="en-US" altLang="en-US" sz="3600" dirty="0"/>
              <a:t>2.3  5.0  2.0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86594" y="6248798"/>
            <a:ext cx="1905000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123406" y="6248798"/>
            <a:ext cx="2897188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86594" y="6248798"/>
            <a:ext cx="1905000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123406" y="6248798"/>
            <a:ext cx="2897188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86594" y="6248798"/>
            <a:ext cx="1905000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123406" y="6248798"/>
            <a:ext cx="2897188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3455" y="285751"/>
            <a:ext cx="8534796" cy="1180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450" tIns="44550" rIns="90450" bIns="4455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dirty="0" err="1">
                <a:solidFill>
                  <a:srgbClr val="001866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sz="3600" dirty="0">
                <a:solidFill>
                  <a:srgbClr val="001866"/>
                </a:solidFill>
                <a:latin typeface="Arial" charset="0"/>
                <a:ea typeface="Arial" charset="0"/>
                <a:cs typeface="Arial" charset="0"/>
              </a:rPr>
              <a:t> Arithmetic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33400" y="1752600"/>
            <a:ext cx="8229600" cy="426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36638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8588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7642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80000"/>
              <a:defRPr/>
            </a:pPr>
            <a:r>
              <a:rPr lang="en-US" altLang="en-US" sz="28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sz="2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3000" dirty="0">
                <a:latin typeface="Baskerville" charset="0"/>
                <a:ea typeface="Baskerville" charset="0"/>
                <a:cs typeface="Baskerville" charset="0"/>
              </a:rPr>
              <a:t>variables are similar to double, except they can only store whole numbers (integers)   </a:t>
            </a:r>
            <a:endParaRPr lang="en-US" altLang="en-US" sz="30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dirty="0" err="1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err="1" smtClean="0"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= 0;    </a:t>
            </a:r>
            <a:endParaRPr lang="en-US" altLang="en-US" sz="2000" dirty="0" smtClean="0">
              <a:latin typeface="Courier" charset="0"/>
              <a:ea typeface="Courier" charset="0"/>
              <a:cs typeface="Courier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dirty="0" err="1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>another 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= 123;	</a:t>
            </a:r>
            <a:endParaRPr lang="en-US" altLang="en-US" sz="2000" dirty="0" smtClean="0">
              <a:latin typeface="Courier" charset="0"/>
              <a:ea typeface="Courier" charset="0"/>
              <a:cs typeface="Courier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dirty="0" err="1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err="1" smtClean="0">
                <a:latin typeface="Courier" charset="0"/>
                <a:ea typeface="Courier" charset="0"/>
                <a:cs typeface="Courier" charset="0"/>
              </a:rPr>
              <a:t>noCanDo</a:t>
            </a: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= 1.99</a:t>
            </a: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alt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&lt;- </a:t>
            </a:r>
            <a:r>
              <a:rPr lang="en-US" altLang="en-US" sz="2000" dirty="0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ERROR</a:t>
            </a:r>
            <a: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altLang="en-US" sz="2000" dirty="0" smtClean="0">
                <a:latin typeface="Courier" charset="0"/>
                <a:ea typeface="Courier" charset="0"/>
                <a:cs typeface="Courier" charset="0"/>
              </a:rPr>
            </a:br>
            <a:endParaRPr lang="en-US" alt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457200" lvl="1" eaLnBrk="1" fontAlgn="auto" hangingPunct="1">
              <a:spcBef>
                <a:spcPts val="0"/>
              </a:spcBef>
              <a:spcAft>
                <a:spcPts val="0"/>
              </a:spcAft>
              <a:buClrTx/>
              <a:buSzPct val="80000"/>
              <a:defRPr/>
            </a:pP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Division with </a:t>
            </a:r>
            <a:r>
              <a:rPr lang="en-US" altLang="en-US" sz="28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 is 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also 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different </a:t>
            </a:r>
          </a:p>
          <a:p>
            <a:pPr marL="922338" lvl="2" eaLnBrk="1" fontAlgn="auto" hangingPunct="1">
              <a:spcBef>
                <a:spcPts val="0"/>
              </a:spcBef>
              <a:spcAft>
                <a:spcPts val="0"/>
              </a:spcAft>
              <a:buClrTx/>
              <a:buSzPct val="80000"/>
              <a:defRPr/>
            </a:pP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performs 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quotient remainder whole numbers 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only  </a:t>
            </a:r>
            <a:endParaRPr lang="en-US" altLang="en-US" dirty="0">
              <a:latin typeface="Baskerville" charset="0"/>
              <a:ea typeface="Baskerville" charset="0"/>
              <a:cs typeface="Baskerville" charset="0"/>
            </a:endParaRPr>
          </a:p>
          <a:p>
            <a:pPr marL="0" lvl="1" indent="0" eaLnBrk="1" fontAlgn="auto" hangingPunct="1">
              <a:spcBef>
                <a:spcPts val="900"/>
              </a:spcBef>
              <a:spcAft>
                <a:spcPts val="400"/>
              </a:spcAft>
              <a:buClrTx/>
              <a:buSzPct val="80000"/>
              <a:buNone/>
              <a:defRPr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= 9 / 2;	     </a:t>
            </a:r>
            <a:r>
              <a:rPr lang="en-US" alt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</a:t>
            </a:r>
            <a:r>
              <a:rPr lang="en-US" altLang="en-US" sz="200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alt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= 4, not 4.5 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400"/>
              </a:spcAft>
              <a:buClrTx/>
              <a:buSzPct val="80000"/>
              <a:buNone/>
              <a:defRPr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/ 5;  </a:t>
            </a:r>
            <a:r>
              <a:rPr lang="en-US" alt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What is </a:t>
            </a:r>
            <a:r>
              <a:rPr lang="en-US" altLang="en-US" sz="200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alt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now? ____     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400"/>
              </a:spcAft>
              <a:buClrTx/>
              <a:buSzPct val="80000"/>
              <a:buNone/>
              <a:defRPr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= 5 / 2;	     </a:t>
            </a:r>
            <a:r>
              <a:rPr lang="en-US" alt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What is </a:t>
            </a:r>
            <a:r>
              <a:rPr lang="en-US" altLang="en-US" sz="200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alt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now? ____</a:t>
            </a:r>
          </a:p>
        </p:txBody>
      </p:sp>
    </p:spTree>
    <p:extLst>
      <p:ext uri="{BB962C8B-B14F-4D97-AF65-F5344CB8AC3E}">
        <p14:creationId xmlns:p14="http://schemas.microsoft.com/office/powerpoint/2010/main" val="1522720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86594" y="6248798"/>
            <a:ext cx="1905000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123406" y="6248798"/>
            <a:ext cx="2897188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6594" y="6248798"/>
            <a:ext cx="1905000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23406" y="6248798"/>
            <a:ext cx="2897188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86594" y="6248798"/>
            <a:ext cx="1905000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123406" y="6248798"/>
            <a:ext cx="2897188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85750" y="437284"/>
            <a:ext cx="8534798" cy="1125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450" tIns="44550" rIns="90450" bIns="4455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000" dirty="0" smtClean="0">
                <a:solidFill>
                  <a:srgbClr val="001866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en-US" sz="4000" dirty="0">
                <a:solidFill>
                  <a:srgbClr val="001866"/>
                </a:solidFill>
                <a:latin typeface="Arial" charset="0"/>
                <a:ea typeface="Arial" charset="0"/>
                <a:cs typeface="Arial" charset="0"/>
              </a:rPr>
              <a:t>integer </a:t>
            </a:r>
            <a:r>
              <a:rPr lang="en-US" altLang="en-US" sz="4000" dirty="0">
                <a:solidFill>
                  <a:srgbClr val="001866"/>
                </a:solidFill>
                <a:latin typeface="Courier" charset="0"/>
                <a:ea typeface="Courier" charset="0"/>
                <a:cs typeface="Courier" charset="0"/>
              </a:rPr>
              <a:t>%</a:t>
            </a:r>
            <a:r>
              <a:rPr lang="en-US" altLang="en-US" sz="4000" dirty="0">
                <a:solidFill>
                  <a:srgbClr val="001866"/>
                </a:solidFill>
                <a:latin typeface="Arial" charset="0"/>
                <a:ea typeface="Arial" charset="0"/>
                <a:cs typeface="Arial" charset="0"/>
              </a:rPr>
              <a:t> operation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33400" y="1752600"/>
            <a:ext cx="8229600" cy="426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36638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8588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7642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80000"/>
              <a:defRPr/>
            </a:pPr>
            <a:r>
              <a:rPr lang="en-US" alt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3000" dirty="0" smtClean="0">
                <a:latin typeface="Courier" charset="0"/>
                <a:ea typeface="Courier" charset="0"/>
                <a:cs typeface="Courier" charset="0"/>
              </a:rPr>
              <a:t>%</a:t>
            </a:r>
            <a:r>
              <a:rPr lang="en-US" alt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 operator </a:t>
            </a:r>
            <a:r>
              <a:rPr lang="en-US" altLang="en-US" sz="3000" dirty="0">
                <a:latin typeface="Times New Roman" charset="0"/>
                <a:ea typeface="Times New Roman" charset="0"/>
                <a:cs typeface="Times New Roman" charset="0"/>
              </a:rPr>
              <a:t>returns the </a:t>
            </a:r>
            <a:r>
              <a:rPr lang="en-US" alt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remainder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solidFill>
                  <a:srgbClr val="0000C0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9 % 2;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___1___   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101 % 2;  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What is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now? ___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5 % 11;   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What is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now? ___ 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361 % 60; 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What is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anInt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now? ___     </a:t>
            </a:r>
          </a:p>
          <a:p>
            <a:pPr>
              <a:spcAft>
                <a:spcPts val="600"/>
              </a:spcAft>
            </a:pPr>
            <a:endParaRPr lang="en-US" sz="2000" b="0" dirty="0">
              <a:latin typeface="Courier" charset="0"/>
              <a:ea typeface="Courier" charset="0"/>
              <a:cs typeface="Courier" charset="0"/>
            </a:endParaRP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0000C0"/>
                </a:solidFill>
                <a:latin typeface="Courier" charset="0"/>
                <a:ea typeface="Courier" charset="0"/>
                <a:cs typeface="Courier" charset="0"/>
              </a:rPr>
              <a:t>quarter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  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quarter = 79 % 50 / 25;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What is quarter? ___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quarter = 57 % 50 / 25;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What is quarter? ___</a:t>
            </a:r>
            <a:endParaRPr lang="en-US" altLang="en-US" sz="2000" b="0" dirty="0" smtClean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686594" y="6248798"/>
            <a:ext cx="1905000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23406" y="6248798"/>
            <a:ext cx="2897188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86594" y="6248798"/>
            <a:ext cx="1905000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123406" y="6248798"/>
            <a:ext cx="2897188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86594" y="6248798"/>
            <a:ext cx="1905000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123406" y="6248798"/>
            <a:ext cx="2897188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3000"/>
          </a:p>
        </p:txBody>
      </p:sp>
      <p:sp>
        <p:nvSpPr>
          <p:cNvPr id="3" name="Rectangle 2"/>
          <p:cNvSpPr/>
          <p:nvPr/>
        </p:nvSpPr>
        <p:spPr>
          <a:xfrm>
            <a:off x="686593" y="1905000"/>
            <a:ext cx="7771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celcius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fahrenheit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b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</a:br>
            <a:endParaRPr lang="en-US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20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fahrenheit</a:t>
            </a:r>
            <a:r>
              <a:rPr lang="de-DE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 212; </a:t>
            </a:r>
          </a:p>
          <a:p>
            <a:pPr>
              <a:defRPr/>
            </a:pPr>
            <a:r>
              <a:rPr lang="de-DE" sz="20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celcius</a:t>
            </a:r>
            <a:r>
              <a:rPr lang="de-DE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 5 / 9 * </a:t>
            </a:r>
            <a:r>
              <a:rPr lang="de-DE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fahrenheit</a:t>
            </a:r>
            <a:r>
              <a:rPr lang="de-DE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- 32</a:t>
            </a:r>
            <a:r>
              <a:rPr lang="de-DE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>
              <a:defRPr/>
            </a:pPr>
            <a:endParaRPr lang="de-DE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2000" dirty="0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</a:t>
            </a:r>
            <a:r>
              <a:rPr lang="de-DE" sz="200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What</a:t>
            </a:r>
            <a:r>
              <a:rPr lang="de-DE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200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is</a:t>
            </a:r>
            <a:r>
              <a:rPr lang="de-DE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2000" dirty="0" err="1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celcius</a:t>
            </a:r>
            <a:r>
              <a:rPr lang="de-DE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? _____ </a:t>
            </a:r>
            <a:endParaRPr lang="de-DE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5750" y="437284"/>
            <a:ext cx="8534798" cy="1125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450" tIns="44550" rIns="90450" bIns="4455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000" dirty="0" smtClean="0">
                <a:solidFill>
                  <a:srgbClr val="001866"/>
                </a:solidFill>
                <a:latin typeface="Arial" charset="0"/>
                <a:ea typeface="Arial" charset="0"/>
                <a:cs typeface="Arial" charset="0"/>
              </a:rPr>
              <a:t>Integer division, watch out</a:t>
            </a:r>
            <a:endParaRPr lang="en-US" altLang="en-US" sz="4000" dirty="0">
              <a:solidFill>
                <a:srgbClr val="00186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6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err="1" smtClean="0"/>
              <a:t>const</a:t>
            </a:r>
            <a:r>
              <a:rPr lang="en-US" altLang="en-US" dirty="0" smtClean="0"/>
              <a:t> objects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686800" cy="4648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It is sometimes convenient to have objects that cannot have altered state.</a:t>
            </a:r>
          </a:p>
          <a:p>
            <a:pPr>
              <a:defRPr/>
            </a:pPr>
            <a:r>
              <a:rPr lang="en-US" altLang="en-US" dirty="0" smtClean="0"/>
              <a:t>   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dirty="0" smtClean="0"/>
              <a:t> </a:t>
            </a:r>
            <a:r>
              <a:rPr lang="en-US" altLang="en-US" b="0" dirty="0" smtClean="0">
                <a:solidFill>
                  <a:schemeClr val="tx1"/>
                </a:solidFill>
                <a:latin typeface="Times New Roman Regular" charset="0"/>
              </a:rPr>
              <a:t>class-name  identifier</a:t>
            </a:r>
            <a:r>
              <a:rPr lang="en-US" altLang="en-US" b="0" dirty="0" smtClean="0"/>
              <a:t> </a:t>
            </a:r>
            <a:r>
              <a:rPr lang="en-US" altLang="en-US" dirty="0" smtClean="0"/>
              <a:t>= </a:t>
            </a:r>
            <a:r>
              <a:rPr lang="en-US" altLang="en-US" b="0" dirty="0" smtClean="0">
                <a:solidFill>
                  <a:schemeClr val="tx1"/>
                </a:solidFill>
                <a:latin typeface="Times New Roman Regular" charset="0"/>
              </a:rPr>
              <a:t>expression</a:t>
            </a:r>
            <a:r>
              <a:rPr lang="en-US" altLang="en-US" dirty="0" smtClean="0"/>
              <a:t>;</a:t>
            </a:r>
            <a:r>
              <a:rPr lang="en-US" altLang="en-US" sz="1800" b="0" dirty="0" smtClean="0">
                <a:solidFill>
                  <a:schemeClr val="tx1"/>
                </a:solidFill>
                <a:latin typeface="Times New Roman Regular" charset="0"/>
              </a:rPr>
              <a:t>   </a:t>
            </a:r>
            <a:r>
              <a:rPr lang="en-US" altLang="en-US" sz="1600" i="1" dirty="0" smtClean="0">
                <a:solidFill>
                  <a:schemeClr val="accent2"/>
                </a:solidFill>
              </a:rPr>
              <a:t>// use this form</a:t>
            </a:r>
            <a:endParaRPr lang="en-US" altLang="en-US" sz="1100" i="1" dirty="0" smtClean="0">
              <a:solidFill>
                <a:srgbClr val="CBCBCB"/>
              </a:solidFill>
            </a:endParaRPr>
          </a:p>
          <a:p>
            <a:pPr algn="just">
              <a:defRPr/>
            </a:pPr>
            <a:r>
              <a:rPr lang="en-US" altLang="en-US" b="0" dirty="0" smtClean="0">
                <a:latin typeface="Times New Roman Regular" charset="0"/>
              </a:rPr>
              <a:t>             </a:t>
            </a:r>
            <a:r>
              <a:rPr lang="en-US" altLang="en-US" b="0" dirty="0" smtClean="0">
                <a:solidFill>
                  <a:schemeClr val="tx1"/>
                </a:solidFill>
                <a:latin typeface="Times New Roman Regular" charset="0"/>
              </a:rPr>
              <a:t>-or-</a:t>
            </a:r>
            <a:endParaRPr lang="en-US" altLang="en-US" b="0" dirty="0" smtClean="0">
              <a:latin typeface="Times New Roman Regular" charset="0"/>
            </a:endParaRPr>
          </a:p>
          <a:p>
            <a:pPr>
              <a:defRPr/>
            </a:pPr>
            <a:r>
              <a:rPr lang="en-US" altLang="en-US" dirty="0" smtClean="0"/>
              <a:t>   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dirty="0" smtClean="0"/>
              <a:t> </a:t>
            </a:r>
            <a:r>
              <a:rPr lang="en-US" altLang="en-US" b="0" dirty="0" smtClean="0">
                <a:solidFill>
                  <a:schemeClr val="tx1"/>
                </a:solidFill>
                <a:latin typeface="Times New Roman Regular" charset="0"/>
              </a:rPr>
              <a:t> class-name </a:t>
            </a:r>
            <a:r>
              <a:rPr lang="en-US" altLang="en-US" dirty="0" smtClean="0"/>
              <a:t> </a:t>
            </a:r>
            <a:r>
              <a:rPr lang="en-US" altLang="en-US" b="0" dirty="0" smtClean="0">
                <a:solidFill>
                  <a:schemeClr val="tx1"/>
                </a:solidFill>
                <a:latin typeface="Times New Roman Regular" charset="0"/>
              </a:rPr>
              <a:t>identifier</a:t>
            </a:r>
            <a:r>
              <a:rPr lang="en-US" altLang="en-US" dirty="0" smtClean="0"/>
              <a:t> ( </a:t>
            </a:r>
            <a:r>
              <a:rPr lang="en-US" altLang="en-US" b="0" dirty="0" smtClean="0">
                <a:solidFill>
                  <a:schemeClr val="tx1"/>
                </a:solidFill>
                <a:latin typeface="Times New Roman Regular" charset="0"/>
              </a:rPr>
              <a:t>expression 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;    </a:t>
            </a:r>
          </a:p>
          <a:p>
            <a:pPr lvl="1">
              <a:spcBef>
                <a:spcPct val="35000"/>
              </a:spcBef>
              <a:buFont typeface="Symbol" charset="2"/>
              <a:buNone/>
              <a:defRPr/>
            </a:pPr>
            <a:r>
              <a:rPr lang="en-US" altLang="en-US" sz="2400" dirty="0" smtClean="0"/>
              <a:t>   Examples:</a:t>
            </a:r>
          </a:p>
          <a:p>
            <a:r>
              <a:rPr lang="en-US" sz="20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b="0" dirty="0" err="1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PI = 3.1415926;</a:t>
            </a:r>
          </a:p>
          <a:p>
            <a:r>
              <a:rPr lang="en-US" sz="2000" b="0" dirty="0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b="0" dirty="0" err="1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string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ERROR_MESSAGE =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2000" b="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Nooooooo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lvl="1">
              <a:buFont typeface="Symbol" charset="2"/>
              <a:buNone/>
              <a:defRPr/>
            </a:pPr>
            <a:r>
              <a:rPr lang="en-US" altLang="en-US" sz="2400" dirty="0" smtClean="0"/>
              <a:t>   Errors would occur on assignment:</a:t>
            </a:r>
            <a:endParaRPr lang="en-US" altLang="en-US" dirty="0" smtClean="0"/>
          </a:p>
          <a:p>
            <a:pPr>
              <a:defRPr/>
            </a:pPr>
            <a:r>
              <a:rPr lang="en-US" altLang="en-US" sz="2000" b="0" dirty="0" smtClean="0">
                <a:latin typeface="Courier" charset="0"/>
                <a:ea typeface="Courier" charset="0"/>
                <a:cs typeface="Courier" charset="0"/>
              </a:rPr>
              <a:t>    PI = 9.8;     </a:t>
            </a:r>
          </a:p>
          <a:p>
            <a:pPr>
              <a:defRPr/>
            </a:pPr>
            <a:r>
              <a:rPr lang="en-US" altLang="en-US" sz="2000" b="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en-US" sz="2000" b="0" dirty="0" err="1" smtClean="0"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en-US" altLang="en-US" sz="2000" b="0" dirty="0" smtClean="0">
                <a:latin typeface="Courier" charset="0"/>
                <a:ea typeface="Courier" charset="0"/>
                <a:cs typeface="Courier" charset="0"/>
              </a:rPr>
              <a:t> &gt;&gt; ERROR_MESSAGE;</a:t>
            </a:r>
          </a:p>
        </p:txBody>
      </p:sp>
    </p:spTree>
    <p:extLst>
      <p:ext uri="{BB962C8B-B14F-4D97-AF65-F5344CB8AC3E}">
        <p14:creationId xmlns:p14="http://schemas.microsoft.com/office/powerpoint/2010/main" val="101124467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Mixing types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686800" cy="4648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There are many numeric types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In general, if the type differ, promote the "smaller" to the "larger"</a:t>
            </a:r>
          </a:p>
          <a:p>
            <a:pPr lvl="1">
              <a:buSzPct val="80000"/>
              <a:defRPr/>
            </a:pPr>
            <a:r>
              <a:rPr lang="en-US" altLang="en-US" dirty="0" err="1" smtClean="0"/>
              <a:t>int</a:t>
            </a:r>
            <a:r>
              <a:rPr lang="en-US" altLang="en-US" dirty="0" smtClean="0"/>
              <a:t> + double will be a double</a:t>
            </a:r>
          </a:p>
          <a:p>
            <a:pPr>
              <a:spcAft>
                <a:spcPts val="600"/>
              </a:spcAft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Monaco" charset="0"/>
              </a:rPr>
              <a:t/>
            </a:r>
            <a:br>
              <a:rPr lang="en-US" sz="1200" b="0" dirty="0" smtClean="0">
                <a:solidFill>
                  <a:srgbClr val="000000"/>
                </a:solidFill>
                <a:latin typeface="Monaco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5 + 1.23 </a:t>
            </a:r>
          </a:p>
          <a:p>
            <a:pPr>
              <a:spcAft>
                <a:spcPts val="600"/>
              </a:spcAft>
              <a:defRPr/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5.0 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+ 1.23 </a:t>
            </a:r>
            <a:endParaRPr lang="en-US" sz="2000" b="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6.23</a:t>
            </a:r>
            <a:endParaRPr lang="en-US" sz="2000" b="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6157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333500"/>
          </a:xfrm>
        </p:spPr>
        <p:txBody>
          <a:bodyPr/>
          <a:lstStyle/>
          <a:p>
            <a:pPr marL="0" algn="ctr">
              <a:lnSpc>
                <a:spcPct val="88000"/>
              </a:lnSpc>
              <a:defRPr/>
            </a:pPr>
            <a:r>
              <a:rPr lang="en-US" altLang="en-US" sz="3600" dirty="0" smtClean="0">
                <a:solidFill>
                  <a:schemeClr val="tx1"/>
                </a:solidFill>
              </a:rPr>
              <a:t>Another Algorithm Pattern: </a:t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3600" dirty="0" smtClean="0">
                <a:solidFill>
                  <a:schemeClr val="tx1"/>
                </a:solidFill>
              </a:rPr>
              <a:t>Prompt then Input</a:t>
            </a: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smtClean="0"/>
              <a:t>The </a:t>
            </a:r>
            <a:r>
              <a:rPr lang="en-US" altLang="en-US" i="1" smtClean="0"/>
              <a:t>Input/Process/Output</a:t>
            </a:r>
            <a:r>
              <a:rPr lang="en-US" altLang="en-US" smtClean="0"/>
              <a:t> programming pattern can be used to help design many programs in the first several chapters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The </a:t>
            </a:r>
            <a:r>
              <a:rPr lang="en-US" altLang="en-US" i="1" dirty="0" smtClean="0"/>
              <a:t>Prompt then Input</a:t>
            </a:r>
            <a:r>
              <a:rPr lang="en-US" altLang="en-US" dirty="0" smtClean="0"/>
              <a:t> pattern also occurs frequently.</a:t>
            </a:r>
          </a:p>
          <a:p>
            <a:pPr lvl="2">
              <a:buSzPct val="63000"/>
              <a:defRPr/>
            </a:pPr>
            <a:r>
              <a:rPr lang="en-US" altLang="en-US" dirty="0" smtClean="0"/>
              <a:t>The user is often asked to enter data</a:t>
            </a:r>
          </a:p>
          <a:p>
            <a:pPr lvl="2">
              <a:buSzPct val="63000"/>
              <a:defRPr/>
            </a:pPr>
            <a:r>
              <a:rPr lang="en-US" altLang="en-US" dirty="0" smtClean="0"/>
              <a:t>The programmer must make sure the user is told what to enter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" y="342900"/>
            <a:ext cx="8991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marL="18811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6225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7368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115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96545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42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879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337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79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algn="ctr">
              <a:lnSpc>
                <a:spcPct val="90000"/>
              </a:lnSpc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Prompt then Input Pattern</a:t>
            </a:r>
          </a:p>
        </p:txBody>
      </p:sp>
      <p:graphicFrame>
        <p:nvGraphicFramePr>
          <p:cNvPr id="69635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246886"/>
              </p:ext>
            </p:extLst>
          </p:nvPr>
        </p:nvGraphicFramePr>
        <p:xfrm>
          <a:off x="228600" y="2590800"/>
          <a:ext cx="8839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3" name="Document" r:id="rId4" imgW="3517900" imgH="1320800" progId="Word.Document.8">
                  <p:embed/>
                </p:oleObj>
              </mc:Choice>
              <mc:Fallback>
                <p:oleObj name="Document" r:id="rId4" imgW="3517900" imgH="1320800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88392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8534400" cy="1333500"/>
          </a:xfrm>
        </p:spPr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smtClean="0"/>
              <a:t>Examples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1910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Instances of the </a:t>
            </a:r>
            <a:r>
              <a:rPr lang="en-US" altLang="en-US" i="1" dirty="0" smtClean="0"/>
              <a:t>Prompt then Input</a:t>
            </a:r>
            <a:r>
              <a:rPr lang="en-US" altLang="en-US" dirty="0" smtClean="0"/>
              <a:t> pattern:</a:t>
            </a:r>
          </a:p>
          <a:p>
            <a:endParaRPr lang="en-US" b="0" dirty="0" smtClean="0">
              <a:solidFill>
                <a:srgbClr val="000000"/>
              </a:solidFill>
              <a:latin typeface="Monaco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b="0" dirty="0" smtClean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"Enter your first name: "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b="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&gt;&gt; </a:t>
            </a:r>
            <a:r>
              <a:rPr lang="en-US" sz="2000" b="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firstName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</a:t>
            </a:r>
          </a:p>
          <a:p>
            <a:endParaRPr lang="en-US" sz="2000" b="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b="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b="0" dirty="0" smtClean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"Enter accumulated credits: "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b="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&gt;&gt; credits;</a:t>
            </a:r>
          </a:p>
          <a:p>
            <a:pPr>
              <a:defRPr/>
            </a:pPr>
            <a:endParaRPr lang="en-US" altLang="en-US" sz="1100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smtClean="0"/>
              <a:t>General Forms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General forms provide information to create syntactically correct programs </a:t>
            </a:r>
          </a:p>
          <a:p>
            <a:pPr lvl="2">
              <a:buSzPct val="63000"/>
              <a:defRPr/>
            </a:pPr>
            <a:r>
              <a:rPr lang="en-US" altLang="en-US" dirty="0" smtClean="0"/>
              <a:t>Anything in yellow boldface must be written exactly as shown (</a:t>
            </a:r>
            <a:r>
              <a:rPr lang="en-US" altLang="en-US" sz="2400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altLang="en-US" sz="24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&lt;&lt;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dirty="0" smtClean="0"/>
              <a:t>for example) </a:t>
            </a:r>
          </a:p>
          <a:p>
            <a:pPr lvl="2">
              <a:buSzPct val="63000"/>
              <a:defRPr/>
            </a:pPr>
            <a:r>
              <a:rPr lang="en-US" altLang="en-US" dirty="0" smtClean="0"/>
              <a:t>Anything in</a:t>
            </a:r>
            <a:r>
              <a:rPr lang="en-US" altLang="en-US" i="1" dirty="0" smtClean="0"/>
              <a:t> italic </a:t>
            </a:r>
            <a:r>
              <a:rPr lang="en-US" altLang="en-US" dirty="0" smtClean="0"/>
              <a:t>represents something that must be supplied by the user </a:t>
            </a:r>
          </a:p>
          <a:p>
            <a:pPr lvl="2">
              <a:buSzPct val="63000"/>
              <a:defRPr/>
            </a:pPr>
            <a:r>
              <a:rPr lang="en-US" altLang="en-US" dirty="0" smtClean="0"/>
              <a:t>The italicized portions are defined elsewhere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419100"/>
            <a:ext cx="8534400" cy="1333500"/>
          </a:xfrm>
        </p:spPr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Compile, Link, and Run time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695449"/>
            <a:ext cx="104502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1"/>
          <p:cNvSpPr txBox="1">
            <a:spLocks noChangeArrowheads="1"/>
          </p:cNvSpPr>
          <p:nvPr/>
        </p:nvSpPr>
        <p:spPr bwMode="auto">
          <a:xfrm>
            <a:off x="533400" y="1676400"/>
            <a:ext cx="8305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952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askerville" charset="0"/>
                <a:ea typeface="Baskerville" charset="0"/>
                <a:cs typeface="Baskerville" charset="0"/>
              </a:defRPr>
            </a:lvl2pPr>
            <a:lvl3pPr marL="928688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Baskerville" charset="0"/>
                <a:ea typeface="Baskerville" charset="0"/>
                <a:cs typeface="Baskerville" charset="0"/>
              </a:defRPr>
            </a:lvl3pPr>
            <a:lvl4pPr marL="132715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askerville" charset="0"/>
                <a:ea typeface="Baskerville" charset="0"/>
                <a:cs typeface="Baskerville" charset="0"/>
              </a:defRPr>
            </a:lvl4pPr>
            <a:lvl5pPr marL="17668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80000"/>
              <a:defRPr/>
            </a:pPr>
            <a:r>
              <a:rPr lang="en-US" dirty="0" smtClean="0"/>
              <a:t>The compiler translates source code into machine code</a:t>
            </a:r>
          </a:p>
          <a:p>
            <a:pPr marL="457200" lvl="1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80000"/>
              <a:defRPr/>
            </a:pPr>
            <a:r>
              <a:rPr lang="en-US" dirty="0" smtClean="0"/>
              <a:t>The linker puts together several pieces of machine code to create an executable program</a:t>
            </a:r>
          </a:p>
          <a:p>
            <a:pPr marL="457200" lvl="1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80000"/>
              <a:defRPr/>
            </a:pPr>
            <a:r>
              <a:rPr lang="en-US" dirty="0" smtClean="0"/>
              <a:t>Errors occur at various times </a:t>
            </a:r>
            <a:endParaRPr lang="en-US" altLang="en-US" dirty="0" smtClean="0">
              <a:latin typeface="Monaco" charset="0"/>
              <a:ea typeface="Monaco" charset="0"/>
              <a:cs typeface="Monaco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390C04-486A-4A81-AC8D-9B663E52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2" y="4191000"/>
            <a:ext cx="88455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7254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8534400" cy="1333500"/>
          </a:xfrm>
        </p:spPr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Errors and Warnings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5029200"/>
          </a:xfrm>
        </p:spPr>
        <p:txBody>
          <a:bodyPr/>
          <a:lstStyle/>
          <a:p>
            <a:pPr marL="457200" lvl="0" indent="-457200">
              <a:spcAft>
                <a:spcPts val="400"/>
              </a:spcAft>
              <a:buSzPct val="100000"/>
              <a:buFont typeface="Arial" charset="0"/>
              <a:buChar char="•"/>
            </a:pPr>
            <a:r>
              <a:rPr lang="en-GB" sz="2800" b="0" i="1" dirty="0" err="1" smtClean="0">
                <a:latin typeface="Times New Roman" charset="0"/>
                <a:ea typeface="Times New Roman" charset="0"/>
                <a:cs typeface="Times New Roman" charset="0"/>
              </a:rPr>
              <a:t>compiletime</a:t>
            </a:r>
            <a:r>
              <a:rPr lang="en-GB" sz="2800" b="0" dirty="0" smtClean="0">
                <a:latin typeface="Times New Roman" charset="0"/>
                <a:ea typeface="Times New Roman" charset="0"/>
                <a:cs typeface="Times New Roman" charset="0"/>
              </a:rPr>
              <a:t>—syntax errors </a:t>
            </a:r>
            <a:r>
              <a:rPr lang="en-GB" sz="2800" b="0" dirty="0">
                <a:latin typeface="Times New Roman" charset="0"/>
                <a:ea typeface="Times New Roman" charset="0"/>
                <a:cs typeface="Times New Roman" charset="0"/>
              </a:rPr>
              <a:t>that occur during </a:t>
            </a:r>
            <a:r>
              <a:rPr lang="en-GB" sz="2800" b="0" dirty="0" smtClean="0">
                <a:latin typeface="Times New Roman" charset="0"/>
                <a:ea typeface="Times New Roman" charset="0"/>
                <a:cs typeface="Times New Roman" charset="0"/>
              </a:rPr>
              <a:t>compilation (missing semicolon)</a:t>
            </a:r>
            <a:endParaRPr lang="en-US" sz="2800" b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0" indent="-457200">
              <a:spcAft>
                <a:spcPts val="400"/>
              </a:spcAft>
              <a:buSzPct val="100000"/>
              <a:buFont typeface="Arial" charset="0"/>
              <a:buChar char="•"/>
            </a:pPr>
            <a:r>
              <a:rPr lang="en-GB" sz="2800" b="0" i="1" dirty="0">
                <a:latin typeface="Times New Roman" charset="0"/>
                <a:ea typeface="Times New Roman" charset="0"/>
                <a:cs typeface="Times New Roman" charset="0"/>
              </a:rPr>
              <a:t>warnings</a:t>
            </a:r>
            <a:r>
              <a:rPr lang="en-GB" sz="2800" b="0" dirty="0">
                <a:latin typeface="Times New Roman" charset="0"/>
                <a:ea typeface="Times New Roman" charset="0"/>
                <a:cs typeface="Times New Roman" charset="0"/>
              </a:rPr>
              <a:t>—code that </a:t>
            </a:r>
            <a:r>
              <a:rPr lang="en-GB" sz="2800" b="0" dirty="0" smtClean="0">
                <a:latin typeface="Times New Roman" charset="0"/>
                <a:ea typeface="Times New Roman" charset="0"/>
                <a:cs typeface="Times New Roman" charset="0"/>
              </a:rPr>
              <a:t>appears </a:t>
            </a:r>
            <a:r>
              <a:rPr lang="en-GB" sz="2800" b="0" dirty="0">
                <a:latin typeface="Times New Roman" charset="0"/>
                <a:ea typeface="Times New Roman" charset="0"/>
                <a:cs typeface="Times New Roman" charset="0"/>
              </a:rPr>
              <a:t>risky, suggesting there may be a future </a:t>
            </a:r>
            <a:r>
              <a:rPr lang="en-GB" sz="2800" b="0" dirty="0" smtClean="0">
                <a:latin typeface="Times New Roman" charset="0"/>
                <a:ea typeface="Times New Roman" charset="0"/>
                <a:cs typeface="Times New Roman" charset="0"/>
              </a:rPr>
              <a:t>error </a:t>
            </a:r>
            <a:r>
              <a:rPr lang="en-US" sz="2800" b="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mr-IN" sz="2800" b="0" dirty="0" smtClean="0">
                <a:latin typeface="Times New Roman" charset="0"/>
                <a:ea typeface="Times New Roman" charset="0"/>
                <a:cs typeface="Times New Roman" charset="0"/>
              </a:rPr>
              <a:t>&lt;</a:t>
            </a:r>
            <a:r>
              <a:rPr lang="en-US" sz="2800" b="0" dirty="0" smtClean="0">
                <a:latin typeface="Times New Roman" charset="0"/>
                <a:ea typeface="Times New Roman" charset="0"/>
                <a:cs typeface="Times New Roman" charset="0"/>
              </a:rPr>
              <a:t>type</a:t>
            </a:r>
            <a:r>
              <a:rPr lang="mr-IN" sz="2800" b="0" dirty="0" smtClean="0">
                <a:latin typeface="Times New Roman" charset="0"/>
                <a:ea typeface="Times New Roman" charset="0"/>
                <a:cs typeface="Times New Roman" charset="0"/>
              </a:rPr>
              <a:t>&gt;&gt;</a:t>
            </a:r>
            <a:r>
              <a:rPr lang="en-US" sz="2800" b="0" dirty="0" smtClean="0">
                <a:latin typeface="Times New Roman" charset="0"/>
                <a:ea typeface="Times New Roman" charset="0"/>
                <a:cs typeface="Times New Roman" charset="0"/>
              </a:rPr>
              <a:t> needs space)</a:t>
            </a:r>
            <a:endParaRPr lang="en-US" sz="2800" b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0" indent="-457200">
              <a:spcAft>
                <a:spcPts val="400"/>
              </a:spcAft>
              <a:buSzPct val="100000"/>
              <a:buFont typeface="Arial" charset="0"/>
              <a:buChar char="•"/>
            </a:pPr>
            <a:r>
              <a:rPr lang="en-GB" sz="2800" b="0" i="1" dirty="0" err="1">
                <a:latin typeface="Times New Roman" charset="0"/>
                <a:ea typeface="Times New Roman" charset="0"/>
                <a:cs typeface="Times New Roman" charset="0"/>
              </a:rPr>
              <a:t>linktime</a:t>
            </a:r>
            <a:r>
              <a:rPr lang="en-GB" sz="2800" b="0" dirty="0">
                <a:latin typeface="Times New Roman" charset="0"/>
                <a:ea typeface="Times New Roman" charset="0"/>
                <a:cs typeface="Times New Roman" charset="0"/>
              </a:rPr>
              <a:t>—errors that occur when the linker cannot find what it </a:t>
            </a:r>
            <a:r>
              <a:rPr lang="en-GB" sz="2800" b="0" dirty="0" smtClean="0">
                <a:latin typeface="Times New Roman" charset="0"/>
                <a:ea typeface="Times New Roman" charset="0"/>
                <a:cs typeface="Times New Roman" charset="0"/>
              </a:rPr>
              <a:t>needs (missing .o file)</a:t>
            </a:r>
            <a:endParaRPr lang="en-US" sz="2800" b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0" indent="-457200">
              <a:spcAft>
                <a:spcPts val="400"/>
              </a:spcAft>
              <a:buSzPct val="100000"/>
              <a:buFont typeface="Arial" charset="0"/>
              <a:buChar char="•"/>
            </a:pPr>
            <a:r>
              <a:rPr lang="en-GB" sz="2800" b="0" i="1" dirty="0">
                <a:latin typeface="Times New Roman" charset="0"/>
                <a:ea typeface="Times New Roman" charset="0"/>
                <a:cs typeface="Times New Roman" charset="0"/>
              </a:rPr>
              <a:t>runtime</a:t>
            </a:r>
            <a:r>
              <a:rPr lang="en-GB" sz="2800" b="0" dirty="0">
                <a:latin typeface="Times New Roman" charset="0"/>
                <a:ea typeface="Times New Roman" charset="0"/>
                <a:cs typeface="Times New Roman" charset="0"/>
              </a:rPr>
              <a:t>—errors that occur while the program is </a:t>
            </a:r>
            <a:r>
              <a:rPr lang="en-GB" sz="2800" b="0" dirty="0" smtClean="0">
                <a:latin typeface="Times New Roman" charset="0"/>
                <a:ea typeface="Times New Roman" charset="0"/>
                <a:cs typeface="Times New Roman" charset="0"/>
              </a:rPr>
              <a:t>executing  (a file is not found)</a:t>
            </a:r>
            <a:endParaRPr lang="en-US" sz="2800" b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0" indent="-457200">
              <a:spcAft>
                <a:spcPts val="400"/>
              </a:spcAft>
              <a:buSzPct val="100000"/>
              <a:buFont typeface="Arial" charset="0"/>
              <a:buChar char="•"/>
            </a:pPr>
            <a:r>
              <a:rPr lang="en-GB" sz="2800" b="0" i="1" dirty="0">
                <a:latin typeface="Times New Roman" charset="0"/>
                <a:ea typeface="Times New Roman" charset="0"/>
                <a:cs typeface="Times New Roman" charset="0"/>
              </a:rPr>
              <a:t>intent</a:t>
            </a:r>
            <a:r>
              <a:rPr lang="en-GB" sz="2800" b="0" dirty="0">
                <a:latin typeface="Times New Roman" charset="0"/>
                <a:ea typeface="Times New Roman" charset="0"/>
                <a:cs typeface="Times New Roman" charset="0"/>
              </a:rPr>
              <a:t>—the program does what was typed, not what was </a:t>
            </a:r>
            <a:r>
              <a:rPr lang="en-GB" sz="2800" b="0" dirty="0" smtClean="0">
                <a:latin typeface="Times New Roman" charset="0"/>
                <a:ea typeface="Times New Roman" charset="0"/>
                <a:cs typeface="Times New Roman" charset="0"/>
              </a:rPr>
              <a:t>intended (logic error produces wrong answer)</a:t>
            </a:r>
            <a:endParaRPr lang="en-US" sz="2800" b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80000"/>
              <a:buFontTx/>
              <a:buNone/>
              <a:tabLst/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2880159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3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dirty="0" smtClean="0"/>
              <a:t>Errors </a:t>
            </a:r>
            <a:r>
              <a:rPr lang="en-US" altLang="en-US" dirty="0"/>
              <a:t>Detected at </a:t>
            </a:r>
            <a:r>
              <a:rPr lang="en-US" altLang="en-US" dirty="0" err="1"/>
              <a:t>Compiletime</a:t>
            </a:r>
            <a:endParaRPr lang="en-US" altLang="en-US" dirty="0"/>
          </a:p>
        </p:txBody>
      </p:sp>
      <p:sp>
        <p:nvSpPr>
          <p:cNvPr id="2458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381000" y="1676400"/>
            <a:ext cx="8229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1">
              <a:buSzPct val="100000"/>
            </a:pPr>
            <a:r>
              <a:rPr lang="en-US" altLang="en-US" dirty="0"/>
              <a:t>Generated while the compiler is processing the source code</a:t>
            </a:r>
          </a:p>
          <a:p>
            <a:pPr lvl="1">
              <a:buSzPct val="100000"/>
            </a:pPr>
            <a:r>
              <a:rPr lang="en-US" altLang="en-US" dirty="0"/>
              <a:t>Compiler reports violations of syntax rules. </a:t>
            </a:r>
            <a:endParaRPr lang="en-US" altLang="en-US" dirty="0" smtClean="0"/>
          </a:p>
          <a:p>
            <a:pPr lvl="1">
              <a:buSzPct val="100000"/>
            </a:pPr>
            <a:r>
              <a:rPr lang="en-US" altLang="en-US" dirty="0" smtClean="0"/>
              <a:t>For example, the </a:t>
            </a:r>
            <a:r>
              <a:rPr lang="en-US" altLang="en-US" dirty="0"/>
              <a:t>compiler </a:t>
            </a:r>
            <a:r>
              <a:rPr lang="en-US" altLang="en-US" dirty="0" smtClean="0"/>
              <a:t>will try to inform you of the two syntax errors in this line </a:t>
            </a:r>
          </a:p>
          <a:p>
            <a:pPr marL="114300" lvl="1" indent="0">
              <a:buNone/>
            </a:pPr>
            <a:r>
              <a:rPr lang="en-US" altLang="en-US" sz="2400" b="0" dirty="0"/>
              <a:t>	</a:t>
            </a:r>
            <a:r>
              <a:rPr lang="en-US" altLang="en-US" sz="2400" b="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student 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Number</a:t>
            </a:r>
            <a:endParaRPr lang="en-US" altLang="en-US" sz="24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alt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9308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05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0707" name="Rectangle 205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0708" name="Rectangle 205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0709" name="Rectangle 205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0710" name="Rectangle 205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0711" name="Rectangle 205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31" name="Rectangle 2056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8534400" cy="1333500"/>
          </a:xfrm>
          <a:noFill/>
        </p:spPr>
        <p:txBody>
          <a:bodyPr lIns="92075" tIns="46038" rIns="92075" bIns="46038"/>
          <a:lstStyle/>
          <a:p>
            <a:r>
              <a:rPr lang="en-US" altLang="en-US" dirty="0" smtClean="0"/>
              <a:t>Warnings </a:t>
            </a:r>
            <a:r>
              <a:rPr lang="en-US" altLang="en-US" dirty="0"/>
              <a:t>generated by the compiler</a:t>
            </a:r>
          </a:p>
        </p:txBody>
      </p:sp>
      <p:sp>
        <p:nvSpPr>
          <p:cNvPr id="26632" name="Rectangle 2057"/>
          <p:cNvSpPr>
            <a:spLocks noGrp="1" noChangeArrowheads="1"/>
          </p:cNvSpPr>
          <p:nvPr>
            <p:ph idx="1"/>
          </p:nvPr>
        </p:nvSpPr>
        <p:spPr bwMode="auto">
          <a:xfrm>
            <a:off x="381000" y="1676400"/>
            <a:ext cx="82296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1">
              <a:buSzPct val="100000"/>
            </a:pPr>
            <a:r>
              <a:rPr lang="en-US" altLang="en-US" dirty="0"/>
              <a:t>The compiler generates warnings when it discovers something that is legal, but potentially problematic</a:t>
            </a:r>
          </a:p>
          <a:p>
            <a:pPr lvl="1">
              <a:buSzPct val="100000"/>
            </a:pPr>
            <a:r>
              <a:rPr lang="en-US" altLang="en-US" dirty="0" smtClean="0"/>
              <a:t>Example</a:t>
            </a:r>
            <a:endParaRPr lang="en-US" altLang="en-US" dirty="0"/>
          </a:p>
          <a:p>
            <a:pPr>
              <a:spcBef>
                <a:spcPct val="20000"/>
              </a:spcBef>
              <a:buSzPct val="80000"/>
            </a:pPr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  double x, y, 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z;</a:t>
            </a:r>
            <a:endParaRPr lang="en-US" altLang="en-US" sz="24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  y = 2 * 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x;</a:t>
            </a:r>
          </a:p>
          <a:p>
            <a:endParaRPr lang="en-US" altLang="en-US" sz="24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warning: unused variable 'z' [-</a:t>
            </a:r>
            <a:r>
              <a:rPr lang="en-US" sz="2000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Wunused</a:t>
            </a:r>
            <a:r>
              <a:rPr lang="en-US" sz="20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-variable</a:t>
            </a:r>
            <a:r>
              <a:rPr lang="en-US" sz="2000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warning</a:t>
            </a:r>
            <a:r>
              <a:rPr lang="en-US" sz="20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 variable 'x' is uninitialized when used here [-</a:t>
            </a:r>
            <a:r>
              <a:rPr lang="en-US" sz="2000" b="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Wuninitialized</a:t>
            </a:r>
            <a:r>
              <a:rPr lang="en-US" sz="20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]</a:t>
            </a:r>
            <a:endParaRPr lang="en-US" sz="2000" b="0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77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05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2755" name="Rectangle 205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2756" name="Rectangle 205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2757" name="Rectangle 205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2758" name="Rectangle 205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2759" name="Rectangle 205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5" name="Rectangle 2056"/>
          <p:cNvSpPr>
            <a:spLocks noGrp="1" noChangeArrowheads="1"/>
          </p:cNvSpPr>
          <p:nvPr>
            <p:ph type="title"/>
          </p:nvPr>
        </p:nvSpPr>
        <p:spPr>
          <a:xfrm>
            <a:off x="152400" y="485775"/>
            <a:ext cx="8534400" cy="1333500"/>
          </a:xfrm>
          <a:noFill/>
        </p:spPr>
        <p:txBody>
          <a:bodyPr lIns="92075" tIns="46038" rIns="92075" bIns="46038"/>
          <a:lstStyle/>
          <a:p>
            <a:r>
              <a:rPr lang="en-US" altLang="en-US" dirty="0" err="1" smtClean="0"/>
              <a:t>Linktime</a:t>
            </a:r>
            <a:r>
              <a:rPr lang="en-US" altLang="en-US" dirty="0" smtClean="0"/>
              <a:t> </a:t>
            </a:r>
            <a:r>
              <a:rPr lang="en-US" altLang="en-US" dirty="0"/>
              <a:t>Errors </a:t>
            </a:r>
          </a:p>
        </p:txBody>
      </p:sp>
      <p:sp>
        <p:nvSpPr>
          <p:cNvPr id="27656" name="Rectangle 2057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8229600" cy="3833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1">
              <a:buSzPct val="80000"/>
            </a:pPr>
            <a:r>
              <a:rPr lang="en-US" altLang="en-US" dirty="0"/>
              <a:t>Errors that occur while trying to put together (link) an executable program</a:t>
            </a:r>
          </a:p>
          <a:p>
            <a:pPr lvl="1">
              <a:buSzPct val="80000"/>
            </a:pPr>
            <a:r>
              <a:rPr lang="en-US" altLang="en-US" dirty="0"/>
              <a:t>For example, we must always have </a:t>
            </a:r>
            <a:r>
              <a:rPr lang="en-US" altLang="en-US" dirty="0" smtClean="0"/>
              <a:t>a function named </a:t>
            </a:r>
            <a:r>
              <a:rPr lang="en-US" altLang="en-US" sz="2800" dirty="0" smtClean="0">
                <a:latin typeface="Courier" charset="0"/>
                <a:ea typeface="Courier" charset="0"/>
                <a:cs typeface="Courier" charset="0"/>
              </a:rPr>
              <a:t>main</a:t>
            </a:r>
            <a:r>
              <a:rPr lang="en-US" altLang="en-US" dirty="0" smtClean="0"/>
              <a:t> </a:t>
            </a:r>
          </a:p>
          <a:p>
            <a:pPr lvl="2">
              <a:buSzPct val="100000"/>
            </a:pPr>
            <a:r>
              <a:rPr lang="en-US" altLang="en-US" sz="2600" dirty="0" smtClean="0">
                <a:latin typeface="Courier" charset="0"/>
                <a:ea typeface="Courier" charset="0"/>
                <a:cs typeface="Courier" charset="0"/>
              </a:rPr>
              <a:t>Main</a:t>
            </a:r>
            <a:r>
              <a:rPr lang="en-US" altLang="en-US" dirty="0" smtClean="0"/>
              <a:t> </a:t>
            </a:r>
            <a:r>
              <a:rPr lang="en-US" altLang="en-US" dirty="0"/>
              <a:t>or </a:t>
            </a:r>
            <a:r>
              <a:rPr lang="en-US" altLang="en-US" sz="2600" dirty="0">
                <a:latin typeface="Courier" charset="0"/>
                <a:ea typeface="Courier" charset="0"/>
                <a:cs typeface="Courier" charset="0"/>
              </a:rPr>
              <a:t>MAIN</a:t>
            </a:r>
            <a:r>
              <a:rPr lang="en-US" altLang="en-US" dirty="0"/>
              <a:t> won't </a:t>
            </a:r>
            <a:r>
              <a:rPr lang="en-US" altLang="en-US" dirty="0" smtClean="0"/>
              <a:t>do</a:t>
            </a:r>
            <a:endParaRPr lang="en-US" altLang="en-US" dirty="0"/>
          </a:p>
          <a:p>
            <a:endParaRPr lang="en-US" altLang="en-US" b="0" dirty="0">
              <a:latin typeface="Times New Roman Regular" charset="0"/>
            </a:endParaRPr>
          </a:p>
          <a:p>
            <a:endParaRPr lang="en-US" altLang="en-US" b="0" dirty="0">
              <a:latin typeface="Times New Roman Regular" charset="0"/>
            </a:endParaRPr>
          </a:p>
          <a:p>
            <a:endParaRPr lang="en-US" altLang="en-US" b="0" dirty="0">
              <a:latin typeface="Times New Roman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3957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9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dirty="0" smtClean="0"/>
              <a:t>Runtime </a:t>
            </a:r>
            <a:r>
              <a:rPr lang="en-US" altLang="en-US" dirty="0"/>
              <a:t>Errors</a:t>
            </a:r>
          </a:p>
        </p:txBody>
      </p:sp>
      <p:sp>
        <p:nvSpPr>
          <p:cNvPr id="28680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457200" y="1752600"/>
            <a:ext cx="82296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1">
              <a:buSzPct val="100000"/>
            </a:pPr>
            <a:r>
              <a:rPr lang="en-US" altLang="en-US" dirty="0" smtClean="0"/>
              <a:t>Errors that occur at runtime, that is, while the program is running</a:t>
            </a:r>
          </a:p>
          <a:p>
            <a:pPr lvl="1">
              <a:buSzPct val="100000"/>
            </a:pPr>
            <a:r>
              <a:rPr lang="en-US" altLang="en-US" dirty="0" smtClean="0"/>
              <a:t>Examples</a:t>
            </a:r>
          </a:p>
          <a:p>
            <a:pPr lvl="2">
              <a:buSzPct val="100000"/>
            </a:pPr>
            <a:r>
              <a:rPr lang="en-US" altLang="en-US" sz="2600" dirty="0" smtClean="0"/>
              <a:t>Invalid numeric input by the user</a:t>
            </a:r>
          </a:p>
          <a:p>
            <a:pPr lvl="2">
              <a:buSzPct val="100000"/>
            </a:pPr>
            <a:r>
              <a:rPr lang="en-US" altLang="en-US" sz="2600" dirty="0" smtClean="0"/>
              <a:t>Dividing an integer by 0</a:t>
            </a:r>
          </a:p>
          <a:p>
            <a:pPr lvl="2">
              <a:buSzPct val="100000"/>
            </a:pPr>
            <a:r>
              <a:rPr lang="en-US" altLang="en-US" sz="2600" dirty="0" smtClean="0"/>
              <a:t>File not found when opening it (wrong name)</a:t>
            </a:r>
          </a:p>
          <a:p>
            <a:pPr lvl="2">
              <a:buSzPct val="100000"/>
            </a:pPr>
            <a:r>
              <a:rPr lang="en-US" altLang="en-US" sz="2600" dirty="0" smtClean="0"/>
              <a:t>Indexing a list element with the index is out of range index</a:t>
            </a:r>
          </a:p>
          <a:p>
            <a:pPr lvl="2"/>
            <a:endParaRPr lang="en-US" altLang="en-US" dirty="0" smtClean="0"/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7243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dirty="0" smtClean="0"/>
              <a:t>Intent </a:t>
            </a:r>
            <a:r>
              <a:rPr lang="en-US" altLang="en-US" dirty="0"/>
              <a:t>Errors</a:t>
            </a:r>
          </a:p>
        </p:txBody>
      </p:sp>
      <p:sp>
        <p:nvSpPr>
          <p:cNvPr id="2970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457200" y="1752600"/>
            <a:ext cx="82296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1">
              <a:buSzPct val="100000"/>
            </a:pPr>
            <a:r>
              <a:rPr lang="en-US" altLang="en-US" dirty="0"/>
              <a:t>When the program does what you typed, not what you intended</a:t>
            </a:r>
          </a:p>
          <a:p>
            <a:pPr lvl="1">
              <a:buSzPct val="100000"/>
            </a:pPr>
            <a:r>
              <a:rPr lang="en-US" altLang="en-US" dirty="0"/>
              <a:t>Imagine this code</a:t>
            </a:r>
          </a:p>
          <a:p>
            <a:pPr>
              <a:spcBef>
                <a:spcPts val="600"/>
              </a:spcBef>
            </a:pPr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en-US" sz="2400" b="0" dirty="0" err="1"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&lt;&lt; "Enter sum: ";</a:t>
            </a:r>
          </a:p>
          <a:p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en-US" sz="2400" b="0" dirty="0" err="1"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&gt;&gt; n;</a:t>
            </a:r>
          </a:p>
          <a:p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en-US" sz="2400" b="0" dirty="0" err="1"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&lt;&lt; "  Enter n: ";</a:t>
            </a:r>
          </a:p>
          <a:p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en-US" sz="2400" b="0" dirty="0" err="1"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&gt;&gt; sum;</a:t>
            </a:r>
          </a:p>
          <a:p>
            <a:pPr>
              <a:spcAft>
                <a:spcPts val="1200"/>
              </a:spcAft>
            </a:pPr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en-US" sz="2400" b="0" dirty="0">
                <a:latin typeface="Courier" charset="0"/>
                <a:ea typeface="Courier" charset="0"/>
                <a:cs typeface="Courier" charset="0"/>
              </a:rPr>
              <a:t>average = sum / </a:t>
            </a:r>
            <a:r>
              <a:rPr lang="en-US" altLang="en-US" sz="2400" b="0" dirty="0" smtClean="0">
                <a:latin typeface="Courier" charset="0"/>
                <a:ea typeface="Courier" charset="0"/>
                <a:cs typeface="Courier" charset="0"/>
              </a:rPr>
              <a:t>n;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Whose responsibility </a:t>
            </a:r>
            <a:endParaRPr lang="en-US" altLang="en-US" sz="3000" b="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en-US" sz="3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000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   is </a:t>
            </a:r>
            <a:r>
              <a:rPr lang="en-US" altLang="en-US" sz="3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it to </a:t>
            </a:r>
            <a:r>
              <a:rPr lang="en-US" altLang="en-US" sz="3000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find this error? </a:t>
            </a:r>
            <a:endParaRPr lang="en-US" altLang="en-US" sz="30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83" r="15440" b="8824"/>
          <a:stretch/>
        </p:blipFill>
        <p:spPr>
          <a:xfrm>
            <a:off x="4800600" y="4495800"/>
            <a:ext cx="2286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980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7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333500"/>
          </a:xfrm>
          <a:noFill/>
        </p:spPr>
        <p:txBody>
          <a:bodyPr lIns="92075" tIns="46038" rIns="92075" bIns="46038"/>
          <a:lstStyle/>
          <a:p>
            <a:r>
              <a:rPr lang="en-US" altLang="en-US" sz="3600" dirty="0" smtClean="0"/>
              <a:t>When </a:t>
            </a:r>
            <a:r>
              <a:rPr lang="en-US" altLang="en-US" sz="3600" dirty="0"/>
              <a:t>the </a:t>
            </a:r>
            <a:r>
              <a:rPr lang="en-US" altLang="en-US" sz="3600" dirty="0" smtClean="0"/>
              <a:t>program </a:t>
            </a:r>
            <a:r>
              <a:rPr lang="en-US" altLang="en-US" sz="3600" smtClean="0"/>
              <a:t>doesn't work</a:t>
            </a:r>
            <a:endParaRPr lang="en-US" altLang="en-US" sz="3600" dirty="0"/>
          </a:p>
        </p:txBody>
      </p:sp>
      <p:sp>
        <p:nvSpPr>
          <p:cNvPr id="30728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457200" y="1752600"/>
            <a:ext cx="80772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1">
              <a:buSzPct val="101000"/>
            </a:pPr>
            <a:r>
              <a:rPr lang="en-US" altLang="en-US" dirty="0"/>
              <a:t>If none of the preceding errors occur, the program may still not be right</a:t>
            </a:r>
          </a:p>
          <a:p>
            <a:pPr lvl="1">
              <a:buSzPct val="101000"/>
            </a:pPr>
            <a:r>
              <a:rPr lang="en-US" altLang="en-US" dirty="0"/>
              <a:t>The working program may not match the specification because either </a:t>
            </a:r>
          </a:p>
          <a:p>
            <a:pPr lvl="2">
              <a:buSzPct val="101000"/>
            </a:pPr>
            <a:r>
              <a:rPr lang="en-US" altLang="en-US" dirty="0"/>
              <a:t>The programmers did not match, or understand the problem statement</a:t>
            </a:r>
          </a:p>
          <a:p>
            <a:pPr lvl="2">
              <a:buSzPct val="101000"/>
            </a:pPr>
            <a:r>
              <a:rPr lang="en-US" altLang="en-US" dirty="0"/>
              <a:t>The problem statement may have been incorrect</a:t>
            </a:r>
          </a:p>
          <a:p>
            <a:pPr lvl="2">
              <a:buSzPct val="101000"/>
            </a:pPr>
            <a:r>
              <a:rPr lang="en-US" altLang="en-US" dirty="0"/>
              <a:t>Someone may have changed the </a:t>
            </a:r>
            <a:r>
              <a:rPr lang="en-US" altLang="en-US" dirty="0" smtClean="0"/>
              <a:t>problem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97471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42900"/>
            <a:ext cx="8077200" cy="1333500"/>
          </a:xfrm>
        </p:spPr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dirty="0" smtClean="0"/>
              <a:t>General Form for a program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267200"/>
          </a:xfrm>
        </p:spPr>
        <p:txBody>
          <a:bodyPr/>
          <a:lstStyle/>
          <a:p>
            <a:pPr algn="just">
              <a:spcBef>
                <a:spcPct val="15000"/>
              </a:spcBef>
              <a:defRPr/>
            </a:pPr>
            <a:r>
              <a:rPr lang="en-US" altLang="en-US" dirty="0" smtClean="0">
                <a:latin typeface="Courier" charset="0"/>
                <a:ea typeface="Courier" charset="0"/>
                <a:cs typeface="Courier" charset="0"/>
              </a:rPr>
              <a:t>//</a:t>
            </a:r>
            <a:r>
              <a:rPr lang="en-US" altLang="en-US" i="1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smtClean="0">
                <a:solidFill>
                  <a:schemeClr val="tx1"/>
                </a:solidFill>
                <a:latin typeface="Times New Roman Regular" charset="0"/>
              </a:rPr>
              <a:t>Comment </a:t>
            </a:r>
          </a:p>
          <a:p>
            <a:pPr algn="just">
              <a:spcBef>
                <a:spcPct val="15000"/>
              </a:spcBef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Times New Roman Regular" charset="0"/>
              </a:rPr>
              <a:t>#include-directive(s)</a:t>
            </a:r>
          </a:p>
          <a:p>
            <a:pPr algn="just">
              <a:spcBef>
                <a:spcPct val="15000"/>
              </a:spcBef>
              <a:defRPr/>
            </a:pP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using namespace </a:t>
            </a: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algn="just">
              <a:spcBef>
                <a:spcPct val="15000"/>
              </a:spcBef>
              <a:defRPr/>
            </a:pPr>
            <a:r>
              <a:rPr lang="en-US" altLang="en-US" b="0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main() {</a:t>
            </a:r>
          </a:p>
          <a:p>
            <a:pPr algn="just">
              <a:spcBef>
                <a:spcPct val="15000"/>
              </a:spcBef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Times New Roman Regular" charset="0"/>
              </a:rPr>
              <a:t>    object-initializations</a:t>
            </a:r>
          </a:p>
          <a:p>
            <a:pPr algn="just">
              <a:spcBef>
                <a:spcPct val="15000"/>
              </a:spcBef>
              <a:defRPr/>
            </a:pPr>
            <a:r>
              <a:rPr lang="en-US" altLang="en-US" b="0" dirty="0" smtClean="0">
                <a:solidFill>
                  <a:schemeClr val="tx1"/>
                </a:solidFill>
                <a:latin typeface="Times New Roman Regular" charset="0"/>
              </a:rPr>
              <a:t>    statement(s) </a:t>
            </a:r>
          </a:p>
          <a:p>
            <a:pPr algn="just">
              <a:spcBef>
                <a:spcPct val="15000"/>
              </a:spcBef>
              <a:defRPr/>
            </a:pP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  return 0;</a:t>
            </a:r>
            <a:endParaRPr lang="en-US" altLang="en-US" b="0" i="1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just">
              <a:spcBef>
                <a:spcPct val="15000"/>
              </a:spcBef>
              <a:defRPr/>
            </a:pPr>
            <a:r>
              <a:rPr lang="en-US" altLang="en-US" b="0" dirty="0" smtClean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smtClean="0"/>
              <a:t>Example C++ program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951413"/>
          </a:xfrm>
        </p:spPr>
        <p:txBody>
          <a:bodyPr/>
          <a:lstStyle/>
          <a:p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This C++ program gets a number from the</a:t>
            </a:r>
          </a:p>
          <a:p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user and displays that value squared</a:t>
            </a:r>
          </a:p>
          <a:p>
            <a:endParaRPr lang="en-US" sz="20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#include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000" b="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iostream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for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en-US" sz="2000" b="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sz="2000" b="0" dirty="0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000" b="0" dirty="0" smtClean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</a:br>
            <a:endParaRPr lang="en-US" sz="2000" b="0" dirty="0">
              <a:solidFill>
                <a:srgbClr val="3F7F5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using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namespace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000" b="0" dirty="0" err="1" smtClean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main() {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x;</a:t>
            </a:r>
          </a:p>
          <a:p>
            <a:endParaRPr lang="en-US" sz="2000" b="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"Enter a number: "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cin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&gt;&gt;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mr-IN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2000" b="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mr-IN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b="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squared</a:t>
            </a:r>
            <a:r>
              <a:rPr lang="mr-IN" sz="2000" b="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(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*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&lt;&lt; </a:t>
            </a:r>
            <a:r>
              <a:rPr lang="mr-IN" sz="2000" b="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mr-IN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endParaRPr lang="en-US" sz="2000" b="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0;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>
              <a:lnSpc>
                <a:spcPct val="90000"/>
              </a:lnSpc>
              <a:defRPr/>
            </a:pPr>
            <a:endParaRPr lang="en-US" altLang="en-US" sz="2000" b="0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smtClean="0"/>
              <a:t>The compiler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The compiler </a:t>
            </a:r>
          </a:p>
          <a:p>
            <a:pPr lvl="2">
              <a:spcBef>
                <a:spcPts val="300"/>
              </a:spcBef>
              <a:buSzPct val="63000"/>
              <a:defRPr/>
            </a:pPr>
            <a:r>
              <a:rPr lang="en-US" altLang="en-US" dirty="0" smtClean="0"/>
              <a:t>reads source code in a character by character fashion</a:t>
            </a:r>
          </a:p>
          <a:p>
            <a:pPr lvl="2">
              <a:spcBef>
                <a:spcPts val="300"/>
              </a:spcBef>
              <a:buSzPct val="63000"/>
              <a:defRPr/>
            </a:pPr>
            <a:r>
              <a:rPr lang="en-US" altLang="en-US" dirty="0" smtClean="0"/>
              <a:t>reports errors whenever possible</a:t>
            </a:r>
          </a:p>
          <a:p>
            <a:pPr lvl="2">
              <a:spcBef>
                <a:spcPts val="300"/>
              </a:spcBef>
              <a:buSzPct val="63000"/>
              <a:defRPr/>
            </a:pPr>
            <a:r>
              <a:rPr lang="en-US" altLang="en-US" dirty="0" smtClean="0"/>
              <a:t>reports warnings to help avoid errors</a:t>
            </a:r>
          </a:p>
          <a:p>
            <a:pPr lvl="2">
              <a:spcBef>
                <a:spcPts val="300"/>
              </a:spcBef>
              <a:buSzPct val="63000"/>
              <a:defRPr/>
            </a:pPr>
            <a:r>
              <a:rPr lang="en-US" altLang="en-US" dirty="0" smtClean="0"/>
              <a:t>conceptually replaces #includes with the source code of the #included file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8000"/>
              </a:lnSpc>
              <a:defRPr/>
            </a:pPr>
            <a:r>
              <a:rPr lang="en-US" altLang="en-US" smtClean="0"/>
              <a:t>#include directives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General form: </a:t>
            </a:r>
            <a:r>
              <a:rPr lang="en-US" altLang="en-US" i="1" dirty="0" smtClean="0"/>
              <a:t>#include-directive</a:t>
            </a:r>
            <a:br>
              <a:rPr lang="en-US" altLang="en-US" i="1" dirty="0" smtClean="0"/>
            </a:br>
            <a:endParaRPr lang="en-US" altLang="en-US" sz="1200" i="1" dirty="0" smtClean="0"/>
          </a:p>
          <a:p>
            <a:pPr lvl="2">
              <a:spcBef>
                <a:spcPct val="5000"/>
              </a:spcBef>
              <a:buFont typeface="Symbol" charset="2"/>
              <a:buNone/>
              <a:defRPr/>
            </a:pP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#include &lt;</a:t>
            </a:r>
            <a:r>
              <a:rPr lang="en-US" altLang="en-US" sz="2200" i="1" dirty="0" smtClean="0"/>
              <a:t>include-file</a:t>
            </a: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lvl="2">
              <a:spcBef>
                <a:spcPct val="5000"/>
              </a:spcBef>
              <a:buFont typeface="Symbol" charset="2"/>
              <a:buNone/>
              <a:defRPr/>
            </a:pPr>
            <a:r>
              <a:rPr lang="en-US" altLang="en-US" sz="2200" dirty="0" smtClean="0"/>
              <a:t>		</a:t>
            </a:r>
            <a:r>
              <a:rPr lang="en-US" altLang="en-US" sz="2200" i="1" dirty="0" smtClean="0"/>
              <a:t>-or-</a:t>
            </a:r>
          </a:p>
          <a:p>
            <a:pPr lvl="2">
              <a:buFont typeface="Symbol" charset="2"/>
              <a:buNone/>
              <a:defRPr/>
            </a:pP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#include "</a:t>
            </a:r>
            <a:r>
              <a:rPr lang="en-US" altLang="en-US" sz="2200" i="1" dirty="0" smtClean="0"/>
              <a:t>include-file</a:t>
            </a:r>
            <a:r>
              <a:rPr lang="en-US" altLang="en-US" sz="22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endParaRPr lang="en-US" altLang="en-US" sz="2200" dirty="0" smtClean="0">
              <a:latin typeface="Courier" charset="0"/>
              <a:ea typeface="Courier" charset="0"/>
              <a:cs typeface="Courier" charset="0"/>
            </a:endParaRPr>
          </a:p>
          <a:p>
            <a:pPr lvl="2">
              <a:buSzPct val="63000"/>
              <a:defRPr/>
            </a:pPr>
            <a:r>
              <a:rPr lang="en-US" altLang="en-US" sz="24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&lt; &gt;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causes a search of the system folder(s)</a:t>
            </a:r>
          </a:p>
          <a:p>
            <a:pPr lvl="3">
              <a:buSzPct val="64000"/>
              <a:defRPr/>
            </a:pPr>
            <a:r>
              <a:rPr lang="en-US" altLang="en-US" dirty="0" smtClean="0"/>
              <a:t>these files should be found automatically.</a:t>
            </a:r>
          </a:p>
          <a:p>
            <a:pPr lvl="2">
              <a:buSzPct val="63000"/>
              <a:defRPr/>
            </a:pPr>
            <a:r>
              <a:rPr lang="en-US" altLang="en-US" dirty="0" smtClean="0"/>
              <a:t>The form with </a:t>
            </a:r>
            <a:r>
              <a:rPr lang="en-US" altLang="en-US" sz="2400" b="1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 "</a:t>
            </a:r>
            <a:r>
              <a:rPr lang="en-US" altLang="en-US" dirty="0" smtClean="0"/>
              <a:t> first searches the working folder before searching the system folder(s)</a:t>
            </a:r>
          </a:p>
          <a:p>
            <a:pPr lvl="3">
              <a:buSzPct val="64000"/>
              <a:defRPr/>
            </a:pPr>
            <a:r>
              <a:rPr lang="en-US" altLang="en-US" dirty="0" smtClean="0"/>
              <a:t>the </a:t>
            </a:r>
            <a:r>
              <a:rPr lang="en-US" altLang="en-US" dirty="0" smtClean="0">
                <a:latin typeface="Courier" charset="0"/>
                <a:ea typeface="Courier" charset="0"/>
                <a:cs typeface="Courier" charset="0"/>
              </a:rPr>
              <a:t>" "</a:t>
            </a:r>
            <a:r>
              <a:rPr lang="en-US" altLang="en-US" dirty="0" smtClean="0"/>
              <a:t> indicates a new file from your working folder.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534400" cy="1333500"/>
          </a:xfrm>
        </p:spPr>
        <p:txBody>
          <a:bodyPr/>
          <a:lstStyle/>
          <a:p>
            <a:pPr marL="0">
              <a:lnSpc>
                <a:spcPct val="88000"/>
              </a:lnSpc>
              <a:defRPr/>
            </a:pPr>
            <a:r>
              <a:rPr lang="en-US" altLang="en-US" dirty="0" smtClean="0"/>
              <a:t>Pieces of a C++ Program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lvl="1">
              <a:buSzPct val="80000"/>
              <a:defRPr/>
            </a:pPr>
            <a:r>
              <a:rPr lang="en-US" altLang="en-US" dirty="0" smtClean="0"/>
              <a:t>A token is the smallest recognizable unit in a programming language. </a:t>
            </a:r>
          </a:p>
          <a:p>
            <a:pPr lvl="1">
              <a:buSzPct val="80000"/>
              <a:defRPr/>
            </a:pPr>
            <a:r>
              <a:rPr lang="en-US" altLang="en-US" dirty="0" smtClean="0"/>
              <a:t>C++ has four types of tokens:</a:t>
            </a:r>
          </a:p>
          <a:p>
            <a:pPr lvl="2">
              <a:spcBef>
                <a:spcPts val="300"/>
              </a:spcBef>
              <a:buSzPct val="63000"/>
              <a:defRPr/>
            </a:pPr>
            <a:r>
              <a:rPr lang="en-US" altLang="en-US" dirty="0" smtClean="0"/>
              <a:t>special symbols</a:t>
            </a:r>
          </a:p>
          <a:p>
            <a:pPr lvl="2">
              <a:spcBef>
                <a:spcPts val="300"/>
              </a:spcBef>
              <a:buSzPct val="63000"/>
              <a:defRPr/>
            </a:pPr>
            <a:r>
              <a:rPr lang="en-US" altLang="en-US" dirty="0" smtClean="0"/>
              <a:t>keywords</a:t>
            </a:r>
          </a:p>
          <a:p>
            <a:pPr lvl="2">
              <a:spcBef>
                <a:spcPts val="300"/>
              </a:spcBef>
              <a:buSzPct val="63000"/>
              <a:defRPr/>
            </a:pPr>
            <a:r>
              <a:rPr lang="en-US" altLang="en-US" dirty="0" smtClean="0"/>
              <a:t>identifiers</a:t>
            </a:r>
          </a:p>
          <a:p>
            <a:pPr lvl="2">
              <a:spcBef>
                <a:spcPts val="300"/>
              </a:spcBef>
              <a:buSzPct val="63000"/>
              <a:defRPr/>
            </a:pPr>
            <a:r>
              <a:rPr lang="en-US" altLang="en-US" dirty="0" smtClean="0"/>
              <a:t>constants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iamonds.ppt">
  <a:themeElements>
    <a:clrScheme name="diamonds.ppt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iamonds.ppt">
      <a:majorFont>
        <a:latin typeface="Times New Roman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amond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c:\msoffice\powerpnt\template\sldshow\diamonds.ppt</Template>
  <TotalTime>15470140</TotalTime>
  <Pages>72</Pages>
  <Words>2105</Words>
  <Application>Microsoft Macintosh PowerPoint</Application>
  <PresentationFormat>On-screen Show (4:3)</PresentationFormat>
  <Paragraphs>416</Paragraphs>
  <Slides>47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Baskerville</vt:lpstr>
      <vt:lpstr>Courier</vt:lpstr>
      <vt:lpstr>Courier New</vt:lpstr>
      <vt:lpstr>Monaco</vt:lpstr>
      <vt:lpstr>ＭＳ Ｐゴシック</vt:lpstr>
      <vt:lpstr>Symbol</vt:lpstr>
      <vt:lpstr>Times New Roman</vt:lpstr>
      <vt:lpstr>Times New Roman Regular</vt:lpstr>
      <vt:lpstr>Arial</vt:lpstr>
      <vt:lpstr>diamonds.ppt</vt:lpstr>
      <vt:lpstr>Document</vt:lpstr>
      <vt:lpstr>Chapter 2  C++ Fundamentals</vt:lpstr>
      <vt:lpstr>Goals</vt:lpstr>
      <vt:lpstr>The C++ Programming Language</vt:lpstr>
      <vt:lpstr>General Forms</vt:lpstr>
      <vt:lpstr>General Form for a program</vt:lpstr>
      <vt:lpstr>Example C++ program</vt:lpstr>
      <vt:lpstr>The compiler</vt:lpstr>
      <vt:lpstr>#include directives</vt:lpstr>
      <vt:lpstr>Pieces of a C++ Program</vt:lpstr>
      <vt:lpstr>Tokens</vt:lpstr>
      <vt:lpstr>Special Symbols</vt:lpstr>
      <vt:lpstr>Identifiers</vt:lpstr>
      <vt:lpstr>Identifiers</vt:lpstr>
      <vt:lpstr>Reserved Identifiers</vt:lpstr>
      <vt:lpstr>Literals</vt:lpstr>
      <vt:lpstr>Comments </vt:lpstr>
      <vt:lpstr>Common Operations on Objects</vt:lpstr>
      <vt:lpstr>Declare and Initialize Variables</vt:lpstr>
      <vt:lpstr>Output with cout</vt:lpstr>
      <vt:lpstr>The cout statement</vt:lpstr>
      <vt:lpstr>What happens with cout?</vt:lpstr>
      <vt:lpstr>What is the output?</vt:lpstr>
      <vt:lpstr>Assignment</vt:lpstr>
      <vt:lpstr>Memory before and after</vt:lpstr>
      <vt:lpstr>Assignment Statement</vt:lpstr>
      <vt:lpstr>Input with cin</vt:lpstr>
      <vt:lpstr>Input is Separated by Whitespace blanks, tabs, newlines</vt:lpstr>
      <vt:lpstr>Arithmetic Expressions</vt:lpstr>
      <vt:lpstr>Arithmetic Expressions</vt:lpstr>
      <vt:lpstr>Precedence of Arithmetic Operators</vt:lpstr>
      <vt:lpstr>What is the complete dialogue with input   2.3  5.0  2.0</vt:lpstr>
      <vt:lpstr>PowerPoint Presentation</vt:lpstr>
      <vt:lpstr>PowerPoint Presentation</vt:lpstr>
      <vt:lpstr>PowerPoint Presentation</vt:lpstr>
      <vt:lpstr>const objects</vt:lpstr>
      <vt:lpstr>Mixing types</vt:lpstr>
      <vt:lpstr>Another Algorithm Pattern:  Prompt then Input</vt:lpstr>
      <vt:lpstr>PowerPoint Presentation</vt:lpstr>
      <vt:lpstr>Examples</vt:lpstr>
      <vt:lpstr>Compile, Link, and Run time</vt:lpstr>
      <vt:lpstr>Errors and Warnings</vt:lpstr>
      <vt:lpstr>Errors Detected at Compiletime</vt:lpstr>
      <vt:lpstr>Warnings generated by the compiler</vt:lpstr>
      <vt:lpstr>Linktime Errors </vt:lpstr>
      <vt:lpstr>Runtime Errors</vt:lpstr>
      <vt:lpstr>Intent Errors</vt:lpstr>
      <vt:lpstr>When the program doesn't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Fundamentals with C++</dc:title>
  <dc:subject/>
  <dc:creator>Rick Mercer - University of Arizona, Tucson AZ</dc:creator>
  <cp:keywords/>
  <dc:description/>
  <cp:lastModifiedBy>Microsoft Office User</cp:lastModifiedBy>
  <cp:revision>185</cp:revision>
  <cp:lastPrinted>2018-01-05T19:55:15Z</cp:lastPrinted>
  <dcterms:created xsi:type="dcterms:W3CDTF">1995-07-23T21:08:00Z</dcterms:created>
  <dcterms:modified xsi:type="dcterms:W3CDTF">2018-01-05T19:55:23Z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mercer@cs.arizona.edu</vt:lpwstr>
  </property>
  <property fmtid="{D5CDD505-2E9C-101B-9397-08002B2CF9AE}" pid="8" name="HomePage">
    <vt:lpwstr>http://www.cs.arizona.edu/~mercer/compfun2/index.html#lectures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C:\0MyStuff\c++SLIDES</vt:lpwstr>
  </property>
</Properties>
</file>