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4" r:id="rId1"/>
  </p:sldMasterIdLst>
  <p:notesMasterIdLst>
    <p:notesMasterId r:id="rId19"/>
  </p:notesMasterIdLst>
  <p:handoutMasterIdLst>
    <p:handoutMasterId r:id="rId20"/>
  </p:handoutMasterIdLst>
  <p:sldIdLst>
    <p:sldId id="287" r:id="rId2"/>
    <p:sldId id="257" r:id="rId3"/>
    <p:sldId id="258" r:id="rId4"/>
    <p:sldId id="28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1" r:id="rId16"/>
    <p:sldId id="290" r:id="rId17"/>
    <p:sldId id="289" r:id="rId18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5E"/>
    <a:srgbClr val="000065"/>
    <a:srgbClr val="000051"/>
    <a:srgbClr val="B50069"/>
    <a:srgbClr val="FF0066"/>
    <a:srgbClr val="777777"/>
    <a:srgbClr val="393939"/>
    <a:srgbClr val="5F5F5F"/>
    <a:srgbClr val="B2B2B2"/>
    <a:srgbClr val="0017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350"/>
  </p:normalViewPr>
  <p:slideViewPr>
    <p:cSldViewPr>
      <p:cViewPr>
        <p:scale>
          <a:sx n="84" d="100"/>
          <a:sy n="84" d="100"/>
        </p:scale>
        <p:origin x="1888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71513" y="8305800"/>
            <a:ext cx="5576887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defRPr/>
            </a:pPr>
            <a:r>
              <a:rPr lang="en-US" altLang="en-US" sz="1100" u="sng"/>
              <a:t>Computing Fundamentals with C++</a:t>
            </a:r>
            <a:r>
              <a:rPr lang="en-US" altLang="en-US" sz="1100"/>
              <a:t>, Object-Oriented Programming and Design, 2nd Edition  Rick Mercer, 1999, Franklin, Beedle and Associates, ISBN 1-887902-36-8</a:t>
            </a:r>
            <a:endParaRPr lang="en-US" altLang="en-US" sz="1100">
              <a:latin typeface="Book Antiq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8166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0225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notes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400800" y="8743950"/>
            <a:ext cx="3873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r">
              <a:defRPr/>
            </a:pPr>
            <a:fld id="{24FBC244-814C-9049-B484-8598F2D27105}" type="slidenum">
              <a:rPr lang="en-US" altLang="en-US" sz="1400">
                <a:latin typeface="Book Antiqua" charset="0"/>
              </a:rPr>
              <a:pPr algn="r">
                <a:defRPr/>
              </a:pPr>
              <a:t>‹#›</a:t>
            </a:fld>
            <a:endParaRPr lang="en-US" altLang="en-US" sz="1400">
              <a:latin typeface="Book Antiq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4471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85F18-6E18-2D44-9A6C-6DD21FA0EB95}" type="datetimeFigureOut">
              <a:rPr lang="en-US"/>
              <a:pPr>
                <a:defRPr/>
              </a:pPr>
              <a:t>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53E16-8756-1B48-A84E-D0676319D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655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Font typeface="Arial" charset="0"/>
              <a:buChar char="•"/>
              <a:defRPr sz="2800">
                <a:latin typeface="Times New Roman" charset="0"/>
                <a:ea typeface="Times New Roman" charset="0"/>
                <a:cs typeface="Times New Roman" charset="0"/>
              </a:defRPr>
            </a:lvl1pPr>
            <a:lvl2pPr marL="800100" indent="-457200">
              <a:buFont typeface="Arial" charset="0"/>
              <a:buChar char="•"/>
              <a:defRPr sz="2600">
                <a:latin typeface="Times New Roman" charset="0"/>
                <a:ea typeface="Times New Roman" charset="0"/>
                <a:cs typeface="Times New Roman" charset="0"/>
              </a:defRPr>
            </a:lvl2pPr>
            <a:lvl3pPr marL="1028700" indent="-342900">
              <a:buFont typeface="Arial" charset="0"/>
              <a:buChar char="•"/>
              <a:defRPr sz="2400">
                <a:latin typeface="Times New Roman" charset="0"/>
                <a:ea typeface="Times New Roman" charset="0"/>
                <a:cs typeface="Times New Roman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84162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ctr" defTabSz="685800" rtl="0" fontAlgn="base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rgbClr val="000065"/>
          </a:solidFill>
          <a:latin typeface="Arial" charset="0"/>
          <a:ea typeface="Arial" charset="0"/>
          <a:cs typeface="Arial" charset="0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</a:defRPr>
      </a:lvl9pPr>
    </p:titleStyle>
    <p:bodyStyle>
      <a:lvl1pPr marL="457200" indent="-45720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1pPr>
      <a:lvl2pPr marL="800100" indent="-45720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2pPr>
      <a:lvl3pPr marL="1028700" indent="-34290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598488" y="1157906"/>
            <a:ext cx="8099425" cy="4709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altLang="en-US" sz="3600" dirty="0" smtClean="0">
                <a:solidFill>
                  <a:srgbClr val="00005E"/>
                </a:solidFill>
                <a:latin typeface="Arial" charset="0"/>
              </a:rPr>
              <a:t>Chapter 3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altLang="en-US" sz="4000" dirty="0" smtClean="0">
                <a:solidFill>
                  <a:srgbClr val="00005E"/>
                </a:solidFill>
                <a:latin typeface="Arial" charset="0"/>
              </a:rPr>
              <a:t> Using Free Functions</a:t>
            </a:r>
          </a:p>
          <a:p>
            <a:pPr algn="ctr">
              <a:spcBef>
                <a:spcPct val="20000"/>
              </a:spcBef>
              <a:defRPr/>
            </a:pPr>
            <a:endParaRPr lang="en-US" altLang="en-US" sz="2000" dirty="0" smtClean="0">
              <a:solidFill>
                <a:srgbClr val="000056"/>
              </a:solidFill>
              <a:latin typeface="Arial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altLang="en-US" sz="2000" dirty="0">
              <a:solidFill>
                <a:srgbClr val="000056"/>
              </a:solidFill>
              <a:latin typeface="Arial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altLang="en-US" sz="2000" dirty="0">
              <a:solidFill>
                <a:srgbClr val="000056"/>
              </a:solidFill>
              <a:latin typeface="Arial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altLang="en-US" sz="2000" dirty="0">
              <a:solidFill>
                <a:srgbClr val="000056"/>
              </a:solidFill>
              <a:latin typeface="Arial" charset="0"/>
            </a:endParaRPr>
          </a:p>
          <a:p>
            <a:pPr>
              <a:lnSpc>
                <a:spcPts val="3000"/>
              </a:lnSpc>
              <a:spcBef>
                <a:spcPct val="20000"/>
              </a:spcBef>
              <a:defRPr/>
            </a:pPr>
            <a:r>
              <a:rPr lang="en-US" altLang="en-US" dirty="0">
                <a:latin typeface="Arial" charset="0"/>
              </a:rPr>
              <a:t>3rd Edition</a:t>
            </a:r>
          </a:p>
          <a:p>
            <a:pPr>
              <a:lnSpc>
                <a:spcPts val="3000"/>
              </a:lnSpc>
              <a:spcBef>
                <a:spcPct val="20000"/>
              </a:spcBef>
              <a:defRPr/>
            </a:pPr>
            <a:r>
              <a:rPr lang="en-US" altLang="en-US" sz="3300" dirty="0" smtClean="0">
                <a:latin typeface="Arial" charset="0"/>
              </a:rPr>
              <a:t>Computing </a:t>
            </a:r>
            <a:r>
              <a:rPr lang="en-US" altLang="en-US" sz="3300" dirty="0">
                <a:latin typeface="Arial" charset="0"/>
              </a:rPr>
              <a:t>Fundamentals with C</a:t>
            </a:r>
            <a:r>
              <a:rPr lang="en-US" altLang="en-US" sz="3300" dirty="0" smtClean="0">
                <a:latin typeface="Arial" charset="0"/>
              </a:rPr>
              <a:t>++</a:t>
            </a:r>
            <a:endParaRPr lang="en-US" altLang="en-US" sz="3300" dirty="0">
              <a:latin typeface="Arial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  <a:defRPr/>
            </a:pPr>
            <a:r>
              <a:rPr lang="en-US" altLang="en-US" dirty="0">
                <a:latin typeface="Arial" charset="0"/>
              </a:rPr>
              <a:t>Rick Mercer</a:t>
            </a:r>
          </a:p>
          <a:p>
            <a:pPr>
              <a:lnSpc>
                <a:spcPts val="2400"/>
              </a:lnSpc>
              <a:spcBef>
                <a:spcPct val="20000"/>
              </a:spcBef>
              <a:defRPr/>
            </a:pPr>
            <a:r>
              <a:rPr lang="en-US" altLang="en-US" dirty="0">
                <a:latin typeface="Arial" charset="0"/>
              </a:rPr>
              <a:t>Franklin, </a:t>
            </a:r>
            <a:r>
              <a:rPr lang="en-US" altLang="en-US" dirty="0" err="1">
                <a:latin typeface="Arial" charset="0"/>
              </a:rPr>
              <a:t>Beedle</a:t>
            </a:r>
            <a:r>
              <a:rPr lang="en-US" altLang="en-US" dirty="0">
                <a:latin typeface="Arial" charset="0"/>
              </a:rPr>
              <a:t> &amp; </a:t>
            </a:r>
            <a:r>
              <a:rPr lang="en-US" altLang="en-US" dirty="0" smtClean="0">
                <a:latin typeface="Arial" charset="0"/>
              </a:rPr>
              <a:t>Associate</a:t>
            </a:r>
            <a:r>
              <a:rPr lang="en-US" altLang="en-US" dirty="0" smtClean="0">
                <a:solidFill>
                  <a:srgbClr val="000056"/>
                </a:solidFill>
                <a:latin typeface="Arial" charset="0"/>
              </a:rPr>
              <a:t>s</a:t>
            </a:r>
            <a:endParaRPr lang="en-US" alt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Book Antiqua" charset="0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589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en-US" dirty="0" smtClean="0"/>
              <a:t>Preconditions </a:t>
            </a:r>
            <a:r>
              <a:rPr lang="en-US" altLang="en-US" dirty="0"/>
              <a:t>and </a:t>
            </a:r>
            <a:r>
              <a:rPr lang="en-US" altLang="en-US" dirty="0" err="1"/>
              <a:t>Postconditions</a:t>
            </a:r>
            <a:endParaRPr lang="en-US" altLang="en-US" dirty="0"/>
          </a:p>
        </p:txBody>
      </p:sp>
      <p:sp>
        <p:nvSpPr>
          <p:cNvPr id="10244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304800" y="1752600"/>
            <a:ext cx="7924800" cy="3733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/>
          <a:p>
            <a:pPr lvl="1">
              <a:lnSpc>
                <a:spcPct val="100000"/>
              </a:lnSpc>
              <a:spcBef>
                <a:spcPts val="400"/>
              </a:spcBef>
            </a:pPr>
            <a:r>
              <a:rPr lang="en-US" altLang="en-US" sz="3000" dirty="0" smtClean="0"/>
              <a:t>C</a:t>
            </a:r>
            <a:r>
              <a:rPr lang="en-US" altLang="en-US" sz="3000" dirty="0"/>
              <a:t>++ comments that represents a contract between the implementers of a function and the user (client) of that </a:t>
            </a:r>
            <a:r>
              <a:rPr lang="en-US" altLang="en-US" sz="3000" dirty="0" smtClean="0"/>
              <a:t>function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buSzPct val="100000"/>
            </a:pPr>
            <a:r>
              <a:rPr lang="en-US" altLang="en-US" sz="3000" i="1" dirty="0" smtClean="0"/>
              <a:t>Precondition</a:t>
            </a:r>
            <a:r>
              <a:rPr lang="en-US" altLang="en-US" sz="3000" dirty="0" smtClean="0"/>
              <a:t>  What </a:t>
            </a:r>
            <a:r>
              <a:rPr lang="en-US" altLang="en-US" sz="3000" dirty="0"/>
              <a:t>the function </a:t>
            </a:r>
            <a:r>
              <a:rPr lang="en-US" altLang="en-US" sz="3000" dirty="0" smtClean="0"/>
              <a:t>requires to be true when called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buSzPct val="100000"/>
            </a:pPr>
            <a:r>
              <a:rPr lang="en-US" altLang="en-US" sz="3000" i="1" dirty="0" err="1" smtClean="0"/>
              <a:t>Postcondition</a:t>
            </a:r>
            <a:r>
              <a:rPr lang="en-US" altLang="en-US" sz="3000" i="1" dirty="0" smtClean="0"/>
              <a:t> </a:t>
            </a:r>
            <a:r>
              <a:rPr lang="en-US" altLang="en-US" sz="3000" dirty="0" smtClean="0"/>
              <a:t> </a:t>
            </a:r>
            <a:r>
              <a:rPr lang="en-US" altLang="en-US" sz="3000" dirty="0"/>
              <a:t>What the function will do if the </a:t>
            </a:r>
            <a:r>
              <a:rPr lang="en-US" altLang="en-US" sz="3000" dirty="0" smtClean="0"/>
              <a:t>precondition(s) is/are met</a:t>
            </a:r>
            <a:endParaRPr lang="en-US" altLang="en-US" sz="3000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en-US" dirty="0"/>
              <a:t>Pre: and Post: </a:t>
            </a:r>
            <a:r>
              <a:rPr lang="en-US" altLang="en-US" dirty="0" smtClean="0"/>
              <a:t>conditions</a:t>
            </a:r>
            <a:endParaRPr lang="en-US" altLang="en-US" dirty="0"/>
          </a:p>
        </p:txBody>
      </p:sp>
      <p:sp>
        <p:nvSpPr>
          <p:cNvPr id="167941" name="Rectangle 5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8058150" cy="4351338"/>
          </a:xfrm>
        </p:spPr>
        <p:txBody>
          <a:bodyPr lIns="92075" tIns="46038" rIns="92075" bIns="46038"/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altLang="en-US" dirty="0" smtClean="0"/>
              <a:t>The preconditions are the circumstances that must be true in order for the function to successfully fulfill the </a:t>
            </a:r>
            <a:r>
              <a:rPr lang="en-US" altLang="en-US" dirty="0" err="1" smtClean="0"/>
              <a:t>postconditions</a:t>
            </a:r>
            <a:endParaRPr lang="en-US" altLang="en-US" dirty="0" smtClean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altLang="en-US" dirty="0" smtClean="0"/>
              <a:t>Example   </a:t>
            </a:r>
            <a:r>
              <a:rPr lang="en-US" altLang="en-US" sz="2200" i="1" dirty="0" smtClean="0"/>
              <a:t>Precondition abbreviates to</a:t>
            </a:r>
            <a:r>
              <a:rPr lang="en-US" altLang="en-US" sz="2200" dirty="0" smtClean="0"/>
              <a:t> </a:t>
            </a:r>
            <a:r>
              <a:rPr lang="en-US" altLang="en-US" sz="2200" dirty="0" smtClean="0">
                <a:latin typeface="Courier" charset="0"/>
                <a:ea typeface="Courier" charset="0"/>
                <a:cs typeface="Courier" charset="0"/>
              </a:rPr>
              <a:t>pre:</a:t>
            </a:r>
          </a:p>
          <a:p>
            <a:pPr marL="0" indent="0" fontAlgn="auto">
              <a:lnSpc>
                <a:spcPts val="2200"/>
              </a:lnSpc>
              <a:spcBef>
                <a:spcPts val="400"/>
              </a:spcBef>
              <a:spcAft>
                <a:spcPts val="0"/>
              </a:spcAft>
              <a:buNone/>
              <a:defRPr/>
            </a:pPr>
            <a:r>
              <a:rPr lang="en-US" altLang="en-US" sz="2200" dirty="0" smtClean="0"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sz="2200" dirty="0" smtClean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double </a:t>
            </a:r>
            <a:r>
              <a:rPr lang="en-US" altLang="en-US" sz="2200" dirty="0" err="1" smtClean="0">
                <a:latin typeface="Courier" charset="0"/>
                <a:ea typeface="Courier" charset="0"/>
                <a:cs typeface="Courier" charset="0"/>
              </a:rPr>
              <a:t>sqrt</a:t>
            </a:r>
            <a:r>
              <a:rPr lang="en-US" altLang="en-US" sz="2200" dirty="0" smtClean="0">
                <a:latin typeface="Courier" charset="0"/>
                <a:ea typeface="Courier" charset="0"/>
                <a:cs typeface="Courier" charset="0"/>
              </a:rPr>
              <a:t>(double x)</a:t>
            </a:r>
          </a:p>
          <a:p>
            <a:pPr marL="0" indent="0">
              <a:lnSpc>
                <a:spcPts val="2200"/>
              </a:lnSpc>
              <a:buNone/>
            </a:pPr>
            <a:r>
              <a:rPr lang="en-US" altLang="en-US" sz="2200" dirty="0" smtClean="0"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mr-IN" sz="220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</a:t>
            </a:r>
            <a:r>
              <a:rPr lang="mr-IN" sz="2200" dirty="0" err="1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pre</a:t>
            </a:r>
            <a:r>
              <a:rPr lang="mr-IN" sz="220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: </a:t>
            </a:r>
            <a:r>
              <a:rPr lang="mr-IN" sz="2200" dirty="0" err="1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x</a:t>
            </a:r>
            <a:r>
              <a:rPr lang="mr-IN" sz="220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 &gt;= 0</a:t>
            </a:r>
          </a:p>
          <a:p>
            <a:pPr marL="0" indent="0">
              <a:lnSpc>
                <a:spcPts val="2200"/>
              </a:lnSpc>
              <a:buNone/>
            </a:pPr>
            <a:r>
              <a:rPr lang="en-US" sz="220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   // </a:t>
            </a:r>
            <a:r>
              <a:rPr lang="en-US" sz="220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post: Returns square root of x </a:t>
            </a:r>
            <a:endParaRPr lang="en-US" altLang="en-US" sz="2200" dirty="0" smtClean="0">
              <a:latin typeface="Courier" charset="0"/>
              <a:ea typeface="Courier" charset="0"/>
              <a:cs typeface="Courier" charset="0"/>
            </a:endParaRPr>
          </a:p>
          <a:p>
            <a:pPr lvl="3" fontAlgn="auto">
              <a:spcAft>
                <a:spcPts val="0"/>
              </a:spcAft>
              <a:buFont typeface="Symbol" charset="2"/>
              <a:buNone/>
              <a:defRPr/>
            </a:pPr>
            <a:endParaRPr lang="en-US" altLang="en-US" sz="1350" dirty="0" smtClean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altLang="en-US" sz="2600" dirty="0" err="1" smtClean="0">
                <a:latin typeface="Courier" charset="0"/>
                <a:ea typeface="Courier" charset="0"/>
                <a:cs typeface="Courier" charset="0"/>
              </a:rPr>
              <a:t>sqrt</a:t>
            </a:r>
            <a:r>
              <a:rPr lang="en-US" altLang="en-US" sz="2600" dirty="0" smtClean="0">
                <a:latin typeface="Courier" charset="0"/>
                <a:ea typeface="Courier" charset="0"/>
                <a:cs typeface="Courier" charset="0"/>
              </a:rPr>
              <a:t>(-1.0)</a:t>
            </a:r>
            <a:r>
              <a:rPr lang="en-US" altLang="en-US" sz="3050" dirty="0" smtClean="0"/>
              <a:t> evaluates to </a:t>
            </a:r>
            <a:r>
              <a:rPr lang="en-US" altLang="en-US" sz="2600" dirty="0" smtClean="0">
                <a:latin typeface="Courier" charset="0"/>
                <a:ea typeface="Courier" charset="0"/>
                <a:cs typeface="Courier" charset="0"/>
              </a:rPr>
              <a:t>nan</a:t>
            </a:r>
            <a:r>
              <a:rPr lang="en-US" altLang="en-US" sz="3050" dirty="0" smtClean="0"/>
              <a:t> (not </a:t>
            </a:r>
            <a:r>
              <a:rPr lang="en-US" altLang="en-US" sz="3050" dirty="0"/>
              <a:t>a </a:t>
            </a:r>
            <a:r>
              <a:rPr lang="en-US" altLang="en-US" sz="3050" dirty="0" smtClean="0"/>
              <a:t>number)</a:t>
            </a:r>
            <a:endParaRPr lang="en-US" altLang="en-US" sz="3050" dirty="0">
              <a:solidFill>
                <a:srgbClr val="0070C0"/>
              </a:solidFill>
              <a:latin typeface="Courier" charset="0"/>
              <a:ea typeface="Courier" charset="0"/>
              <a:cs typeface="Courier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99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en-US" dirty="0" smtClean="0"/>
              <a:t>Function </a:t>
            </a:r>
            <a:r>
              <a:rPr lang="en-US" altLang="en-US" dirty="0"/>
              <a:t>Headings</a:t>
            </a:r>
          </a:p>
        </p:txBody>
      </p:sp>
      <p:sp>
        <p:nvSpPr>
          <p:cNvPr id="12292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247650" y="1752600"/>
            <a:ext cx="8134350" cy="4351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1">
              <a:lnSpc>
                <a:spcPct val="100000"/>
              </a:lnSpc>
            </a:pPr>
            <a:r>
              <a:rPr lang="en-US" altLang="en-US" sz="3000" dirty="0"/>
              <a:t>A </a:t>
            </a:r>
            <a:r>
              <a:rPr lang="en-US" altLang="en-US" sz="3000" i="1" dirty="0"/>
              <a:t>function heading </a:t>
            </a:r>
            <a:r>
              <a:rPr lang="en-US" altLang="en-US" sz="3000" dirty="0"/>
              <a:t>is the complete declaration of a function without its implementation (sometimes called the function's </a:t>
            </a:r>
            <a:r>
              <a:rPr lang="en-US" altLang="en-US" sz="3000" i="1" dirty="0"/>
              <a:t>signature</a:t>
            </a:r>
            <a:r>
              <a:rPr lang="en-US" altLang="en-US" sz="3000" i="1" dirty="0" smtClean="0"/>
              <a:t>).</a:t>
            </a:r>
            <a:endParaRPr lang="en-US" altLang="en-US" sz="3000" dirty="0"/>
          </a:p>
          <a:p>
            <a:pPr lvl="1">
              <a:lnSpc>
                <a:spcPct val="100000"/>
              </a:lnSpc>
            </a:pPr>
            <a:r>
              <a:rPr lang="en-US" altLang="en-US" sz="3000" dirty="0" smtClean="0"/>
              <a:t>For </a:t>
            </a:r>
            <a:r>
              <a:rPr lang="en-US" altLang="en-US" sz="3000" dirty="0"/>
              <a:t>example, this signature tells us how to call the function, but not how it works</a:t>
            </a:r>
            <a:r>
              <a:rPr lang="en-US" altLang="en-US" sz="3000" dirty="0" smtClean="0"/>
              <a:t>:</a:t>
            </a:r>
            <a:endParaRPr lang="en-US" altLang="en-US" sz="3000" dirty="0"/>
          </a:p>
          <a:p>
            <a:pPr marL="0" indent="0">
              <a:buNone/>
            </a:pPr>
            <a:r>
              <a:rPr lang="en-US" altLang="en-US" dirty="0"/>
              <a:t>    </a:t>
            </a:r>
            <a:r>
              <a:rPr lang="en-US" altLang="en-US" dirty="0" smtClean="0"/>
              <a:t>       </a:t>
            </a:r>
            <a:r>
              <a:rPr lang="en-US" sz="2400" dirty="0">
                <a:solidFill>
                  <a:srgbClr val="7F0055"/>
                </a:solidFill>
                <a:latin typeface="Courier" charset="0"/>
              </a:rPr>
              <a:t>double</a:t>
            </a:r>
            <a:r>
              <a:rPr lang="en-US" sz="2400" dirty="0">
                <a:solidFill>
                  <a:srgbClr val="000000"/>
                </a:solidFill>
                <a:latin typeface="Courier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" charset="0"/>
              </a:rPr>
              <a:t>sqrt</a:t>
            </a:r>
            <a:r>
              <a:rPr lang="en-US" sz="2400" dirty="0">
                <a:solidFill>
                  <a:srgbClr val="000000"/>
                </a:solidFill>
                <a:latin typeface="Courier" charset="0"/>
              </a:rPr>
              <a:t>(</a:t>
            </a:r>
            <a:r>
              <a:rPr lang="en-US" sz="2400" dirty="0">
                <a:solidFill>
                  <a:srgbClr val="7F0055"/>
                </a:solidFill>
                <a:latin typeface="Courier" charset="0"/>
              </a:rPr>
              <a:t>double</a:t>
            </a:r>
            <a:r>
              <a:rPr lang="en-US" sz="2400" dirty="0">
                <a:solidFill>
                  <a:srgbClr val="000000"/>
                </a:solidFill>
                <a:latin typeface="Courier" charset="0"/>
              </a:rPr>
              <a:t> x)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urier" charset="0"/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endParaRPr lang="en-US" altLang="en-US" sz="2400" dirty="0">
              <a:latin typeface="Courier" charset="0"/>
              <a:ea typeface="Courier" charset="0"/>
              <a:cs typeface="Courier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203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en-US" dirty="0"/>
              <a:t>Function </a:t>
            </a:r>
            <a:r>
              <a:rPr lang="en-US" altLang="en-US" dirty="0" smtClean="0"/>
              <a:t>Headings</a:t>
            </a:r>
            <a:endParaRPr lang="en-US" altLang="en-US" sz="2400" dirty="0"/>
          </a:p>
        </p:txBody>
      </p:sp>
      <p:sp>
        <p:nvSpPr>
          <p:cNvPr id="13316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228600" y="1752600"/>
            <a:ext cx="8839200" cy="487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dirty="0"/>
              <a:t>General form of a function heading:</a:t>
            </a:r>
          </a:p>
          <a:p>
            <a:pPr lvl="1">
              <a:buFont typeface="Symbol" charset="2"/>
              <a:buNone/>
            </a:pPr>
            <a:r>
              <a:rPr lang="en-US" altLang="en-US" dirty="0"/>
              <a:t>	</a:t>
            </a:r>
            <a:r>
              <a:rPr lang="en-US" altLang="en-US" i="1" dirty="0"/>
              <a:t>return-type</a:t>
            </a:r>
            <a:r>
              <a:rPr lang="en-US" altLang="en-US" dirty="0"/>
              <a:t>  </a:t>
            </a:r>
            <a:r>
              <a:rPr lang="en-US" altLang="en-US" i="1" dirty="0"/>
              <a:t>function-name</a:t>
            </a:r>
            <a:r>
              <a:rPr lang="en-US" altLang="en-US" dirty="0"/>
              <a:t> </a:t>
            </a:r>
            <a:r>
              <a:rPr lang="en-US" altLang="en-US" b="1" dirty="0">
                <a:solidFill>
                  <a:schemeClr val="tx2"/>
                </a:solidFill>
              </a:rPr>
              <a:t>(</a:t>
            </a:r>
            <a:r>
              <a:rPr lang="en-US" altLang="en-US" dirty="0"/>
              <a:t> </a:t>
            </a:r>
            <a:r>
              <a:rPr lang="en-US" altLang="en-US" i="1" dirty="0"/>
              <a:t>parameter-list</a:t>
            </a:r>
            <a:r>
              <a:rPr lang="en-US" altLang="en-US" dirty="0"/>
              <a:t> </a:t>
            </a:r>
            <a:r>
              <a:rPr lang="en-US" altLang="en-US" b="1" dirty="0">
                <a:solidFill>
                  <a:schemeClr val="tx2"/>
                </a:solidFill>
              </a:rPr>
              <a:t>)</a:t>
            </a:r>
            <a:endParaRPr lang="en-US" altLang="en-US" dirty="0"/>
          </a:p>
          <a:p>
            <a:pPr marL="68580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i="1" dirty="0" smtClean="0"/>
              <a:t>    return-type </a:t>
            </a:r>
            <a:r>
              <a:rPr lang="en-US" altLang="en-US" dirty="0"/>
              <a:t>is any C++ </a:t>
            </a:r>
            <a:r>
              <a:rPr lang="en-US" altLang="en-US" dirty="0" smtClean="0"/>
              <a:t>type   </a:t>
            </a:r>
            <a:r>
              <a:rPr lang="en-US" altLang="en-US" sz="1800" dirty="0"/>
              <a:t>e.g.</a:t>
            </a:r>
            <a:r>
              <a:rPr lang="en-US" altLang="en-US" dirty="0"/>
              <a:t> </a:t>
            </a:r>
            <a:r>
              <a:rPr lang="en-US" sz="1800" dirty="0" smtClean="0">
                <a:solidFill>
                  <a:srgbClr val="7F0055"/>
                </a:solidFill>
                <a:latin typeface="Courier" charset="0"/>
              </a:rPr>
              <a:t>double </a:t>
            </a:r>
            <a:r>
              <a:rPr lang="en-US" sz="1800" dirty="0" err="1" smtClean="0">
                <a:solidFill>
                  <a:srgbClr val="7F0055"/>
                </a:solidFill>
                <a:latin typeface="Courier" charset="0"/>
              </a:rPr>
              <a:t>int</a:t>
            </a:r>
            <a:r>
              <a:rPr lang="en-US" sz="1800" dirty="0" smtClean="0">
                <a:solidFill>
                  <a:srgbClr val="7F0055"/>
                </a:solidFill>
                <a:latin typeface="Courier" charset="0"/>
              </a:rPr>
              <a:t> </a:t>
            </a:r>
            <a:r>
              <a:rPr lang="en-US" altLang="en-US" sz="1800" dirty="0" smtClean="0">
                <a:latin typeface="Courier New" charset="0"/>
              </a:rPr>
              <a:t>string</a:t>
            </a:r>
            <a:endParaRPr lang="en-US" altLang="en-US" dirty="0" smtClean="0"/>
          </a:p>
          <a:p>
            <a:pPr marL="68580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dirty="0" smtClean="0"/>
              <a:t>    </a:t>
            </a:r>
            <a:r>
              <a:rPr lang="en-US" altLang="en-US" i="1" dirty="0" smtClean="0"/>
              <a:t>function-name</a:t>
            </a:r>
            <a:r>
              <a:rPr lang="en-US" altLang="en-US" dirty="0" smtClean="0"/>
              <a:t> </a:t>
            </a:r>
            <a:r>
              <a:rPr lang="en-US" altLang="en-US" dirty="0"/>
              <a:t>is any valid </a:t>
            </a:r>
            <a:r>
              <a:rPr lang="en-US" altLang="en-US" dirty="0" smtClean="0"/>
              <a:t>C++ identifier that is not reserved</a:t>
            </a:r>
            <a:endParaRPr lang="en-US" altLang="en-US" dirty="0"/>
          </a:p>
          <a:p>
            <a:pPr marL="68580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   </a:t>
            </a:r>
            <a:r>
              <a:rPr lang="en-US" altLang="en-US" i="1" dirty="0" smtClean="0"/>
              <a:t>parameter-list</a:t>
            </a:r>
            <a:r>
              <a:rPr lang="en-US" altLang="en-US" dirty="0" smtClean="0"/>
              <a:t> </a:t>
            </a:r>
            <a:r>
              <a:rPr lang="en-US" altLang="en-US" dirty="0"/>
              <a:t>is a set of 0 or more parameters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altLang="en-US" dirty="0"/>
              <a:t>General form for declaring </a:t>
            </a:r>
            <a:r>
              <a:rPr lang="en-US" altLang="en-US" dirty="0" smtClean="0"/>
              <a:t>parameters:</a:t>
            </a:r>
            <a:endParaRPr lang="en-US" altLang="en-US" dirty="0"/>
          </a:p>
          <a:p>
            <a:pPr marL="3429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en-US" i="1" dirty="0" smtClean="0"/>
              <a:t>     </a:t>
            </a:r>
            <a:r>
              <a:rPr lang="en-US" altLang="en-US" sz="2800" i="1" dirty="0" smtClean="0"/>
              <a:t>class-name  identifier</a:t>
            </a:r>
          </a:p>
          <a:p>
            <a:pPr lvl="1">
              <a:lnSpc>
                <a:spcPct val="100000"/>
              </a:lnSpc>
              <a:spcBef>
                <a:spcPts val="400"/>
              </a:spcBef>
            </a:pPr>
            <a:r>
              <a:rPr lang="en-US" altLang="en-US" dirty="0" smtClean="0"/>
              <a:t>Examples</a:t>
            </a:r>
            <a:endParaRPr lang="en-US" altLang="en-US" dirty="0"/>
          </a:p>
          <a:p>
            <a:pPr lvl="2">
              <a:buFont typeface="Symbol" charset="2"/>
              <a:buNone/>
            </a:pPr>
            <a:r>
              <a:rPr lang="en-US" altLang="en-US" dirty="0" smtClean="0">
                <a:latin typeface="Courier" charset="0"/>
                <a:ea typeface="Courier" charset="0"/>
                <a:cs typeface="Courier" charset="0"/>
              </a:rPr>
              <a:t>  double </a:t>
            </a:r>
            <a:r>
              <a:rPr lang="en-US" altLang="en-US" dirty="0">
                <a:latin typeface="Courier" charset="0"/>
                <a:ea typeface="Courier" charset="0"/>
                <a:cs typeface="Courier" charset="0"/>
              </a:rPr>
              <a:t>f(double x) </a:t>
            </a:r>
            <a:endParaRPr lang="en-US" altLang="en-US" dirty="0" smtClean="0">
              <a:latin typeface="Courier" charset="0"/>
              <a:ea typeface="Courier" charset="0"/>
              <a:cs typeface="Courier" charset="0"/>
            </a:endParaRPr>
          </a:p>
          <a:p>
            <a:pPr lvl="2">
              <a:buFont typeface="Symbol" charset="2"/>
              <a:buNone/>
            </a:pPr>
            <a:r>
              <a:rPr lang="en-US" altLang="en-US" dirty="0" smtClean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altLang="en-US" dirty="0" err="1" smtClean="0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altLang="en-US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dirty="0">
                <a:latin typeface="Courier" charset="0"/>
                <a:ea typeface="Courier" charset="0"/>
                <a:cs typeface="Courier" charset="0"/>
              </a:rPr>
              <a:t>max(</a:t>
            </a:r>
            <a:r>
              <a:rPr lang="en-US" altLang="en-US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altLang="en-US" dirty="0">
                <a:latin typeface="Courier" charset="0"/>
                <a:ea typeface="Courier" charset="0"/>
                <a:cs typeface="Courier" charset="0"/>
              </a:rPr>
              <a:t> j, </a:t>
            </a:r>
            <a:r>
              <a:rPr lang="en-US" altLang="en-US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altLang="en-US" dirty="0">
                <a:latin typeface="Courier" charset="0"/>
                <a:ea typeface="Courier" charset="0"/>
                <a:cs typeface="Courier" charset="0"/>
              </a:rPr>
              <a:t> k)  </a:t>
            </a:r>
            <a:endParaRPr lang="en-US" altLang="en-US" dirty="0" smtClean="0">
              <a:latin typeface="Courier" charset="0"/>
              <a:ea typeface="Courier" charset="0"/>
              <a:cs typeface="Courier" charset="0"/>
            </a:endParaRPr>
          </a:p>
          <a:p>
            <a:pPr lvl="2">
              <a:buFont typeface="Symbol" charset="2"/>
              <a:buNone/>
            </a:pPr>
            <a:r>
              <a:rPr lang="en-US" altLang="en-US" dirty="0" smtClean="0">
                <a:latin typeface="Courier" charset="0"/>
                <a:ea typeface="Courier" charset="0"/>
                <a:cs typeface="Courier" charset="0"/>
              </a:rPr>
              <a:t>  string duplicate(string </a:t>
            </a:r>
            <a:r>
              <a:rPr lang="en-US" altLang="en-US" dirty="0" err="1" smtClean="0">
                <a:latin typeface="Courier" charset="0"/>
                <a:ea typeface="Courier" charset="0"/>
                <a:cs typeface="Courier" charset="0"/>
              </a:rPr>
              <a:t>str</a:t>
            </a:r>
            <a:r>
              <a:rPr lang="en-US" altLang="en-US" dirty="0" smtClean="0">
                <a:latin typeface="Courier" charset="0"/>
                <a:ea typeface="Courier" charset="0"/>
                <a:cs typeface="Courier" charset="0"/>
              </a:rPr>
              <a:t>, </a:t>
            </a:r>
            <a:r>
              <a:rPr lang="en-US" altLang="en-US" dirty="0" err="1" smtClean="0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altLang="en-US" dirty="0" smtClean="0">
                <a:latin typeface="Courier" charset="0"/>
                <a:ea typeface="Courier" charset="0"/>
                <a:cs typeface="Courier" charset="0"/>
              </a:rPr>
              <a:t> n)</a:t>
            </a:r>
            <a:endParaRPr lang="en-US" altLang="en-US" dirty="0">
              <a:latin typeface="Courier" charset="0"/>
              <a:ea typeface="Courier" charset="0"/>
              <a:cs typeface="Courier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en-US" dirty="0" smtClean="0"/>
              <a:t>Argument/Parameter </a:t>
            </a:r>
            <a:r>
              <a:rPr lang="en-US" altLang="en-US" dirty="0"/>
              <a:t>Associations</a:t>
            </a:r>
          </a:p>
        </p:txBody>
      </p:sp>
      <p:sp>
        <p:nvSpPr>
          <p:cNvPr id="14340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533400" y="1752600"/>
            <a:ext cx="8686800" cy="4953000"/>
          </a:xfrm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Example call to </a:t>
            </a:r>
            <a:r>
              <a:rPr lang="en-US" altLang="en-US" dirty="0" smtClean="0">
                <a:latin typeface="Courier" charset="0"/>
                <a:ea typeface="Courier" charset="0"/>
                <a:cs typeface="Courier" charset="0"/>
              </a:rPr>
              <a:t>max</a:t>
            </a:r>
            <a:r>
              <a:rPr lang="en-US" altLang="en-US" dirty="0" smtClean="0"/>
              <a:t> shows </a:t>
            </a:r>
            <a:r>
              <a:rPr lang="en-US" altLang="en-US" dirty="0"/>
              <a:t>that arguments match parameters by position</a:t>
            </a:r>
          </a:p>
          <a:p>
            <a:pPr marL="0" indent="0">
              <a:buNone/>
            </a:pPr>
            <a:r>
              <a:rPr lang="en-US" altLang="en-US" sz="2400" dirty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altLang="en-US" sz="2400" dirty="0" smtClean="0">
                <a:latin typeface="Courier" charset="0"/>
                <a:ea typeface="Courier" charset="0"/>
                <a:cs typeface="Courier" charset="0"/>
              </a:rPr>
              <a:t>  double max(double 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</a:rPr>
              <a:t>x, double y)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sz="2400" dirty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altLang="en-US" sz="2400" dirty="0" smtClean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altLang="en-US" sz="2400" dirty="0" err="1" smtClean="0"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en-US" altLang="en-US" sz="24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</a:rPr>
              <a:t>&lt;&lt; </a:t>
            </a:r>
            <a:r>
              <a:rPr lang="en-US" altLang="en-US" sz="2400" dirty="0" smtClean="0">
                <a:latin typeface="Courier" charset="0"/>
                <a:ea typeface="Courier" charset="0"/>
                <a:cs typeface="Courier" charset="0"/>
              </a:rPr>
              <a:t>max(3.0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</a:rPr>
              <a:t>, -5.32);</a:t>
            </a:r>
          </a:p>
          <a:p>
            <a:r>
              <a:rPr lang="en-US" altLang="en-US" dirty="0"/>
              <a:t>The value of the </a:t>
            </a:r>
            <a:r>
              <a:rPr lang="en-US" altLang="en-US" dirty="0" smtClean="0"/>
              <a:t>1</a:t>
            </a:r>
            <a:r>
              <a:rPr lang="en-US" altLang="en-US" baseline="30000" dirty="0" smtClean="0"/>
              <a:t>st</a:t>
            </a:r>
            <a:r>
              <a:rPr lang="en-US" altLang="en-US" dirty="0" smtClean="0"/>
              <a:t> </a:t>
            </a:r>
            <a:r>
              <a:rPr lang="en-US" altLang="en-US" dirty="0"/>
              <a:t>argument is copied to the 1</a:t>
            </a:r>
            <a:r>
              <a:rPr lang="en-US" altLang="en-US" baseline="30000" dirty="0"/>
              <a:t>st</a:t>
            </a:r>
            <a:r>
              <a:rPr lang="en-US" altLang="en-US" dirty="0" smtClean="0"/>
              <a:t> </a:t>
            </a:r>
            <a:r>
              <a:rPr lang="en-US" altLang="en-US" dirty="0"/>
              <a:t>parameter, the value of the 2</a:t>
            </a:r>
            <a:r>
              <a:rPr lang="en-US" altLang="en-US" baseline="30000" dirty="0"/>
              <a:t>nd</a:t>
            </a:r>
            <a:r>
              <a:rPr lang="en-US" altLang="en-US" dirty="0" smtClean="0"/>
              <a:t> </a:t>
            </a:r>
            <a:r>
              <a:rPr lang="en-US" altLang="en-US" dirty="0"/>
              <a:t>argument to the </a:t>
            </a:r>
            <a:r>
              <a:rPr lang="en-US" altLang="en-US" dirty="0" smtClean="0"/>
              <a:t>2</a:t>
            </a:r>
            <a:r>
              <a:rPr lang="en-US" altLang="en-US" baseline="30000" dirty="0" smtClean="0"/>
              <a:t>nd</a:t>
            </a:r>
            <a:r>
              <a:rPr lang="en-US" altLang="en-US" dirty="0" smtClean="0"/>
              <a:t> parameter</a:t>
            </a:r>
            <a:r>
              <a:rPr lang="en-US" altLang="en-US" dirty="0"/>
              <a:t>, and so </a:t>
            </a:r>
            <a:r>
              <a:rPr lang="en-US" altLang="en-US" dirty="0" smtClean="0"/>
              <a:t>on, like assignments:</a:t>
            </a:r>
          </a:p>
          <a:p>
            <a:pPr marL="0" indent="0">
              <a:buNone/>
            </a:pPr>
            <a:r>
              <a:rPr lang="en-US" altLang="en-US" dirty="0" smtClean="0"/>
              <a:t>	</a:t>
            </a:r>
            <a:r>
              <a:rPr lang="en-US" altLang="en-US" sz="2400" dirty="0" smtClean="0">
                <a:latin typeface="Courier" charset="0"/>
                <a:ea typeface="Courier" charset="0"/>
                <a:cs typeface="Courier" charset="0"/>
              </a:rPr>
              <a:t> x = 3.0; </a:t>
            </a:r>
          </a:p>
          <a:p>
            <a:pPr marL="0" indent="0">
              <a:buNone/>
            </a:pPr>
            <a:r>
              <a:rPr lang="en-US" altLang="en-US" sz="2400" dirty="0" smtClean="0">
                <a:latin typeface="Courier" charset="0"/>
                <a:ea typeface="Courier" charset="0"/>
                <a:cs typeface="Courier" charset="0"/>
              </a:rPr>
              <a:t>	 y = -5.32;</a:t>
            </a:r>
            <a:endParaRPr lang="en-US" altLang="en-US" sz="240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74086" name="Line 6"/>
          <p:cNvSpPr>
            <a:spLocks noChangeShapeType="1"/>
          </p:cNvSpPr>
          <p:nvPr/>
        </p:nvSpPr>
        <p:spPr bwMode="auto">
          <a:xfrm flipH="1">
            <a:off x="3886200" y="2971800"/>
            <a:ext cx="762000" cy="685800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087" name="Line 7"/>
          <p:cNvSpPr>
            <a:spLocks noChangeShapeType="1"/>
          </p:cNvSpPr>
          <p:nvPr/>
        </p:nvSpPr>
        <p:spPr bwMode="auto">
          <a:xfrm flipH="1">
            <a:off x="4953000" y="2971800"/>
            <a:ext cx="1447800" cy="685800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022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en-US" dirty="0" smtClean="0">
                <a:latin typeface="Courier" charset="0"/>
                <a:ea typeface="Courier" charset="0"/>
                <a:cs typeface="Courier" charset="0"/>
              </a:rPr>
              <a:t>char</a:t>
            </a:r>
            <a:r>
              <a:rPr lang="en-US" altLang="en-US" dirty="0" smtClean="0"/>
              <a:t> and </a:t>
            </a:r>
            <a:r>
              <a:rPr lang="en-US" altLang="en-US" dirty="0" err="1">
                <a:latin typeface="Courier" charset="0"/>
                <a:ea typeface="Courier" charset="0"/>
                <a:cs typeface="Courier" charset="0"/>
              </a:rPr>
              <a:t>bool</a:t>
            </a:r>
            <a:r>
              <a:rPr lang="en-US" altLang="en-US" dirty="0" smtClean="0"/>
              <a:t> types</a:t>
            </a:r>
            <a:endParaRPr lang="en-US" altLang="en-US" dirty="0"/>
          </a:p>
        </p:txBody>
      </p:sp>
      <p:sp>
        <p:nvSpPr>
          <p:cNvPr id="16388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571500" y="1752600"/>
            <a:ext cx="84201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C++ has two other primitive types that are used as the return types or parameters: </a:t>
            </a:r>
            <a:r>
              <a:rPr lang="en-US" altLang="en-US" sz="2800" dirty="0" smtClean="0">
                <a:latin typeface="Courier" charset="0"/>
                <a:ea typeface="Courier" charset="0"/>
                <a:cs typeface="Courier" charset="0"/>
              </a:rPr>
              <a:t>char</a:t>
            </a:r>
            <a:r>
              <a:rPr lang="en-US" altLang="en-US" dirty="0" smtClean="0"/>
              <a:t> and </a:t>
            </a:r>
            <a:r>
              <a:rPr lang="en-US" altLang="en-US" sz="2800" dirty="0" err="1" smtClean="0">
                <a:latin typeface="Courier" charset="0"/>
                <a:ea typeface="Courier" charset="0"/>
                <a:cs typeface="Courier" charset="0"/>
              </a:rPr>
              <a:t>bool</a:t>
            </a:r>
            <a:endParaRPr lang="en-US" altLang="en-US" sz="2800" dirty="0" smtClean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altLang="en-US" sz="2800" dirty="0" err="1" smtClean="0">
                <a:latin typeface="Courier" charset="0"/>
                <a:ea typeface="Courier" charset="0"/>
                <a:cs typeface="Courier" charset="0"/>
              </a:rPr>
              <a:t>bool</a:t>
            </a:r>
            <a:r>
              <a:rPr lang="en-US" altLang="en-US" sz="2800" dirty="0" smtClean="0"/>
              <a:t> </a:t>
            </a:r>
            <a:r>
              <a:rPr lang="en-US" altLang="en-US" dirty="0" smtClean="0"/>
              <a:t>type functions return 0 if the function returns false or a non-zero for true (usually 1)</a:t>
            </a:r>
            <a:endParaRPr lang="en-US" altLang="en-US" sz="2800" dirty="0" smtClean="0">
              <a:solidFill>
                <a:srgbClr val="2A00FF"/>
              </a:solidFill>
              <a:latin typeface="Courier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 smtClean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    #</a:t>
            </a:r>
            <a:r>
              <a:rPr lang="en-US" sz="200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include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0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&lt;</a:t>
            </a:r>
            <a:r>
              <a:rPr lang="en-US" sz="200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cctype</a:t>
            </a:r>
            <a:r>
              <a:rPr lang="en-US" sz="20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&gt;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00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</a:t>
            </a:r>
            <a:r>
              <a:rPr lang="en-US" sz="2000" u="sng" dirty="0" err="1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isdigit</a:t>
            </a:r>
            <a:r>
              <a:rPr lang="en-US" sz="2000" u="sng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000" u="sng" dirty="0" err="1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isalpha</a:t>
            </a:r>
            <a:endParaRPr lang="en-US" sz="2000" u="sng" dirty="0">
              <a:solidFill>
                <a:srgbClr val="3F7F5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    #</a:t>
            </a:r>
            <a:r>
              <a:rPr lang="en-US" sz="200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include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0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&lt;</a:t>
            </a:r>
            <a:r>
              <a:rPr lang="en-US" sz="200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iostream</a:t>
            </a:r>
            <a:r>
              <a:rPr lang="en-US" sz="20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    using</a:t>
            </a:r>
            <a:r>
              <a:rPr lang="en-US" sz="20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00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namespace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std</a:t>
            </a:r>
            <a:r>
              <a:rPr lang="en-US" sz="20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  <a:endParaRPr lang="en-US" sz="2000" dirty="0"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sz="2000" dirty="0" err="1" smtClean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20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main()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</a:t>
            </a:r>
            <a:r>
              <a:rPr lang="mr-IN" sz="20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mr-IN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isdigit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mr-IN" sz="20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'9'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 &lt;&lt; </a:t>
            </a:r>
            <a:r>
              <a:rPr lang="mr-IN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 </a:t>
            </a:r>
            <a:r>
              <a:rPr lang="mr-IN" sz="200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0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</a:t>
            </a:r>
            <a:r>
              <a:rPr lang="mr-IN" sz="2000" dirty="0" err="1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mr-IN" sz="20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&lt;&lt; </a:t>
            </a:r>
            <a:r>
              <a:rPr lang="mr-IN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isdigit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mr-IN" sz="20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'X'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 &lt;&lt; </a:t>
            </a:r>
            <a:r>
              <a:rPr lang="mr-IN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 </a:t>
            </a:r>
            <a:r>
              <a:rPr lang="mr-IN" sz="200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0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</a:t>
            </a:r>
            <a:r>
              <a:rPr lang="mr-IN" sz="2000" dirty="0" err="1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mr-IN" sz="20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&lt;&lt; </a:t>
            </a:r>
            <a:r>
              <a:rPr lang="mr-IN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isalpha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mr-IN" sz="20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'</a:t>
            </a:r>
            <a:r>
              <a:rPr lang="mr-IN" sz="200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A</a:t>
            </a:r>
            <a:r>
              <a:rPr lang="mr-IN" sz="20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'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 &lt;&lt; </a:t>
            </a:r>
            <a:r>
              <a:rPr lang="mr-IN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 </a:t>
            </a:r>
            <a:r>
              <a:rPr lang="mr-IN" sz="200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0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</a:t>
            </a:r>
            <a:r>
              <a:rPr lang="mr-IN" sz="2000" dirty="0" err="1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mr-IN" sz="20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&lt;&lt; </a:t>
            </a:r>
            <a:r>
              <a:rPr lang="mr-IN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isalpha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mr-IN" sz="20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'&lt;'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 &lt;&lt; </a:t>
            </a:r>
            <a:r>
              <a:rPr lang="mr-IN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 </a:t>
            </a:r>
            <a:r>
              <a:rPr lang="mr-IN" sz="200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0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sz="2000" dirty="0" smtClean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en-US" sz="20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0;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}</a:t>
            </a:r>
            <a:endParaRPr lang="en-US" sz="2000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buNone/>
            </a:pPr>
            <a:endParaRPr lang="en-US" altLang="en-US" sz="2400" dirty="0" smtClean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en-US" dirty="0" smtClean="0">
                <a:latin typeface="Courier" charset="0"/>
                <a:ea typeface="Courier" charset="0"/>
                <a:cs typeface="Courier" charset="0"/>
              </a:rPr>
              <a:t>char</a:t>
            </a:r>
            <a:r>
              <a:rPr lang="en-US" altLang="en-US" dirty="0" smtClean="0"/>
              <a:t> and </a:t>
            </a:r>
            <a:r>
              <a:rPr lang="en-US" altLang="en-US" dirty="0" err="1" smtClean="0">
                <a:latin typeface="Courier" charset="0"/>
                <a:ea typeface="Courier" charset="0"/>
                <a:cs typeface="Courier" charset="0"/>
              </a:rPr>
              <a:t>int</a:t>
            </a:r>
            <a:endParaRPr lang="en-US" altLang="en-US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6388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571500" y="1752600"/>
            <a:ext cx="86487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The </a:t>
            </a:r>
            <a:r>
              <a:rPr lang="en-GB" sz="2800" dirty="0" err="1">
                <a:latin typeface="Courier" charset="0"/>
                <a:ea typeface="Courier" charset="0"/>
                <a:cs typeface="Courier" charset="0"/>
              </a:rPr>
              <a:t>toupper</a:t>
            </a:r>
            <a:r>
              <a:rPr lang="en-GB" dirty="0"/>
              <a:t> </a:t>
            </a:r>
            <a:r>
              <a:rPr lang="en-US" dirty="0"/>
              <a:t>and </a:t>
            </a:r>
            <a:r>
              <a:rPr lang="en-GB" sz="2800" dirty="0" err="1">
                <a:latin typeface="Courier" charset="0"/>
                <a:ea typeface="Courier" charset="0"/>
                <a:cs typeface="Courier" charset="0"/>
              </a:rPr>
              <a:t>tolower</a:t>
            </a:r>
            <a:r>
              <a:rPr lang="en-US" dirty="0"/>
              <a:t> function</a:t>
            </a:r>
            <a:r>
              <a:rPr lang="en-GB" dirty="0"/>
              <a:t>s</a:t>
            </a:r>
            <a:r>
              <a:rPr lang="en-US" dirty="0"/>
              <a:t> convert a 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char</a:t>
            </a:r>
            <a:r>
              <a:rPr lang="en-US" dirty="0" smtClean="0"/>
              <a:t> </a:t>
            </a:r>
            <a:r>
              <a:rPr lang="en-US" dirty="0"/>
              <a:t>to its lower case or upper case </a:t>
            </a:r>
            <a:r>
              <a:rPr lang="en-US" dirty="0" smtClean="0"/>
              <a:t>equivalent </a:t>
            </a:r>
          </a:p>
          <a:p>
            <a:r>
              <a:rPr lang="en-US" dirty="0" smtClean="0"/>
              <a:t>Because </a:t>
            </a:r>
            <a:r>
              <a:rPr lang="en-US" dirty="0"/>
              <a:t>the return type for both is </a:t>
            </a:r>
            <a:r>
              <a:rPr lang="en-US" sz="2800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dirty="0"/>
              <a:t> instead of 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char</a:t>
            </a:r>
            <a:r>
              <a:rPr lang="en-US" dirty="0"/>
              <a:t>, the functions </a:t>
            </a:r>
            <a:r>
              <a:rPr lang="en-US" dirty="0" smtClean="0"/>
              <a:t>need to be cast </a:t>
            </a:r>
            <a:r>
              <a:rPr lang="en-US" dirty="0"/>
              <a:t>to 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char</a:t>
            </a:r>
            <a:r>
              <a:rPr lang="en-US" dirty="0"/>
              <a:t> with the code (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char</a:t>
            </a:r>
            <a:r>
              <a:rPr lang="en-US" dirty="0" smtClean="0"/>
              <a:t>)  to see the character 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mr-IN" sz="2200" dirty="0" err="1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toupper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mr-IN" sz="22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'</a:t>
            </a:r>
            <a:r>
              <a:rPr lang="mr-IN" sz="220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a</a:t>
            </a:r>
            <a:r>
              <a:rPr lang="mr-IN" sz="22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'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 </a:t>
            </a:r>
            <a:r>
              <a:rPr lang="en-US" sz="22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  </a:t>
            </a:r>
            <a:r>
              <a:rPr lang="mr-IN" sz="220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65</a:t>
            </a:r>
            <a:r>
              <a:rPr lang="en-US" sz="220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endParaRPr lang="mr-IN" sz="2200" dirty="0">
              <a:solidFill>
                <a:srgbClr val="3F7F5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2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mr-IN" sz="22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mr-IN" sz="220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char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 </a:t>
            </a:r>
            <a:r>
              <a:rPr lang="mr-IN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toupper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mr-IN" sz="22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'</a:t>
            </a:r>
            <a:r>
              <a:rPr lang="mr-IN" sz="220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a</a:t>
            </a:r>
            <a:r>
              <a:rPr lang="mr-IN" sz="22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'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 </a:t>
            </a:r>
            <a:r>
              <a:rPr lang="en-US" sz="22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20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</a:t>
            </a:r>
            <a:r>
              <a:rPr lang="mr-IN" sz="2200" dirty="0" err="1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A</a:t>
            </a:r>
            <a:endParaRPr lang="mr-IN" sz="2200" dirty="0">
              <a:solidFill>
                <a:srgbClr val="3F7F5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2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mr-IN" sz="22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tolower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mr-IN" sz="22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'</a:t>
            </a:r>
            <a:r>
              <a:rPr lang="mr-IN" sz="220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A</a:t>
            </a:r>
            <a:r>
              <a:rPr lang="mr-IN" sz="22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'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 </a:t>
            </a:r>
            <a:r>
              <a:rPr lang="en-US" sz="22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  </a:t>
            </a:r>
            <a:r>
              <a:rPr lang="mr-IN" sz="220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</a:t>
            </a:r>
            <a:r>
              <a:rPr lang="mr-IN" sz="220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97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2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mr-IN" sz="22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mr-IN" sz="220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char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 </a:t>
            </a:r>
            <a:r>
              <a:rPr lang="mr-IN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tolower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mr-IN" sz="22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'</a:t>
            </a:r>
            <a:r>
              <a:rPr lang="mr-IN" sz="220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A</a:t>
            </a:r>
            <a:r>
              <a:rPr lang="mr-IN" sz="22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'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 </a:t>
            </a:r>
            <a:r>
              <a:rPr lang="mr-IN" sz="22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20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</a:t>
            </a:r>
            <a:r>
              <a:rPr lang="mr-IN" sz="2200" dirty="0" err="1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a</a:t>
            </a:r>
            <a:endParaRPr lang="en-US" altLang="en-US" sz="2200" dirty="0" smtClean="0">
              <a:latin typeface="Courier" charset="0"/>
              <a:ea typeface="Courier" charset="0"/>
              <a:cs typeface="Courier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-2000"/>
          <a:stretch/>
        </p:blipFill>
        <p:spPr>
          <a:xfrm>
            <a:off x="1295400" y="5486400"/>
            <a:ext cx="5751286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381585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022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en-US"/>
              <a:t>Summary</a:t>
            </a:r>
          </a:p>
        </p:txBody>
      </p:sp>
      <p:sp>
        <p:nvSpPr>
          <p:cNvPr id="16388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609600" y="1752600"/>
            <a:ext cx="77724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altLang="en-US" dirty="0"/>
              <a:t>Documented function headings provide the following information: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en-US" dirty="0"/>
              <a:t>The type </a:t>
            </a:r>
            <a:r>
              <a:rPr lang="en-US" altLang="en-US" dirty="0" smtClean="0"/>
              <a:t>of </a:t>
            </a:r>
            <a:r>
              <a:rPr lang="en-US" altLang="en-US" dirty="0"/>
              <a:t>value returned by the </a:t>
            </a:r>
            <a:r>
              <a:rPr lang="en-US" altLang="en-US" dirty="0" smtClean="0"/>
              <a:t>function</a:t>
            </a:r>
            <a:endParaRPr lang="en-US" altLang="en-US" dirty="0"/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en-US" dirty="0"/>
              <a:t>The function </a:t>
            </a:r>
            <a:r>
              <a:rPr lang="en-US" altLang="en-US" dirty="0" smtClean="0"/>
              <a:t>name</a:t>
            </a:r>
            <a:endParaRPr lang="en-US" altLang="en-US" dirty="0"/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en-US" dirty="0"/>
              <a:t>The number of arguments to use in a </a:t>
            </a:r>
            <a:r>
              <a:rPr lang="en-US" altLang="en-US" dirty="0" smtClean="0"/>
              <a:t>call</a:t>
            </a:r>
            <a:endParaRPr lang="en-US" altLang="en-US" dirty="0"/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en-US" dirty="0"/>
              <a:t>The type </a:t>
            </a:r>
            <a:r>
              <a:rPr lang="en-US" altLang="en-US" dirty="0" smtClean="0"/>
              <a:t>of </a:t>
            </a:r>
            <a:r>
              <a:rPr lang="en-US" altLang="en-US" dirty="0"/>
              <a:t>arguments required in the function </a:t>
            </a:r>
            <a:r>
              <a:rPr lang="en-US" altLang="en-US" dirty="0" smtClean="0"/>
              <a:t>call</a:t>
            </a:r>
            <a:endParaRPr lang="en-US" altLang="en-US" dirty="0"/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en-US" dirty="0"/>
              <a:t>Pre- and post-conditions tell us what the function will do if the preconditions are </a:t>
            </a:r>
            <a:r>
              <a:rPr lang="en-US" altLang="en-US" dirty="0" smtClean="0"/>
              <a:t>met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547236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1557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1558" name="Rectangle 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1559" name="Rectangle 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8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en-US"/>
              <a:t>Goals</a:t>
            </a:r>
          </a:p>
        </p:txBody>
      </p:sp>
      <p:sp>
        <p:nvSpPr>
          <p:cNvPr id="3080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533400" y="1828800"/>
            <a:ext cx="8077200" cy="472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3200" dirty="0" smtClean="0"/>
              <a:t>Evaluate </a:t>
            </a:r>
            <a:r>
              <a:rPr lang="en-US" sz="3200" dirty="0"/>
              <a:t>some mathematical and trigonometric functions</a:t>
            </a:r>
          </a:p>
          <a:p>
            <a:pPr lvl="0"/>
            <a:r>
              <a:rPr lang="en-US" sz="3200" dirty="0" smtClean="0"/>
              <a:t>Use </a:t>
            </a:r>
            <a:r>
              <a:rPr lang="en-US" sz="3200" dirty="0"/>
              <a:t>arguments in function calls</a:t>
            </a:r>
          </a:p>
          <a:p>
            <a:pPr lvl="0"/>
            <a:r>
              <a:rPr lang="en-US" sz="3200" dirty="0" smtClean="0"/>
              <a:t>Appreciate </a:t>
            </a:r>
            <a:r>
              <a:rPr lang="en-US" sz="3200" dirty="0"/>
              <a:t>why programmers divide software into functions</a:t>
            </a:r>
          </a:p>
          <a:p>
            <a:r>
              <a:rPr lang="en-US" sz="3200" dirty="0" smtClean="0"/>
              <a:t>Read </a:t>
            </a:r>
            <a:r>
              <a:rPr lang="en-US" sz="3200" dirty="0"/>
              <a:t>function headings so you can use existing functions</a:t>
            </a:r>
            <a:endParaRPr lang="en-US" altLang="en-US" sz="32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604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605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606" name="Rectangle 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607" name="Rectangle 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3" name="Rectangle 8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en-US" dirty="0" err="1" smtClean="0"/>
              <a:t>cmath</a:t>
            </a:r>
            <a:r>
              <a:rPr lang="en-US" altLang="en-US" dirty="0" smtClean="0"/>
              <a:t> </a:t>
            </a:r>
            <a:r>
              <a:rPr lang="en-US" altLang="en-US" dirty="0"/>
              <a:t>functions</a:t>
            </a:r>
          </a:p>
        </p:txBody>
      </p:sp>
      <p:sp>
        <p:nvSpPr>
          <p:cNvPr id="153609" name="Rectangle 9"/>
          <p:cNvSpPr>
            <a:spLocks noGrp="1" noChangeArrowheads="1"/>
          </p:cNvSpPr>
          <p:nvPr>
            <p:ph idx="1"/>
          </p:nvPr>
        </p:nvSpPr>
        <p:spPr>
          <a:xfrm>
            <a:off x="533400" y="1825625"/>
            <a:ext cx="7848600" cy="4351338"/>
          </a:xfrm>
        </p:spPr>
        <p:txBody>
          <a:bodyPr lIns="92075" tIns="46038" rIns="92075" bIns="46038"/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altLang="en-US" dirty="0" smtClean="0"/>
              <a:t>C++ defines a large collection of standard math and trig functions such as</a:t>
            </a:r>
          </a:p>
          <a:p>
            <a:pPr marL="342900" lvl="1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altLang="en-US" sz="2200" dirty="0" smtClean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altLang="en-US" sz="2200" dirty="0" err="1" smtClean="0">
                <a:latin typeface="Courier" charset="0"/>
                <a:ea typeface="Courier" charset="0"/>
                <a:cs typeface="Courier" charset="0"/>
              </a:rPr>
              <a:t>sqrt</a:t>
            </a:r>
            <a:r>
              <a:rPr lang="en-US" altLang="en-US" sz="2200" dirty="0" smtClean="0">
                <a:latin typeface="Courier" charset="0"/>
                <a:ea typeface="Courier" charset="0"/>
                <a:cs typeface="Courier" charset="0"/>
              </a:rPr>
              <a:t>(x) // return the square root of x </a:t>
            </a:r>
          </a:p>
          <a:p>
            <a:pPr marL="342900" lvl="1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altLang="en-US" sz="2200" dirty="0" smtClean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altLang="en-US" sz="2200" dirty="0" err="1" smtClean="0">
                <a:latin typeface="Courier" charset="0"/>
                <a:ea typeface="Courier" charset="0"/>
                <a:cs typeface="Courier" charset="0"/>
              </a:rPr>
              <a:t>fabs</a:t>
            </a:r>
            <a:r>
              <a:rPr lang="en-US" altLang="en-US" sz="2200" dirty="0" smtClean="0">
                <a:latin typeface="Courier" charset="0"/>
                <a:ea typeface="Courier" charset="0"/>
                <a:cs typeface="Courier" charset="0"/>
              </a:rPr>
              <a:t>(x) // return the absolute value of x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altLang="en-US" dirty="0" smtClean="0"/>
              <a:t>Functions are called by specifying the function name followed by the argument(s) in parentheses:</a:t>
            </a:r>
          </a:p>
          <a:p>
            <a:pPr marL="342900" lvl="1" indent="0" fontAlgn="auto">
              <a:spcAft>
                <a:spcPts val="0"/>
              </a:spcAft>
              <a:buNone/>
              <a:defRPr/>
            </a:pPr>
            <a:r>
              <a:rPr lang="en-US" altLang="en-US" dirty="0" smtClean="0"/>
              <a:t>	</a:t>
            </a:r>
            <a:r>
              <a:rPr lang="en-US" altLang="en-US" sz="2200" dirty="0" err="1"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en-US" altLang="en-US" sz="2200" dirty="0"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en-US" altLang="en-US" sz="2200" dirty="0" err="1">
                <a:latin typeface="Courier" charset="0"/>
                <a:ea typeface="Courier" charset="0"/>
                <a:cs typeface="Courier" charset="0"/>
              </a:rPr>
              <a:t>sqrt</a:t>
            </a:r>
            <a:r>
              <a:rPr lang="en-US" altLang="en-US" sz="2200" dirty="0">
                <a:latin typeface="Courier" charset="0"/>
                <a:ea typeface="Courier" charset="0"/>
                <a:cs typeface="Courier" charset="0"/>
              </a:rPr>
              <a:t>(4.0) &lt;&lt; </a:t>
            </a:r>
            <a:r>
              <a:rPr lang="en-US" altLang="en-US" sz="2200" dirty="0" smtClean="0">
                <a:latin typeface="Courier" charset="0"/>
                <a:ea typeface="Courier" charset="0"/>
                <a:cs typeface="Courier" charset="0"/>
              </a:rPr>
              <a:t>" </a:t>
            </a:r>
            <a:r>
              <a:rPr lang="en-US" altLang="en-US" sz="2200" dirty="0">
                <a:latin typeface="Courier" charset="0"/>
                <a:ea typeface="Courier" charset="0"/>
                <a:cs typeface="Courier" charset="0"/>
              </a:rPr>
              <a:t>" &lt;&lt; </a:t>
            </a:r>
            <a:r>
              <a:rPr lang="en-US" altLang="en-US" sz="2200" dirty="0" err="1">
                <a:latin typeface="Courier" charset="0"/>
                <a:ea typeface="Courier" charset="0"/>
                <a:cs typeface="Courier" charset="0"/>
              </a:rPr>
              <a:t>fabs</a:t>
            </a:r>
            <a:r>
              <a:rPr lang="en-US" altLang="en-US" sz="2200" dirty="0">
                <a:latin typeface="Courier" charset="0"/>
                <a:ea typeface="Courier" charset="0"/>
                <a:cs typeface="Courier" charset="0"/>
              </a:rPr>
              <a:t>(-2.34</a:t>
            </a:r>
            <a:r>
              <a:rPr lang="en-US" altLang="en-US" sz="2200" dirty="0" smtClean="0">
                <a:latin typeface="Courier" charset="0"/>
                <a:ea typeface="Courier" charset="0"/>
                <a:cs typeface="Courier" charset="0"/>
              </a:rPr>
              <a:t>);</a:t>
            </a:r>
          </a:p>
          <a:p>
            <a:r>
              <a:rPr lang="en-US" altLang="en-US" dirty="0"/>
              <a:t>To use mathematical functions, you </a:t>
            </a:r>
            <a:r>
              <a:rPr lang="en-US" altLang="en-US" dirty="0" smtClean="0"/>
              <a:t>must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7F0055"/>
                </a:solidFill>
                <a:latin typeface="Courier" charset="0"/>
              </a:rPr>
              <a:t>    #</a:t>
            </a:r>
            <a:r>
              <a:rPr lang="en-US" sz="2200" dirty="0">
                <a:solidFill>
                  <a:srgbClr val="7F0055"/>
                </a:solidFill>
                <a:latin typeface="Courier" charset="0"/>
              </a:rPr>
              <a:t>include</a:t>
            </a:r>
            <a:r>
              <a:rPr lang="en-US" sz="2200" dirty="0">
                <a:solidFill>
                  <a:srgbClr val="000000"/>
                </a:solidFill>
                <a:latin typeface="Courier" charset="0"/>
              </a:rPr>
              <a:t> </a:t>
            </a:r>
            <a:r>
              <a:rPr lang="en-US" sz="2200" dirty="0">
                <a:solidFill>
                  <a:srgbClr val="2A00FF"/>
                </a:solidFill>
                <a:latin typeface="Courier" charset="0"/>
              </a:rPr>
              <a:t>&lt;</a:t>
            </a:r>
            <a:r>
              <a:rPr lang="en-US" sz="2200" dirty="0" err="1">
                <a:solidFill>
                  <a:srgbClr val="2A00FF"/>
                </a:solidFill>
                <a:latin typeface="Courier" charset="0"/>
              </a:rPr>
              <a:t>cmath</a:t>
            </a:r>
            <a:r>
              <a:rPr lang="en-US" sz="2200" dirty="0">
                <a:solidFill>
                  <a:srgbClr val="2A00FF"/>
                </a:solidFill>
                <a:latin typeface="Courier" charset="0"/>
              </a:rPr>
              <a:t>&gt;</a:t>
            </a:r>
            <a:r>
              <a:rPr lang="en-US" sz="2200" dirty="0">
                <a:solidFill>
                  <a:srgbClr val="000000"/>
                </a:solidFill>
                <a:latin typeface="Courier" charset="0"/>
              </a:rPr>
              <a:t> </a:t>
            </a:r>
            <a:r>
              <a:rPr lang="en-US" sz="2200" dirty="0" smtClean="0">
                <a:solidFill>
                  <a:srgbClr val="3F7F5F"/>
                </a:solidFill>
                <a:latin typeface="Courier" charset="0"/>
              </a:rPr>
              <a:t>// </a:t>
            </a:r>
            <a:r>
              <a:rPr lang="en-US" sz="2200" dirty="0">
                <a:solidFill>
                  <a:srgbClr val="3F7F5F"/>
                </a:solidFill>
                <a:latin typeface="Courier" charset="0"/>
              </a:rPr>
              <a:t>For </a:t>
            </a:r>
            <a:r>
              <a:rPr lang="en-US" sz="2200" dirty="0" smtClean="0">
                <a:solidFill>
                  <a:srgbClr val="3F7F5F"/>
                </a:solidFill>
                <a:latin typeface="Courier" charset="0"/>
              </a:rPr>
              <a:t>ceil</a:t>
            </a:r>
            <a:r>
              <a:rPr lang="en-US" sz="2200" dirty="0">
                <a:solidFill>
                  <a:srgbClr val="3F7F5F"/>
                </a:solidFill>
                <a:latin typeface="Courier" charset="0"/>
              </a:rPr>
              <a:t>, </a:t>
            </a:r>
            <a:r>
              <a:rPr lang="en-US" sz="2200" dirty="0" smtClean="0">
                <a:solidFill>
                  <a:srgbClr val="3F7F5F"/>
                </a:solidFill>
                <a:latin typeface="Courier" charset="0"/>
              </a:rPr>
              <a:t>floor, pow</a:t>
            </a:r>
            <a:endParaRPr lang="en-US" sz="2200" dirty="0">
              <a:solidFill>
                <a:srgbClr val="3F7F5F"/>
              </a:solidFill>
              <a:latin typeface="Courier" charset="0"/>
            </a:endParaRPr>
          </a:p>
          <a:p>
            <a:endParaRPr lang="en-US" sz="3200" dirty="0">
              <a:latin typeface="Courier" charset="0"/>
            </a:endParaRPr>
          </a:p>
          <a:p>
            <a:pPr marL="0" indent="0">
              <a:buNone/>
            </a:pPr>
            <a:endParaRPr lang="en-US" alt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102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5651" name="Rectangle 102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5652" name="Rectangle 1028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5653" name="Rectangle 1029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5654" name="Rectangle 1030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5655" name="Rectangle 1031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27" name="Rectangle 103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en-US"/>
              <a:t>The pow function</a:t>
            </a:r>
          </a:p>
        </p:txBody>
      </p:sp>
      <p:sp>
        <p:nvSpPr>
          <p:cNvPr id="5128" name="Rectangle 1033"/>
          <p:cNvSpPr>
            <a:spLocks noGrp="1" noChangeArrowheads="1"/>
          </p:cNvSpPr>
          <p:nvPr>
            <p:ph idx="1"/>
          </p:nvPr>
        </p:nvSpPr>
        <p:spPr bwMode="auto">
          <a:xfrm>
            <a:off x="628650" y="1825625"/>
            <a:ext cx="8286750" cy="4351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The pow function returns the first argument to the second argument's power</a:t>
            </a:r>
          </a:p>
          <a:p>
            <a:pPr marL="342900" lvl="1" indent="0">
              <a:buNone/>
            </a:pPr>
            <a:r>
              <a:rPr lang="en-US" altLang="en-US" sz="2600" dirty="0" smtClean="0"/>
              <a:t>    </a:t>
            </a:r>
            <a:r>
              <a:rPr lang="en-US" altLang="en-US" sz="2600" dirty="0" smtClean="0">
                <a:latin typeface="Courier" charset="0"/>
                <a:ea typeface="Courier" charset="0"/>
                <a:cs typeface="Courier" charset="0"/>
              </a:rPr>
              <a:t>pow(2.0, 3.0)</a:t>
            </a:r>
            <a:r>
              <a:rPr lang="en-US" altLang="en-US" sz="2600" dirty="0" smtClean="0"/>
              <a:t> returns 2 to the 3rd power (2</a:t>
            </a:r>
            <a:r>
              <a:rPr lang="en-US" altLang="en-US" sz="2600" baseline="30000" dirty="0" smtClean="0"/>
              <a:t>3</a:t>
            </a:r>
            <a:r>
              <a:rPr lang="en-US" altLang="en-US" sz="2600" dirty="0" smtClean="0"/>
              <a:t> = 8.0)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100"/>
              </a:spcAft>
              <a:buNone/>
            </a:pPr>
            <a:r>
              <a:rPr lang="en-US" sz="2000" dirty="0" smtClean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#include</a:t>
            </a:r>
            <a:r>
              <a:rPr lang="en-US" sz="20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000" dirty="0" smtClean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&lt;</a:t>
            </a:r>
            <a:r>
              <a:rPr lang="en-US" sz="2000" dirty="0" err="1" smtClean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cmath</a:t>
            </a:r>
            <a:r>
              <a:rPr lang="en-US" sz="2000" dirty="0" smtClean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&gt;</a:t>
            </a:r>
            <a:r>
              <a:rPr lang="en-US" sz="20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00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For the </a:t>
            </a:r>
            <a:r>
              <a:rPr lang="en-US" sz="2000" dirty="0" err="1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cmath</a:t>
            </a:r>
            <a:r>
              <a:rPr lang="en-US" sz="200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 functions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US" sz="2000" dirty="0" smtClean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#include</a:t>
            </a:r>
            <a:r>
              <a:rPr lang="en-US" sz="20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000" dirty="0" smtClean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&lt;</a:t>
            </a:r>
            <a:r>
              <a:rPr lang="en-US" sz="2000" dirty="0" err="1" smtClean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iostream</a:t>
            </a:r>
            <a:r>
              <a:rPr lang="en-US" sz="2000" dirty="0" smtClean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&gt;</a:t>
            </a:r>
            <a:r>
              <a:rPr lang="en-US" sz="20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US" sz="2000" dirty="0" smtClean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using</a:t>
            </a:r>
            <a:r>
              <a:rPr lang="en-US" sz="20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000" dirty="0" smtClean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namespace</a:t>
            </a:r>
            <a:r>
              <a:rPr lang="en-US" sz="20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std</a:t>
            </a:r>
            <a:r>
              <a:rPr lang="en-US" sz="20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US" sz="2000" dirty="0" err="1" smtClean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20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main()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000" dirty="0" smtClean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double</a:t>
            </a:r>
            <a:r>
              <a:rPr lang="en-US" sz="20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base, power;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mr-IN" sz="20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2000" dirty="0" err="1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base</a:t>
            </a:r>
            <a:r>
              <a:rPr lang="mr-IN" sz="20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= 2.0;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power = 4.0;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000" dirty="0" err="1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en-US" sz="20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en-US" sz="2000" dirty="0" smtClean="0">
                <a:solidFill>
                  <a:srgbClr val="642880"/>
                </a:solidFill>
                <a:latin typeface="Courier" charset="0"/>
                <a:ea typeface="Courier" charset="0"/>
                <a:cs typeface="Courier" charset="0"/>
              </a:rPr>
              <a:t>pow</a:t>
            </a:r>
            <a:r>
              <a:rPr lang="en-US" sz="20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(base, power) &lt;&lt; </a:t>
            </a:r>
            <a:r>
              <a:rPr lang="en-US" sz="2000" dirty="0" err="1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en-US" sz="20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mr-IN" sz="20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2000" dirty="0" err="1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mr-IN" sz="20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mr-IN" sz="2000" dirty="0" err="1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pow</a:t>
            </a:r>
            <a:r>
              <a:rPr lang="mr-IN" sz="20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(-2, 3) &lt;&lt; </a:t>
            </a:r>
            <a:r>
              <a:rPr lang="mr-IN" sz="2000" dirty="0" err="1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mr-IN" sz="20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000" dirty="0" smtClean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en-US" sz="20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0;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}</a:t>
            </a:r>
          </a:p>
          <a:p>
            <a:pPr marL="0" lvl="1" indent="0">
              <a:buNone/>
            </a:pPr>
            <a:endParaRPr lang="en-US" alt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97067197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102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5651" name="Rectangle 102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5652" name="Rectangle 1028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5653" name="Rectangle 1029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5654" name="Rectangle 1030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5655" name="Rectangle 1031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27" name="Rectangle 103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en-US" dirty="0" smtClean="0"/>
              <a:t>Function Headings</a:t>
            </a:r>
            <a:endParaRPr lang="en-US" altLang="en-US" dirty="0"/>
          </a:p>
        </p:txBody>
      </p:sp>
      <p:sp>
        <p:nvSpPr>
          <p:cNvPr id="5128" name="Rectangle 1033"/>
          <p:cNvSpPr>
            <a:spLocks noGrp="1" noChangeArrowheads="1"/>
          </p:cNvSpPr>
          <p:nvPr>
            <p:ph idx="1"/>
          </p:nvPr>
        </p:nvSpPr>
        <p:spPr bwMode="auto">
          <a:xfrm>
            <a:off x="628650" y="1825625"/>
            <a:ext cx="8286750" cy="4351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Can </a:t>
            </a:r>
            <a:r>
              <a:rPr lang="en-US" altLang="en-US" dirty="0"/>
              <a:t>u</a:t>
            </a:r>
            <a:r>
              <a:rPr lang="en-US" altLang="en-US" dirty="0" smtClean="0"/>
              <a:t>nderstand how to use a function if you see the function heading</a:t>
            </a:r>
          </a:p>
          <a:p>
            <a:r>
              <a:rPr lang="en-US" altLang="en-US" dirty="0" smtClean="0"/>
              <a:t>General form</a:t>
            </a:r>
          </a:p>
          <a:p>
            <a:pPr marL="0" indent="0">
              <a:buNone/>
            </a:pPr>
            <a:r>
              <a:rPr lang="en-US" altLang="en-US" sz="2600" dirty="0" smtClean="0"/>
              <a:t>        </a:t>
            </a:r>
            <a:r>
              <a:rPr lang="en-US" altLang="en-US" sz="2600" i="1" dirty="0" smtClean="0"/>
              <a:t>type </a:t>
            </a:r>
            <a:r>
              <a:rPr lang="en-US" altLang="en-US" sz="2600" i="1" dirty="0" err="1" smtClean="0"/>
              <a:t>functionName</a:t>
            </a:r>
            <a:r>
              <a:rPr lang="en-US" altLang="en-US" sz="2600" i="1" dirty="0" smtClean="0"/>
              <a:t> </a:t>
            </a:r>
            <a:r>
              <a:rPr lang="en-US" altLang="en-US" sz="2600" dirty="0" smtClean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en-US" sz="2600" i="1" dirty="0" smtClean="0"/>
              <a:t>type arg1</a:t>
            </a:r>
            <a:r>
              <a:rPr lang="en-US" altLang="en-US" sz="2600" dirty="0" smtClean="0">
                <a:latin typeface="Courier" charset="0"/>
                <a:ea typeface="Courier" charset="0"/>
                <a:cs typeface="Courier" charset="0"/>
              </a:rPr>
              <a:t>,</a:t>
            </a:r>
            <a:r>
              <a:rPr lang="en-US" altLang="en-US" sz="2600" dirty="0" smtClean="0"/>
              <a:t> type arg2</a:t>
            </a:r>
            <a:r>
              <a:rPr lang="en-US" altLang="en-US" sz="2600" dirty="0" smtClean="0">
                <a:latin typeface="Courier" charset="0"/>
                <a:ea typeface="Courier" charset="0"/>
                <a:cs typeface="Courier" charset="0"/>
              </a:rPr>
              <a:t>,</a:t>
            </a:r>
            <a:r>
              <a:rPr lang="en-US" altLang="en-US" sz="2600" dirty="0" smtClean="0"/>
              <a:t> </a:t>
            </a:r>
            <a:r>
              <a:rPr lang="mr-IN" altLang="en-US" sz="2600" dirty="0" smtClean="0"/>
              <a:t>…</a:t>
            </a:r>
            <a:r>
              <a:rPr lang="en-US" altLang="en-US" sz="2600" dirty="0" smtClean="0"/>
              <a:t> </a:t>
            </a:r>
            <a:r>
              <a:rPr lang="en-US" altLang="en-US" sz="2600" dirty="0" smtClean="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r>
              <a:rPr lang="en-US" altLang="en-US" dirty="0" smtClean="0"/>
              <a:t>One function heading</a:t>
            </a:r>
            <a:endParaRPr lang="en-US" altLang="en-US" dirty="0"/>
          </a:p>
          <a:p>
            <a:pPr marL="0" indent="0">
              <a:buNone/>
            </a:pPr>
            <a:r>
              <a:rPr lang="en-US" sz="2400" b="1" dirty="0" smtClean="0">
                <a:solidFill>
                  <a:srgbClr val="7F0055"/>
                </a:solidFill>
                <a:latin typeface="Courier" charset="0"/>
              </a:rPr>
              <a:t>    </a:t>
            </a:r>
            <a:r>
              <a:rPr lang="en-US" sz="2400" dirty="0" smtClean="0">
                <a:solidFill>
                  <a:srgbClr val="7F0055"/>
                </a:solidFill>
                <a:latin typeface="Courier" charset="0"/>
              </a:rPr>
              <a:t>double</a:t>
            </a:r>
            <a:r>
              <a:rPr lang="en-US" sz="2400" dirty="0" smtClean="0">
                <a:solidFill>
                  <a:srgbClr val="000000"/>
                </a:solidFill>
                <a:latin typeface="Courier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urier" charset="0"/>
              </a:rPr>
              <a:t>pow(</a:t>
            </a:r>
            <a:r>
              <a:rPr lang="en-US" sz="2400" dirty="0">
                <a:solidFill>
                  <a:srgbClr val="7F0055"/>
                </a:solidFill>
                <a:latin typeface="Courier" charset="0"/>
              </a:rPr>
              <a:t>double</a:t>
            </a:r>
            <a:r>
              <a:rPr lang="en-US" sz="2400" dirty="0">
                <a:solidFill>
                  <a:srgbClr val="000000"/>
                </a:solidFill>
                <a:latin typeface="Courier" charset="0"/>
              </a:rPr>
              <a:t> base, </a:t>
            </a:r>
            <a:r>
              <a:rPr lang="en-US" sz="2400" dirty="0">
                <a:solidFill>
                  <a:srgbClr val="7F0055"/>
                </a:solidFill>
                <a:latin typeface="Courier" charset="0"/>
              </a:rPr>
              <a:t>double</a:t>
            </a:r>
            <a:r>
              <a:rPr lang="en-US" sz="2400" dirty="0">
                <a:solidFill>
                  <a:srgbClr val="000000"/>
                </a:solidFill>
                <a:latin typeface="Courier" charset="0"/>
              </a:rPr>
              <a:t> power)</a:t>
            </a:r>
          </a:p>
          <a:p>
            <a:r>
              <a:rPr lang="en-US" altLang="en-US" dirty="0" smtClean="0"/>
              <a:t>Comments example function calls also help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000000"/>
                </a:solidFill>
                <a:latin typeface="Courier" charset="0"/>
              </a:rPr>
              <a:t>    </a:t>
            </a:r>
            <a:r>
              <a:rPr lang="en-US" sz="2400" dirty="0" smtClean="0">
                <a:latin typeface="Courier" charset="0"/>
              </a:rPr>
              <a:t>pow(5.0, 3.0)  </a:t>
            </a:r>
            <a:r>
              <a:rPr lang="en-US" sz="240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</a:t>
            </a:r>
            <a:r>
              <a:rPr lang="en-US" sz="240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evaluates to 125</a:t>
            </a:r>
            <a:endParaRPr lang="en-US" altLang="en-US" sz="2400" dirty="0"/>
          </a:p>
          <a:p>
            <a:pPr marL="0" indent="0">
              <a:buNone/>
            </a:pPr>
            <a:endParaRPr lang="en-US" altLang="en-US" sz="2400" dirty="0">
              <a:latin typeface="Courier" charset="0"/>
              <a:ea typeface="Courier" charset="0"/>
              <a:cs typeface="Courier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76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7700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7701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7702" name="Rectangle 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7703" name="Rectangle 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51" name="Rectangle 8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en-US" dirty="0"/>
              <a:t>Some </a:t>
            </a:r>
            <a:r>
              <a:rPr lang="en-US" altLang="en-US" dirty="0" err="1">
                <a:latin typeface="Courier" charset="0"/>
                <a:ea typeface="Courier" charset="0"/>
                <a:cs typeface="Courier" charset="0"/>
              </a:rPr>
              <a:t>cmath</a:t>
            </a:r>
            <a:r>
              <a:rPr lang="en-US" altLang="en-US" dirty="0"/>
              <a:t> functions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idx="1"/>
          </p:nvPr>
        </p:nvSpPr>
        <p:spPr>
          <a:xfrm>
            <a:off x="628650" y="1973262"/>
            <a:ext cx="8210550" cy="4351338"/>
          </a:xfrm>
        </p:spPr>
        <p:txBody>
          <a:bodyPr lIns="92075" tIns="46038" rIns="92075" bIns="46038"/>
          <a:lstStyle/>
          <a:p>
            <a:pPr marL="0" indent="0">
              <a:buNone/>
            </a:pPr>
            <a:r>
              <a:rPr lang="en-US" sz="2200" dirty="0"/>
              <a:t>double ceil(double </a:t>
            </a:r>
            <a:r>
              <a:rPr lang="en-US" sz="2200" dirty="0" smtClean="0"/>
              <a:t>x)	Smallest </a:t>
            </a:r>
            <a:r>
              <a:rPr lang="en-US" sz="2200" dirty="0"/>
              <a:t>integer </a:t>
            </a:r>
            <a:r>
              <a:rPr lang="en-US" sz="2200" dirty="0" smtClean="0"/>
              <a:t> &gt;= x</a:t>
            </a:r>
            <a:r>
              <a:rPr lang="en-US" sz="2200" dirty="0"/>
              <a:t>	</a:t>
            </a:r>
            <a:r>
              <a:rPr lang="en-US" sz="2200" dirty="0" smtClean="0"/>
              <a:t>ceil(2.1</a:t>
            </a:r>
            <a:r>
              <a:rPr lang="en-US" sz="2200" dirty="0"/>
              <a:t>) </a:t>
            </a:r>
            <a:r>
              <a:rPr lang="en-US" sz="2200" dirty="0" smtClean="0"/>
              <a:t>	3.0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double cos(double </a:t>
            </a:r>
            <a:r>
              <a:rPr lang="en-US" sz="2200" dirty="0" smtClean="0"/>
              <a:t>x)</a:t>
            </a:r>
            <a:r>
              <a:rPr lang="en-US" sz="2200" dirty="0"/>
              <a:t>	</a:t>
            </a:r>
            <a:r>
              <a:rPr lang="en-US" sz="2200" dirty="0" smtClean="0"/>
              <a:t>Cosine </a:t>
            </a:r>
            <a:r>
              <a:rPr lang="en-US" sz="2200" dirty="0"/>
              <a:t>of x radians	</a:t>
            </a:r>
            <a:r>
              <a:rPr lang="en-US" sz="2200" dirty="0" smtClean="0"/>
              <a:t>cos(1.0</a:t>
            </a:r>
            <a:r>
              <a:rPr lang="en-US" sz="2200" dirty="0"/>
              <a:t>)  </a:t>
            </a:r>
            <a:r>
              <a:rPr lang="en-US" sz="2200" dirty="0" smtClean="0"/>
              <a:t>	0.5403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double </a:t>
            </a:r>
            <a:r>
              <a:rPr lang="en-US" sz="2200" dirty="0" err="1"/>
              <a:t>fabs</a:t>
            </a:r>
            <a:r>
              <a:rPr lang="en-US" sz="2200" dirty="0"/>
              <a:t>(double x</a:t>
            </a:r>
            <a:r>
              <a:rPr lang="en-US" sz="2200" dirty="0" smtClean="0"/>
              <a:t>)	Absolute </a:t>
            </a:r>
            <a:r>
              <a:rPr lang="en-US" sz="2200" dirty="0"/>
              <a:t>value of </a:t>
            </a:r>
            <a:r>
              <a:rPr lang="en-US" sz="2200" dirty="0" smtClean="0"/>
              <a:t>x	</a:t>
            </a:r>
            <a:r>
              <a:rPr lang="en-US" sz="2200" dirty="0" err="1" smtClean="0"/>
              <a:t>fabs</a:t>
            </a:r>
            <a:r>
              <a:rPr lang="en-US" sz="2200" dirty="0"/>
              <a:t>(-1.5) </a:t>
            </a:r>
            <a:r>
              <a:rPr lang="en-US" sz="2200" dirty="0" smtClean="0"/>
              <a:t>	1.5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double floor(double x)   </a:t>
            </a:r>
            <a:r>
              <a:rPr lang="en-US" sz="2200" dirty="0" smtClean="0"/>
              <a:t>Largest </a:t>
            </a:r>
            <a:r>
              <a:rPr lang="en-US" sz="2200" dirty="0"/>
              <a:t>integer </a:t>
            </a:r>
            <a:r>
              <a:rPr lang="en-US" sz="2200" dirty="0" smtClean="0"/>
              <a:t>&lt;= </a:t>
            </a:r>
            <a:r>
              <a:rPr lang="en-US" sz="2200" dirty="0"/>
              <a:t>x	</a:t>
            </a:r>
            <a:r>
              <a:rPr lang="en-US" sz="2200" dirty="0" smtClean="0"/>
              <a:t>floor(2.9</a:t>
            </a:r>
            <a:r>
              <a:rPr lang="en-US" sz="2200" dirty="0"/>
              <a:t>) </a:t>
            </a:r>
            <a:r>
              <a:rPr lang="en-US" sz="2200" dirty="0" smtClean="0"/>
              <a:t>	2.0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double </a:t>
            </a:r>
            <a:r>
              <a:rPr lang="en-US" sz="2200" dirty="0" smtClean="0"/>
              <a:t>round(double x) 	Nearest integer to x 	round(1.5) 	2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double sin(double </a:t>
            </a:r>
            <a:r>
              <a:rPr lang="en-US" sz="2200" dirty="0" smtClean="0"/>
              <a:t>x)</a:t>
            </a:r>
            <a:r>
              <a:rPr lang="en-US" sz="2200" dirty="0"/>
              <a:t>	</a:t>
            </a:r>
            <a:r>
              <a:rPr lang="en-US" sz="2200" dirty="0" smtClean="0"/>
              <a:t>Sine </a:t>
            </a:r>
            <a:r>
              <a:rPr lang="en-US" sz="2200" dirty="0"/>
              <a:t>of x </a:t>
            </a:r>
            <a:r>
              <a:rPr lang="en-US" sz="2200" dirty="0" smtClean="0"/>
              <a:t>radians		sin(1.0</a:t>
            </a:r>
            <a:r>
              <a:rPr lang="en-US" sz="2200" dirty="0"/>
              <a:t>) </a:t>
            </a:r>
            <a:r>
              <a:rPr lang="en-US" sz="2200" dirty="0" smtClean="0"/>
              <a:t>	0.84147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double </a:t>
            </a:r>
            <a:r>
              <a:rPr lang="en-US" sz="2200" dirty="0" err="1"/>
              <a:t>sqrt</a:t>
            </a:r>
            <a:r>
              <a:rPr lang="en-US" sz="2200" dirty="0"/>
              <a:t>(double x)	</a:t>
            </a:r>
            <a:r>
              <a:rPr lang="en-US" sz="2200" dirty="0" smtClean="0"/>
              <a:t>Square </a:t>
            </a:r>
            <a:r>
              <a:rPr lang="en-US" sz="2200" dirty="0"/>
              <a:t>root of x             </a:t>
            </a:r>
            <a:r>
              <a:rPr lang="en-US" sz="2200" dirty="0" err="1" smtClean="0"/>
              <a:t>sqrt</a:t>
            </a:r>
            <a:r>
              <a:rPr lang="en-US" sz="2200" dirty="0" smtClean="0"/>
              <a:t>(4.0</a:t>
            </a:r>
            <a:r>
              <a:rPr lang="en-US" sz="2200" dirty="0"/>
              <a:t>)     </a:t>
            </a:r>
            <a:r>
              <a:rPr lang="en-US" sz="2200" dirty="0" smtClean="0"/>
              <a:t>  2.0</a:t>
            </a:r>
          </a:p>
          <a:p>
            <a:pPr marL="0" indent="0">
              <a:buNone/>
            </a:pPr>
            <a:endParaRPr lang="en-US" sz="22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altLang="en-US" sz="2200" dirty="0">
              <a:latin typeface="Courier" charset="0"/>
              <a:ea typeface="Courier" charset="0"/>
              <a:cs typeface="Courier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02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9747" name="Rectangle 102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9748" name="Rectangle 1028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9749" name="Rectangle 1029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9750" name="Rectangle 1030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74" name="Rectangle 1031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en-US"/>
              <a:t>Evaluate some Function Calls</a:t>
            </a:r>
          </a:p>
        </p:txBody>
      </p:sp>
      <p:sp>
        <p:nvSpPr>
          <p:cNvPr id="7175" name="Rectangle 1032"/>
          <p:cNvSpPr>
            <a:spLocks noGrp="1" noChangeArrowheads="1"/>
          </p:cNvSpPr>
          <p:nvPr>
            <p:ph idx="1"/>
          </p:nvPr>
        </p:nvSpPr>
        <p:spPr bwMode="auto">
          <a:xfrm>
            <a:off x="628650" y="1825625"/>
            <a:ext cx="7886700" cy="4351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Different arguments cause different return values</a:t>
            </a:r>
          </a:p>
          <a:p>
            <a:pPr marL="0" indent="0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None/>
            </a:pPr>
            <a:r>
              <a:rPr lang="en-US" altLang="en-US" sz="2400" dirty="0" smtClean="0">
                <a:latin typeface="Courier" charset="0"/>
                <a:ea typeface="Courier" charset="0"/>
                <a:cs typeface="Courier" charset="0"/>
              </a:rPr>
              <a:t>   ceil(0.1)_____     </a:t>
            </a:r>
            <a:r>
              <a:rPr lang="en-US" altLang="en-US" sz="2400" dirty="0" err="1">
                <a:latin typeface="Courier" charset="0"/>
                <a:ea typeface="Courier" charset="0"/>
                <a:cs typeface="Courier" charset="0"/>
              </a:rPr>
              <a:t>sqrt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</a:rPr>
              <a:t>(16.0)_____ </a:t>
            </a:r>
          </a:p>
          <a:p>
            <a:pPr marL="0" indent="0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None/>
            </a:pPr>
            <a:r>
              <a:rPr lang="en-US" altLang="en-US" sz="2400" dirty="0">
                <a:latin typeface="Courier" charset="0"/>
                <a:ea typeface="Courier" charset="0"/>
                <a:cs typeface="Courier" charset="0"/>
              </a:rPr>
              <a:t>   ceil(1.1</a:t>
            </a:r>
            <a:r>
              <a:rPr lang="en-US" altLang="en-US" sz="2400" dirty="0" smtClean="0">
                <a:latin typeface="Courier" charset="0"/>
                <a:ea typeface="Courier" charset="0"/>
                <a:cs typeface="Courier" charset="0"/>
              </a:rPr>
              <a:t>)_____     </a:t>
            </a:r>
            <a:r>
              <a:rPr lang="en-US" altLang="en-US" sz="2400" dirty="0" err="1" smtClean="0">
                <a:latin typeface="Courier" charset="0"/>
                <a:ea typeface="Courier" charset="0"/>
                <a:cs typeface="Courier" charset="0"/>
              </a:rPr>
              <a:t>sqrt</a:t>
            </a:r>
            <a:r>
              <a:rPr lang="en-US" altLang="en-US" sz="2400" dirty="0" smtClean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en-US" sz="2400" dirty="0" err="1" smtClean="0">
                <a:latin typeface="Courier" charset="0"/>
                <a:ea typeface="Courier" charset="0"/>
                <a:cs typeface="Courier" charset="0"/>
              </a:rPr>
              <a:t>sqrt</a:t>
            </a:r>
            <a:r>
              <a:rPr lang="en-US" altLang="en-US" sz="2400" dirty="0" smtClean="0">
                <a:latin typeface="Courier" charset="0"/>
                <a:ea typeface="Courier" charset="0"/>
                <a:cs typeface="Courier" charset="0"/>
              </a:rPr>
              <a:t>(16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</a:rPr>
              <a:t>))_____ </a:t>
            </a:r>
          </a:p>
          <a:p>
            <a:pPr marL="0" indent="0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None/>
            </a:pPr>
            <a:r>
              <a:rPr lang="en-US" altLang="en-US" sz="2400" dirty="0">
                <a:latin typeface="Courier" charset="0"/>
                <a:ea typeface="Courier" charset="0"/>
                <a:cs typeface="Courier" charset="0"/>
              </a:rPr>
              <a:t>   pow(2.0, 3)_____   </a:t>
            </a:r>
            <a:r>
              <a:rPr lang="en-US" altLang="en-US" sz="2400" dirty="0" err="1" smtClean="0">
                <a:latin typeface="Courier" charset="0"/>
                <a:ea typeface="Courier" charset="0"/>
                <a:cs typeface="Courier" charset="0"/>
              </a:rPr>
              <a:t>fabs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</a:rPr>
              <a:t>(-1.2)_____ </a:t>
            </a:r>
          </a:p>
          <a:p>
            <a:pPr marL="0" indent="0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None/>
            </a:pPr>
            <a:r>
              <a:rPr lang="en-US" altLang="en-US" sz="2400" dirty="0"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altLang="en-US" sz="2400" dirty="0" err="1">
                <a:latin typeface="Courier" charset="0"/>
                <a:ea typeface="Courier" charset="0"/>
                <a:cs typeface="Courier" charset="0"/>
              </a:rPr>
              <a:t>sqrt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</a:rPr>
              <a:t>(4.0</a:t>
            </a:r>
            <a:r>
              <a:rPr lang="en-US" altLang="en-US" sz="2400" dirty="0" smtClean="0">
                <a:latin typeface="Courier" charset="0"/>
                <a:ea typeface="Courier" charset="0"/>
                <a:cs typeface="Courier" charset="0"/>
              </a:rPr>
              <a:t>)_____     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</a:rPr>
              <a:t>floor(3.99)_____ </a:t>
            </a:r>
          </a:p>
          <a:p>
            <a:pPr marL="0" indent="0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None/>
            </a:pPr>
            <a:r>
              <a:rPr lang="en-US" altLang="en-US" sz="2200" dirty="0" smtClean="0">
                <a:latin typeface="Courier" charset="0"/>
                <a:ea typeface="Courier" charset="0"/>
                <a:cs typeface="Courier" charset="0"/>
              </a:rPr>
              <a:t>   </a:t>
            </a:r>
            <a:endParaRPr lang="en-US" altLang="en-US" sz="2200" dirty="0">
              <a:latin typeface="Courier" charset="0"/>
              <a:ea typeface="Courier" charset="0"/>
              <a:cs typeface="Courier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102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1795" name="Rectangle 102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1796" name="Rectangle 1028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1797" name="Rectangle 1029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1798" name="Rectangle 1030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1799" name="Rectangle 1031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199" name="Rectangle 103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en-US" dirty="0" smtClean="0"/>
              <a:t>Rounding to n decimals</a:t>
            </a:r>
            <a:endParaRPr lang="en-US" altLang="en-US" dirty="0"/>
          </a:p>
        </p:txBody>
      </p:sp>
      <p:sp>
        <p:nvSpPr>
          <p:cNvPr id="8200" name="Rectangle 1033"/>
          <p:cNvSpPr>
            <a:spLocks noGrp="1" noChangeArrowheads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Code </a:t>
            </a:r>
            <a:r>
              <a:rPr lang="en-US" altLang="en-US" dirty="0"/>
              <a:t>that </a:t>
            </a:r>
            <a:r>
              <a:rPr lang="en-US" altLang="en-US" dirty="0" smtClean="0"/>
              <a:t>rounds </a:t>
            </a:r>
            <a:r>
              <a:rPr lang="en-US" altLang="en-US" sz="2800" dirty="0">
                <a:latin typeface="Courier" charset="0"/>
                <a:ea typeface="Courier" charset="0"/>
                <a:cs typeface="Courier" charset="0"/>
              </a:rPr>
              <a:t>x</a:t>
            </a:r>
            <a:r>
              <a:rPr lang="en-US" altLang="en-US" dirty="0"/>
              <a:t> to </a:t>
            </a:r>
            <a:r>
              <a:rPr lang="en-US" altLang="en-US" sz="2800" dirty="0">
                <a:latin typeface="Courier" charset="0"/>
                <a:ea typeface="Courier" charset="0"/>
                <a:cs typeface="Courier" charset="0"/>
              </a:rPr>
              <a:t>n</a:t>
            </a:r>
            <a:r>
              <a:rPr lang="en-US" altLang="en-US" dirty="0"/>
              <a:t> decimal places </a:t>
            </a:r>
            <a:r>
              <a:rPr lang="en-US" altLang="en-US" dirty="0" smtClean="0"/>
              <a:t>using the </a:t>
            </a:r>
            <a:r>
              <a:rPr lang="en-US" altLang="en-US" sz="2800" dirty="0" smtClean="0">
                <a:latin typeface="Courier" charset="0"/>
                <a:ea typeface="Courier" charset="0"/>
                <a:cs typeface="Courier" charset="0"/>
              </a:rPr>
              <a:t>pow</a:t>
            </a:r>
            <a:r>
              <a:rPr lang="en-US" altLang="en-US" dirty="0" smtClean="0"/>
              <a:t> </a:t>
            </a:r>
            <a:r>
              <a:rPr lang="en-US" altLang="en-US" dirty="0"/>
              <a:t>and </a:t>
            </a:r>
            <a:r>
              <a:rPr lang="en-US" altLang="en-US" sz="2800" dirty="0" smtClean="0">
                <a:latin typeface="Courier" charset="0"/>
                <a:ea typeface="Courier" charset="0"/>
                <a:cs typeface="Courier" charset="0"/>
              </a:rPr>
              <a:t>floor</a:t>
            </a:r>
            <a:r>
              <a:rPr lang="en-US" altLang="en-US" dirty="0" smtClean="0"/>
              <a:t> functions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	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</a:rPr>
              <a:t>x = 456.789;          </a:t>
            </a:r>
          </a:p>
          <a:p>
            <a:pPr marL="0" indent="0">
              <a:spcBef>
                <a:spcPct val="30000"/>
              </a:spcBef>
              <a:buNone/>
            </a:pPr>
            <a:r>
              <a:rPr lang="en-US" altLang="en-US" sz="2400" dirty="0">
                <a:latin typeface="Courier" charset="0"/>
                <a:ea typeface="Courier" charset="0"/>
                <a:cs typeface="Courier" charset="0"/>
              </a:rPr>
              <a:t>	n = 2;</a:t>
            </a:r>
          </a:p>
          <a:p>
            <a:pPr marL="0" indent="0">
              <a:spcBef>
                <a:spcPct val="30000"/>
              </a:spcBef>
              <a:buNone/>
            </a:pPr>
            <a:r>
              <a:rPr lang="en-US" altLang="en-US" sz="2400" dirty="0">
                <a:latin typeface="Courier" charset="0"/>
                <a:ea typeface="Courier" charset="0"/>
                <a:cs typeface="Courier" charset="0"/>
              </a:rPr>
              <a:t>	x = x * pow(10, n</a:t>
            </a:r>
            <a:r>
              <a:rPr lang="en-US" altLang="en-US" sz="2400" dirty="0" smtClean="0">
                <a:latin typeface="Courier" charset="0"/>
                <a:ea typeface="Courier" charset="0"/>
                <a:cs typeface="Courier" charset="0"/>
              </a:rPr>
              <a:t>);  // 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</a:rPr>
              <a:t>x ________ </a:t>
            </a:r>
          </a:p>
          <a:p>
            <a:pPr marL="0" indent="0">
              <a:spcBef>
                <a:spcPct val="30000"/>
              </a:spcBef>
              <a:buNone/>
            </a:pPr>
            <a:r>
              <a:rPr lang="en-US" altLang="en-US" sz="2400" dirty="0">
                <a:latin typeface="Courier" charset="0"/>
                <a:ea typeface="Courier" charset="0"/>
                <a:cs typeface="Courier" charset="0"/>
              </a:rPr>
              <a:t>	x = x + 0.5;		</a:t>
            </a:r>
            <a:r>
              <a:rPr lang="en-US" altLang="en-US" sz="2400" dirty="0" smtClean="0">
                <a:latin typeface="Courier" charset="0"/>
                <a:ea typeface="Courier" charset="0"/>
                <a:cs typeface="Courier" charset="0"/>
              </a:rPr>
              <a:t>  // 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</a:rPr>
              <a:t>x ________ </a:t>
            </a:r>
          </a:p>
          <a:p>
            <a:pPr marL="0" indent="0">
              <a:spcBef>
                <a:spcPct val="30000"/>
              </a:spcBef>
              <a:buNone/>
            </a:pPr>
            <a:r>
              <a:rPr lang="en-US" altLang="en-US" sz="2400" dirty="0">
                <a:latin typeface="Courier" charset="0"/>
                <a:ea typeface="Courier" charset="0"/>
                <a:cs typeface="Courier" charset="0"/>
              </a:rPr>
              <a:t>	x = floor(x);	</a:t>
            </a:r>
            <a:r>
              <a:rPr lang="en-US" altLang="en-US" sz="2400" dirty="0" smtClean="0">
                <a:latin typeface="Courier" charset="0"/>
                <a:ea typeface="Courier" charset="0"/>
                <a:cs typeface="Courier" charset="0"/>
              </a:rPr>
              <a:t>      // 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</a:rPr>
              <a:t>x ________ </a:t>
            </a:r>
          </a:p>
          <a:p>
            <a:pPr marL="0" indent="0">
              <a:spcBef>
                <a:spcPct val="30000"/>
              </a:spcBef>
              <a:buNone/>
            </a:pPr>
            <a:r>
              <a:rPr lang="en-US" altLang="en-US" sz="2400" dirty="0">
                <a:latin typeface="Courier" charset="0"/>
                <a:ea typeface="Courier" charset="0"/>
                <a:cs typeface="Courier" charset="0"/>
              </a:rPr>
              <a:t>	x = x / pow(10, n</a:t>
            </a:r>
            <a:r>
              <a:rPr lang="en-US" altLang="en-US" sz="2400" dirty="0" smtClean="0">
                <a:latin typeface="Courier" charset="0"/>
                <a:ea typeface="Courier" charset="0"/>
                <a:cs typeface="Courier" charset="0"/>
              </a:rPr>
              <a:t>);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sz="2400" dirty="0" smtClean="0">
                <a:latin typeface="Courier" charset="0"/>
                <a:ea typeface="Courier" charset="0"/>
                <a:cs typeface="Courier" charset="0"/>
              </a:rPr>
              <a:t> // 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</a:rPr>
              <a:t>x ________ </a:t>
            </a:r>
          </a:p>
          <a:p>
            <a:pPr>
              <a:spcBef>
                <a:spcPct val="30000"/>
              </a:spcBef>
            </a:pPr>
            <a:endParaRPr lang="en-US" altLang="en-US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8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en-US" dirty="0" smtClean="0"/>
              <a:t>Calling </a:t>
            </a:r>
            <a:r>
              <a:rPr lang="en-US" altLang="en-US" dirty="0"/>
              <a:t>Documented Functions</a:t>
            </a:r>
          </a:p>
        </p:txBody>
      </p:sp>
      <p:sp>
        <p:nvSpPr>
          <p:cNvPr id="9220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304800" y="1752600"/>
            <a:ext cx="7886700" cy="4351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lvl="1">
              <a:lnSpc>
                <a:spcPct val="100000"/>
              </a:lnSpc>
            </a:pPr>
            <a:r>
              <a:rPr lang="en-US" altLang="en-US" sz="3000" dirty="0" smtClean="0"/>
              <a:t>C</a:t>
            </a:r>
            <a:r>
              <a:rPr lang="en-US" altLang="en-US" sz="3000" dirty="0"/>
              <a:t>++ has many </a:t>
            </a:r>
            <a:r>
              <a:rPr lang="en-US" altLang="en-US" sz="3000" dirty="0" smtClean="0"/>
              <a:t>free functions available </a:t>
            </a:r>
          </a:p>
          <a:p>
            <a:pPr lvl="1">
              <a:lnSpc>
                <a:spcPct val="100000"/>
              </a:lnSpc>
            </a:pPr>
            <a:r>
              <a:rPr lang="en-US" altLang="en-US" sz="3000" dirty="0"/>
              <a:t>P</a:t>
            </a:r>
            <a:r>
              <a:rPr lang="en-US" altLang="en-US" sz="3000" dirty="0" smtClean="0"/>
              <a:t>rogrammers can write their own free functions to develop programs </a:t>
            </a:r>
          </a:p>
          <a:p>
            <a:pPr lvl="1">
              <a:lnSpc>
                <a:spcPct val="100000"/>
              </a:lnSpc>
            </a:pPr>
            <a:r>
              <a:rPr lang="en-US" altLang="en-US" sz="3000" dirty="0" smtClean="0"/>
              <a:t>Functions </a:t>
            </a:r>
            <a:r>
              <a:rPr lang="en-US" altLang="en-US" sz="3000" dirty="0"/>
              <a:t>are more easily  understood when documented with </a:t>
            </a:r>
            <a:r>
              <a:rPr lang="en-US" altLang="en-US" sz="3000" dirty="0" smtClean="0"/>
              <a:t>comment</a:t>
            </a:r>
          </a:p>
          <a:p>
            <a:pPr lvl="1">
              <a:lnSpc>
                <a:spcPct val="100000"/>
              </a:lnSpc>
            </a:pPr>
            <a:r>
              <a:rPr lang="en-US" altLang="en-US" sz="3000" dirty="0" smtClean="0"/>
              <a:t>Functions may also include pre-  and post-conditions  </a:t>
            </a:r>
            <a:r>
              <a:rPr lang="en-US" altLang="en-US" sz="2400" i="1" dirty="0" smtClean="0"/>
              <a:t>next slide</a:t>
            </a:r>
            <a:endParaRPr lang="en-US" altLang="en-US" sz="2400" i="1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316496179</TotalTime>
  <Pages>72</Pages>
  <Words>834</Words>
  <Application>Microsoft Macintosh PowerPoint</Application>
  <PresentationFormat>On-screen Show (4:3)</PresentationFormat>
  <Paragraphs>137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Book Antiqua</vt:lpstr>
      <vt:lpstr>Calibri</vt:lpstr>
      <vt:lpstr>Calibri Light</vt:lpstr>
      <vt:lpstr>Courier</vt:lpstr>
      <vt:lpstr>Courier New</vt:lpstr>
      <vt:lpstr>Symbol</vt:lpstr>
      <vt:lpstr>Times New Roman</vt:lpstr>
      <vt:lpstr>Arial</vt:lpstr>
      <vt:lpstr>Office Theme</vt:lpstr>
      <vt:lpstr>PowerPoint Presentation</vt:lpstr>
      <vt:lpstr>Goals</vt:lpstr>
      <vt:lpstr>cmath functions</vt:lpstr>
      <vt:lpstr>The pow function</vt:lpstr>
      <vt:lpstr>Function Headings</vt:lpstr>
      <vt:lpstr>Some cmath functions</vt:lpstr>
      <vt:lpstr>Evaluate some Function Calls</vt:lpstr>
      <vt:lpstr>Rounding to n decimals</vt:lpstr>
      <vt:lpstr>Calling Documented Functions</vt:lpstr>
      <vt:lpstr>Preconditions and Postconditions</vt:lpstr>
      <vt:lpstr>Pre: and Post: conditions</vt:lpstr>
      <vt:lpstr>Function Headings</vt:lpstr>
      <vt:lpstr>Function Headings</vt:lpstr>
      <vt:lpstr>Argument/Parameter Associations</vt:lpstr>
      <vt:lpstr>char and bool types</vt:lpstr>
      <vt:lpstr>char and int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Computing Fundamentals with C++</dc:title>
  <dc:subject/>
  <dc:creator>Rick Mercer - University of Arizona, Tucson AZ</dc:creator>
  <cp:keywords/>
  <dc:description/>
  <cp:lastModifiedBy>Microsoft Office User</cp:lastModifiedBy>
  <cp:revision>88</cp:revision>
  <cp:lastPrinted>1998-02-18T19:41:22Z</cp:lastPrinted>
  <dcterms:created xsi:type="dcterms:W3CDTF">1995-07-23T21:08:00Z</dcterms:created>
  <dcterms:modified xsi:type="dcterms:W3CDTF">2018-01-05T20:00:23Z</dcterms:modified>
</cp:coreProperties>
</file>