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23"/>
  </p:notesMasterIdLst>
  <p:handoutMasterIdLst>
    <p:handoutMasterId r:id="rId24"/>
  </p:handoutMasterIdLst>
  <p:sldIdLst>
    <p:sldId id="294" r:id="rId2"/>
    <p:sldId id="257" r:id="rId3"/>
    <p:sldId id="258" r:id="rId4"/>
    <p:sldId id="259" r:id="rId5"/>
    <p:sldId id="295" r:id="rId6"/>
    <p:sldId id="260" r:id="rId7"/>
    <p:sldId id="261" r:id="rId8"/>
    <p:sldId id="262" r:id="rId9"/>
    <p:sldId id="272" r:id="rId10"/>
    <p:sldId id="296" r:id="rId11"/>
    <p:sldId id="273" r:id="rId12"/>
    <p:sldId id="280" r:id="rId13"/>
    <p:sldId id="281" r:id="rId14"/>
    <p:sldId id="297" r:id="rId15"/>
    <p:sldId id="282" r:id="rId16"/>
    <p:sldId id="283" r:id="rId17"/>
    <p:sldId id="284" r:id="rId18"/>
    <p:sldId id="290" r:id="rId19"/>
    <p:sldId id="291" r:id="rId20"/>
    <p:sldId id="292" r:id="rId21"/>
    <p:sldId id="293" r:id="rId22"/>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clrMru>
    <a:srgbClr val="001760"/>
    <a:srgbClr val="B50069"/>
    <a:srgbClr val="FF0066"/>
    <a:srgbClr val="777777"/>
    <a:srgbClr val="393939"/>
    <a:srgbClr val="5F5F5F"/>
    <a:srgbClr val="B2B2B2"/>
    <a:srgbClr val="00176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8"/>
    <p:restoredTop sz="94633"/>
  </p:normalViewPr>
  <p:slideViewPr>
    <p:cSldViewPr>
      <p:cViewPr>
        <p:scale>
          <a:sx n="90" d="100"/>
          <a:sy n="90" d="100"/>
        </p:scale>
        <p:origin x="1728" y="40"/>
      </p:cViewPr>
      <p:guideLst>
        <p:guide orient="horz" pos="2160"/>
        <p:guide pos="2880"/>
      </p:guideLst>
    </p:cSldViewPr>
  </p:slideViewPr>
  <p:notesTextViewPr>
    <p:cViewPr>
      <p:scale>
        <a:sx n="1" d="1"/>
        <a:sy n="1" d="1"/>
      </p:scale>
      <p:origin x="0" y="0"/>
    </p:cViewPr>
  </p:notesTextViewPr>
  <p:sorterViewPr>
    <p:cViewPr>
      <p:scale>
        <a:sx n="66" d="100"/>
        <a:sy n="66" d="100"/>
      </p:scale>
      <p:origin x="0" y="2432"/>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ChangeArrowheads="1"/>
          </p:cNvSpPr>
          <p:nvPr/>
        </p:nvSpPr>
        <p:spPr bwMode="auto">
          <a:xfrm>
            <a:off x="671513" y="8305800"/>
            <a:ext cx="5576887" cy="425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0488" tIns="44450" rIns="90488" bIns="44450">
            <a:spAutoFit/>
          </a:bodyPr>
          <a:lstStyle/>
          <a:p>
            <a:pPr algn="ctr"/>
            <a:r>
              <a:rPr lang="en-US" altLang="en-US" sz="1100" u="sng"/>
              <a:t>Computing Fundamentals with C++</a:t>
            </a:r>
            <a:r>
              <a:rPr lang="en-US" altLang="en-US" sz="1100"/>
              <a:t>, Object-Oriented Programming and Design, 2nd Edition  Rick Mercer, 1999, Franklin, Beedle and Associates, ISBN 1-887902-36-8</a:t>
            </a:r>
            <a:endParaRPr lang="en-US" altLang="en-US" sz="1100">
              <a:latin typeface="Book Antiqua" charset="0"/>
            </a:endParaRPr>
          </a:p>
        </p:txBody>
      </p:sp>
    </p:spTree>
    <p:extLst>
      <p:ext uri="{BB962C8B-B14F-4D97-AF65-F5344CB8AC3E}">
        <p14:creationId xmlns:p14="http://schemas.microsoft.com/office/powerpoint/2010/main" val="6426952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340225"/>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0488" tIns="44450" rIns="90488" bIns="44450" numCol="1" anchor="t" anchorCtr="0" compatLnSpc="1">
            <a:prstTxWarp prst="textNoShape">
              <a:avLst/>
            </a:prstTxWarp>
          </a:bodyPr>
          <a:lstStyle/>
          <a:p>
            <a:pPr lvl="0"/>
            <a:r>
              <a:rPr lang="en-US" altLang="en-US"/>
              <a:t>Click to edit Master notes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1" name="Rectangle 3"/>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2" name="Rectangle 4"/>
          <p:cNvSpPr>
            <a:spLocks noChangeArrowheads="1"/>
          </p:cNvSpPr>
          <p:nvPr/>
        </p:nvSpPr>
        <p:spPr bwMode="auto">
          <a:xfrm>
            <a:off x="6400800" y="8743950"/>
            <a:ext cx="387350" cy="301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nchor="ctr">
            <a:spAutoFit/>
          </a:bodyPr>
          <a:lstStyle/>
          <a:p>
            <a:pPr algn="r"/>
            <a:fld id="{1FB92135-0971-3440-BE6B-87BC3802883F}" type="slidenum">
              <a:rPr lang="en-US" altLang="en-US" sz="1400">
                <a:latin typeface="Book Antiqua" charset="0"/>
              </a:rPr>
              <a:pPr algn="r"/>
              <a:t>‹#›</a:t>
            </a:fld>
            <a:endParaRPr lang="en-US" altLang="en-US" sz="1400">
              <a:latin typeface="Book Antiqua" charset="0"/>
            </a:endParaRPr>
          </a:p>
        </p:txBody>
      </p:sp>
    </p:spTree>
    <p:extLst>
      <p:ext uri="{BB962C8B-B14F-4D97-AF65-F5344CB8AC3E}">
        <p14:creationId xmlns:p14="http://schemas.microsoft.com/office/powerpoint/2010/main" val="2319465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C764DE79-268F-4C1A-8933-263129D2AF90}" type="datetimeFigureOut">
              <a:rPr lang="en-US" dirty="0"/>
              <a:t>1/5/18</a:t>
            </a:fld>
            <a:endParaRPr lang="en-US" dirty="0"/>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1901015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ctr">
              <a:defRPr sz="36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atin typeface="Times New Roman" charset="0"/>
                <a:ea typeface="Times New Roman" charset="0"/>
                <a:cs typeface="Times New Roman" charset="0"/>
              </a:defRPr>
            </a:lvl1pPr>
            <a:lvl2pPr>
              <a:defRPr sz="2600">
                <a:latin typeface="Times New Roman" charset="0"/>
                <a:ea typeface="Times New Roman" charset="0"/>
                <a:cs typeface="Times New Roman" charset="0"/>
              </a:defRPr>
            </a:lvl2pPr>
            <a:lvl3pPr>
              <a:defRPr sz="2400">
                <a:latin typeface="Times New Roman" charset="0"/>
                <a:ea typeface="Times New Roman" charset="0"/>
                <a:cs typeface="Times New Roman" charset="0"/>
              </a:defRPr>
            </a:lvl3p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00783141"/>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8035045"/>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defTabSz="914400" rtl="0" eaLnBrk="1" latinLnBrk="0" hangingPunct="1">
        <a:lnSpc>
          <a:spcPct val="90000"/>
        </a:lnSpc>
        <a:spcBef>
          <a:spcPct val="0"/>
        </a:spcBef>
        <a:buNone/>
        <a:defRPr sz="4400" b="0" i="0" kern="1200">
          <a:solidFill>
            <a:schemeClr val="tx1"/>
          </a:solidFill>
          <a:latin typeface="Arial"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000" kern="1200">
          <a:solidFill>
            <a:schemeClr val="tx1"/>
          </a:solidFill>
          <a:latin typeface="Times New Roman" charset="0"/>
          <a:ea typeface="Times New Roman" charset="0"/>
          <a:cs typeface="Times New Roman" charset="0"/>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Times New Roman" charset="0"/>
          <a:ea typeface="Times New Roman" charset="0"/>
          <a:cs typeface="Times New Roman"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Times New Roman" charset="0"/>
          <a:ea typeface="Times New Roman" charset="0"/>
          <a:cs typeface="Times New Roman"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ChangeArrowheads="1"/>
          </p:cNvSpPr>
          <p:nvPr/>
        </p:nvSpPr>
        <p:spPr bwMode="auto">
          <a:xfrm>
            <a:off x="152400" y="609600"/>
            <a:ext cx="8545512" cy="2551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90488" tIns="44450" rIns="90488" bIns="44450">
            <a:spAutoFit/>
          </a:bodyPr>
          <a:lstStyle/>
          <a:p>
            <a:pPr algn="ctr">
              <a:spcBef>
                <a:spcPct val="20000"/>
              </a:spcBef>
              <a:defRPr/>
            </a:pPr>
            <a:endParaRPr lang="en-US" altLang="en-US" sz="4000" dirty="0">
              <a:solidFill>
                <a:srgbClr val="00005C"/>
              </a:solidFill>
              <a:latin typeface="Arial" charset="0"/>
            </a:endParaRPr>
          </a:p>
          <a:p>
            <a:pPr algn="ctr">
              <a:spcBef>
                <a:spcPct val="20000"/>
              </a:spcBef>
              <a:defRPr/>
            </a:pPr>
            <a:endParaRPr lang="en-US" altLang="en-US" sz="2000" dirty="0">
              <a:solidFill>
                <a:srgbClr val="00005C"/>
              </a:solidFill>
              <a:latin typeface="Arial" charset="0"/>
            </a:endParaRPr>
          </a:p>
          <a:p>
            <a:pPr algn="ctr">
              <a:spcBef>
                <a:spcPct val="20000"/>
              </a:spcBef>
              <a:defRPr/>
            </a:pPr>
            <a:endParaRPr lang="en-US" altLang="en-US" sz="2000" dirty="0">
              <a:solidFill>
                <a:srgbClr val="00005C"/>
              </a:solidFill>
              <a:latin typeface="Arial" charset="0"/>
            </a:endParaRPr>
          </a:p>
          <a:p>
            <a:pPr algn="ctr">
              <a:spcBef>
                <a:spcPct val="20000"/>
              </a:spcBef>
              <a:defRPr/>
            </a:pPr>
            <a:endParaRPr lang="en-US" altLang="en-US" sz="2000" dirty="0">
              <a:solidFill>
                <a:srgbClr val="00005C"/>
              </a:solidFill>
              <a:latin typeface="Arial" charset="0"/>
            </a:endParaRPr>
          </a:p>
          <a:p>
            <a:pPr algn="ctr">
              <a:spcBef>
                <a:spcPct val="20000"/>
              </a:spcBef>
              <a:defRPr/>
            </a:pPr>
            <a:endParaRPr lang="en-US" altLang="en-US" sz="2000" dirty="0">
              <a:solidFill>
                <a:srgbClr val="00005C"/>
              </a:solidFill>
              <a:latin typeface="Arial" charset="0"/>
            </a:endParaRPr>
          </a:p>
          <a:p>
            <a:pPr algn="ctr">
              <a:spcBef>
                <a:spcPct val="20000"/>
              </a:spcBef>
              <a:defRPr/>
            </a:pPr>
            <a:endParaRPr lang="en-US" altLang="en-US" sz="2000" dirty="0">
              <a:effectLst>
                <a:outerShdw blurRad="38100" dist="38100" dir="2700000" algn="tl">
                  <a:srgbClr val="C0C0C0"/>
                </a:outerShdw>
              </a:effectLst>
              <a:latin typeface="Book Antiqua" charset="0"/>
            </a:endParaRPr>
          </a:p>
        </p:txBody>
      </p:sp>
      <p:sp>
        <p:nvSpPr>
          <p:cNvPr id="2" name="Title 1">
            <a:extLst>
              <a:ext uri="{FF2B5EF4-FFF2-40B4-BE49-F238E27FC236}">
                <a16:creationId xmlns="" xmlns:a16="http://schemas.microsoft.com/office/drawing/2014/main" id="{803CCE81-8121-443A-9542-7CAAB5BD945D}"/>
              </a:ext>
            </a:extLst>
          </p:cNvPr>
          <p:cNvSpPr>
            <a:spLocks noGrp="1"/>
          </p:cNvSpPr>
          <p:nvPr>
            <p:ph type="ctrTitle"/>
          </p:nvPr>
        </p:nvSpPr>
        <p:spPr>
          <a:xfrm>
            <a:off x="838200" y="990600"/>
            <a:ext cx="7859712" cy="1397000"/>
          </a:xfrm>
        </p:spPr>
        <p:txBody>
          <a:bodyPr/>
          <a:lstStyle/>
          <a:p>
            <a:pPr>
              <a:lnSpc>
                <a:spcPct val="100000"/>
              </a:lnSpc>
              <a:spcBef>
                <a:spcPts val="1200"/>
              </a:spcBef>
            </a:pPr>
            <a:r>
              <a:rPr lang="en-US" altLang="en-US" sz="3600" dirty="0">
                <a:solidFill>
                  <a:srgbClr val="001760"/>
                </a:solidFill>
              </a:rPr>
              <a:t>Chapter </a:t>
            </a:r>
            <a:r>
              <a:rPr lang="en-US" altLang="en-US" sz="3600" dirty="0" smtClean="0">
                <a:solidFill>
                  <a:srgbClr val="001760"/>
                </a:solidFill>
              </a:rPr>
              <a:t>4</a:t>
            </a:r>
            <a:br>
              <a:rPr lang="en-US" altLang="en-US" sz="3600" dirty="0" smtClean="0">
                <a:solidFill>
                  <a:srgbClr val="001760"/>
                </a:solidFill>
              </a:rPr>
            </a:br>
            <a:r>
              <a:rPr lang="en-US" altLang="en-US" sz="1200" dirty="0" smtClean="0">
                <a:solidFill>
                  <a:srgbClr val="001760"/>
                </a:solidFill>
              </a:rPr>
              <a:t> </a:t>
            </a:r>
            <a:r>
              <a:rPr lang="en-US" altLang="en-US" sz="4000" dirty="0">
                <a:solidFill>
                  <a:srgbClr val="001760"/>
                </a:solidFill>
              </a:rPr>
              <a:t/>
            </a:r>
            <a:br>
              <a:rPr lang="en-US" altLang="en-US" sz="4000" dirty="0">
                <a:solidFill>
                  <a:srgbClr val="001760"/>
                </a:solidFill>
              </a:rPr>
            </a:br>
            <a:r>
              <a:rPr lang="en-US" altLang="en-US" sz="4000" dirty="0" smtClean="0">
                <a:solidFill>
                  <a:srgbClr val="001760"/>
                </a:solidFill>
              </a:rPr>
              <a:t>Implementing Free Functions</a:t>
            </a:r>
            <a:endParaRPr lang="en-US" sz="4000" dirty="0">
              <a:solidFill>
                <a:srgbClr val="001760"/>
              </a:solidFill>
            </a:endParaRPr>
          </a:p>
        </p:txBody>
      </p:sp>
      <p:sp>
        <p:nvSpPr>
          <p:cNvPr id="3" name="Subtitle 2">
            <a:extLst>
              <a:ext uri="{FF2B5EF4-FFF2-40B4-BE49-F238E27FC236}">
                <a16:creationId xmlns="" xmlns:a16="http://schemas.microsoft.com/office/drawing/2014/main" id="{F0226286-5463-47BB-966A-826C5A148121}"/>
              </a:ext>
            </a:extLst>
          </p:cNvPr>
          <p:cNvSpPr>
            <a:spLocks noGrp="1"/>
          </p:cNvSpPr>
          <p:nvPr>
            <p:ph type="subTitle" idx="1"/>
          </p:nvPr>
        </p:nvSpPr>
        <p:spPr>
          <a:xfrm>
            <a:off x="609600" y="3754438"/>
            <a:ext cx="8229600" cy="1655762"/>
          </a:xfrm>
        </p:spPr>
        <p:txBody>
          <a:bodyPr/>
          <a:lstStyle/>
          <a:p>
            <a:pPr algn="l"/>
            <a:r>
              <a:rPr lang="en-US" altLang="en-US" dirty="0" smtClean="0">
                <a:latin typeface="Arial" charset="0"/>
                <a:ea typeface="Arial" charset="0"/>
                <a:cs typeface="Arial" charset="0"/>
              </a:rPr>
              <a:t>3rd </a:t>
            </a:r>
            <a:r>
              <a:rPr lang="en-US" altLang="en-US" dirty="0">
                <a:latin typeface="Arial" charset="0"/>
                <a:ea typeface="Arial" charset="0"/>
                <a:cs typeface="Arial" charset="0"/>
              </a:rPr>
              <a:t>Edition</a:t>
            </a:r>
          </a:p>
          <a:p>
            <a:pPr algn="l">
              <a:lnSpc>
                <a:spcPct val="100000"/>
              </a:lnSpc>
              <a:spcBef>
                <a:spcPts val="0"/>
              </a:spcBef>
            </a:pPr>
            <a:r>
              <a:rPr lang="en-US" altLang="en-US" sz="3000" dirty="0" smtClean="0">
                <a:latin typeface="Arial" charset="0"/>
                <a:ea typeface="Arial" charset="0"/>
                <a:cs typeface="Arial" charset="0"/>
              </a:rPr>
              <a:t>Computing </a:t>
            </a:r>
            <a:r>
              <a:rPr lang="en-US" altLang="en-US" sz="3000" b="0" dirty="0">
                <a:latin typeface="Arial" charset="0"/>
                <a:ea typeface="Arial" charset="0"/>
                <a:cs typeface="Arial" charset="0"/>
              </a:rPr>
              <a:t>Fundamentals with C</a:t>
            </a:r>
            <a:r>
              <a:rPr lang="en-US" altLang="en-US" sz="3000" b="0" dirty="0" smtClean="0">
                <a:latin typeface="Arial" charset="0"/>
                <a:ea typeface="Arial" charset="0"/>
                <a:cs typeface="Arial" charset="0"/>
              </a:rPr>
              <a:t>++</a:t>
            </a:r>
            <a:endParaRPr lang="en-US" altLang="en-US" sz="3000" b="0" dirty="0">
              <a:latin typeface="Arial" charset="0"/>
              <a:ea typeface="Arial" charset="0"/>
              <a:cs typeface="Arial" charset="0"/>
            </a:endParaRPr>
          </a:p>
          <a:p>
            <a:pPr algn="l">
              <a:lnSpc>
                <a:spcPct val="100000"/>
              </a:lnSpc>
              <a:spcBef>
                <a:spcPts val="1200"/>
              </a:spcBef>
            </a:pPr>
            <a:r>
              <a:rPr lang="en-US" altLang="en-US" b="0" dirty="0">
                <a:latin typeface="Arial" charset="0"/>
                <a:ea typeface="Arial" charset="0"/>
                <a:cs typeface="Arial" charset="0"/>
              </a:rPr>
              <a:t>Rick Mercer</a:t>
            </a:r>
          </a:p>
          <a:p>
            <a:pPr algn="l">
              <a:lnSpc>
                <a:spcPct val="100000"/>
              </a:lnSpc>
              <a:spcBef>
                <a:spcPts val="0"/>
              </a:spcBef>
            </a:pPr>
            <a:r>
              <a:rPr lang="en-US" altLang="en-US" b="0" dirty="0">
                <a:latin typeface="Arial" charset="0"/>
                <a:ea typeface="Arial" charset="0"/>
                <a:cs typeface="Arial" charset="0"/>
              </a:rPr>
              <a:t>Franklin, </a:t>
            </a:r>
            <a:r>
              <a:rPr lang="en-US" altLang="en-US" b="0" dirty="0" err="1">
                <a:latin typeface="Arial" charset="0"/>
                <a:ea typeface="Arial" charset="0"/>
                <a:cs typeface="Arial" charset="0"/>
              </a:rPr>
              <a:t>Beedle</a:t>
            </a:r>
            <a:r>
              <a:rPr lang="en-US" altLang="en-US" b="0" dirty="0">
                <a:latin typeface="Arial" charset="0"/>
                <a:ea typeface="Arial" charset="0"/>
                <a:cs typeface="Arial" charset="0"/>
              </a:rPr>
              <a:t> &amp; Associates</a:t>
            </a:r>
          </a:p>
        </p:txBody>
      </p:sp>
    </p:spTree>
    <p:extLst>
      <p:ext uri="{BB962C8B-B14F-4D97-AF65-F5344CB8AC3E}">
        <p14:creationId xmlns:p14="http://schemas.microsoft.com/office/powerpoint/2010/main" val="860254544"/>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noFill/>
          <a:ln/>
        </p:spPr>
        <p:txBody>
          <a:bodyPr lIns="92075" tIns="46038" rIns="92075" bIns="46038"/>
          <a:lstStyle/>
          <a:p>
            <a:r>
              <a:rPr lang="en-US" altLang="en-US"/>
              <a:t>Scope of Function Names</a:t>
            </a:r>
          </a:p>
        </p:txBody>
      </p:sp>
      <p:sp>
        <p:nvSpPr>
          <p:cNvPr id="290819" name="Rectangle 3"/>
          <p:cNvSpPr>
            <a:spLocks noGrp="1" noChangeArrowheads="1"/>
          </p:cNvSpPr>
          <p:nvPr>
            <p:ph idx="1"/>
          </p:nvPr>
        </p:nvSpPr>
        <p:spPr>
          <a:noFill/>
          <a:ln/>
        </p:spPr>
        <p:txBody>
          <a:bodyPr lIns="92075" tIns="46038" rIns="92075" bIns="46038"/>
          <a:lstStyle/>
          <a:p>
            <a:r>
              <a:rPr lang="en-US" altLang="en-US" dirty="0"/>
              <a:t>The scope of a function name</a:t>
            </a:r>
          </a:p>
          <a:p>
            <a:pPr lvl="1"/>
            <a:r>
              <a:rPr lang="en-US" altLang="en-US" dirty="0" smtClean="0"/>
              <a:t>begins </a:t>
            </a:r>
            <a:r>
              <a:rPr lang="en-US" altLang="en-US" dirty="0"/>
              <a:t>at the point of declaration and continues to the end of the </a:t>
            </a:r>
            <a:r>
              <a:rPr lang="en-US" altLang="en-US" dirty="0" smtClean="0"/>
              <a:t>file </a:t>
            </a:r>
            <a:r>
              <a:rPr lang="en-US" altLang="en-US" i="1" dirty="0"/>
              <a:t>unless the function name is re-declared</a:t>
            </a:r>
            <a:endParaRPr lang="en-US" altLang="en-US" dirty="0"/>
          </a:p>
          <a:p>
            <a:pPr lvl="2"/>
            <a:r>
              <a:rPr lang="en-US" altLang="en-US" dirty="0"/>
              <a:t>So a function can not be called until after it has been declared</a:t>
            </a:r>
          </a:p>
          <a:p>
            <a:pPr lvl="1"/>
            <a:r>
              <a:rPr lang="en-US" altLang="en-US" dirty="0"/>
              <a:t>the scope extends into any file that includes that function</a:t>
            </a:r>
          </a:p>
          <a:p>
            <a:pPr lvl="2"/>
            <a:r>
              <a:rPr lang="en-US" altLang="en-US" dirty="0"/>
              <a:t>Therefore, </a:t>
            </a:r>
            <a:r>
              <a:rPr lang="en-US" altLang="en-US" dirty="0" err="1"/>
              <a:t>math.h</a:t>
            </a:r>
            <a:r>
              <a:rPr lang="en-US" altLang="en-US" dirty="0"/>
              <a:t> functions are known after                       </a:t>
            </a:r>
            <a:endParaRPr lang="en-US" altLang="en-US" dirty="0" smtClean="0"/>
          </a:p>
          <a:p>
            <a:pPr marL="914400" lvl="2" indent="0">
              <a:buNone/>
            </a:pPr>
            <a:r>
              <a:rPr lang="en-US" altLang="en-US" dirty="0">
                <a:latin typeface="Courier" charset="0"/>
                <a:ea typeface="Courier" charset="0"/>
                <a:cs typeface="Courier" charset="0"/>
              </a:rPr>
              <a:t> </a:t>
            </a:r>
            <a:r>
              <a:rPr lang="en-US" altLang="en-US" dirty="0" smtClean="0">
                <a:latin typeface="Courier" charset="0"/>
                <a:ea typeface="Courier" charset="0"/>
                <a:cs typeface="Courier" charset="0"/>
              </a:rPr>
              <a:t>   #</a:t>
            </a:r>
            <a:r>
              <a:rPr lang="en-US" altLang="en-US" dirty="0">
                <a:latin typeface="Courier" charset="0"/>
                <a:ea typeface="Courier" charset="0"/>
                <a:cs typeface="Courier" charset="0"/>
              </a:rPr>
              <a:t>include &lt;</a:t>
            </a:r>
            <a:r>
              <a:rPr lang="en-US" altLang="en-US" dirty="0" err="1">
                <a:latin typeface="Courier" charset="0"/>
                <a:ea typeface="Courier" charset="0"/>
                <a:cs typeface="Courier" charset="0"/>
              </a:rPr>
              <a:t>cmath</a:t>
            </a:r>
            <a:r>
              <a:rPr lang="en-US" altLang="en-US" dirty="0">
                <a:latin typeface="Courier" charset="0"/>
                <a:ea typeface="Courier" charset="0"/>
                <a:cs typeface="Courier" charset="0"/>
              </a:rPr>
              <a:t>&gt; </a:t>
            </a:r>
          </a:p>
        </p:txBody>
      </p:sp>
    </p:spTree>
    <p:extLst>
      <p:ext uri="{BB962C8B-B14F-4D97-AF65-F5344CB8AC3E}">
        <p14:creationId xmlns:p14="http://schemas.microsoft.com/office/powerpoint/2010/main" val="199610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noFill/>
          <a:ln/>
        </p:spPr>
        <p:txBody>
          <a:bodyPr lIns="92075" tIns="46038" rIns="92075" bIns="46038"/>
          <a:lstStyle/>
          <a:p>
            <a:r>
              <a:rPr lang="en-US" altLang="en-US" dirty="0"/>
              <a:t>Scope of </a:t>
            </a:r>
            <a:r>
              <a:rPr lang="en-US" altLang="en-US" dirty="0" smtClean="0"/>
              <a:t>Identifiers</a:t>
            </a:r>
            <a:endParaRPr lang="en-US" altLang="en-US" dirty="0"/>
          </a:p>
        </p:txBody>
      </p:sp>
      <p:sp>
        <p:nvSpPr>
          <p:cNvPr id="288771" name="Rectangle 3"/>
          <p:cNvSpPr>
            <a:spLocks noGrp="1" noChangeArrowheads="1"/>
          </p:cNvSpPr>
          <p:nvPr>
            <p:ph idx="1"/>
          </p:nvPr>
        </p:nvSpPr>
        <p:spPr>
          <a:xfrm>
            <a:off x="519112" y="1524000"/>
            <a:ext cx="8320088" cy="5105400"/>
          </a:xfrm>
          <a:noFill/>
          <a:ln/>
        </p:spPr>
        <p:txBody>
          <a:bodyPr lIns="92075" tIns="46038" rIns="92075" bIns="46038"/>
          <a:lstStyle/>
          <a:p>
            <a:pPr marL="0" indent="0">
              <a:spcBef>
                <a:spcPts val="0"/>
              </a:spcBef>
              <a:buNone/>
            </a:pPr>
            <a:r>
              <a:rPr lang="en-US" sz="2000" dirty="0">
                <a:solidFill>
                  <a:srgbClr val="3F7F5F"/>
                </a:solidFill>
                <a:latin typeface="Courier" charset="0"/>
                <a:ea typeface="Courier" charset="0"/>
                <a:cs typeface="Courier" charset="0"/>
              </a:rPr>
              <a:t>// Makes </a:t>
            </a:r>
            <a:r>
              <a:rPr lang="en-US" sz="2000" dirty="0" err="1">
                <a:solidFill>
                  <a:srgbClr val="3F7F5F"/>
                </a:solidFill>
                <a:latin typeface="Courier" charset="0"/>
                <a:ea typeface="Courier" charset="0"/>
                <a:cs typeface="Courier" charset="0"/>
              </a:rPr>
              <a:t>cout</a:t>
            </a:r>
            <a:r>
              <a:rPr lang="en-US" sz="2000" dirty="0">
                <a:solidFill>
                  <a:srgbClr val="3F7F5F"/>
                </a:solidFill>
                <a:latin typeface="Courier" charset="0"/>
                <a:ea typeface="Courier" charset="0"/>
                <a:cs typeface="Courier" charset="0"/>
              </a:rPr>
              <a:t>, </a:t>
            </a:r>
            <a:r>
              <a:rPr lang="en-US" sz="2000" dirty="0" err="1">
                <a:solidFill>
                  <a:srgbClr val="3F7F5F"/>
                </a:solidFill>
                <a:latin typeface="Courier" charset="0"/>
                <a:ea typeface="Courier" charset="0"/>
                <a:cs typeface="Courier" charset="0"/>
              </a:rPr>
              <a:t>cin</a:t>
            </a:r>
            <a:r>
              <a:rPr lang="en-US" sz="2000" dirty="0">
                <a:solidFill>
                  <a:srgbClr val="3F7F5F"/>
                </a:solidFill>
                <a:latin typeface="Courier" charset="0"/>
                <a:ea typeface="Courier" charset="0"/>
                <a:cs typeface="Courier" charset="0"/>
              </a:rPr>
              <a:t>, </a:t>
            </a:r>
            <a:r>
              <a:rPr lang="en-US" sz="2000" dirty="0" err="1">
                <a:solidFill>
                  <a:srgbClr val="3F7F5F"/>
                </a:solidFill>
                <a:latin typeface="Courier" charset="0"/>
                <a:ea typeface="Courier" charset="0"/>
                <a:cs typeface="Courier" charset="0"/>
              </a:rPr>
              <a:t>endl</a:t>
            </a:r>
            <a:r>
              <a:rPr lang="en-US" sz="2000" dirty="0">
                <a:solidFill>
                  <a:srgbClr val="3F7F5F"/>
                </a:solidFill>
                <a:latin typeface="Courier" charset="0"/>
                <a:ea typeface="Courier" charset="0"/>
                <a:cs typeface="Courier" charset="0"/>
              </a:rPr>
              <a:t> global; known </a:t>
            </a:r>
            <a:r>
              <a:rPr lang="en-US" sz="2000" dirty="0" smtClean="0">
                <a:solidFill>
                  <a:srgbClr val="3F7F5F"/>
                </a:solidFill>
                <a:latin typeface="Courier" charset="0"/>
                <a:ea typeface="Courier" charset="0"/>
                <a:cs typeface="Courier" charset="0"/>
              </a:rPr>
              <a:t>everywhere</a:t>
            </a:r>
            <a:endParaRPr lang="en-US" sz="2000" dirty="0">
              <a:solidFill>
                <a:srgbClr val="3F7F5F"/>
              </a:solidFill>
              <a:latin typeface="Courier" charset="0"/>
              <a:ea typeface="Courier" charset="0"/>
              <a:cs typeface="Courier" charset="0"/>
            </a:endParaRPr>
          </a:p>
          <a:p>
            <a:pPr marL="0" indent="0">
              <a:spcBef>
                <a:spcPts val="0"/>
              </a:spcBef>
              <a:buNone/>
            </a:pPr>
            <a:r>
              <a:rPr lang="en-US" sz="2000" dirty="0">
                <a:solidFill>
                  <a:srgbClr val="7F0055"/>
                </a:solidFill>
                <a:latin typeface="Courier" charset="0"/>
                <a:ea typeface="Courier" charset="0"/>
                <a:cs typeface="Courier" charset="0"/>
              </a:rPr>
              <a:t>#include</a:t>
            </a:r>
            <a:r>
              <a:rPr lang="en-US" sz="2000" dirty="0">
                <a:solidFill>
                  <a:srgbClr val="000000"/>
                </a:solidFill>
                <a:latin typeface="Courier" charset="0"/>
                <a:ea typeface="Courier" charset="0"/>
                <a:cs typeface="Courier" charset="0"/>
              </a:rPr>
              <a:t> </a:t>
            </a:r>
            <a:r>
              <a:rPr lang="en-US" sz="2000" dirty="0">
                <a:solidFill>
                  <a:srgbClr val="2A00FF"/>
                </a:solidFill>
                <a:latin typeface="Courier" charset="0"/>
                <a:ea typeface="Courier" charset="0"/>
                <a:cs typeface="Courier" charset="0"/>
              </a:rPr>
              <a:t>&lt;</a:t>
            </a:r>
            <a:r>
              <a:rPr lang="en-US" sz="2000" dirty="0" err="1">
                <a:solidFill>
                  <a:srgbClr val="2A00FF"/>
                </a:solidFill>
                <a:latin typeface="Courier" charset="0"/>
                <a:ea typeface="Courier" charset="0"/>
                <a:cs typeface="Courier" charset="0"/>
              </a:rPr>
              <a:t>iostream</a:t>
            </a:r>
            <a:r>
              <a:rPr lang="en-US" sz="2000" dirty="0">
                <a:solidFill>
                  <a:srgbClr val="2A00FF"/>
                </a:solidFill>
                <a:latin typeface="Courier" charset="0"/>
                <a:ea typeface="Courier" charset="0"/>
                <a:cs typeface="Courier" charset="0"/>
              </a:rPr>
              <a:t>&gt;</a:t>
            </a:r>
          </a:p>
          <a:p>
            <a:pPr marL="0" indent="0">
              <a:spcBef>
                <a:spcPts val="0"/>
              </a:spcBef>
              <a:buNone/>
            </a:pPr>
            <a:r>
              <a:rPr lang="en-US" sz="2000" dirty="0" smtClean="0">
                <a:solidFill>
                  <a:srgbClr val="7F0055"/>
                </a:solidFill>
                <a:latin typeface="Courier" charset="0"/>
                <a:ea typeface="Courier" charset="0"/>
                <a:cs typeface="Courier" charset="0"/>
              </a:rPr>
              <a:t>using</a:t>
            </a:r>
            <a:r>
              <a:rPr lang="en-US" sz="2000" dirty="0" smtClean="0">
                <a:solidFill>
                  <a:srgbClr val="000000"/>
                </a:solidFill>
                <a:latin typeface="Courier" charset="0"/>
                <a:ea typeface="Courier" charset="0"/>
                <a:cs typeface="Courier" charset="0"/>
              </a:rPr>
              <a:t> </a:t>
            </a:r>
            <a:r>
              <a:rPr lang="en-US" sz="2000" dirty="0" smtClean="0">
                <a:solidFill>
                  <a:srgbClr val="7F0055"/>
                </a:solidFill>
                <a:latin typeface="Courier" charset="0"/>
                <a:ea typeface="Courier" charset="0"/>
                <a:cs typeface="Courier" charset="0"/>
              </a:rPr>
              <a:t>namespace</a:t>
            </a:r>
            <a:r>
              <a:rPr lang="en-US" sz="2000" dirty="0" smtClean="0">
                <a:solidFill>
                  <a:srgbClr val="000000"/>
                </a:solidFill>
                <a:latin typeface="Courier" charset="0"/>
                <a:ea typeface="Courier" charset="0"/>
                <a:cs typeface="Courier" charset="0"/>
              </a:rPr>
              <a:t> </a:t>
            </a:r>
            <a:r>
              <a:rPr lang="en-US" sz="2000" dirty="0" err="1" smtClean="0">
                <a:solidFill>
                  <a:srgbClr val="000000"/>
                </a:solidFill>
                <a:latin typeface="Courier" charset="0"/>
                <a:ea typeface="Courier" charset="0"/>
                <a:cs typeface="Courier" charset="0"/>
              </a:rPr>
              <a:t>std</a:t>
            </a:r>
            <a:r>
              <a:rPr lang="en-US" sz="2000" dirty="0" smtClean="0">
                <a:solidFill>
                  <a:srgbClr val="000000"/>
                </a:solidFill>
                <a:latin typeface="Courier" charset="0"/>
                <a:ea typeface="Courier" charset="0"/>
                <a:cs typeface="Courier" charset="0"/>
              </a:rPr>
              <a:t>; </a:t>
            </a:r>
            <a:r>
              <a:rPr lang="en-US" sz="2000" dirty="0">
                <a:solidFill>
                  <a:srgbClr val="3F7F5F"/>
                </a:solidFill>
                <a:latin typeface="Courier" charset="0"/>
                <a:ea typeface="Courier" charset="0"/>
                <a:cs typeface="Courier" charset="0"/>
              </a:rPr>
              <a:t>// Reduces the need to use </a:t>
            </a:r>
            <a:r>
              <a:rPr lang="en-US" sz="2000" dirty="0" err="1">
                <a:solidFill>
                  <a:srgbClr val="3F7F5F"/>
                </a:solidFill>
                <a:latin typeface="Courier" charset="0"/>
                <a:ea typeface="Courier" charset="0"/>
                <a:cs typeface="Courier" charset="0"/>
              </a:rPr>
              <a:t>std</a:t>
            </a:r>
            <a:r>
              <a:rPr lang="en-US" sz="2000" dirty="0">
                <a:solidFill>
                  <a:srgbClr val="3F7F5F"/>
                </a:solidFill>
                <a:latin typeface="Courier" charset="0"/>
                <a:ea typeface="Courier" charset="0"/>
                <a:cs typeface="Courier" charset="0"/>
              </a:rPr>
              <a:t>::</a:t>
            </a:r>
            <a:endParaRPr lang="en-US" sz="2000" dirty="0" smtClean="0">
              <a:solidFill>
                <a:srgbClr val="000000"/>
              </a:solidFill>
              <a:latin typeface="Courier" charset="0"/>
              <a:ea typeface="Courier" charset="0"/>
              <a:cs typeface="Courier" charset="0"/>
            </a:endParaRPr>
          </a:p>
          <a:p>
            <a:pPr marL="0" indent="0">
              <a:spcBef>
                <a:spcPts val="0"/>
              </a:spcBef>
              <a:buNone/>
            </a:pPr>
            <a:r>
              <a:rPr lang="en-US" sz="2000" dirty="0" smtClean="0">
                <a:solidFill>
                  <a:srgbClr val="3F7F5F"/>
                </a:solidFill>
                <a:latin typeface="Courier" charset="0"/>
                <a:ea typeface="Courier" charset="0"/>
                <a:cs typeface="Courier" charset="0"/>
              </a:rPr>
              <a:t>// </a:t>
            </a:r>
            <a:r>
              <a:rPr lang="en-US" sz="2000" dirty="0">
                <a:solidFill>
                  <a:srgbClr val="3F7F5F"/>
                </a:solidFill>
                <a:latin typeface="Courier" charset="0"/>
                <a:ea typeface="Courier" charset="0"/>
                <a:cs typeface="Courier" charset="0"/>
              </a:rPr>
              <a:t>Scope of MAX extends to end of this file</a:t>
            </a:r>
          </a:p>
          <a:p>
            <a:pPr marL="0" indent="0">
              <a:spcBef>
                <a:spcPts val="0"/>
              </a:spcBef>
              <a:buNone/>
            </a:pPr>
            <a:r>
              <a:rPr lang="en-US" sz="2000" dirty="0" err="1">
                <a:solidFill>
                  <a:srgbClr val="7F0055"/>
                </a:solidFill>
                <a:latin typeface="Courier" charset="0"/>
                <a:ea typeface="Courier" charset="0"/>
                <a:cs typeface="Courier" charset="0"/>
              </a:rPr>
              <a:t>const</a:t>
            </a:r>
            <a:r>
              <a:rPr lang="en-US" sz="2000" dirty="0">
                <a:solidFill>
                  <a:srgbClr val="000000"/>
                </a:solidFill>
                <a:latin typeface="Courier" charset="0"/>
                <a:ea typeface="Courier" charset="0"/>
                <a:cs typeface="Courier" charset="0"/>
              </a:rPr>
              <a:t> </a:t>
            </a: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MAX = 1000;</a:t>
            </a:r>
          </a:p>
          <a:p>
            <a:pPr marL="0" indent="0">
              <a:spcBef>
                <a:spcPts val="0"/>
              </a:spcBef>
              <a:buNone/>
            </a:pPr>
            <a:r>
              <a:rPr lang="en-US" sz="2000" dirty="0" smtClean="0">
                <a:solidFill>
                  <a:srgbClr val="3F7F5F"/>
                </a:solidFill>
                <a:latin typeface="Courier" charset="0"/>
                <a:ea typeface="Courier" charset="0"/>
                <a:cs typeface="Courier" charset="0"/>
              </a:rPr>
              <a:t>// </a:t>
            </a:r>
            <a:r>
              <a:rPr lang="en-US" sz="2000" dirty="0">
                <a:solidFill>
                  <a:srgbClr val="3F7F5F"/>
                </a:solidFill>
                <a:latin typeface="Courier" charset="0"/>
                <a:ea typeface="Courier" charset="0"/>
                <a:cs typeface="Courier" charset="0"/>
              </a:rPr>
              <a:t>Scope of f goes to end of </a:t>
            </a:r>
            <a:r>
              <a:rPr lang="en-US" sz="2000" dirty="0" smtClean="0">
                <a:solidFill>
                  <a:srgbClr val="3F7F5F"/>
                </a:solidFill>
                <a:latin typeface="Courier" charset="0"/>
                <a:ea typeface="Courier" charset="0"/>
                <a:cs typeface="Courier" charset="0"/>
              </a:rPr>
              <a:t>file (not above here)</a:t>
            </a:r>
            <a:endParaRPr lang="en-US" sz="2000" dirty="0">
              <a:solidFill>
                <a:srgbClr val="3F7F5F"/>
              </a:solidFill>
              <a:latin typeface="Courier" charset="0"/>
              <a:ea typeface="Courier" charset="0"/>
              <a:cs typeface="Courier" charset="0"/>
            </a:endParaRPr>
          </a:p>
          <a:p>
            <a:pPr marL="0" indent="0">
              <a:spcBef>
                <a:spcPts val="0"/>
              </a:spcBef>
              <a:buNone/>
            </a:pP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f(</a:t>
            </a: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x) {</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a:solidFill>
                  <a:srgbClr val="3F7F5F"/>
                </a:solidFill>
                <a:latin typeface="Courier" charset="0"/>
                <a:ea typeface="Courier" charset="0"/>
                <a:cs typeface="Courier" charset="0"/>
              </a:rPr>
              <a:t>// Scope of x and temp is limited to function f</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temp;</a:t>
            </a:r>
          </a:p>
          <a:p>
            <a:pPr marL="0" indent="0">
              <a:spcBef>
                <a:spcPts val="0"/>
              </a:spcBef>
              <a:buNone/>
            </a:pPr>
            <a:r>
              <a:rPr lang="en-US" sz="2000" dirty="0" smtClean="0">
                <a:solidFill>
                  <a:srgbClr val="3F7F5F"/>
                </a:solidFill>
                <a:latin typeface="Courier" charset="0"/>
                <a:ea typeface="Courier" charset="0"/>
                <a:cs typeface="Courier" charset="0"/>
              </a:rPr>
              <a:t>  // </a:t>
            </a:r>
            <a:r>
              <a:rPr lang="en-US" sz="2000" dirty="0">
                <a:solidFill>
                  <a:srgbClr val="3F7F5F"/>
                </a:solidFill>
                <a:latin typeface="Courier" charset="0"/>
                <a:ea typeface="Courier" charset="0"/>
                <a:cs typeface="Courier" charset="0"/>
              </a:rPr>
              <a:t>MAX can be referenced from f</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smtClean="0">
                <a:solidFill>
                  <a:srgbClr val="7F0055"/>
                </a:solidFill>
                <a:latin typeface="Courier" charset="0"/>
                <a:ea typeface="Courier" charset="0"/>
                <a:cs typeface="Courier" charset="0"/>
              </a:rPr>
              <a:t>return</a:t>
            </a:r>
            <a:r>
              <a:rPr lang="en-US" sz="2000" dirty="0" smtClean="0">
                <a:solidFill>
                  <a:srgbClr val="000000"/>
                </a:solidFill>
                <a:latin typeface="Courier" charset="0"/>
                <a:ea typeface="Courier" charset="0"/>
                <a:cs typeface="Courier" charset="0"/>
              </a:rPr>
              <a:t> </a:t>
            </a:r>
            <a:r>
              <a:rPr lang="en-US" sz="2000" dirty="0">
                <a:solidFill>
                  <a:srgbClr val="000000"/>
                </a:solidFill>
                <a:latin typeface="Courier" charset="0"/>
                <a:ea typeface="Courier" charset="0"/>
                <a:cs typeface="Courier" charset="0"/>
              </a:rPr>
              <a:t>x * MAX;</a:t>
            </a:r>
          </a:p>
          <a:p>
            <a:pPr marL="0" indent="0">
              <a:spcBef>
                <a:spcPts val="0"/>
              </a:spcBef>
              <a:buNone/>
            </a:pPr>
            <a:r>
              <a:rPr lang="en-US" sz="2000" dirty="0">
                <a:solidFill>
                  <a:srgbClr val="000000"/>
                </a:solidFill>
                <a:latin typeface="Courier" charset="0"/>
                <a:ea typeface="Courier" charset="0"/>
                <a:cs typeface="Courier" charset="0"/>
              </a:rPr>
              <a:t>}</a:t>
            </a:r>
          </a:p>
          <a:p>
            <a:pPr marL="0" indent="0">
              <a:spcBef>
                <a:spcPts val="0"/>
              </a:spcBef>
              <a:buNone/>
            </a:pPr>
            <a:endParaRPr lang="en-US" sz="2000" dirty="0">
              <a:latin typeface="Courier" charset="0"/>
              <a:ea typeface="Courier" charset="0"/>
              <a:cs typeface="Courier" charset="0"/>
            </a:endParaRPr>
          </a:p>
          <a:p>
            <a:pPr marL="0" indent="0">
              <a:spcBef>
                <a:spcPts val="0"/>
              </a:spcBef>
              <a:buNone/>
            </a:pP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main() {</a:t>
            </a:r>
          </a:p>
          <a:p>
            <a:pPr marL="0" indent="0">
              <a:spcBef>
                <a:spcPts val="0"/>
              </a:spcBef>
              <a:buNone/>
            </a:pPr>
            <a:r>
              <a:rPr lang="en-US" sz="2000" dirty="0" smtClean="0">
                <a:solidFill>
                  <a:srgbClr val="3F7F5F"/>
                </a:solidFill>
                <a:latin typeface="Courier" charset="0"/>
                <a:ea typeface="Courier" charset="0"/>
                <a:cs typeface="Courier" charset="0"/>
              </a:rPr>
              <a:t>// </a:t>
            </a:r>
            <a:r>
              <a:rPr lang="en-US" sz="2000" dirty="0">
                <a:solidFill>
                  <a:srgbClr val="3F7F5F"/>
                </a:solidFill>
                <a:latin typeface="Courier" charset="0"/>
                <a:ea typeface="Courier" charset="0"/>
                <a:cs typeface="Courier" charset="0"/>
              </a:rPr>
              <a:t>Scope of j is limited to main</a:t>
            </a:r>
          </a:p>
          <a:p>
            <a:pPr marL="0" indent="0">
              <a:spcBef>
                <a:spcPts val="0"/>
              </a:spcBef>
              <a:buNone/>
            </a:pPr>
            <a:r>
              <a:rPr lang="mr-IN" sz="2000" dirty="0">
                <a:solidFill>
                  <a:srgbClr val="000000"/>
                </a:solidFill>
                <a:latin typeface="Courier" charset="0"/>
                <a:ea typeface="Courier" charset="0"/>
                <a:cs typeface="Courier" charset="0"/>
              </a:rPr>
              <a:t>  </a:t>
            </a:r>
            <a:r>
              <a:rPr lang="mr-IN" sz="2000" dirty="0" err="1">
                <a:solidFill>
                  <a:srgbClr val="7F0055"/>
                </a:solidFill>
                <a:latin typeface="Courier" charset="0"/>
                <a:ea typeface="Courier" charset="0"/>
                <a:cs typeface="Courier" charset="0"/>
              </a:rPr>
              <a:t>int</a:t>
            </a: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j</a:t>
            </a:r>
            <a:r>
              <a:rPr lang="mr-IN" sz="2000" dirty="0">
                <a:solidFill>
                  <a:srgbClr val="000000"/>
                </a:solidFill>
                <a:latin typeface="Courier" charset="0"/>
                <a:ea typeface="Courier" charset="0"/>
                <a:cs typeface="Courier" charset="0"/>
              </a:rPr>
              <a:t>;</a:t>
            </a:r>
          </a:p>
          <a:p>
            <a:pPr marL="0" indent="0">
              <a:spcBef>
                <a:spcPts val="0"/>
              </a:spcBef>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a:t>
            </a:r>
          </a:p>
          <a:p>
            <a:pPr marL="0" indent="0">
              <a:spcBef>
                <a:spcPts val="0"/>
              </a:spcBef>
              <a:buNone/>
            </a:pPr>
            <a:r>
              <a:rPr lang="mr-IN" sz="2000" dirty="0">
                <a:solidFill>
                  <a:srgbClr val="000000"/>
                </a:solidFill>
                <a:latin typeface="Courier" charset="0"/>
                <a:ea typeface="Courier" charset="0"/>
                <a:cs typeface="Courier" charset="0"/>
              </a:rPr>
              <a:t>}</a:t>
            </a:r>
          </a:p>
          <a:p>
            <a:pPr marL="0" indent="0">
              <a:spcBef>
                <a:spcPts val="0"/>
              </a:spcBef>
              <a:buNone/>
            </a:pPr>
            <a:endParaRPr lang="en-US" altLang="en-US" sz="2000" dirty="0">
              <a:latin typeface="Courier" charset="0"/>
              <a:ea typeface="Courier" charset="0"/>
              <a:cs typeface="Courier"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noFill/>
          <a:ln/>
        </p:spPr>
        <p:txBody>
          <a:bodyPr lIns="92075" tIns="46038" rIns="92075" bIns="46038"/>
          <a:lstStyle/>
          <a:p>
            <a:r>
              <a:rPr lang="en-US" altLang="en-US" dirty="0"/>
              <a:t>Reference parameters</a:t>
            </a:r>
          </a:p>
        </p:txBody>
      </p:sp>
      <p:sp>
        <p:nvSpPr>
          <p:cNvPr id="301059" name="Rectangle 3"/>
          <p:cNvSpPr>
            <a:spLocks noGrp="1" noChangeArrowheads="1"/>
          </p:cNvSpPr>
          <p:nvPr>
            <p:ph idx="1"/>
          </p:nvPr>
        </p:nvSpPr>
        <p:spPr>
          <a:noFill/>
          <a:ln/>
        </p:spPr>
        <p:txBody>
          <a:bodyPr lIns="92075" tIns="46038" rIns="92075" bIns="46038"/>
          <a:lstStyle/>
          <a:p>
            <a:r>
              <a:rPr lang="en-US" altLang="en-US" dirty="0"/>
              <a:t>General Form of a reference parameter:</a:t>
            </a:r>
          </a:p>
          <a:p>
            <a:pPr marL="0" indent="0" algn="just">
              <a:buNone/>
            </a:pPr>
            <a:r>
              <a:rPr lang="en-US" altLang="en-US" sz="2800" b="0" i="1" dirty="0">
                <a:effectLst/>
                <a:latin typeface="Book Antiqua" charset="0"/>
              </a:rPr>
              <a:t>	</a:t>
            </a:r>
            <a:r>
              <a:rPr lang="en-US" altLang="en-US" sz="2800" b="0" i="1" dirty="0" smtClean="0">
                <a:solidFill>
                  <a:schemeClr val="tx1"/>
                </a:solidFill>
                <a:effectLst/>
                <a:latin typeface="Book Antiqua" charset="0"/>
              </a:rPr>
              <a:t>type </a:t>
            </a:r>
            <a:r>
              <a:rPr lang="en-US" altLang="en-US" sz="2800" dirty="0" smtClean="0">
                <a:effectLst/>
                <a:latin typeface="Courier" charset="0"/>
                <a:ea typeface="Courier" charset="0"/>
                <a:cs typeface="Courier" charset="0"/>
              </a:rPr>
              <a:t>&amp;</a:t>
            </a:r>
            <a:r>
              <a:rPr lang="en-US" altLang="en-US" sz="2800" dirty="0" smtClean="0">
                <a:effectLst/>
                <a:latin typeface="Book Antiqua" charset="0"/>
              </a:rPr>
              <a:t> </a:t>
            </a:r>
            <a:r>
              <a:rPr lang="en-US" altLang="en-US" sz="2800" b="0" i="1" dirty="0">
                <a:solidFill>
                  <a:schemeClr val="tx1"/>
                </a:solidFill>
                <a:effectLst/>
                <a:latin typeface="Book Antiqua" charset="0"/>
              </a:rPr>
              <a:t>identifier</a:t>
            </a:r>
            <a:r>
              <a:rPr lang="en-US" altLang="en-US" sz="2800" b="0" dirty="0">
                <a:solidFill>
                  <a:schemeClr val="tx1"/>
                </a:solidFill>
                <a:effectLst/>
                <a:latin typeface="Book Antiqua" charset="0"/>
              </a:rPr>
              <a:t> </a:t>
            </a:r>
            <a:endParaRPr lang="en-US" altLang="en-US" sz="2800" b="0" i="1" dirty="0">
              <a:solidFill>
                <a:schemeClr val="tx1"/>
              </a:solidFill>
              <a:effectLst/>
              <a:latin typeface="Book Antiqua" charset="0"/>
            </a:endParaRPr>
          </a:p>
          <a:p>
            <a:r>
              <a:rPr lang="en-US" altLang="en-US" dirty="0"/>
              <a:t>Examples</a:t>
            </a:r>
          </a:p>
          <a:p>
            <a:pPr>
              <a:spcAft>
                <a:spcPct val="16000"/>
              </a:spcAft>
            </a:pPr>
            <a:endParaRPr lang="en-US" altLang="en-US" sz="900" dirty="0">
              <a:effectLst/>
            </a:endParaRPr>
          </a:p>
          <a:p>
            <a:pPr marL="0" indent="0">
              <a:spcBef>
                <a:spcPts val="0"/>
              </a:spcBef>
              <a:buNone/>
            </a:pPr>
            <a:r>
              <a:rPr lang="en-US" sz="2200" dirty="0" smtClean="0">
                <a:solidFill>
                  <a:srgbClr val="7F0055"/>
                </a:solidFill>
                <a:latin typeface="Courier" charset="0"/>
              </a:rPr>
              <a:t>void</a:t>
            </a:r>
            <a:r>
              <a:rPr lang="en-US" sz="2200" dirty="0" smtClean="0">
                <a:solidFill>
                  <a:srgbClr val="000000"/>
                </a:solidFill>
                <a:latin typeface="Courier" charset="0"/>
              </a:rPr>
              <a:t> </a:t>
            </a:r>
            <a:r>
              <a:rPr lang="en-US" sz="2200" dirty="0">
                <a:solidFill>
                  <a:srgbClr val="000000"/>
                </a:solidFill>
                <a:latin typeface="Courier" charset="0"/>
              </a:rPr>
              <a:t>swap(</a:t>
            </a:r>
            <a:r>
              <a:rPr lang="en-US" sz="2200" dirty="0">
                <a:solidFill>
                  <a:srgbClr val="7F0055"/>
                </a:solidFill>
                <a:latin typeface="Courier" charset="0"/>
              </a:rPr>
              <a:t>double</a:t>
            </a:r>
            <a:r>
              <a:rPr lang="en-US" sz="2200" dirty="0">
                <a:solidFill>
                  <a:srgbClr val="000000"/>
                </a:solidFill>
                <a:latin typeface="Courier" charset="0"/>
              </a:rPr>
              <a:t> &amp; parm1, </a:t>
            </a:r>
            <a:r>
              <a:rPr lang="en-US" sz="2200" dirty="0">
                <a:solidFill>
                  <a:srgbClr val="7F0055"/>
                </a:solidFill>
                <a:latin typeface="Courier" charset="0"/>
              </a:rPr>
              <a:t>double</a:t>
            </a:r>
            <a:r>
              <a:rPr lang="en-US" sz="2200" dirty="0">
                <a:solidFill>
                  <a:srgbClr val="000000"/>
                </a:solidFill>
                <a:latin typeface="Courier" charset="0"/>
              </a:rPr>
              <a:t> &amp; parm2)</a:t>
            </a:r>
          </a:p>
          <a:p>
            <a:pPr marL="0" indent="0">
              <a:spcBef>
                <a:spcPts val="0"/>
              </a:spcBef>
              <a:buNone/>
            </a:pPr>
            <a:r>
              <a:rPr lang="en-US" sz="2200" dirty="0">
                <a:solidFill>
                  <a:srgbClr val="3F7F5F"/>
                </a:solidFill>
                <a:latin typeface="Courier" charset="0"/>
              </a:rPr>
              <a:t>// exchanges the values of two </a:t>
            </a:r>
            <a:r>
              <a:rPr lang="en-US" sz="2200" dirty="0" smtClean="0">
                <a:solidFill>
                  <a:srgbClr val="3F7F5F"/>
                </a:solidFill>
                <a:latin typeface="Courier" charset="0"/>
              </a:rPr>
              <a:t>arguments</a:t>
            </a:r>
          </a:p>
          <a:p>
            <a:pPr marL="0" indent="0">
              <a:spcBef>
                <a:spcPts val="0"/>
              </a:spcBef>
              <a:buNone/>
            </a:pPr>
            <a:endParaRPr lang="en-US" altLang="en-US" sz="2200" dirty="0"/>
          </a:p>
          <a:p>
            <a:pPr marL="0" indent="0">
              <a:spcBef>
                <a:spcPts val="0"/>
              </a:spcBef>
              <a:buNone/>
            </a:pPr>
            <a:r>
              <a:rPr lang="en-US" sz="2200" dirty="0">
                <a:solidFill>
                  <a:srgbClr val="7F0055"/>
                </a:solidFill>
                <a:latin typeface="Courier" charset="0"/>
              </a:rPr>
              <a:t>void</a:t>
            </a:r>
            <a:r>
              <a:rPr lang="en-US" sz="2200" dirty="0">
                <a:solidFill>
                  <a:srgbClr val="000000"/>
                </a:solidFill>
                <a:latin typeface="Courier" charset="0"/>
              </a:rPr>
              <a:t> </a:t>
            </a:r>
            <a:r>
              <a:rPr lang="en-US" sz="2200" dirty="0" err="1">
                <a:solidFill>
                  <a:srgbClr val="000000"/>
                </a:solidFill>
                <a:latin typeface="Courier" charset="0"/>
              </a:rPr>
              <a:t>moveToExit</a:t>
            </a:r>
            <a:r>
              <a:rPr lang="en-US" sz="2200" dirty="0">
                <a:solidFill>
                  <a:srgbClr val="000000"/>
                </a:solidFill>
                <a:latin typeface="Courier" charset="0"/>
              </a:rPr>
              <a:t>(Grid &amp; g)</a:t>
            </a:r>
          </a:p>
          <a:p>
            <a:pPr marL="0" indent="0">
              <a:spcBef>
                <a:spcPts val="0"/>
              </a:spcBef>
              <a:buNone/>
            </a:pPr>
            <a:r>
              <a:rPr lang="en-US" sz="2200" dirty="0">
                <a:solidFill>
                  <a:srgbClr val="3F7F5F"/>
                </a:solidFill>
                <a:latin typeface="Courier" charset="0"/>
              </a:rPr>
              <a:t>// move the mover until it as an exit</a:t>
            </a:r>
          </a:p>
          <a:p>
            <a:pPr marL="0" indent="0">
              <a:lnSpc>
                <a:spcPct val="100000"/>
              </a:lnSpc>
              <a:spcBef>
                <a:spcPts val="0"/>
              </a:spcBef>
              <a:spcAft>
                <a:spcPct val="16000"/>
              </a:spcAft>
              <a:buNone/>
            </a:pPr>
            <a:endParaRPr lang="en-US" altLang="en-US" sz="2200" dirty="0" smtClean="0">
              <a:latin typeface="Courier" charset="0"/>
              <a:ea typeface="Courier" charset="0"/>
              <a:cs typeface="Courier" charset="0"/>
            </a:endParaRPr>
          </a:p>
          <a:p>
            <a:pPr marL="0" indent="0">
              <a:spcBef>
                <a:spcPts val="0"/>
              </a:spcBef>
              <a:buNone/>
            </a:pPr>
            <a:r>
              <a:rPr lang="en-US" sz="2200" dirty="0">
                <a:solidFill>
                  <a:srgbClr val="7F0055"/>
                </a:solidFill>
                <a:latin typeface="Courier" charset="0"/>
              </a:rPr>
              <a:t>void</a:t>
            </a:r>
            <a:r>
              <a:rPr lang="en-US" sz="2200" dirty="0">
                <a:solidFill>
                  <a:srgbClr val="000000"/>
                </a:solidFill>
                <a:latin typeface="Courier" charset="0"/>
              </a:rPr>
              <a:t> decimals(</a:t>
            </a:r>
            <a:r>
              <a:rPr lang="en-US" sz="2200" dirty="0" err="1">
                <a:solidFill>
                  <a:srgbClr val="000000"/>
                </a:solidFill>
                <a:latin typeface="Courier" charset="0"/>
              </a:rPr>
              <a:t>ostream</a:t>
            </a:r>
            <a:r>
              <a:rPr lang="en-US" sz="2200" dirty="0">
                <a:solidFill>
                  <a:srgbClr val="000000"/>
                </a:solidFill>
                <a:latin typeface="Courier" charset="0"/>
              </a:rPr>
              <a:t> &amp; </a:t>
            </a:r>
            <a:r>
              <a:rPr lang="en-US" sz="2200" dirty="0" err="1">
                <a:solidFill>
                  <a:srgbClr val="000000"/>
                </a:solidFill>
                <a:latin typeface="Courier" charset="0"/>
              </a:rPr>
              <a:t>os</a:t>
            </a:r>
            <a:r>
              <a:rPr lang="en-US" sz="2200" dirty="0">
                <a:solidFill>
                  <a:srgbClr val="000000"/>
                </a:solidFill>
                <a:latin typeface="Courier" charset="0"/>
              </a:rPr>
              <a:t>, </a:t>
            </a:r>
            <a:r>
              <a:rPr lang="en-US" sz="2200" dirty="0" err="1">
                <a:solidFill>
                  <a:srgbClr val="7F0055"/>
                </a:solidFill>
                <a:latin typeface="Courier" charset="0"/>
              </a:rPr>
              <a:t>int</a:t>
            </a:r>
            <a:r>
              <a:rPr lang="en-US" sz="2200" dirty="0">
                <a:solidFill>
                  <a:srgbClr val="000000"/>
                </a:solidFill>
                <a:latin typeface="Courier" charset="0"/>
              </a:rPr>
              <a:t> n)</a:t>
            </a:r>
          </a:p>
          <a:p>
            <a:pPr marL="0" indent="0">
              <a:spcBef>
                <a:spcPts val="0"/>
              </a:spcBef>
              <a:buNone/>
            </a:pPr>
            <a:r>
              <a:rPr lang="en-US" sz="2200" dirty="0">
                <a:solidFill>
                  <a:srgbClr val="3F7F5F"/>
                </a:solidFill>
                <a:latin typeface="Courier" charset="0"/>
              </a:rPr>
              <a:t>// always show n decimal places for floats</a:t>
            </a:r>
          </a:p>
          <a:p>
            <a:pPr marL="0" indent="0">
              <a:lnSpc>
                <a:spcPct val="100000"/>
              </a:lnSpc>
              <a:spcBef>
                <a:spcPts val="0"/>
              </a:spcBef>
              <a:spcAft>
                <a:spcPct val="16000"/>
              </a:spcAft>
              <a:buNone/>
            </a:pPr>
            <a:endParaRPr lang="en-US" altLang="en-US" sz="2400" dirty="0">
              <a:latin typeface="Courier" charset="0"/>
              <a:ea typeface="Courier" charset="0"/>
              <a:cs typeface="Courier"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noFill/>
          <a:ln/>
        </p:spPr>
        <p:txBody>
          <a:bodyPr lIns="92075" tIns="46038" rIns="92075" bIns="46038">
            <a:normAutofit/>
          </a:bodyPr>
          <a:lstStyle/>
          <a:p>
            <a:r>
              <a:rPr lang="en-US" altLang="en-US" sz="4000" dirty="0" smtClean="0"/>
              <a:t>Reference Parameters</a:t>
            </a:r>
            <a:endParaRPr lang="en-US" altLang="en-US" sz="4000" dirty="0"/>
          </a:p>
        </p:txBody>
      </p:sp>
      <p:sp>
        <p:nvSpPr>
          <p:cNvPr id="303107" name="Rectangle 3"/>
          <p:cNvSpPr>
            <a:spLocks noGrp="1" noChangeArrowheads="1"/>
          </p:cNvSpPr>
          <p:nvPr>
            <p:ph idx="1"/>
          </p:nvPr>
        </p:nvSpPr>
        <p:spPr>
          <a:noFill/>
          <a:ln/>
        </p:spPr>
        <p:txBody>
          <a:bodyPr lIns="92075" tIns="46038" rIns="92075" bIns="46038"/>
          <a:lstStyle/>
          <a:p>
            <a:r>
              <a:rPr lang="en-US" altLang="en-US" dirty="0"/>
              <a:t>The special symbol </a:t>
            </a:r>
            <a:r>
              <a:rPr lang="en-US" altLang="en-US" dirty="0">
                <a:solidFill>
                  <a:schemeClr val="tx2"/>
                </a:solidFill>
                <a:latin typeface="Courier" charset="0"/>
                <a:ea typeface="Courier" charset="0"/>
                <a:cs typeface="Courier" charset="0"/>
              </a:rPr>
              <a:t>&amp;</a:t>
            </a:r>
            <a:r>
              <a:rPr lang="en-US" altLang="en-US" dirty="0">
                <a:solidFill>
                  <a:schemeClr val="tx2"/>
                </a:solidFill>
              </a:rPr>
              <a:t> </a:t>
            </a:r>
            <a:r>
              <a:rPr lang="en-US" altLang="en-US" dirty="0"/>
              <a:t>is called </a:t>
            </a:r>
            <a:r>
              <a:rPr lang="en-US" altLang="en-US" dirty="0" smtClean="0"/>
              <a:t>the reference </a:t>
            </a:r>
            <a:r>
              <a:rPr lang="en-US" altLang="en-US" dirty="0"/>
              <a:t>symbol</a:t>
            </a:r>
          </a:p>
          <a:p>
            <a:r>
              <a:rPr lang="en-US" altLang="en-US" dirty="0"/>
              <a:t>When placed before the parameter name, </a:t>
            </a:r>
            <a:r>
              <a:rPr lang="en-US" altLang="en-US" dirty="0" smtClean="0"/>
              <a:t>that </a:t>
            </a:r>
            <a:r>
              <a:rPr lang="en-US" altLang="en-US" dirty="0"/>
              <a:t>parameter becomes an </a:t>
            </a:r>
            <a:r>
              <a:rPr lang="en-US" altLang="en-US" dirty="0" smtClean="0"/>
              <a:t>alias, another name for, the </a:t>
            </a:r>
            <a:r>
              <a:rPr lang="en-US" altLang="en-US" dirty="0"/>
              <a:t>argument</a:t>
            </a:r>
          </a:p>
          <a:p>
            <a:r>
              <a:rPr lang="en-US" altLang="en-US" dirty="0"/>
              <a:t>A change to a reference parameter therefore </a:t>
            </a:r>
            <a:r>
              <a:rPr lang="en-US" altLang="en-US" dirty="0" smtClean="0"/>
              <a:t>changes the </a:t>
            </a:r>
            <a:r>
              <a:rPr lang="en-US" altLang="en-US" dirty="0"/>
              <a:t>associated argument</a:t>
            </a:r>
          </a:p>
          <a:p>
            <a:r>
              <a:rPr lang="en-US" altLang="en-US" dirty="0"/>
              <a:t>This is called pass by reference, the argument's </a:t>
            </a:r>
            <a:r>
              <a:rPr lang="en-US" altLang="en-US" dirty="0" smtClean="0"/>
              <a:t>address, not the value, </a:t>
            </a:r>
            <a:r>
              <a:rPr lang="en-US" altLang="en-US" dirty="0"/>
              <a:t>is copied to the function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noFill/>
          <a:ln/>
        </p:spPr>
        <p:txBody>
          <a:bodyPr lIns="92075" tIns="46038" rIns="92075" bIns="46038">
            <a:normAutofit/>
          </a:bodyPr>
          <a:lstStyle/>
          <a:p>
            <a:r>
              <a:rPr lang="en-US" altLang="en-US" sz="4000" dirty="0" smtClean="0"/>
              <a:t>void Functions</a:t>
            </a:r>
            <a:endParaRPr lang="en-US" altLang="en-US" sz="4000" dirty="0"/>
          </a:p>
        </p:txBody>
      </p:sp>
      <p:sp>
        <p:nvSpPr>
          <p:cNvPr id="303107" name="Rectangle 3"/>
          <p:cNvSpPr>
            <a:spLocks noGrp="1" noChangeArrowheads="1"/>
          </p:cNvSpPr>
          <p:nvPr>
            <p:ph idx="1"/>
          </p:nvPr>
        </p:nvSpPr>
        <p:spPr>
          <a:noFill/>
          <a:ln/>
        </p:spPr>
        <p:txBody>
          <a:bodyPr lIns="92075" tIns="46038" rIns="92075" bIns="46038"/>
          <a:lstStyle/>
          <a:p>
            <a:r>
              <a:rPr lang="en-US" altLang="en-US" dirty="0" smtClean="0"/>
              <a:t>All functions shown so far have a return type</a:t>
            </a:r>
          </a:p>
          <a:p>
            <a:r>
              <a:rPr lang="en-US" altLang="en-US" dirty="0" smtClean="0"/>
              <a:t>Sometimes functions do not need to return anything</a:t>
            </a:r>
          </a:p>
          <a:p>
            <a:r>
              <a:rPr lang="en-US" altLang="en-US" dirty="0" smtClean="0"/>
              <a:t>We use the return type of </a:t>
            </a:r>
            <a:r>
              <a:rPr lang="en-US" sz="2800" dirty="0">
                <a:solidFill>
                  <a:srgbClr val="7F0055"/>
                </a:solidFill>
                <a:latin typeface="Courier" charset="0"/>
                <a:ea typeface="Courier" charset="0"/>
                <a:cs typeface="Courier" charset="0"/>
              </a:rPr>
              <a:t>void</a:t>
            </a:r>
            <a:r>
              <a:rPr lang="en-US" sz="2800" dirty="0">
                <a:solidFill>
                  <a:srgbClr val="000000"/>
                </a:solidFill>
                <a:latin typeface="Courier" charset="0"/>
                <a:ea typeface="Courier" charset="0"/>
                <a:cs typeface="Courier" charset="0"/>
              </a:rPr>
              <a:t> </a:t>
            </a:r>
            <a:endParaRPr lang="en-US" sz="2800" dirty="0" smtClean="0">
              <a:solidFill>
                <a:srgbClr val="000000"/>
              </a:solidFill>
              <a:latin typeface="Courier" charset="0"/>
              <a:ea typeface="Courier" charset="0"/>
              <a:cs typeface="Courier" charset="0"/>
            </a:endParaRPr>
          </a:p>
          <a:p>
            <a:pPr marL="0" indent="0">
              <a:lnSpc>
                <a:spcPct val="100000"/>
              </a:lnSpc>
              <a:spcBef>
                <a:spcPts val="1200"/>
              </a:spcBef>
              <a:buNone/>
            </a:pPr>
            <a:r>
              <a:rPr lang="en-US" sz="2500" dirty="0" smtClean="0">
                <a:solidFill>
                  <a:srgbClr val="7F0055"/>
                </a:solidFill>
                <a:latin typeface="Courier" charset="0"/>
                <a:ea typeface="Courier" charset="0"/>
                <a:cs typeface="Courier" charset="0"/>
              </a:rPr>
              <a:t>  </a:t>
            </a:r>
            <a:r>
              <a:rPr lang="en-US" sz="2200" dirty="0" smtClean="0">
                <a:solidFill>
                  <a:srgbClr val="7F0055"/>
                </a:solidFill>
                <a:latin typeface="Courier" charset="0"/>
                <a:ea typeface="Courier" charset="0"/>
                <a:cs typeface="Courier" charset="0"/>
              </a:rPr>
              <a:t>void</a:t>
            </a:r>
            <a:r>
              <a:rPr lang="en-US" sz="2200" dirty="0" smtClean="0">
                <a:solidFill>
                  <a:srgbClr val="000000"/>
                </a:solidFill>
                <a:latin typeface="Courier" charset="0"/>
                <a:ea typeface="Courier" charset="0"/>
                <a:cs typeface="Courier" charset="0"/>
              </a:rPr>
              <a:t> </a:t>
            </a:r>
            <a:r>
              <a:rPr lang="en-US" sz="2200" dirty="0" err="1" smtClean="0">
                <a:solidFill>
                  <a:srgbClr val="000000"/>
                </a:solidFill>
                <a:latin typeface="Courier" charset="0"/>
                <a:ea typeface="Courier" charset="0"/>
                <a:cs typeface="Courier" charset="0"/>
              </a:rPr>
              <a:t>printDetails</a:t>
            </a:r>
            <a:r>
              <a:rPr lang="en-US" sz="2200" dirty="0" smtClean="0">
                <a:solidFill>
                  <a:srgbClr val="000000"/>
                </a:solidFill>
                <a:latin typeface="Courier" charset="0"/>
                <a:ea typeface="Courier" charset="0"/>
                <a:cs typeface="Courier" charset="0"/>
              </a:rPr>
              <a:t>(</a:t>
            </a:r>
            <a:r>
              <a:rPr lang="en-US" sz="2200" dirty="0" err="1" smtClean="0">
                <a:solidFill>
                  <a:srgbClr val="000000"/>
                </a:solidFill>
                <a:latin typeface="Courier" charset="0"/>
                <a:ea typeface="Courier" charset="0"/>
                <a:cs typeface="Courier" charset="0"/>
              </a:rPr>
              <a:t>int</a:t>
            </a:r>
            <a:r>
              <a:rPr lang="en-US" sz="2200" dirty="0" smtClean="0">
                <a:solidFill>
                  <a:srgbClr val="000000"/>
                </a:solidFill>
                <a:latin typeface="Courier" charset="0"/>
                <a:ea typeface="Courier" charset="0"/>
                <a:cs typeface="Courier" charset="0"/>
              </a:rPr>
              <a:t> n, string </a:t>
            </a:r>
            <a:r>
              <a:rPr lang="en-US" sz="2200" dirty="0" err="1" smtClean="0">
                <a:solidFill>
                  <a:srgbClr val="000000"/>
                </a:solidFill>
                <a:latin typeface="Courier" charset="0"/>
                <a:ea typeface="Courier" charset="0"/>
                <a:cs typeface="Courier" charset="0"/>
              </a:rPr>
              <a:t>str</a:t>
            </a:r>
            <a:r>
              <a:rPr lang="en-US" sz="2200" dirty="0" smtClean="0">
                <a:solidFill>
                  <a:srgbClr val="000000"/>
                </a:solidFill>
                <a:latin typeface="Courier" charset="0"/>
                <a:ea typeface="Courier" charset="0"/>
                <a:cs typeface="Courier" charset="0"/>
              </a:rPr>
              <a:t>) {</a:t>
            </a:r>
          </a:p>
          <a:p>
            <a:pPr marL="0" indent="0">
              <a:spcBef>
                <a:spcPts val="200"/>
              </a:spcBef>
              <a:buNone/>
            </a:pPr>
            <a:r>
              <a:rPr lang="en-US" altLang="en-US" sz="2200" dirty="0" smtClean="0">
                <a:solidFill>
                  <a:srgbClr val="000000"/>
                </a:solidFill>
                <a:latin typeface="Courier" charset="0"/>
                <a:ea typeface="Courier" charset="0"/>
                <a:cs typeface="Courier" charset="0"/>
              </a:rPr>
              <a:t>     </a:t>
            </a:r>
            <a:r>
              <a:rPr lang="en-US" altLang="en-US" sz="2200" dirty="0" err="1" smtClean="0">
                <a:solidFill>
                  <a:srgbClr val="000000"/>
                </a:solidFill>
                <a:latin typeface="Courier" charset="0"/>
                <a:ea typeface="Courier" charset="0"/>
                <a:cs typeface="Courier" charset="0"/>
              </a:rPr>
              <a:t>cout</a:t>
            </a:r>
            <a:r>
              <a:rPr lang="en-US" altLang="en-US" sz="2200" dirty="0" smtClean="0">
                <a:solidFill>
                  <a:srgbClr val="000000"/>
                </a:solidFill>
                <a:latin typeface="Courier" charset="0"/>
                <a:ea typeface="Courier" charset="0"/>
                <a:cs typeface="Courier" charset="0"/>
              </a:rPr>
              <a:t> &lt;&lt; . . . </a:t>
            </a:r>
            <a:endParaRPr lang="en-US" altLang="en-US" sz="2200" dirty="0">
              <a:solidFill>
                <a:srgbClr val="000000"/>
              </a:solidFill>
              <a:latin typeface="Courier" charset="0"/>
              <a:ea typeface="Courier" charset="0"/>
              <a:cs typeface="Courier" charset="0"/>
            </a:endParaRPr>
          </a:p>
          <a:p>
            <a:pPr marL="0" indent="0">
              <a:spcBef>
                <a:spcPts val="200"/>
              </a:spcBef>
              <a:buNone/>
            </a:pPr>
            <a:r>
              <a:rPr lang="en-US" altLang="en-US" sz="2200" dirty="0" smtClean="0">
                <a:solidFill>
                  <a:srgbClr val="000000"/>
                </a:solidFill>
                <a:latin typeface="Courier" charset="0"/>
                <a:ea typeface="Courier" charset="0"/>
                <a:cs typeface="Courier" charset="0"/>
              </a:rPr>
              <a:t>  }</a:t>
            </a:r>
          </a:p>
          <a:p>
            <a:pPr>
              <a:lnSpc>
                <a:spcPct val="100000"/>
              </a:lnSpc>
              <a:spcBef>
                <a:spcPts val="1200"/>
              </a:spcBef>
            </a:pPr>
            <a:r>
              <a:rPr lang="en-US" altLang="en-US" sz="2800" dirty="0" smtClean="0"/>
              <a:t>Call void functions with no expectation of a return </a:t>
            </a:r>
          </a:p>
          <a:p>
            <a:pPr marL="0" indent="0">
              <a:lnSpc>
                <a:spcPct val="100000"/>
              </a:lnSpc>
              <a:spcBef>
                <a:spcPts val="600"/>
              </a:spcBef>
              <a:buNone/>
            </a:pPr>
            <a:r>
              <a:rPr lang="en-US" sz="2800" dirty="0">
                <a:solidFill>
                  <a:srgbClr val="000000"/>
                </a:solidFill>
                <a:latin typeface="Courier" charset="0"/>
              </a:rPr>
              <a:t>  </a:t>
            </a:r>
            <a:r>
              <a:rPr lang="en-US" sz="2200" dirty="0" err="1" smtClean="0">
                <a:solidFill>
                  <a:srgbClr val="000000"/>
                </a:solidFill>
                <a:latin typeface="Courier" charset="0"/>
              </a:rPr>
              <a:t>printDetails</a:t>
            </a:r>
            <a:r>
              <a:rPr lang="en-US" sz="2200" dirty="0" smtClean="0">
                <a:solidFill>
                  <a:srgbClr val="000000"/>
                </a:solidFill>
                <a:latin typeface="Courier" charset="0"/>
              </a:rPr>
              <a:t>(99</a:t>
            </a:r>
            <a:r>
              <a:rPr lang="en-US" sz="2200" dirty="0">
                <a:solidFill>
                  <a:srgbClr val="000000"/>
                </a:solidFill>
                <a:latin typeface="Courier" charset="0"/>
              </a:rPr>
              <a:t>, </a:t>
            </a:r>
            <a:r>
              <a:rPr lang="en-US" sz="2200" dirty="0">
                <a:solidFill>
                  <a:srgbClr val="2A00FF"/>
                </a:solidFill>
                <a:latin typeface="Courier" charset="0"/>
              </a:rPr>
              <a:t>"Adams University"</a:t>
            </a:r>
            <a:r>
              <a:rPr lang="en-US" sz="2200" dirty="0">
                <a:solidFill>
                  <a:srgbClr val="000000"/>
                </a:solidFill>
                <a:latin typeface="Courier" charset="0"/>
              </a:rPr>
              <a:t>)</a:t>
            </a:r>
          </a:p>
          <a:p>
            <a:endParaRPr lang="en-US" sz="2800" dirty="0">
              <a:latin typeface="Courier" charset="0"/>
            </a:endParaRPr>
          </a:p>
        </p:txBody>
      </p:sp>
    </p:spTree>
    <p:extLst>
      <p:ext uri="{BB962C8B-B14F-4D97-AF65-F5344CB8AC3E}">
        <p14:creationId xmlns:p14="http://schemas.microsoft.com/office/powerpoint/2010/main" val="145502246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323850" y="365126"/>
            <a:ext cx="8667750" cy="1325563"/>
          </a:xfrm>
          <a:noFill/>
          <a:ln/>
        </p:spPr>
        <p:txBody>
          <a:bodyPr lIns="92075" tIns="46038" rIns="92075" bIns="46038">
            <a:normAutofit/>
          </a:bodyPr>
          <a:lstStyle/>
          <a:p>
            <a:r>
              <a:rPr lang="en-US" altLang="en-US" sz="4000" dirty="0"/>
              <a:t>Need </a:t>
            </a:r>
            <a:r>
              <a:rPr lang="en-US" altLang="en-US" sz="4000" dirty="0">
                <a:latin typeface="Courier" charset="0"/>
                <a:ea typeface="Courier" charset="0"/>
                <a:cs typeface="Courier" charset="0"/>
              </a:rPr>
              <a:t>&amp;</a:t>
            </a:r>
            <a:r>
              <a:rPr lang="en-US" altLang="en-US" sz="4000" dirty="0"/>
              <a:t> to </a:t>
            </a:r>
            <a:r>
              <a:rPr lang="en-US" altLang="en-US" sz="4000" dirty="0" smtClean="0"/>
              <a:t>change two arguments</a:t>
            </a:r>
            <a:endParaRPr lang="en-US" altLang="en-US" sz="4000" dirty="0"/>
          </a:p>
        </p:txBody>
      </p:sp>
      <p:sp>
        <p:nvSpPr>
          <p:cNvPr id="305155" name="Rectangle 3"/>
          <p:cNvSpPr>
            <a:spLocks noGrp="1" noChangeArrowheads="1"/>
          </p:cNvSpPr>
          <p:nvPr>
            <p:ph idx="1"/>
          </p:nvPr>
        </p:nvSpPr>
        <p:spPr>
          <a:xfrm>
            <a:off x="304800" y="1676400"/>
            <a:ext cx="8458200" cy="4724400"/>
          </a:xfrm>
          <a:noFill/>
          <a:ln/>
        </p:spPr>
        <p:txBody>
          <a:bodyPr lIns="92075" tIns="46038" rIns="92075" bIns="46038"/>
          <a:lstStyle/>
          <a:p>
            <a:pPr marL="0" indent="0">
              <a:spcBef>
                <a:spcPts val="0"/>
              </a:spcBef>
              <a:buNone/>
            </a:pPr>
            <a:r>
              <a:rPr lang="en-US" sz="2000" dirty="0">
                <a:solidFill>
                  <a:srgbClr val="7F0055"/>
                </a:solidFill>
                <a:latin typeface="Courier" charset="0"/>
                <a:ea typeface="Courier" charset="0"/>
                <a:cs typeface="Courier" charset="0"/>
              </a:rPr>
              <a:t>#include</a:t>
            </a:r>
            <a:r>
              <a:rPr lang="en-US" sz="2000" dirty="0">
                <a:solidFill>
                  <a:srgbClr val="000000"/>
                </a:solidFill>
                <a:latin typeface="Courier" charset="0"/>
                <a:ea typeface="Courier" charset="0"/>
                <a:cs typeface="Courier" charset="0"/>
              </a:rPr>
              <a:t> </a:t>
            </a:r>
            <a:r>
              <a:rPr lang="en-US" sz="2000" dirty="0">
                <a:solidFill>
                  <a:srgbClr val="2A00FF"/>
                </a:solidFill>
                <a:latin typeface="Courier" charset="0"/>
                <a:ea typeface="Courier" charset="0"/>
                <a:cs typeface="Courier" charset="0"/>
              </a:rPr>
              <a:t>&lt;</a:t>
            </a:r>
            <a:r>
              <a:rPr lang="en-US" sz="2000" dirty="0" err="1">
                <a:solidFill>
                  <a:srgbClr val="2A00FF"/>
                </a:solidFill>
                <a:latin typeface="Courier" charset="0"/>
                <a:ea typeface="Courier" charset="0"/>
                <a:cs typeface="Courier" charset="0"/>
              </a:rPr>
              <a:t>iostream</a:t>
            </a:r>
            <a:r>
              <a:rPr lang="en-US" sz="2000" dirty="0">
                <a:solidFill>
                  <a:srgbClr val="2A00FF"/>
                </a:solidFill>
                <a:latin typeface="Courier" charset="0"/>
                <a:ea typeface="Courier" charset="0"/>
                <a:cs typeface="Courier" charset="0"/>
              </a:rPr>
              <a:t>&gt;</a:t>
            </a:r>
          </a:p>
          <a:p>
            <a:pPr marL="0" indent="0">
              <a:spcBef>
                <a:spcPts val="0"/>
              </a:spcBef>
              <a:buNone/>
            </a:pPr>
            <a:r>
              <a:rPr lang="en-US" sz="2000" dirty="0">
                <a:solidFill>
                  <a:srgbClr val="7F0055"/>
                </a:solidFill>
                <a:latin typeface="Courier" charset="0"/>
                <a:ea typeface="Courier" charset="0"/>
                <a:cs typeface="Courier" charset="0"/>
              </a:rPr>
              <a:t>using</a:t>
            </a: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namespace</a:t>
            </a:r>
            <a:r>
              <a:rPr lang="en-US" sz="2000" dirty="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std</a:t>
            </a:r>
            <a:r>
              <a:rPr lang="en-US" sz="2000" dirty="0">
                <a:solidFill>
                  <a:srgbClr val="000000"/>
                </a:solidFill>
                <a:latin typeface="Courier" charset="0"/>
                <a:ea typeface="Courier" charset="0"/>
                <a:cs typeface="Courier" charset="0"/>
              </a:rPr>
              <a:t>;</a:t>
            </a:r>
          </a:p>
          <a:p>
            <a:pPr marL="0" indent="0">
              <a:spcBef>
                <a:spcPts val="0"/>
              </a:spcBef>
              <a:buNone/>
            </a:pPr>
            <a:endParaRPr lang="en-US" sz="2000" dirty="0">
              <a:latin typeface="Courier" charset="0"/>
              <a:ea typeface="Courier" charset="0"/>
              <a:cs typeface="Courier" charset="0"/>
            </a:endParaRPr>
          </a:p>
          <a:p>
            <a:pPr marL="0" indent="0">
              <a:spcBef>
                <a:spcPts val="0"/>
              </a:spcBef>
              <a:buNone/>
            </a:pPr>
            <a:r>
              <a:rPr lang="en-US" sz="2000" dirty="0">
                <a:solidFill>
                  <a:srgbClr val="7F0055"/>
                </a:solidFill>
                <a:latin typeface="Courier" charset="0"/>
                <a:ea typeface="Courier" charset="0"/>
                <a:cs typeface="Courier" charset="0"/>
              </a:rPr>
              <a:t>void</a:t>
            </a:r>
            <a:r>
              <a:rPr lang="en-US" sz="2000" dirty="0">
                <a:solidFill>
                  <a:srgbClr val="000000"/>
                </a:solidFill>
                <a:latin typeface="Courier" charset="0"/>
                <a:ea typeface="Courier" charset="0"/>
                <a:cs typeface="Courier" charset="0"/>
              </a:rPr>
              <a:t> swap(</a:t>
            </a: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&amp; </a:t>
            </a:r>
            <a:r>
              <a:rPr lang="en-US" sz="2000" dirty="0" err="1">
                <a:solidFill>
                  <a:srgbClr val="000000"/>
                </a:solidFill>
                <a:latin typeface="Courier" charset="0"/>
                <a:ea typeface="Courier" charset="0"/>
                <a:cs typeface="Courier" charset="0"/>
              </a:rPr>
              <a:t>parmOne</a:t>
            </a:r>
            <a:r>
              <a:rPr lang="en-US" sz="2000" dirty="0">
                <a:solidFill>
                  <a:srgbClr val="000000"/>
                </a:solidFill>
                <a:latin typeface="Courier" charset="0"/>
                <a:ea typeface="Courier" charset="0"/>
                <a:cs typeface="Courier" charset="0"/>
              </a:rPr>
              <a:t>, </a:t>
            </a: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&amp; </a:t>
            </a:r>
            <a:r>
              <a:rPr lang="en-US" sz="2000" dirty="0" err="1">
                <a:solidFill>
                  <a:srgbClr val="000000"/>
                </a:solidFill>
                <a:latin typeface="Courier" charset="0"/>
                <a:ea typeface="Courier" charset="0"/>
                <a:cs typeface="Courier" charset="0"/>
              </a:rPr>
              <a:t>parmTwo</a:t>
            </a:r>
            <a:r>
              <a:rPr lang="en-US" sz="2000" dirty="0">
                <a:solidFill>
                  <a:srgbClr val="000000"/>
                </a:solidFill>
                <a:latin typeface="Courier" charset="0"/>
                <a:ea typeface="Courier" charset="0"/>
                <a:cs typeface="Courier" charset="0"/>
              </a:rPr>
              <a:t>) {</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temp = </a:t>
            </a:r>
            <a:r>
              <a:rPr lang="en-US" sz="2000" dirty="0" err="1">
                <a:solidFill>
                  <a:srgbClr val="000000"/>
                </a:solidFill>
                <a:latin typeface="Courier" charset="0"/>
                <a:ea typeface="Courier" charset="0"/>
                <a:cs typeface="Courier" charset="0"/>
              </a:rPr>
              <a:t>parmOne</a:t>
            </a:r>
            <a:r>
              <a:rPr lang="en-US" sz="2000" dirty="0">
                <a:solidFill>
                  <a:srgbClr val="000000"/>
                </a:solidFill>
                <a:latin typeface="Courier" charset="0"/>
                <a:ea typeface="Courier" charset="0"/>
                <a:cs typeface="Courier" charset="0"/>
              </a:rPr>
              <a:t>;</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parmOne</a:t>
            </a:r>
            <a:r>
              <a:rPr lang="en-US" sz="2000" dirty="0">
                <a:solidFill>
                  <a:srgbClr val="000000"/>
                </a:solidFill>
                <a:latin typeface="Courier" charset="0"/>
                <a:ea typeface="Courier" charset="0"/>
                <a:cs typeface="Courier" charset="0"/>
              </a:rPr>
              <a:t> = </a:t>
            </a:r>
            <a:r>
              <a:rPr lang="en-US" sz="2000" dirty="0" err="1">
                <a:solidFill>
                  <a:srgbClr val="000000"/>
                </a:solidFill>
                <a:latin typeface="Courier" charset="0"/>
                <a:ea typeface="Courier" charset="0"/>
                <a:cs typeface="Courier" charset="0"/>
              </a:rPr>
              <a:t>parmTwo</a:t>
            </a:r>
            <a:r>
              <a:rPr lang="en-US" sz="2000" dirty="0">
                <a:solidFill>
                  <a:srgbClr val="000000"/>
                </a:solidFill>
                <a:latin typeface="Courier" charset="0"/>
                <a:ea typeface="Courier" charset="0"/>
                <a:cs typeface="Courier" charset="0"/>
              </a:rPr>
              <a:t>; </a:t>
            </a:r>
            <a:r>
              <a:rPr lang="en-US" sz="2000" dirty="0">
                <a:solidFill>
                  <a:srgbClr val="3F7F5F"/>
                </a:solidFill>
                <a:latin typeface="Courier" charset="0"/>
                <a:ea typeface="Courier" charset="0"/>
                <a:cs typeface="Courier" charset="0"/>
              </a:rPr>
              <a:t>// Change </a:t>
            </a:r>
            <a:r>
              <a:rPr lang="en-US" sz="2000" dirty="0" err="1">
                <a:solidFill>
                  <a:srgbClr val="3F7F5F"/>
                </a:solidFill>
                <a:latin typeface="Courier" charset="0"/>
                <a:ea typeface="Courier" charset="0"/>
                <a:cs typeface="Courier" charset="0"/>
              </a:rPr>
              <a:t>argOne</a:t>
            </a:r>
            <a:r>
              <a:rPr lang="en-US" sz="2000" dirty="0">
                <a:solidFill>
                  <a:srgbClr val="3F7F5F"/>
                </a:solidFill>
                <a:latin typeface="Courier" charset="0"/>
                <a:ea typeface="Courier" charset="0"/>
                <a:cs typeface="Courier" charset="0"/>
              </a:rPr>
              <a:t> in main</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parmTwo</a:t>
            </a:r>
            <a:r>
              <a:rPr lang="en-US" sz="2000" dirty="0">
                <a:solidFill>
                  <a:srgbClr val="000000"/>
                </a:solidFill>
                <a:latin typeface="Courier" charset="0"/>
                <a:ea typeface="Courier" charset="0"/>
                <a:cs typeface="Courier" charset="0"/>
              </a:rPr>
              <a:t> = temp;    </a:t>
            </a:r>
            <a:r>
              <a:rPr lang="en-US" sz="2000" dirty="0">
                <a:solidFill>
                  <a:srgbClr val="3F7F5F"/>
                </a:solidFill>
                <a:latin typeface="Courier" charset="0"/>
                <a:ea typeface="Courier" charset="0"/>
                <a:cs typeface="Courier" charset="0"/>
              </a:rPr>
              <a:t>// Change </a:t>
            </a:r>
            <a:r>
              <a:rPr lang="en-US" sz="2000" dirty="0" err="1">
                <a:solidFill>
                  <a:srgbClr val="3F7F5F"/>
                </a:solidFill>
                <a:latin typeface="Courier" charset="0"/>
                <a:ea typeface="Courier" charset="0"/>
                <a:cs typeface="Courier" charset="0"/>
              </a:rPr>
              <a:t>argTwo</a:t>
            </a:r>
            <a:r>
              <a:rPr lang="en-US" sz="2000" dirty="0">
                <a:solidFill>
                  <a:srgbClr val="3F7F5F"/>
                </a:solidFill>
                <a:latin typeface="Courier" charset="0"/>
                <a:ea typeface="Courier" charset="0"/>
                <a:cs typeface="Courier" charset="0"/>
              </a:rPr>
              <a:t> in main</a:t>
            </a:r>
          </a:p>
          <a:p>
            <a:pPr marL="0" indent="0">
              <a:spcBef>
                <a:spcPts val="0"/>
              </a:spcBef>
              <a:buNone/>
            </a:pPr>
            <a:r>
              <a:rPr lang="en-US" sz="2000" dirty="0">
                <a:solidFill>
                  <a:srgbClr val="000000"/>
                </a:solidFill>
                <a:latin typeface="Courier" charset="0"/>
                <a:ea typeface="Courier" charset="0"/>
                <a:cs typeface="Courier" charset="0"/>
              </a:rPr>
              <a:t>}</a:t>
            </a:r>
          </a:p>
          <a:p>
            <a:pPr marL="0" indent="0">
              <a:spcBef>
                <a:spcPts val="0"/>
              </a:spcBef>
              <a:buNone/>
            </a:pPr>
            <a:endParaRPr lang="en-US" sz="2000" dirty="0">
              <a:latin typeface="Courier" charset="0"/>
              <a:ea typeface="Courier" charset="0"/>
              <a:cs typeface="Courier" charset="0"/>
            </a:endParaRPr>
          </a:p>
          <a:p>
            <a:pPr marL="0" indent="0">
              <a:spcBef>
                <a:spcPts val="0"/>
              </a:spcBef>
              <a:buNone/>
            </a:pP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main() {</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argOne</a:t>
            </a:r>
            <a:r>
              <a:rPr lang="en-US" sz="2000" dirty="0">
                <a:solidFill>
                  <a:srgbClr val="000000"/>
                </a:solidFill>
                <a:latin typeface="Courier" charset="0"/>
                <a:ea typeface="Courier" charset="0"/>
                <a:cs typeface="Courier" charset="0"/>
              </a:rPr>
              <a:t> = </a:t>
            </a:r>
            <a:r>
              <a:rPr lang="en-US" sz="2000" dirty="0" smtClean="0">
                <a:solidFill>
                  <a:srgbClr val="000000"/>
                </a:solidFill>
                <a:latin typeface="Courier" charset="0"/>
                <a:ea typeface="Courier" charset="0"/>
                <a:cs typeface="Courier" charset="0"/>
              </a:rPr>
              <a:t>89;</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smtClean="0">
                <a:solidFill>
                  <a:srgbClr val="000000"/>
                </a:solidFill>
                <a:latin typeface="Courier" charset="0"/>
                <a:ea typeface="Courier" charset="0"/>
                <a:cs typeface="Courier" charset="0"/>
              </a:rPr>
              <a:t> </a:t>
            </a:r>
            <a:r>
              <a:rPr lang="en-US" sz="2000" dirty="0" err="1" smtClean="0">
                <a:solidFill>
                  <a:srgbClr val="7F0055"/>
                </a:solidFill>
                <a:latin typeface="Courier" charset="0"/>
                <a:ea typeface="Courier" charset="0"/>
                <a:cs typeface="Courier" charset="0"/>
              </a:rPr>
              <a:t>int</a:t>
            </a:r>
            <a:r>
              <a:rPr lang="en-US" sz="2000" dirty="0" smtClean="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argTwo</a:t>
            </a:r>
            <a:r>
              <a:rPr lang="en-US" sz="2000" dirty="0">
                <a:solidFill>
                  <a:srgbClr val="000000"/>
                </a:solidFill>
                <a:latin typeface="Courier" charset="0"/>
                <a:ea typeface="Courier" charset="0"/>
                <a:cs typeface="Courier" charset="0"/>
              </a:rPr>
              <a:t> = 76;</a:t>
            </a:r>
          </a:p>
          <a:p>
            <a:pPr marL="0" indent="0">
              <a:spcBef>
                <a:spcPts val="0"/>
              </a:spcBef>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argOne</a:t>
            </a:r>
            <a:r>
              <a:rPr lang="mr-IN" sz="2000" dirty="0">
                <a:solidFill>
                  <a:srgbClr val="000000"/>
                </a:solidFill>
                <a:latin typeface="Courier" charset="0"/>
                <a:ea typeface="Courier" charset="0"/>
                <a:cs typeface="Courier" charset="0"/>
              </a:rPr>
              <a:t> &lt;&lt; </a:t>
            </a:r>
            <a:r>
              <a:rPr lang="mr-IN" sz="2000" dirty="0">
                <a:solidFill>
                  <a:srgbClr val="2A00FF"/>
                </a:solidFill>
                <a:latin typeface="Courier" charset="0"/>
                <a:ea typeface="Courier" charset="0"/>
                <a:cs typeface="Courier" charset="0"/>
              </a:rPr>
              <a:t>"  "</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argTwo</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89 76</a:t>
            </a:r>
          </a:p>
          <a:p>
            <a:pPr marL="0" indent="0">
              <a:spcBef>
                <a:spcPts val="0"/>
              </a:spcBef>
              <a:buNone/>
            </a:pPr>
            <a:r>
              <a:rPr lang="en-US" sz="2000" dirty="0">
                <a:solidFill>
                  <a:srgbClr val="000000"/>
                </a:solidFill>
                <a:latin typeface="Courier" charset="0"/>
                <a:ea typeface="Courier" charset="0"/>
                <a:cs typeface="Courier" charset="0"/>
              </a:rPr>
              <a:t>  swap(</a:t>
            </a:r>
            <a:r>
              <a:rPr lang="en-US" sz="2000" dirty="0" err="1">
                <a:solidFill>
                  <a:srgbClr val="000000"/>
                </a:solidFill>
                <a:latin typeface="Courier" charset="0"/>
                <a:ea typeface="Courier" charset="0"/>
                <a:cs typeface="Courier" charset="0"/>
              </a:rPr>
              <a:t>argOne</a:t>
            </a:r>
            <a:r>
              <a:rPr lang="en-US" sz="2000" dirty="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argTwo</a:t>
            </a:r>
            <a:r>
              <a:rPr lang="en-US" sz="2000" dirty="0">
                <a:solidFill>
                  <a:srgbClr val="000000"/>
                </a:solidFill>
                <a:latin typeface="Courier" charset="0"/>
                <a:ea typeface="Courier" charset="0"/>
                <a:cs typeface="Courier" charset="0"/>
              </a:rPr>
              <a:t>);</a:t>
            </a:r>
          </a:p>
          <a:p>
            <a:pPr marL="0" indent="0">
              <a:spcBef>
                <a:spcPts val="0"/>
              </a:spcBef>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argOne</a:t>
            </a:r>
            <a:r>
              <a:rPr lang="mr-IN" sz="2000" dirty="0">
                <a:solidFill>
                  <a:srgbClr val="000000"/>
                </a:solidFill>
                <a:latin typeface="Courier" charset="0"/>
                <a:ea typeface="Courier" charset="0"/>
                <a:cs typeface="Courier" charset="0"/>
              </a:rPr>
              <a:t> &lt;&lt; </a:t>
            </a:r>
            <a:r>
              <a:rPr lang="mr-IN" sz="2000" dirty="0">
                <a:solidFill>
                  <a:srgbClr val="2A00FF"/>
                </a:solidFill>
                <a:latin typeface="Courier" charset="0"/>
                <a:ea typeface="Courier" charset="0"/>
                <a:cs typeface="Courier" charset="0"/>
              </a:rPr>
              <a:t>"  "</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argTwo</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76 89</a:t>
            </a:r>
          </a:p>
          <a:p>
            <a:pPr marL="0" indent="0">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return</a:t>
            </a:r>
            <a:r>
              <a:rPr lang="en-US" sz="2000" dirty="0">
                <a:solidFill>
                  <a:srgbClr val="000000"/>
                </a:solidFill>
                <a:latin typeface="Courier" charset="0"/>
                <a:ea typeface="Courier" charset="0"/>
                <a:cs typeface="Courier" charset="0"/>
              </a:rPr>
              <a:t> 0;</a:t>
            </a:r>
          </a:p>
          <a:p>
            <a:pPr marL="0" indent="0">
              <a:spcBef>
                <a:spcPts val="0"/>
              </a:spcBef>
              <a:buNone/>
            </a:pPr>
            <a:r>
              <a:rPr lang="en-US" sz="2000" dirty="0">
                <a:solidFill>
                  <a:srgbClr val="000000"/>
                </a:solidFill>
                <a:latin typeface="Courier" charset="0"/>
                <a:ea typeface="Courier" charset="0"/>
                <a:cs typeface="Courier" charset="0"/>
              </a:rPr>
              <a:t>}</a:t>
            </a:r>
          </a:p>
          <a:p>
            <a:pPr marL="0" indent="0">
              <a:spcBef>
                <a:spcPts val="0"/>
              </a:spcBef>
              <a:buNone/>
            </a:pPr>
            <a:endParaRPr lang="en-US" altLang="en-US" sz="2000" dirty="0">
              <a:latin typeface="Courier" charset="0"/>
              <a:ea typeface="Courier" charset="0"/>
              <a:cs typeface="Courier" charset="0"/>
            </a:endParaRPr>
          </a:p>
        </p:txBody>
      </p:sp>
      <p:sp>
        <p:nvSpPr>
          <p:cNvPr id="305156" name="Arc 4"/>
          <p:cNvSpPr>
            <a:spLocks/>
          </p:cNvSpPr>
          <p:nvPr/>
        </p:nvSpPr>
        <p:spPr bwMode="auto">
          <a:xfrm>
            <a:off x="2362200" y="2743200"/>
            <a:ext cx="1371600" cy="2667000"/>
          </a:xfrm>
          <a:custGeom>
            <a:avLst/>
            <a:gdLst>
              <a:gd name="G0" fmla="+- 0 0 0"/>
              <a:gd name="G1" fmla="+- 0 0 0"/>
              <a:gd name="G2" fmla="+- 21600 0 0"/>
              <a:gd name="T0" fmla="*/ 21600 w 21600"/>
              <a:gd name="T1" fmla="*/ 0 h 21600"/>
              <a:gd name="T2" fmla="*/ 0 w 21600"/>
              <a:gd name="T3" fmla="*/ 21600 h 21600"/>
              <a:gd name="T4" fmla="*/ 0 w 21600"/>
              <a:gd name="T5" fmla="*/ 0 h 21600"/>
            </a:gdLst>
            <a:ahLst/>
            <a:cxnLst>
              <a:cxn ang="0">
                <a:pos x="T0" y="T1"/>
              </a:cxn>
              <a:cxn ang="0">
                <a:pos x="T2" y="T3"/>
              </a:cxn>
              <a:cxn ang="0">
                <a:pos x="T4" y="T5"/>
              </a:cxn>
            </a:cxnLst>
            <a:rect l="0" t="0" r="r" b="b"/>
            <a:pathLst>
              <a:path w="21600" h="21600" fill="none" extrusionOk="0">
                <a:moveTo>
                  <a:pt x="21600" y="0"/>
                </a:moveTo>
                <a:cubicBezTo>
                  <a:pt x="21600" y="11929"/>
                  <a:pt x="11929" y="21599"/>
                  <a:pt x="0" y="21599"/>
                </a:cubicBezTo>
              </a:path>
              <a:path w="21600" h="21600" stroke="0" extrusionOk="0">
                <a:moveTo>
                  <a:pt x="21600" y="0"/>
                </a:moveTo>
                <a:cubicBezTo>
                  <a:pt x="21600" y="11929"/>
                  <a:pt x="11929" y="21599"/>
                  <a:pt x="0" y="21599"/>
                </a:cubicBezTo>
                <a:lnTo>
                  <a:pt x="0" y="0"/>
                </a:lnTo>
                <a:close/>
              </a:path>
            </a:pathLst>
          </a:custGeom>
          <a:noFill/>
          <a:ln w="25400" cap="rnd">
            <a:solidFill>
              <a:srgbClr val="FF0000"/>
            </a:solidFill>
            <a:round/>
            <a:headEnd type="stealth" w="lg" len="lg"/>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5157" name="Arc 5"/>
          <p:cNvSpPr>
            <a:spLocks/>
          </p:cNvSpPr>
          <p:nvPr/>
        </p:nvSpPr>
        <p:spPr bwMode="auto">
          <a:xfrm>
            <a:off x="3581401" y="2743200"/>
            <a:ext cx="2133599" cy="2667000"/>
          </a:xfrm>
          <a:custGeom>
            <a:avLst/>
            <a:gdLst>
              <a:gd name="G0" fmla="+- 0 0 0"/>
              <a:gd name="G1" fmla="+- 1419 0 0"/>
              <a:gd name="G2" fmla="+- 21600 0 0"/>
              <a:gd name="T0" fmla="*/ 21553 w 21600"/>
              <a:gd name="T1" fmla="*/ 0 h 23019"/>
              <a:gd name="T2" fmla="*/ 0 w 21600"/>
              <a:gd name="T3" fmla="*/ 23019 h 23019"/>
              <a:gd name="T4" fmla="*/ 0 w 21600"/>
              <a:gd name="T5" fmla="*/ 1419 h 23019"/>
            </a:gdLst>
            <a:ahLst/>
            <a:cxnLst>
              <a:cxn ang="0">
                <a:pos x="T0" y="T1"/>
              </a:cxn>
              <a:cxn ang="0">
                <a:pos x="T2" y="T3"/>
              </a:cxn>
              <a:cxn ang="0">
                <a:pos x="T4" y="T5"/>
              </a:cxn>
            </a:cxnLst>
            <a:rect l="0" t="0" r="r" b="b"/>
            <a:pathLst>
              <a:path w="21600" h="23019" fill="none" extrusionOk="0">
                <a:moveTo>
                  <a:pt x="21553" y="-1"/>
                </a:moveTo>
                <a:cubicBezTo>
                  <a:pt x="21584" y="472"/>
                  <a:pt x="21600" y="945"/>
                  <a:pt x="21600" y="1419"/>
                </a:cubicBezTo>
                <a:cubicBezTo>
                  <a:pt x="21600" y="13348"/>
                  <a:pt x="11929" y="23019"/>
                  <a:pt x="-1" y="23019"/>
                </a:cubicBezTo>
              </a:path>
              <a:path w="21600" h="23019" stroke="0" extrusionOk="0">
                <a:moveTo>
                  <a:pt x="21553" y="-1"/>
                </a:moveTo>
                <a:cubicBezTo>
                  <a:pt x="21584" y="472"/>
                  <a:pt x="21600" y="945"/>
                  <a:pt x="21600" y="1419"/>
                </a:cubicBezTo>
                <a:cubicBezTo>
                  <a:pt x="21600" y="13348"/>
                  <a:pt x="11929" y="23019"/>
                  <a:pt x="-1" y="23019"/>
                </a:cubicBezTo>
                <a:lnTo>
                  <a:pt x="0" y="1419"/>
                </a:lnTo>
                <a:close/>
              </a:path>
            </a:pathLst>
          </a:custGeom>
          <a:noFill/>
          <a:ln w="25400" cap="rnd">
            <a:solidFill>
              <a:srgbClr val="FC0128"/>
            </a:solidFill>
            <a:round/>
            <a:headEnd type="stealth" w="lg" len="lg"/>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999" y="1524000"/>
            <a:ext cx="8383457" cy="5105400"/>
          </a:xfrm>
          <a:prstGeom prst="rect">
            <a:avLst/>
          </a:prstGeom>
        </p:spPr>
      </p:pic>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20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204" name="Rectangle 4"/>
          <p:cNvSpPr>
            <a:spLocks noGrp="1" noChangeArrowheads="1"/>
          </p:cNvSpPr>
          <p:nvPr>
            <p:ph type="title"/>
          </p:nvPr>
        </p:nvSpPr>
        <p:spPr>
          <a:noFill/>
          <a:ln/>
        </p:spPr>
        <p:txBody>
          <a:bodyPr lIns="92075" tIns="46038" rIns="92075" bIns="46038"/>
          <a:lstStyle/>
          <a:p>
            <a:r>
              <a:rPr lang="en-US" altLang="en-US" dirty="0"/>
              <a:t>Reference Parameters</a:t>
            </a:r>
          </a:p>
        </p:txBody>
      </p:sp>
      <p:sp>
        <p:nvSpPr>
          <p:cNvPr id="307205" name="Rectangle 5"/>
          <p:cNvSpPr>
            <a:spLocks noGrp="1" noChangeArrowheads="1"/>
          </p:cNvSpPr>
          <p:nvPr>
            <p:ph idx="1"/>
          </p:nvPr>
        </p:nvSpPr>
        <p:spPr>
          <a:noFill/>
          <a:ln/>
        </p:spPr>
        <p:txBody>
          <a:bodyPr lIns="92075" tIns="46038" rIns="92075" bIns="46038"/>
          <a:lstStyle/>
          <a:p>
            <a:r>
              <a:rPr lang="en-US" altLang="en-US" sz="2800" dirty="0">
                <a:latin typeface="Courier" charset="0"/>
                <a:ea typeface="Courier" charset="0"/>
                <a:cs typeface="Courier" charset="0"/>
              </a:rPr>
              <a:t>swap</a:t>
            </a:r>
            <a:r>
              <a:rPr lang="en-US" altLang="en-US" dirty="0"/>
              <a:t> has two reference parameters</a:t>
            </a:r>
          </a:p>
          <a:p>
            <a:pPr>
              <a:buFont typeface="Symbol" charset="2"/>
              <a:buNone/>
            </a:pPr>
            <a:r>
              <a:rPr lang="en-US" altLang="en-US" sz="3200" dirty="0"/>
              <a:t>		</a:t>
            </a:r>
            <a:r>
              <a:rPr lang="en-US" altLang="en-US" sz="2800" i="1" dirty="0"/>
              <a:t>class-name</a:t>
            </a:r>
            <a:r>
              <a:rPr lang="en-US" altLang="en-US" sz="2800" dirty="0"/>
              <a:t> </a:t>
            </a:r>
            <a:r>
              <a:rPr lang="en-US" altLang="en-US" sz="2800" dirty="0">
                <a:latin typeface="Courier" charset="0"/>
                <a:ea typeface="Courier" charset="0"/>
                <a:cs typeface="Courier" charset="0"/>
              </a:rPr>
              <a:t>&amp;</a:t>
            </a:r>
            <a:r>
              <a:rPr lang="en-US" altLang="en-US" sz="2800" dirty="0"/>
              <a:t> </a:t>
            </a:r>
            <a:r>
              <a:rPr lang="en-US" altLang="en-US" sz="2800" i="1" dirty="0"/>
              <a:t>identifier</a:t>
            </a:r>
          </a:p>
          <a:p>
            <a:r>
              <a:rPr lang="en-US" altLang="en-US" dirty="0"/>
              <a:t>The reference parameter </a:t>
            </a:r>
            <a:r>
              <a:rPr lang="en-US" altLang="en-US" sz="2800" dirty="0" err="1">
                <a:latin typeface="Courier" charset="0"/>
                <a:ea typeface="Courier" charset="0"/>
                <a:cs typeface="Courier" charset="0"/>
              </a:rPr>
              <a:t>parmOne</a:t>
            </a:r>
            <a:r>
              <a:rPr lang="en-US" altLang="en-US" dirty="0"/>
              <a:t> acted as an alias for the argument </a:t>
            </a:r>
            <a:r>
              <a:rPr lang="en-US" altLang="en-US" sz="2800" dirty="0" err="1">
                <a:latin typeface="Courier" charset="0"/>
                <a:ea typeface="Courier" charset="0"/>
                <a:cs typeface="Courier" charset="0"/>
              </a:rPr>
              <a:t>argOne</a:t>
            </a:r>
            <a:endParaRPr lang="en-US" altLang="en-US" sz="2800" dirty="0">
              <a:latin typeface="Courier" charset="0"/>
              <a:ea typeface="Courier" charset="0"/>
              <a:cs typeface="Courier" charset="0"/>
            </a:endParaRPr>
          </a:p>
          <a:p>
            <a:r>
              <a:rPr lang="en-US" altLang="en-US" dirty="0"/>
              <a:t>The change to </a:t>
            </a:r>
            <a:r>
              <a:rPr lang="en-US" altLang="en-US" sz="2800" dirty="0" err="1">
                <a:latin typeface="Courier" charset="0"/>
                <a:ea typeface="Courier" charset="0"/>
                <a:cs typeface="Courier" charset="0"/>
              </a:rPr>
              <a:t>parmOne</a:t>
            </a:r>
            <a:r>
              <a:rPr lang="en-US" altLang="en-US" dirty="0"/>
              <a:t> also changed </a:t>
            </a:r>
            <a:r>
              <a:rPr lang="en-US" altLang="en-US" sz="2800" dirty="0" err="1">
                <a:latin typeface="Courier" charset="0"/>
                <a:ea typeface="Courier" charset="0"/>
                <a:cs typeface="Courier" charset="0"/>
              </a:rPr>
              <a:t>argOne</a:t>
            </a:r>
            <a:endParaRPr lang="en-US" altLang="en-US" sz="2800" dirty="0">
              <a:latin typeface="Courier" charset="0"/>
              <a:ea typeface="Courier" charset="0"/>
              <a:cs typeface="Courier" charset="0"/>
            </a:endParaRPr>
          </a:p>
          <a:p>
            <a:r>
              <a:rPr lang="en-US" altLang="en-US" dirty="0"/>
              <a:t>The argument </a:t>
            </a:r>
            <a:r>
              <a:rPr lang="en-US" altLang="en-US" sz="2800" dirty="0" err="1">
                <a:latin typeface="Courier" charset="0"/>
                <a:ea typeface="Courier" charset="0"/>
                <a:cs typeface="Courier" charset="0"/>
              </a:rPr>
              <a:t>argOne</a:t>
            </a:r>
            <a:r>
              <a:rPr lang="en-US" altLang="en-US" dirty="0"/>
              <a:t> was passed to the parameter </a:t>
            </a:r>
            <a:r>
              <a:rPr lang="en-US" altLang="en-US" sz="2800" dirty="0" err="1">
                <a:latin typeface="Courier" charset="0"/>
                <a:ea typeface="Courier" charset="0"/>
                <a:cs typeface="Courier" charset="0"/>
              </a:rPr>
              <a:t>parmOne</a:t>
            </a:r>
            <a:r>
              <a:rPr lang="en-US" altLang="en-US" dirty="0"/>
              <a:t> by </a:t>
            </a:r>
            <a:r>
              <a:rPr lang="en-US" altLang="en-US" i="1" dirty="0"/>
              <a:t>reference</a:t>
            </a:r>
          </a:p>
          <a:p>
            <a:r>
              <a:rPr lang="en-US" altLang="en-US" sz="2800" dirty="0" err="1">
                <a:latin typeface="Courier" charset="0"/>
                <a:ea typeface="Courier" charset="0"/>
                <a:cs typeface="Courier" charset="0"/>
              </a:rPr>
              <a:t>parmOne</a:t>
            </a:r>
            <a:r>
              <a:rPr lang="en-US" altLang="en-US" dirty="0"/>
              <a:t> and </a:t>
            </a:r>
            <a:r>
              <a:rPr lang="en-US" altLang="en-US" sz="2800" dirty="0" err="1">
                <a:latin typeface="Courier" charset="0"/>
                <a:ea typeface="Courier" charset="0"/>
                <a:cs typeface="Courier" charset="0"/>
              </a:rPr>
              <a:t>argOne</a:t>
            </a:r>
            <a:r>
              <a:rPr lang="en-US" altLang="en-US" dirty="0"/>
              <a:t> refer to the same object</a:t>
            </a:r>
          </a:p>
        </p:txBody>
      </p:sp>
      <p:sp>
        <p:nvSpPr>
          <p:cNvPr id="307206" name="Line 6"/>
          <p:cNvSpPr>
            <a:spLocks noChangeShapeType="1"/>
          </p:cNvSpPr>
          <p:nvPr/>
        </p:nvSpPr>
        <p:spPr bwMode="auto">
          <a:xfrm flipH="1">
            <a:off x="5105400" y="3352800"/>
            <a:ext cx="609600" cy="152400"/>
          </a:xfrm>
          <a:prstGeom prst="line">
            <a:avLst/>
          </a:prstGeom>
          <a:noFill/>
          <a:ln w="25400">
            <a:solidFill>
              <a:srgbClr val="FC0128"/>
            </a:solidFill>
            <a:round/>
            <a:headEnd type="stealth" w="lg" len="lg"/>
            <a:tailEnd type="stealth"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noFill/>
          <a:ln/>
        </p:spPr>
        <p:txBody>
          <a:bodyPr lIns="92075" tIns="46038" rIns="92075" bIns="46038">
            <a:normAutofit/>
          </a:bodyPr>
          <a:lstStyle/>
          <a:p>
            <a:r>
              <a:rPr lang="en-US" altLang="en-US" sz="4000" dirty="0" smtClean="0">
                <a:latin typeface="Arial" charset="0"/>
                <a:ea typeface="Arial" charset="0"/>
                <a:cs typeface="Arial" charset="0"/>
              </a:rPr>
              <a:t>What is the Output?</a:t>
            </a:r>
            <a:endParaRPr lang="en-US" altLang="en-US" sz="4000" dirty="0">
              <a:latin typeface="Arial" charset="0"/>
              <a:ea typeface="Arial" charset="0"/>
              <a:cs typeface="Arial" charset="0"/>
            </a:endParaRPr>
          </a:p>
        </p:txBody>
      </p:sp>
      <p:sp>
        <p:nvSpPr>
          <p:cNvPr id="309251" name="Rectangle 3"/>
          <p:cNvSpPr>
            <a:spLocks noGrp="1" noChangeArrowheads="1"/>
          </p:cNvSpPr>
          <p:nvPr>
            <p:ph idx="1"/>
          </p:nvPr>
        </p:nvSpPr>
        <p:spPr>
          <a:xfrm>
            <a:off x="457200" y="1981200"/>
            <a:ext cx="3962400" cy="4875213"/>
          </a:xfrm>
          <a:noFill/>
          <a:ln/>
        </p:spPr>
        <p:txBody>
          <a:bodyPr lIns="92075" tIns="46038" rIns="92075" bIns="46038">
            <a:noAutofit/>
          </a:bodyPr>
          <a:lstStyle/>
          <a:p>
            <a:pPr marL="0" indent="0" algn="just">
              <a:lnSpc>
                <a:spcPct val="100000"/>
              </a:lnSpc>
              <a:spcBef>
                <a:spcPts val="0"/>
              </a:spcBef>
              <a:buNone/>
            </a:pPr>
            <a:r>
              <a:rPr lang="en-US" altLang="en-US" sz="2000" dirty="0">
                <a:solidFill>
                  <a:srgbClr val="7F0055"/>
                </a:solidFill>
                <a:latin typeface="Courier" charset="0"/>
              </a:rPr>
              <a:t>void</a:t>
            </a:r>
            <a:r>
              <a:rPr lang="en-US" altLang="en-US" sz="2000" dirty="0">
                <a:latin typeface="Courier" charset="0"/>
                <a:ea typeface="Courier" charset="0"/>
                <a:cs typeface="Courier" charset="0"/>
              </a:rPr>
              <a:t> add2(</a:t>
            </a:r>
            <a:r>
              <a:rPr lang="en-US" altLang="en-US" sz="2000" dirty="0" err="1">
                <a:latin typeface="Courier" charset="0"/>
                <a:ea typeface="Courier" charset="0"/>
                <a:cs typeface="Courier" charset="0"/>
              </a:rPr>
              <a:t>int</a:t>
            </a:r>
            <a:r>
              <a:rPr lang="en-US" altLang="en-US" sz="2000" dirty="0">
                <a:latin typeface="Courier" charset="0"/>
                <a:ea typeface="Courier" charset="0"/>
                <a:cs typeface="Courier" charset="0"/>
              </a:rPr>
              <a:t> &amp; n1</a:t>
            </a:r>
            <a:r>
              <a:rPr lang="en-US" altLang="en-US" sz="2000" dirty="0" smtClean="0">
                <a:latin typeface="Courier" charset="0"/>
                <a:ea typeface="Courier" charset="0"/>
                <a:cs typeface="Courier" charset="0"/>
              </a:rPr>
              <a:t>) { </a:t>
            </a:r>
            <a:endParaRPr lang="en-US" altLang="en-US" sz="2000" dirty="0">
              <a:latin typeface="Courier" charset="0"/>
              <a:ea typeface="Courier" charset="0"/>
              <a:cs typeface="Courier" charset="0"/>
            </a:endParaRPr>
          </a:p>
          <a:p>
            <a:pPr marL="0" indent="0" algn="just">
              <a:lnSpc>
                <a:spcPct val="100000"/>
              </a:lnSpc>
              <a:spcBef>
                <a:spcPts val="0"/>
              </a:spcBef>
              <a:buNone/>
            </a:pPr>
            <a:r>
              <a:rPr lang="en-US" altLang="en-US" sz="2000" dirty="0">
                <a:latin typeface="Courier" charset="0"/>
                <a:ea typeface="Courier" charset="0"/>
                <a:cs typeface="Courier" charset="0"/>
              </a:rPr>
              <a:t>  n1 = n1 + 2;</a:t>
            </a:r>
          </a:p>
          <a:p>
            <a:pPr marL="0" indent="0" algn="just">
              <a:lnSpc>
                <a:spcPct val="100000"/>
              </a:lnSpc>
              <a:spcBef>
                <a:spcPts val="0"/>
              </a:spcBef>
              <a:buNone/>
            </a:pPr>
            <a:r>
              <a:rPr lang="en-US" altLang="en-US" sz="2000" dirty="0">
                <a:latin typeface="Courier" charset="0"/>
                <a:ea typeface="Courier" charset="0"/>
                <a:cs typeface="Courier" charset="0"/>
              </a:rPr>
              <a:t>}</a:t>
            </a:r>
          </a:p>
          <a:p>
            <a:pPr marL="0" indent="0" algn="just">
              <a:lnSpc>
                <a:spcPct val="100000"/>
              </a:lnSpc>
              <a:spcBef>
                <a:spcPts val="0"/>
              </a:spcBef>
              <a:buNone/>
            </a:pPr>
            <a:endParaRPr lang="en-US" altLang="en-US" sz="2000" dirty="0">
              <a:latin typeface="Courier" charset="0"/>
              <a:ea typeface="Courier" charset="0"/>
              <a:cs typeface="Courier" charset="0"/>
            </a:endParaRPr>
          </a:p>
          <a:p>
            <a:pPr marL="0" indent="0" algn="just">
              <a:lnSpc>
                <a:spcPct val="100000"/>
              </a:lnSpc>
              <a:spcBef>
                <a:spcPts val="0"/>
              </a:spcBef>
              <a:buNone/>
            </a:pPr>
            <a:r>
              <a:rPr lang="en-US" altLang="en-US" sz="2000" dirty="0" err="1">
                <a:solidFill>
                  <a:srgbClr val="7F0055"/>
                </a:solidFill>
                <a:latin typeface="Courier" charset="0"/>
              </a:rPr>
              <a:t>int</a:t>
            </a:r>
            <a:r>
              <a:rPr lang="en-US" altLang="en-US" sz="2000" dirty="0">
                <a:latin typeface="Courier" charset="0"/>
                <a:ea typeface="Courier" charset="0"/>
                <a:cs typeface="Courier" charset="0"/>
              </a:rPr>
              <a:t> main</a:t>
            </a:r>
            <a:r>
              <a:rPr lang="en-US" altLang="en-US" sz="2000" dirty="0" smtClean="0">
                <a:latin typeface="Courier" charset="0"/>
                <a:ea typeface="Courier" charset="0"/>
                <a:cs typeface="Courier" charset="0"/>
              </a:rPr>
              <a:t>() {</a:t>
            </a:r>
            <a:endParaRPr lang="en-US" altLang="en-US" sz="2000" dirty="0">
              <a:latin typeface="Courier" charset="0"/>
              <a:ea typeface="Courier" charset="0"/>
              <a:cs typeface="Courier" charset="0"/>
            </a:endParaRPr>
          </a:p>
          <a:p>
            <a:pPr marL="0" indent="0" algn="just">
              <a:lnSpc>
                <a:spcPct val="100000"/>
              </a:lnSpc>
              <a:spcBef>
                <a:spcPts val="0"/>
              </a:spcBef>
              <a:buNone/>
            </a:pPr>
            <a:r>
              <a:rPr lang="en-US" altLang="en-US" sz="2000" dirty="0">
                <a:latin typeface="Courier" charset="0"/>
                <a:ea typeface="Courier" charset="0"/>
                <a:cs typeface="Courier" charset="0"/>
              </a:rPr>
              <a:t>  </a:t>
            </a:r>
            <a:r>
              <a:rPr lang="en-US" altLang="en-US" sz="2000" dirty="0" err="1">
                <a:solidFill>
                  <a:srgbClr val="7F0055"/>
                </a:solidFill>
                <a:latin typeface="Courier" charset="0"/>
              </a:rPr>
              <a:t>int</a:t>
            </a:r>
            <a:r>
              <a:rPr lang="en-US" altLang="en-US" sz="2000" dirty="0">
                <a:latin typeface="Courier" charset="0"/>
                <a:ea typeface="Courier" charset="0"/>
                <a:cs typeface="Courier" charset="0"/>
              </a:rPr>
              <a:t> </a:t>
            </a:r>
            <a:r>
              <a:rPr lang="en-US" altLang="en-US" sz="2000" dirty="0" err="1">
                <a:latin typeface="Courier" charset="0"/>
                <a:ea typeface="Courier" charset="0"/>
                <a:cs typeface="Courier" charset="0"/>
              </a:rPr>
              <a:t>anInt</a:t>
            </a:r>
            <a:r>
              <a:rPr lang="en-US" altLang="en-US" sz="2000" dirty="0">
                <a:latin typeface="Courier" charset="0"/>
                <a:ea typeface="Courier" charset="0"/>
                <a:cs typeface="Courier" charset="0"/>
              </a:rPr>
              <a:t> = 0;</a:t>
            </a:r>
          </a:p>
          <a:p>
            <a:pPr marL="0" indent="0" algn="just">
              <a:lnSpc>
                <a:spcPct val="100000"/>
              </a:lnSpc>
              <a:spcBef>
                <a:spcPts val="0"/>
              </a:spcBef>
              <a:buNone/>
            </a:pPr>
            <a:endParaRPr lang="en-US" altLang="en-US" sz="2000" dirty="0">
              <a:latin typeface="Courier" charset="0"/>
              <a:ea typeface="Courier" charset="0"/>
              <a:cs typeface="Courier" charset="0"/>
            </a:endParaRPr>
          </a:p>
          <a:p>
            <a:pPr marL="0" indent="0" algn="just">
              <a:lnSpc>
                <a:spcPct val="100000"/>
              </a:lnSpc>
              <a:spcBef>
                <a:spcPts val="0"/>
              </a:spcBef>
              <a:buNone/>
            </a:pPr>
            <a:r>
              <a:rPr lang="en-US" altLang="en-US" sz="2000" dirty="0">
                <a:latin typeface="Courier" charset="0"/>
                <a:ea typeface="Courier" charset="0"/>
                <a:cs typeface="Courier" charset="0"/>
              </a:rPr>
              <a:t>  add2(</a:t>
            </a:r>
            <a:r>
              <a:rPr lang="en-US" altLang="en-US" sz="2000" dirty="0" err="1">
                <a:latin typeface="Courier" charset="0"/>
                <a:ea typeface="Courier" charset="0"/>
                <a:cs typeface="Courier" charset="0"/>
              </a:rPr>
              <a:t>anInt</a:t>
            </a:r>
            <a:r>
              <a:rPr lang="en-US" altLang="en-US" sz="2000" dirty="0">
                <a:latin typeface="Courier" charset="0"/>
                <a:ea typeface="Courier" charset="0"/>
                <a:cs typeface="Courier" charset="0"/>
              </a:rPr>
              <a:t>);</a:t>
            </a:r>
          </a:p>
          <a:p>
            <a:pPr marL="0" indent="0" algn="just">
              <a:lnSpc>
                <a:spcPct val="100000"/>
              </a:lnSpc>
              <a:spcBef>
                <a:spcPts val="0"/>
              </a:spcBef>
              <a:buNone/>
            </a:pPr>
            <a:r>
              <a:rPr lang="en-US" altLang="en-US" sz="2000" dirty="0">
                <a:latin typeface="Courier" charset="0"/>
                <a:ea typeface="Courier" charset="0"/>
                <a:cs typeface="Courier" charset="0"/>
              </a:rPr>
              <a:t>  add2(</a:t>
            </a:r>
            <a:r>
              <a:rPr lang="en-US" altLang="en-US" sz="2000" dirty="0" err="1">
                <a:latin typeface="Courier" charset="0"/>
                <a:ea typeface="Courier" charset="0"/>
                <a:cs typeface="Courier" charset="0"/>
              </a:rPr>
              <a:t>anInt</a:t>
            </a:r>
            <a:r>
              <a:rPr lang="en-US" altLang="en-US" sz="2000" dirty="0">
                <a:latin typeface="Courier" charset="0"/>
                <a:ea typeface="Courier" charset="0"/>
                <a:cs typeface="Courier" charset="0"/>
              </a:rPr>
              <a:t>);</a:t>
            </a:r>
          </a:p>
          <a:p>
            <a:pPr marL="0" indent="0" algn="just">
              <a:lnSpc>
                <a:spcPct val="100000"/>
              </a:lnSpc>
              <a:spcBef>
                <a:spcPts val="0"/>
              </a:spcBef>
              <a:buNone/>
            </a:pPr>
            <a:r>
              <a:rPr lang="en-US" altLang="en-US" sz="2000" dirty="0">
                <a:latin typeface="Courier" charset="0"/>
                <a:ea typeface="Courier" charset="0"/>
                <a:cs typeface="Courier" charset="0"/>
              </a:rPr>
              <a:t>  </a:t>
            </a:r>
            <a:r>
              <a:rPr lang="en-US" altLang="en-US" sz="2000" dirty="0" err="1">
                <a:latin typeface="Courier" charset="0"/>
                <a:ea typeface="Courier" charset="0"/>
                <a:cs typeface="Courier" charset="0"/>
              </a:rPr>
              <a:t>cout</a:t>
            </a:r>
            <a:r>
              <a:rPr lang="en-US" altLang="en-US" sz="2000" dirty="0">
                <a:latin typeface="Courier" charset="0"/>
                <a:ea typeface="Courier" charset="0"/>
                <a:cs typeface="Courier" charset="0"/>
              </a:rPr>
              <a:t> &lt;&lt; </a:t>
            </a:r>
            <a:r>
              <a:rPr lang="en-US" altLang="en-US" sz="2000" dirty="0" err="1">
                <a:latin typeface="Courier" charset="0"/>
                <a:ea typeface="Courier" charset="0"/>
                <a:cs typeface="Courier" charset="0"/>
              </a:rPr>
              <a:t>anInt</a:t>
            </a:r>
            <a:r>
              <a:rPr lang="en-US" altLang="en-US" sz="2000" dirty="0">
                <a:latin typeface="Courier" charset="0"/>
                <a:ea typeface="Courier" charset="0"/>
                <a:cs typeface="Courier" charset="0"/>
              </a:rPr>
              <a:t>;</a:t>
            </a:r>
          </a:p>
          <a:p>
            <a:pPr marL="0" indent="0">
              <a:lnSpc>
                <a:spcPct val="100000"/>
              </a:lnSpc>
              <a:spcBef>
                <a:spcPts val="0"/>
              </a:spcBef>
              <a:buNone/>
            </a:pPr>
            <a:r>
              <a:rPr lang="en-US" altLang="en-US" sz="2000" dirty="0" smtClean="0">
                <a:latin typeface="Courier" charset="0"/>
                <a:ea typeface="Courier" charset="0"/>
                <a:cs typeface="Courier" charset="0"/>
              </a:rPr>
              <a:t> </a:t>
            </a:r>
            <a:r>
              <a:rPr lang="en-US" sz="2000" dirty="0" smtClean="0">
                <a:solidFill>
                  <a:srgbClr val="000000"/>
                </a:solidFill>
                <a:latin typeface="Courier" charset="0"/>
              </a:rPr>
              <a:t> </a:t>
            </a:r>
            <a:r>
              <a:rPr lang="en-US" sz="2000" dirty="0">
                <a:solidFill>
                  <a:srgbClr val="7F0055"/>
                </a:solidFill>
                <a:latin typeface="Courier" charset="0"/>
              </a:rPr>
              <a:t>return</a:t>
            </a:r>
            <a:r>
              <a:rPr lang="en-US" sz="2000" dirty="0">
                <a:solidFill>
                  <a:srgbClr val="000000"/>
                </a:solidFill>
                <a:latin typeface="Courier" charset="0"/>
              </a:rPr>
              <a:t> 0;</a:t>
            </a:r>
          </a:p>
          <a:p>
            <a:pPr marL="0" indent="0">
              <a:lnSpc>
                <a:spcPct val="100000"/>
              </a:lnSpc>
              <a:spcBef>
                <a:spcPts val="0"/>
              </a:spcBef>
              <a:buNone/>
            </a:pPr>
            <a:r>
              <a:rPr lang="en-US" sz="2000" dirty="0">
                <a:solidFill>
                  <a:srgbClr val="000000"/>
                </a:solidFill>
                <a:latin typeface="Courier" charset="0"/>
              </a:rPr>
              <a:t>}</a:t>
            </a:r>
            <a:endParaRPr lang="en-US" altLang="en-US" sz="2000" dirty="0">
              <a:latin typeface="Courier" charset="0"/>
              <a:ea typeface="Courier" charset="0"/>
              <a:cs typeface="Courier" charset="0"/>
            </a:endParaRPr>
          </a:p>
        </p:txBody>
      </p:sp>
      <p:sp>
        <p:nvSpPr>
          <p:cNvPr id="309252" name="Rectangle 4"/>
          <p:cNvSpPr>
            <a:spLocks noChangeArrowheads="1"/>
          </p:cNvSpPr>
          <p:nvPr/>
        </p:nvSpPr>
        <p:spPr bwMode="auto">
          <a:xfrm>
            <a:off x="4724400" y="1981200"/>
            <a:ext cx="3962400" cy="487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a:defRPr sz="2400">
                <a:solidFill>
                  <a:schemeClr val="tx1"/>
                </a:solidFill>
                <a:latin typeface="Times New Roman" charset="0"/>
              </a:defRPr>
            </a:lvl1pPr>
            <a:lvl2pPr marL="395288" indent="-280988">
              <a:defRPr sz="2400">
                <a:solidFill>
                  <a:schemeClr val="tx1"/>
                </a:solidFill>
                <a:latin typeface="Times New Roman" charset="0"/>
              </a:defRPr>
            </a:lvl2pPr>
            <a:lvl3pPr marL="928688" indent="-349250">
              <a:defRPr sz="2400">
                <a:solidFill>
                  <a:schemeClr val="tx1"/>
                </a:solidFill>
                <a:latin typeface="Times New Roman" charset="0"/>
              </a:defRPr>
            </a:lvl3pPr>
            <a:lvl4pPr marL="1327150" indent="-284163">
              <a:defRPr sz="2400">
                <a:solidFill>
                  <a:schemeClr val="tx1"/>
                </a:solidFill>
                <a:latin typeface="Times New Roman" charset="0"/>
              </a:defRPr>
            </a:lvl4pPr>
            <a:lvl5pPr marL="1766888" indent="-233363">
              <a:defRPr sz="2400">
                <a:solidFill>
                  <a:schemeClr val="tx1"/>
                </a:solidFill>
                <a:latin typeface="Times New Roman" charset="0"/>
              </a:defRPr>
            </a:lvl5pPr>
            <a:lvl6pPr marL="2224088" indent="-233363" eaLnBrk="0" fontAlgn="base" hangingPunct="0">
              <a:spcBef>
                <a:spcPct val="0"/>
              </a:spcBef>
              <a:spcAft>
                <a:spcPct val="0"/>
              </a:spcAft>
              <a:defRPr sz="2400">
                <a:solidFill>
                  <a:schemeClr val="tx1"/>
                </a:solidFill>
                <a:latin typeface="Times New Roman" charset="0"/>
              </a:defRPr>
            </a:lvl6pPr>
            <a:lvl7pPr marL="2681288" indent="-233363" eaLnBrk="0" fontAlgn="base" hangingPunct="0">
              <a:spcBef>
                <a:spcPct val="0"/>
              </a:spcBef>
              <a:spcAft>
                <a:spcPct val="0"/>
              </a:spcAft>
              <a:defRPr sz="2400">
                <a:solidFill>
                  <a:schemeClr val="tx1"/>
                </a:solidFill>
                <a:latin typeface="Times New Roman" charset="0"/>
              </a:defRPr>
            </a:lvl7pPr>
            <a:lvl8pPr marL="3138488" indent="-233363" eaLnBrk="0" fontAlgn="base" hangingPunct="0">
              <a:spcBef>
                <a:spcPct val="0"/>
              </a:spcBef>
              <a:spcAft>
                <a:spcPct val="0"/>
              </a:spcAft>
              <a:defRPr sz="2400">
                <a:solidFill>
                  <a:schemeClr val="tx1"/>
                </a:solidFill>
                <a:latin typeface="Times New Roman" charset="0"/>
              </a:defRPr>
            </a:lvl8pPr>
            <a:lvl9pPr marL="3595688" indent="-233363" eaLnBrk="0" fontAlgn="base" hangingPunct="0">
              <a:spcBef>
                <a:spcPct val="0"/>
              </a:spcBef>
              <a:spcAft>
                <a:spcPct val="0"/>
              </a:spcAft>
              <a:defRPr sz="2400">
                <a:solidFill>
                  <a:schemeClr val="tx1"/>
                </a:solidFill>
                <a:latin typeface="Times New Roman" charset="0"/>
              </a:defRPr>
            </a:lvl9pPr>
          </a:lstStyle>
          <a:p>
            <a:pPr algn="just"/>
            <a:r>
              <a:rPr lang="en-US" altLang="en-US" sz="2000" dirty="0">
                <a:solidFill>
                  <a:srgbClr val="7F0055"/>
                </a:solidFill>
                <a:latin typeface="Courier" charset="0"/>
                <a:ea typeface="Times New Roman" charset="0"/>
                <a:cs typeface="Times New Roman" charset="0"/>
              </a:rPr>
              <a:t>void</a:t>
            </a:r>
            <a:r>
              <a:rPr lang="en-US" altLang="en-US" sz="2000" dirty="0">
                <a:latin typeface="Courier" charset="0"/>
                <a:ea typeface="Courier" charset="0"/>
                <a:cs typeface="Courier" charset="0"/>
              </a:rPr>
              <a:t> add3(</a:t>
            </a:r>
            <a:r>
              <a:rPr lang="en-US" altLang="en-US" sz="2000" dirty="0" err="1">
                <a:latin typeface="Courier" charset="0"/>
                <a:ea typeface="Courier" charset="0"/>
                <a:cs typeface="Courier" charset="0"/>
              </a:rPr>
              <a:t>int</a:t>
            </a:r>
            <a:r>
              <a:rPr lang="en-US" altLang="en-US" sz="2000" dirty="0">
                <a:latin typeface="Courier" charset="0"/>
                <a:ea typeface="Courier" charset="0"/>
                <a:cs typeface="Courier" charset="0"/>
              </a:rPr>
              <a:t> n1</a:t>
            </a:r>
            <a:r>
              <a:rPr lang="en-US" altLang="en-US" sz="2000" dirty="0" smtClean="0">
                <a:latin typeface="Courier" charset="0"/>
                <a:ea typeface="Courier" charset="0"/>
                <a:cs typeface="Courier" charset="0"/>
              </a:rPr>
              <a:t>) { </a:t>
            </a:r>
            <a:endParaRPr lang="en-US" altLang="en-US" sz="2000" dirty="0">
              <a:latin typeface="Courier" charset="0"/>
              <a:ea typeface="Courier" charset="0"/>
              <a:cs typeface="Courier" charset="0"/>
            </a:endParaRPr>
          </a:p>
          <a:p>
            <a:pPr algn="just"/>
            <a:r>
              <a:rPr lang="en-US" altLang="en-US" sz="2000" dirty="0">
                <a:latin typeface="Courier" charset="0"/>
                <a:ea typeface="Courier" charset="0"/>
                <a:cs typeface="Courier" charset="0"/>
              </a:rPr>
              <a:t>  n1 = n1 + 3;</a:t>
            </a:r>
          </a:p>
          <a:p>
            <a:pPr algn="just"/>
            <a:r>
              <a:rPr lang="en-US" altLang="en-US" sz="2000" dirty="0">
                <a:latin typeface="Courier" charset="0"/>
                <a:ea typeface="Courier" charset="0"/>
                <a:cs typeface="Courier" charset="0"/>
              </a:rPr>
              <a:t>}</a:t>
            </a:r>
          </a:p>
          <a:p>
            <a:pPr algn="just"/>
            <a:endParaRPr lang="en-US" altLang="en-US" sz="2000" dirty="0">
              <a:latin typeface="Courier" charset="0"/>
              <a:ea typeface="Courier" charset="0"/>
              <a:cs typeface="Courier" charset="0"/>
            </a:endParaRPr>
          </a:p>
          <a:p>
            <a:pPr algn="just"/>
            <a:r>
              <a:rPr lang="en-US" altLang="en-US" sz="2000" dirty="0" err="1">
                <a:solidFill>
                  <a:srgbClr val="7F0055"/>
                </a:solidFill>
                <a:latin typeface="Courier" charset="0"/>
                <a:ea typeface="Times New Roman" charset="0"/>
                <a:cs typeface="Times New Roman" charset="0"/>
              </a:rPr>
              <a:t>int</a:t>
            </a:r>
            <a:r>
              <a:rPr lang="en-US" altLang="en-US" sz="2000" dirty="0">
                <a:latin typeface="Courier" charset="0"/>
                <a:ea typeface="Courier" charset="0"/>
                <a:cs typeface="Courier" charset="0"/>
              </a:rPr>
              <a:t> main</a:t>
            </a:r>
            <a:r>
              <a:rPr lang="en-US" altLang="en-US" sz="2000" dirty="0" smtClean="0">
                <a:latin typeface="Courier" charset="0"/>
                <a:ea typeface="Courier" charset="0"/>
                <a:cs typeface="Courier" charset="0"/>
              </a:rPr>
              <a:t>() {</a:t>
            </a:r>
            <a:endParaRPr lang="en-US" altLang="en-US" sz="2000" dirty="0">
              <a:latin typeface="Courier" charset="0"/>
              <a:ea typeface="Courier" charset="0"/>
              <a:cs typeface="Courier" charset="0"/>
            </a:endParaRPr>
          </a:p>
          <a:p>
            <a:pPr algn="just"/>
            <a:r>
              <a:rPr lang="en-US" altLang="en-US" sz="2000" dirty="0">
                <a:latin typeface="Courier" charset="0"/>
                <a:ea typeface="Courier" charset="0"/>
                <a:cs typeface="Courier" charset="0"/>
              </a:rPr>
              <a:t>  </a:t>
            </a:r>
            <a:r>
              <a:rPr lang="en-US" altLang="en-US" sz="2000" dirty="0" err="1">
                <a:latin typeface="Courier" charset="0"/>
                <a:ea typeface="Courier" charset="0"/>
                <a:cs typeface="Courier" charset="0"/>
              </a:rPr>
              <a:t>int</a:t>
            </a:r>
            <a:r>
              <a:rPr lang="en-US" altLang="en-US" sz="2000" dirty="0">
                <a:latin typeface="Courier" charset="0"/>
                <a:ea typeface="Courier" charset="0"/>
                <a:cs typeface="Courier" charset="0"/>
              </a:rPr>
              <a:t> </a:t>
            </a:r>
            <a:r>
              <a:rPr lang="en-US" altLang="en-US" sz="2000" dirty="0" err="1">
                <a:latin typeface="Courier" charset="0"/>
                <a:ea typeface="Courier" charset="0"/>
                <a:cs typeface="Courier" charset="0"/>
              </a:rPr>
              <a:t>anInt</a:t>
            </a:r>
            <a:r>
              <a:rPr lang="en-US" altLang="en-US" sz="2000" dirty="0">
                <a:latin typeface="Courier" charset="0"/>
                <a:ea typeface="Courier" charset="0"/>
                <a:cs typeface="Courier" charset="0"/>
              </a:rPr>
              <a:t> = 0;</a:t>
            </a:r>
          </a:p>
          <a:p>
            <a:pPr algn="just"/>
            <a:endParaRPr lang="en-US" altLang="en-US" sz="2000" dirty="0">
              <a:latin typeface="Courier" charset="0"/>
              <a:ea typeface="Courier" charset="0"/>
              <a:cs typeface="Courier" charset="0"/>
            </a:endParaRPr>
          </a:p>
          <a:p>
            <a:pPr algn="just"/>
            <a:r>
              <a:rPr lang="en-US" altLang="en-US" sz="2000" dirty="0">
                <a:latin typeface="Courier" charset="0"/>
                <a:ea typeface="Courier" charset="0"/>
                <a:cs typeface="Courier" charset="0"/>
              </a:rPr>
              <a:t>  add3(</a:t>
            </a:r>
            <a:r>
              <a:rPr lang="en-US" altLang="en-US" sz="2000" dirty="0" err="1">
                <a:latin typeface="Courier" charset="0"/>
                <a:ea typeface="Courier" charset="0"/>
                <a:cs typeface="Courier" charset="0"/>
              </a:rPr>
              <a:t>anInt</a:t>
            </a:r>
            <a:r>
              <a:rPr lang="en-US" altLang="en-US" sz="2000" dirty="0">
                <a:latin typeface="Courier" charset="0"/>
                <a:ea typeface="Courier" charset="0"/>
                <a:cs typeface="Courier" charset="0"/>
              </a:rPr>
              <a:t>);</a:t>
            </a:r>
          </a:p>
          <a:p>
            <a:pPr algn="just"/>
            <a:r>
              <a:rPr lang="en-US" altLang="en-US" sz="2000" dirty="0">
                <a:latin typeface="Courier" charset="0"/>
                <a:ea typeface="Courier" charset="0"/>
                <a:cs typeface="Courier" charset="0"/>
              </a:rPr>
              <a:t>  add3(</a:t>
            </a:r>
            <a:r>
              <a:rPr lang="en-US" altLang="en-US" sz="2000" dirty="0" err="1">
                <a:latin typeface="Courier" charset="0"/>
                <a:ea typeface="Courier" charset="0"/>
                <a:cs typeface="Courier" charset="0"/>
              </a:rPr>
              <a:t>anInt</a:t>
            </a:r>
            <a:r>
              <a:rPr lang="en-US" altLang="en-US" sz="2000" dirty="0">
                <a:latin typeface="Courier" charset="0"/>
                <a:ea typeface="Courier" charset="0"/>
                <a:cs typeface="Courier" charset="0"/>
              </a:rPr>
              <a:t>);</a:t>
            </a:r>
          </a:p>
          <a:p>
            <a:pPr algn="just"/>
            <a:r>
              <a:rPr lang="en-US" altLang="en-US" sz="2000" dirty="0">
                <a:latin typeface="Courier" charset="0"/>
                <a:ea typeface="Courier" charset="0"/>
                <a:cs typeface="Courier" charset="0"/>
              </a:rPr>
              <a:t>  </a:t>
            </a:r>
            <a:r>
              <a:rPr lang="en-US" altLang="en-US" sz="2000" dirty="0" err="1">
                <a:latin typeface="Courier" charset="0"/>
                <a:ea typeface="Courier" charset="0"/>
                <a:cs typeface="Courier" charset="0"/>
              </a:rPr>
              <a:t>cout</a:t>
            </a:r>
            <a:r>
              <a:rPr lang="en-US" altLang="en-US" sz="2000" dirty="0">
                <a:latin typeface="Courier" charset="0"/>
                <a:ea typeface="Courier" charset="0"/>
                <a:cs typeface="Courier" charset="0"/>
              </a:rPr>
              <a:t> &lt;&lt; </a:t>
            </a:r>
            <a:r>
              <a:rPr lang="en-US" altLang="en-US" sz="2000" dirty="0" err="1">
                <a:latin typeface="Courier" charset="0"/>
                <a:ea typeface="Courier" charset="0"/>
                <a:cs typeface="Courier" charset="0"/>
              </a:rPr>
              <a:t>anInt</a:t>
            </a:r>
            <a:r>
              <a:rPr lang="en-US" altLang="en-US" sz="2000" dirty="0">
                <a:latin typeface="Courier" charset="0"/>
                <a:ea typeface="Courier" charset="0"/>
                <a:cs typeface="Courier" charset="0"/>
              </a:rPr>
              <a:t>;</a:t>
            </a:r>
          </a:p>
          <a:p>
            <a:pPr marL="0" indent="0">
              <a:buNone/>
            </a:pPr>
            <a:r>
              <a:rPr lang="en-US" sz="2000" dirty="0" smtClean="0">
                <a:solidFill>
                  <a:srgbClr val="000000"/>
                </a:solidFill>
                <a:latin typeface="Courier" charset="0"/>
              </a:rPr>
              <a:t>  </a:t>
            </a:r>
            <a:r>
              <a:rPr lang="en-US" sz="2000" dirty="0" smtClean="0">
                <a:solidFill>
                  <a:srgbClr val="7F0055"/>
                </a:solidFill>
                <a:latin typeface="Courier" charset="0"/>
              </a:rPr>
              <a:t>return</a:t>
            </a:r>
            <a:r>
              <a:rPr lang="en-US" sz="2000" dirty="0" smtClean="0">
                <a:solidFill>
                  <a:srgbClr val="000000"/>
                </a:solidFill>
                <a:latin typeface="Courier" charset="0"/>
              </a:rPr>
              <a:t> 0;</a:t>
            </a:r>
          </a:p>
          <a:p>
            <a:pPr marL="0" indent="0">
              <a:buNone/>
            </a:pPr>
            <a:r>
              <a:rPr lang="en-US" sz="2000" dirty="0" smtClean="0">
                <a:solidFill>
                  <a:srgbClr val="000000"/>
                </a:solidFill>
                <a:latin typeface="Courier" charset="0"/>
              </a:rPr>
              <a:t>}</a:t>
            </a:r>
            <a:endParaRPr lang="en-US" altLang="en-US" sz="2000" dirty="0">
              <a:latin typeface="Courier" charset="0"/>
              <a:ea typeface="Courier" charset="0"/>
              <a:cs typeface="Courier" charset="0"/>
            </a:endParaRPr>
          </a:p>
        </p:txBody>
      </p:sp>
      <p:sp>
        <p:nvSpPr>
          <p:cNvPr id="309253" name="Line 5"/>
          <p:cNvSpPr>
            <a:spLocks noChangeShapeType="1"/>
          </p:cNvSpPr>
          <p:nvPr/>
        </p:nvSpPr>
        <p:spPr bwMode="auto">
          <a:xfrm>
            <a:off x="4191000" y="1752600"/>
            <a:ext cx="0" cy="5103813"/>
          </a:xfrm>
          <a:prstGeom prst="line">
            <a:avLst/>
          </a:prstGeom>
          <a:noFill/>
          <a:ln w="25400">
            <a:gradFill flip="none" rotWithShape="1">
              <a:gsLst>
                <a:gs pos="0">
                  <a:schemeClr val="accent4">
                    <a:lumMod val="67000"/>
                  </a:schemeClr>
                </a:gs>
                <a:gs pos="48000">
                  <a:schemeClr val="accent4">
                    <a:lumMod val="97000"/>
                    <a:lumOff val="3000"/>
                  </a:schemeClr>
                </a:gs>
                <a:gs pos="100000">
                  <a:schemeClr val="accent4">
                    <a:lumMod val="60000"/>
                    <a:lumOff val="40000"/>
                  </a:schemeClr>
                </a:gs>
              </a:gsLst>
              <a:lin ang="16200000" scaled="1"/>
              <a:tileRect/>
            </a:gra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noFill/>
          <a:ln/>
        </p:spPr>
        <p:txBody>
          <a:bodyPr lIns="92075" tIns="46038" rIns="92075" bIns="46038"/>
          <a:lstStyle/>
          <a:p>
            <a:r>
              <a:rPr lang="en-US" altLang="en-US" dirty="0" err="1" smtClean="0">
                <a:latin typeface="Courier" charset="0"/>
                <a:ea typeface="Courier" charset="0"/>
                <a:cs typeface="Courier" charset="0"/>
              </a:rPr>
              <a:t>const</a:t>
            </a:r>
            <a:r>
              <a:rPr lang="en-US" altLang="en-US" dirty="0" smtClean="0"/>
              <a:t> </a:t>
            </a:r>
            <a:r>
              <a:rPr lang="en-US" altLang="en-US" dirty="0"/>
              <a:t>Reference Parameters</a:t>
            </a:r>
          </a:p>
        </p:txBody>
      </p:sp>
      <p:sp>
        <p:nvSpPr>
          <p:cNvPr id="318467" name="Rectangle 3"/>
          <p:cNvSpPr>
            <a:spLocks noGrp="1" noChangeArrowheads="1"/>
          </p:cNvSpPr>
          <p:nvPr>
            <p:ph idx="1"/>
          </p:nvPr>
        </p:nvSpPr>
        <p:spPr>
          <a:xfrm>
            <a:off x="628650" y="1905000"/>
            <a:ext cx="8286750" cy="4495800"/>
          </a:xfrm>
          <a:noFill/>
          <a:ln/>
        </p:spPr>
        <p:txBody>
          <a:bodyPr lIns="92075" tIns="46038" rIns="92075" bIns="46038"/>
          <a:lstStyle/>
          <a:p>
            <a:r>
              <a:rPr lang="en-US" altLang="en-US" dirty="0" smtClean="0"/>
              <a:t>C++ has four type </a:t>
            </a:r>
            <a:r>
              <a:rPr lang="en-US" altLang="en-US" dirty="0"/>
              <a:t>of parameters</a:t>
            </a:r>
          </a:p>
          <a:p>
            <a:pPr marL="971550" lvl="1" indent="-514350">
              <a:buFont typeface="+mj-lt"/>
              <a:buAutoNum type="arabicPeriod"/>
            </a:pPr>
            <a:r>
              <a:rPr lang="en-US" altLang="en-US" dirty="0"/>
              <a:t>value parameters—for passing the values of small objects such as </a:t>
            </a:r>
            <a:r>
              <a:rPr lang="en-US" altLang="en-US" sz="2400" dirty="0" err="1">
                <a:latin typeface="Courier" charset="0"/>
                <a:ea typeface="Courier" charset="0"/>
                <a:cs typeface="Courier" charset="0"/>
              </a:rPr>
              <a:t>int</a:t>
            </a:r>
            <a:endParaRPr lang="en-US" altLang="en-US" sz="2400" dirty="0">
              <a:latin typeface="Courier" charset="0"/>
              <a:ea typeface="Courier" charset="0"/>
              <a:cs typeface="Courier" charset="0"/>
            </a:endParaRPr>
          </a:p>
          <a:p>
            <a:pPr marL="971550" lvl="1" indent="-514350">
              <a:buFont typeface="+mj-lt"/>
              <a:buAutoNum type="arabicPeriod"/>
            </a:pPr>
            <a:r>
              <a:rPr lang="en-US" altLang="en-US" dirty="0"/>
              <a:t>reference parameters—to allow a function to modify the state of one or more </a:t>
            </a:r>
            <a:r>
              <a:rPr lang="en-US" altLang="en-US" dirty="0" smtClean="0"/>
              <a:t>arguments </a:t>
            </a:r>
            <a:endParaRPr lang="en-US" altLang="en-US" dirty="0"/>
          </a:p>
          <a:p>
            <a:pPr marL="914400" lvl="1" indent="-457200">
              <a:buFont typeface="+mj-lt"/>
              <a:buAutoNum type="arabicPeriod"/>
            </a:pPr>
            <a:r>
              <a:rPr lang="en-US" altLang="en-US" sz="2400" dirty="0" smtClean="0"/>
              <a:t> </a:t>
            </a:r>
            <a:r>
              <a:rPr lang="en-US" altLang="en-US" sz="2400" dirty="0" err="1" smtClean="0">
                <a:latin typeface="Courier" charset="0"/>
                <a:ea typeface="Courier" charset="0"/>
                <a:cs typeface="Courier" charset="0"/>
              </a:rPr>
              <a:t>const</a:t>
            </a:r>
            <a:r>
              <a:rPr lang="en-US" altLang="en-US" dirty="0" smtClean="0"/>
              <a:t> </a:t>
            </a:r>
            <a:r>
              <a:rPr lang="en-US" altLang="en-US" dirty="0"/>
              <a:t>reference </a:t>
            </a:r>
            <a:r>
              <a:rPr lang="en-US" altLang="en-US" dirty="0" smtClean="0"/>
              <a:t>parameters—use </a:t>
            </a:r>
            <a:r>
              <a:rPr lang="en-US" altLang="en-US" dirty="0" smtClean="0">
                <a:latin typeface="Courier" charset="0"/>
                <a:ea typeface="Courier" charset="0"/>
                <a:cs typeface="Courier" charset="0"/>
              </a:rPr>
              <a:t>&amp;</a:t>
            </a:r>
            <a:r>
              <a:rPr lang="en-US" altLang="en-US" dirty="0" smtClean="0"/>
              <a:t> for </a:t>
            </a:r>
            <a:r>
              <a:rPr lang="en-US" altLang="en-US" dirty="0"/>
              <a:t>safety and </a:t>
            </a:r>
            <a:r>
              <a:rPr lang="en-US" altLang="en-US" dirty="0" smtClean="0"/>
              <a:t>efficiency use </a:t>
            </a:r>
            <a:r>
              <a:rPr lang="en-US" altLang="en-US" sz="2400" dirty="0" err="1">
                <a:latin typeface="Courier" charset="0"/>
                <a:ea typeface="Courier" charset="0"/>
                <a:cs typeface="Courier" charset="0"/>
              </a:rPr>
              <a:t>const</a:t>
            </a:r>
            <a:r>
              <a:rPr lang="en-US" altLang="en-US" dirty="0"/>
              <a:t> reference when inputting "large" objects to a function and </a:t>
            </a:r>
            <a:r>
              <a:rPr lang="en-US" altLang="en-US" dirty="0" smtClean="0"/>
              <a:t>you also do not </a:t>
            </a:r>
            <a:r>
              <a:rPr lang="en-US" altLang="en-US" dirty="0"/>
              <a:t>want to alter the </a:t>
            </a:r>
            <a:r>
              <a:rPr lang="en-US" altLang="en-US" dirty="0" smtClean="0"/>
              <a:t>object</a:t>
            </a:r>
            <a:endParaRPr lang="en-US" altLang="en-US" dirty="0"/>
          </a:p>
          <a:p>
            <a:pPr marL="914400" lvl="1" indent="-457200">
              <a:buFont typeface="+mj-lt"/>
              <a:buAutoNum type="arabicPeriod"/>
            </a:pPr>
            <a:r>
              <a:rPr lang="en-US" altLang="en-US" dirty="0" smtClean="0"/>
              <a:t>pointer </a:t>
            </a:r>
            <a:r>
              <a:rPr lang="en-US" altLang="en-US" dirty="0"/>
              <a:t>type </a:t>
            </a:r>
            <a:r>
              <a:rPr lang="en-US" altLang="en-US" dirty="0" smtClean="0"/>
              <a:t>parameter—allows a pointer to be passed to a function (not covered in this book)</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1026"/>
          <p:cNvSpPr>
            <a:spLocks noGrp="1" noChangeArrowheads="1"/>
          </p:cNvSpPr>
          <p:nvPr>
            <p:ph type="title"/>
          </p:nvPr>
        </p:nvSpPr>
        <p:spPr>
          <a:noFill/>
          <a:ln/>
        </p:spPr>
        <p:txBody>
          <a:bodyPr lIns="92075" tIns="46038" rIns="92075" bIns="46038"/>
          <a:lstStyle/>
          <a:p>
            <a:r>
              <a:rPr lang="en-US" altLang="en-US" dirty="0" err="1">
                <a:latin typeface="Courier" charset="0"/>
                <a:ea typeface="Courier" charset="0"/>
                <a:cs typeface="Courier" charset="0"/>
              </a:rPr>
              <a:t>const</a:t>
            </a:r>
            <a:r>
              <a:rPr lang="en-US" altLang="en-US" dirty="0"/>
              <a:t> Reference Parameters</a:t>
            </a:r>
          </a:p>
        </p:txBody>
      </p:sp>
      <p:sp>
        <p:nvSpPr>
          <p:cNvPr id="319491" name="Rectangle 1027"/>
          <p:cNvSpPr>
            <a:spLocks noGrp="1" noChangeArrowheads="1"/>
          </p:cNvSpPr>
          <p:nvPr>
            <p:ph idx="1"/>
          </p:nvPr>
        </p:nvSpPr>
        <p:spPr>
          <a:noFill/>
          <a:ln/>
        </p:spPr>
        <p:txBody>
          <a:bodyPr lIns="92075" tIns="46038" rIns="92075" bIns="46038"/>
          <a:lstStyle/>
          <a:p>
            <a:r>
              <a:rPr lang="en-US" altLang="en-US" dirty="0"/>
              <a:t>A "big" object is one that consumes a lot of memory</a:t>
            </a:r>
          </a:p>
          <a:p>
            <a:r>
              <a:rPr lang="en-US" altLang="en-US" dirty="0"/>
              <a:t>Here are the sizes of some classes</a:t>
            </a:r>
          </a:p>
          <a:p>
            <a:pPr lvl="2">
              <a:spcBef>
                <a:spcPct val="5000"/>
              </a:spcBef>
              <a:buFont typeface="Symbol" charset="2"/>
              <a:buNone/>
            </a:pPr>
            <a:r>
              <a:rPr lang="en-US" altLang="en-US" u="sng" dirty="0" smtClean="0"/>
              <a:t>Type</a:t>
            </a:r>
            <a:r>
              <a:rPr lang="en-US" altLang="en-US" dirty="0"/>
              <a:t>		</a:t>
            </a:r>
            <a:r>
              <a:rPr lang="en-US" altLang="en-US" u="sng" dirty="0"/>
              <a:t>Bytes</a:t>
            </a:r>
          </a:p>
          <a:p>
            <a:pPr lvl="2">
              <a:spcBef>
                <a:spcPct val="5000"/>
              </a:spcBef>
              <a:buFont typeface="Symbol" charset="2"/>
              <a:buNone/>
            </a:pPr>
            <a:r>
              <a:rPr lang="en-US" altLang="en-US" sz="2400" dirty="0" err="1"/>
              <a:t>int</a:t>
            </a:r>
            <a:r>
              <a:rPr lang="en-US" altLang="en-US" sz="2400" dirty="0"/>
              <a:t>		</a:t>
            </a:r>
            <a:r>
              <a:rPr lang="en-US" altLang="en-US" sz="2400" dirty="0" smtClean="0"/>
              <a:t>4</a:t>
            </a:r>
            <a:endParaRPr lang="en-US" altLang="en-US" sz="2400" dirty="0"/>
          </a:p>
          <a:p>
            <a:pPr lvl="2">
              <a:spcBef>
                <a:spcPct val="5000"/>
              </a:spcBef>
              <a:buFont typeface="Symbol" charset="2"/>
              <a:buNone/>
            </a:pPr>
            <a:r>
              <a:rPr lang="en-US" altLang="en-US" sz="2400" dirty="0"/>
              <a:t>double		8</a:t>
            </a:r>
          </a:p>
          <a:p>
            <a:pPr lvl="2">
              <a:spcBef>
                <a:spcPct val="5000"/>
              </a:spcBef>
              <a:buFont typeface="Symbol" charset="2"/>
              <a:buNone/>
            </a:pPr>
            <a:r>
              <a:rPr lang="en-US" altLang="en-US" sz="2400" dirty="0" err="1" smtClean="0"/>
              <a:t>ostream</a:t>
            </a:r>
            <a:r>
              <a:rPr lang="en-US" altLang="en-US" sz="2400" dirty="0"/>
              <a:t>	</a:t>
            </a:r>
            <a:r>
              <a:rPr lang="en-US" altLang="en-US" sz="2400" dirty="0" smtClean="0"/>
              <a:t>72</a:t>
            </a:r>
          </a:p>
          <a:p>
            <a:pPr>
              <a:lnSpc>
                <a:spcPct val="100000"/>
              </a:lnSpc>
              <a:spcBef>
                <a:spcPts val="400"/>
              </a:spcBef>
            </a:pPr>
            <a:r>
              <a:rPr lang="en-US" altLang="en-US" dirty="0" smtClean="0"/>
              <a:t>Use </a:t>
            </a:r>
            <a:r>
              <a:rPr lang="en-US" altLang="en-US" sz="2800" dirty="0" err="1" smtClean="0">
                <a:latin typeface="Courier" charset="0"/>
                <a:ea typeface="Courier" charset="0"/>
                <a:cs typeface="Courier" charset="0"/>
              </a:rPr>
              <a:t>const</a:t>
            </a:r>
            <a:r>
              <a:rPr lang="en-US" altLang="en-US" dirty="0" smtClean="0"/>
              <a:t> reference parameters when a large object is passed to a function and there should be no changes to that object </a:t>
            </a:r>
          </a:p>
          <a:p>
            <a:pPr lvl="1">
              <a:lnSpc>
                <a:spcPct val="100000"/>
              </a:lnSpc>
              <a:spcBef>
                <a:spcPts val="400"/>
              </a:spcBef>
            </a:pPr>
            <a:r>
              <a:rPr lang="en-US" altLang="en-US" dirty="0" smtClean="0"/>
              <a:t>Often used when passing collections (Chapter 9)</a:t>
            </a:r>
            <a:endParaRPr lang="en-US" altLang="en-US" dirty="0"/>
          </a:p>
          <a:p>
            <a:pPr lvl="1">
              <a:spcBef>
                <a:spcPct val="5000"/>
              </a:spcBef>
              <a:buFont typeface="Symbol" charset="2"/>
              <a:buNone/>
            </a:pPr>
            <a:endParaRPr lang="en-US" alt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1026"/>
          <p:cNvSpPr>
            <a:spLocks noGrp="1" noChangeArrowheads="1"/>
          </p:cNvSpPr>
          <p:nvPr>
            <p:ph type="title"/>
          </p:nvPr>
        </p:nvSpPr>
        <p:spPr>
          <a:noFill/>
          <a:ln/>
        </p:spPr>
        <p:txBody>
          <a:bodyPr lIns="92075" tIns="46038" rIns="92075" bIns="46038"/>
          <a:lstStyle/>
          <a:p>
            <a:r>
              <a:rPr lang="en-US" altLang="en-US" dirty="0" smtClean="0"/>
              <a:t>Goals</a:t>
            </a:r>
            <a:endParaRPr lang="en-US" altLang="en-US" dirty="0"/>
          </a:p>
        </p:txBody>
      </p:sp>
      <p:sp>
        <p:nvSpPr>
          <p:cNvPr id="259075" name="Rectangle 1027"/>
          <p:cNvSpPr>
            <a:spLocks noGrp="1" noChangeArrowheads="1"/>
          </p:cNvSpPr>
          <p:nvPr>
            <p:ph idx="1"/>
          </p:nvPr>
        </p:nvSpPr>
        <p:spPr>
          <a:xfrm>
            <a:off x="552450" y="1828800"/>
            <a:ext cx="8134350" cy="4495800"/>
          </a:xfrm>
          <a:noFill/>
          <a:ln/>
        </p:spPr>
        <p:txBody>
          <a:bodyPr lIns="92075" tIns="46038" rIns="92075" bIns="46038">
            <a:normAutofit/>
          </a:bodyPr>
          <a:lstStyle/>
          <a:p>
            <a:pPr>
              <a:buSzPct val="80000"/>
            </a:pPr>
            <a:r>
              <a:rPr lang="en-US" sz="2800" dirty="0" smtClean="0"/>
              <a:t>Implement </a:t>
            </a:r>
            <a:r>
              <a:rPr lang="en-US" sz="2800" dirty="0"/>
              <a:t>free functions</a:t>
            </a:r>
          </a:p>
          <a:p>
            <a:pPr>
              <a:buSzPct val="80000"/>
            </a:pPr>
            <a:r>
              <a:rPr lang="en-US" sz="2800" dirty="0" smtClean="0"/>
              <a:t>Pass </a:t>
            </a:r>
            <a:r>
              <a:rPr lang="en-US" sz="2800" dirty="0"/>
              <a:t>values to your functions as input</a:t>
            </a:r>
          </a:p>
          <a:p>
            <a:pPr>
              <a:buSzPct val="80000"/>
            </a:pPr>
            <a:r>
              <a:rPr lang="en-US" sz="2800" dirty="0" smtClean="0"/>
              <a:t>Return </a:t>
            </a:r>
            <a:r>
              <a:rPr lang="en-US" sz="2800" dirty="0"/>
              <a:t>values from your functions as output</a:t>
            </a:r>
          </a:p>
          <a:p>
            <a:pPr>
              <a:buSzPct val="80000"/>
            </a:pPr>
            <a:r>
              <a:rPr lang="en-US" sz="2800" dirty="0" smtClean="0"/>
              <a:t>Test </a:t>
            </a:r>
            <a:r>
              <a:rPr lang="en-US" sz="2800" dirty="0"/>
              <a:t>your new functions</a:t>
            </a:r>
          </a:p>
          <a:p>
            <a:pPr>
              <a:buSzPct val="80000"/>
            </a:pPr>
            <a:r>
              <a:rPr lang="en-US" sz="2800" dirty="0" smtClean="0"/>
              <a:t>Begin </a:t>
            </a:r>
            <a:r>
              <a:rPr lang="en-US" sz="2800" dirty="0"/>
              <a:t>to understand the scope of objects and functions </a:t>
            </a:r>
            <a:endParaRPr lang="en-US" altLang="en-US"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1026"/>
          <p:cNvSpPr>
            <a:spLocks noGrp="1" noChangeArrowheads="1"/>
          </p:cNvSpPr>
          <p:nvPr>
            <p:ph type="title"/>
          </p:nvPr>
        </p:nvSpPr>
        <p:spPr>
          <a:noFill/>
          <a:ln/>
        </p:spPr>
        <p:txBody>
          <a:bodyPr lIns="92075" tIns="46038" rIns="92075" bIns="46038"/>
          <a:lstStyle/>
          <a:p>
            <a:r>
              <a:rPr lang="en-US" altLang="en-US" dirty="0" err="1">
                <a:latin typeface="Courier" charset="0"/>
                <a:ea typeface="Courier" charset="0"/>
                <a:cs typeface="Courier" charset="0"/>
              </a:rPr>
              <a:t>const</a:t>
            </a:r>
            <a:r>
              <a:rPr lang="en-US" altLang="en-US" dirty="0"/>
              <a:t> Reference Parameters</a:t>
            </a:r>
          </a:p>
        </p:txBody>
      </p:sp>
      <p:sp>
        <p:nvSpPr>
          <p:cNvPr id="320515" name="Rectangle 1027"/>
          <p:cNvSpPr>
            <a:spLocks noGrp="1" noChangeArrowheads="1"/>
          </p:cNvSpPr>
          <p:nvPr>
            <p:ph idx="1"/>
          </p:nvPr>
        </p:nvSpPr>
        <p:spPr>
          <a:noFill/>
          <a:ln/>
        </p:spPr>
        <p:txBody>
          <a:bodyPr lIns="92075" tIns="46038" rIns="92075" bIns="46038"/>
          <a:lstStyle/>
          <a:p>
            <a:r>
              <a:rPr lang="en-US" altLang="en-US" dirty="0"/>
              <a:t>When an object is passed by value</a:t>
            </a:r>
          </a:p>
          <a:p>
            <a:pPr lvl="1"/>
            <a:r>
              <a:rPr lang="en-US" altLang="en-US" dirty="0"/>
              <a:t>the function must allocate enough memory to hold a copy of that object   </a:t>
            </a:r>
            <a:r>
              <a:rPr lang="en-US" altLang="en-US" sz="2400" i="1" dirty="0"/>
              <a:t>the argument</a:t>
            </a:r>
            <a:endParaRPr lang="en-US" altLang="en-US" dirty="0"/>
          </a:p>
          <a:p>
            <a:pPr lvl="1"/>
            <a:r>
              <a:rPr lang="en-US" altLang="en-US" dirty="0"/>
              <a:t>all bytes of the object must be copied to the function</a:t>
            </a:r>
          </a:p>
          <a:p>
            <a:pPr lvl="1"/>
            <a:r>
              <a:rPr lang="en-US" altLang="en-US" dirty="0"/>
              <a:t>passing "big objects, slows down the program</a:t>
            </a:r>
          </a:p>
          <a:p>
            <a:r>
              <a:rPr lang="en-US" altLang="en-US" dirty="0"/>
              <a:t>Solution: pass by reference--</a:t>
            </a:r>
            <a:r>
              <a:rPr lang="en-US" altLang="en-US" sz="3200" dirty="0"/>
              <a:t>only 4 bytes needed</a:t>
            </a:r>
          </a:p>
          <a:p>
            <a:pPr lvl="1"/>
            <a:r>
              <a:rPr lang="en-US" altLang="en-US" dirty="0" smtClean="0"/>
              <a:t>The </a:t>
            </a:r>
            <a:r>
              <a:rPr lang="en-US" altLang="en-US" dirty="0"/>
              <a:t>argument </a:t>
            </a:r>
            <a:r>
              <a:rPr lang="en-US" altLang="en-US" dirty="0" smtClean="0"/>
              <a:t>can </a:t>
            </a:r>
            <a:r>
              <a:rPr lang="en-US" altLang="en-US" b="1" i="1" dirty="0" smtClean="0"/>
              <a:t>not </a:t>
            </a:r>
            <a:r>
              <a:rPr lang="en-US" altLang="en-US" dirty="0" smtClean="0"/>
              <a:t>be </a:t>
            </a:r>
            <a:r>
              <a:rPr lang="en-US" altLang="en-US" dirty="0"/>
              <a:t>accidentally modified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538" name="Rectangle 2"/>
          <p:cNvSpPr>
            <a:spLocks noGrp="1" noChangeArrowheads="1"/>
          </p:cNvSpPr>
          <p:nvPr>
            <p:ph type="title"/>
          </p:nvPr>
        </p:nvSpPr>
        <p:spPr>
          <a:noFill/>
          <a:ln/>
        </p:spPr>
        <p:txBody>
          <a:bodyPr lIns="92075" tIns="46038" rIns="92075" bIns="46038"/>
          <a:lstStyle/>
          <a:p>
            <a:r>
              <a:rPr lang="en-US" altLang="en-US" dirty="0" smtClean="0"/>
              <a:t>Summary of Parameters</a:t>
            </a:r>
            <a:endParaRPr lang="en-US" altLang="en-US" dirty="0"/>
          </a:p>
        </p:txBody>
      </p:sp>
      <p:sp>
        <p:nvSpPr>
          <p:cNvPr id="321540" name="Rectangle 4"/>
          <p:cNvSpPr>
            <a:spLocks noChangeArrowheads="1"/>
          </p:cNvSpPr>
          <p:nvPr/>
        </p:nvSpPr>
        <p:spPr bwMode="auto">
          <a:xfrm>
            <a:off x="0" y="2004779"/>
            <a:ext cx="2667000" cy="37247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r>
              <a:rPr lang="en-US" altLang="en-US" sz="2000" dirty="0">
                <a:solidFill>
                  <a:schemeClr val="accent2"/>
                </a:solidFill>
                <a:latin typeface="Book Antiqua" charset="0"/>
              </a:rPr>
              <a:t>Value Parameter</a:t>
            </a:r>
            <a:endParaRPr lang="en-US" altLang="en-US" sz="2000" dirty="0">
              <a:solidFill>
                <a:schemeClr val="tx2"/>
              </a:solidFill>
              <a:latin typeface="Book Antiqua" charset="0"/>
            </a:endParaRPr>
          </a:p>
          <a:p>
            <a:r>
              <a:rPr lang="en-US" altLang="en-US" sz="1800" dirty="0" err="1">
                <a:solidFill>
                  <a:srgbClr val="7F0055"/>
                </a:solidFill>
                <a:latin typeface="Courier" charset="0"/>
              </a:rPr>
              <a:t>int</a:t>
            </a:r>
            <a:r>
              <a:rPr lang="en-US" altLang="en-US" sz="1800" b="1" dirty="0">
                <a:latin typeface="Courier New" charset="0"/>
              </a:rPr>
              <a:t> </a:t>
            </a:r>
            <a:r>
              <a:rPr lang="en-US" altLang="en-US" sz="1800" b="1" dirty="0" smtClean="0">
                <a:latin typeface="Courier New" charset="0"/>
              </a:rPr>
              <a:t>f1(</a:t>
            </a:r>
            <a:r>
              <a:rPr lang="en-US" altLang="en-US" sz="1800" dirty="0" err="1" smtClean="0">
                <a:solidFill>
                  <a:srgbClr val="7F0055"/>
                </a:solidFill>
                <a:latin typeface="Courier" charset="0"/>
              </a:rPr>
              <a:t>int</a:t>
            </a:r>
            <a:r>
              <a:rPr lang="en-US" altLang="en-US" sz="1800" b="1" dirty="0" smtClean="0">
                <a:latin typeface="Courier New" charset="0"/>
              </a:rPr>
              <a:t> </a:t>
            </a:r>
            <a:r>
              <a:rPr lang="en-US" altLang="en-US" sz="1800" b="1" dirty="0">
                <a:latin typeface="Courier New" charset="0"/>
              </a:rPr>
              <a:t>j)</a:t>
            </a:r>
            <a:endParaRPr lang="en-US" altLang="en-US" sz="2000" dirty="0">
              <a:latin typeface="Book Antiqua" charset="0"/>
            </a:endParaRPr>
          </a:p>
          <a:p>
            <a:r>
              <a:rPr lang="en-US" altLang="en-US" sz="2200" dirty="0"/>
              <a:t>Grab enough memory to store the entire object and copy the value to the function. </a:t>
            </a:r>
          </a:p>
          <a:p>
            <a:r>
              <a:rPr lang="en-US" altLang="en-US" sz="2200" dirty="0"/>
              <a:t>An attempt to change the parameter is not an error--it simply has no effect on the argument.</a:t>
            </a:r>
          </a:p>
        </p:txBody>
      </p:sp>
      <p:sp>
        <p:nvSpPr>
          <p:cNvPr id="321541" name="Rectangle 5"/>
          <p:cNvSpPr>
            <a:spLocks noChangeArrowheads="1"/>
          </p:cNvSpPr>
          <p:nvPr/>
        </p:nvSpPr>
        <p:spPr bwMode="auto">
          <a:xfrm>
            <a:off x="2590800" y="1981200"/>
            <a:ext cx="3429000" cy="3601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r>
              <a:rPr lang="en-US" altLang="en-US" sz="2000" dirty="0">
                <a:solidFill>
                  <a:schemeClr val="accent2"/>
                </a:solidFill>
                <a:latin typeface="Book Antiqua" charset="0"/>
              </a:rPr>
              <a:t>Reference Parameter</a:t>
            </a:r>
          </a:p>
          <a:p>
            <a:r>
              <a:rPr lang="en-US" altLang="en-US" sz="1800" dirty="0" err="1">
                <a:solidFill>
                  <a:srgbClr val="7F0055"/>
                </a:solidFill>
                <a:latin typeface="Courier" charset="0"/>
              </a:rPr>
              <a:t>int</a:t>
            </a:r>
            <a:r>
              <a:rPr lang="en-US" altLang="en-US" sz="1800" b="1" dirty="0">
                <a:latin typeface="Courier New" charset="0"/>
              </a:rPr>
              <a:t> </a:t>
            </a:r>
            <a:r>
              <a:rPr lang="en-US" altLang="en-US" sz="1800" b="1" dirty="0" smtClean="0">
                <a:latin typeface="Courier New" charset="0"/>
              </a:rPr>
              <a:t>f2(Vector&lt;</a:t>
            </a:r>
            <a:r>
              <a:rPr lang="en-US" altLang="en-US" sz="1800" dirty="0" err="1" smtClean="0">
                <a:solidFill>
                  <a:srgbClr val="7F0055"/>
                </a:solidFill>
                <a:latin typeface="Courier" charset="0"/>
              </a:rPr>
              <a:t>int</a:t>
            </a:r>
            <a:r>
              <a:rPr lang="en-US" altLang="en-US" sz="1800" b="1" dirty="0" smtClean="0">
                <a:latin typeface="Courier New" charset="0"/>
              </a:rPr>
              <a:t>&gt; </a:t>
            </a:r>
            <a:r>
              <a:rPr lang="en-US" altLang="en-US" sz="1800" b="1" dirty="0">
                <a:latin typeface="Courier New" charset="0"/>
              </a:rPr>
              <a:t>&amp; b)</a:t>
            </a:r>
            <a:endParaRPr lang="en-US" altLang="en-US" sz="1900" dirty="0">
              <a:latin typeface="Book Antiqua" charset="0"/>
            </a:endParaRPr>
          </a:p>
          <a:p>
            <a:r>
              <a:rPr lang="en-US" altLang="en-US" sz="2200" dirty="0"/>
              <a:t>Grab about four bytes of memory to store the address of the object and copy that address to the function. Use this when you need to modify the argument. It's efficient too</a:t>
            </a:r>
            <a:r>
              <a:rPr lang="en-US" altLang="en-US" sz="2200" dirty="0">
                <a:latin typeface="Book Antiqua" charset="0"/>
              </a:rPr>
              <a:t>. </a:t>
            </a:r>
          </a:p>
          <a:p>
            <a:pPr>
              <a:spcBef>
                <a:spcPct val="50000"/>
              </a:spcBef>
            </a:pPr>
            <a:endParaRPr lang="en-US" altLang="en-US" dirty="0">
              <a:latin typeface="Book Antiqua" charset="0"/>
            </a:endParaRPr>
          </a:p>
        </p:txBody>
      </p:sp>
      <p:sp>
        <p:nvSpPr>
          <p:cNvPr id="321542" name="Rectangle 6"/>
          <p:cNvSpPr>
            <a:spLocks noChangeArrowheads="1"/>
          </p:cNvSpPr>
          <p:nvPr/>
        </p:nvSpPr>
        <p:spPr bwMode="auto">
          <a:xfrm>
            <a:off x="5943600" y="1981200"/>
            <a:ext cx="3198813" cy="50789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spAutoFit/>
          </a:bodyPr>
          <a:lstStyle/>
          <a:p>
            <a:r>
              <a:rPr lang="en-US" altLang="en-US" sz="2000" dirty="0" err="1" smtClean="0">
                <a:solidFill>
                  <a:schemeClr val="accent2"/>
                </a:solidFill>
                <a:latin typeface="Book Antiqua" charset="0"/>
              </a:rPr>
              <a:t>const</a:t>
            </a:r>
            <a:r>
              <a:rPr lang="en-US" altLang="en-US" sz="2000" dirty="0" smtClean="0">
                <a:solidFill>
                  <a:schemeClr val="accent2"/>
                </a:solidFill>
                <a:latin typeface="Book Antiqua" charset="0"/>
              </a:rPr>
              <a:t> </a:t>
            </a:r>
            <a:r>
              <a:rPr lang="en-US" altLang="en-US" sz="2000" dirty="0">
                <a:solidFill>
                  <a:schemeClr val="accent2"/>
                </a:solidFill>
                <a:latin typeface="Book Antiqua" charset="0"/>
              </a:rPr>
              <a:t>Reference</a:t>
            </a:r>
          </a:p>
          <a:p>
            <a:r>
              <a:rPr lang="en-US" sz="1800" dirty="0" smtClean="0">
                <a:solidFill>
                  <a:srgbClr val="7F0055"/>
                </a:solidFill>
                <a:latin typeface="Courier" charset="0"/>
              </a:rPr>
              <a:t>void</a:t>
            </a:r>
            <a:r>
              <a:rPr lang="en-US" sz="1800" dirty="0" smtClean="0">
                <a:solidFill>
                  <a:srgbClr val="000000"/>
                </a:solidFill>
                <a:latin typeface="Courier" charset="0"/>
              </a:rPr>
              <a:t> f(</a:t>
            </a:r>
            <a:r>
              <a:rPr lang="en-US" sz="1800" dirty="0" err="1" smtClean="0">
                <a:solidFill>
                  <a:srgbClr val="7F0055"/>
                </a:solidFill>
                <a:latin typeface="Courier" charset="0"/>
              </a:rPr>
              <a:t>const</a:t>
            </a:r>
            <a:r>
              <a:rPr lang="en-US" sz="1800" dirty="0" smtClean="0">
                <a:solidFill>
                  <a:srgbClr val="000000"/>
                </a:solidFill>
                <a:latin typeface="Courier" charset="0"/>
              </a:rPr>
              <a:t> Grid &amp; g)</a:t>
            </a:r>
          </a:p>
          <a:p>
            <a:r>
              <a:rPr lang="en-US" altLang="en-US" sz="2200" dirty="0" smtClean="0"/>
              <a:t>Like </a:t>
            </a:r>
            <a:r>
              <a:rPr lang="en-US" altLang="en-US" sz="2200" dirty="0"/>
              <a:t>pass by reference, except the </a:t>
            </a:r>
            <a:r>
              <a:rPr lang="en-US" sz="2200" dirty="0" err="1" smtClean="0">
                <a:solidFill>
                  <a:srgbClr val="7F0055"/>
                </a:solidFill>
                <a:latin typeface="Courier" charset="0"/>
              </a:rPr>
              <a:t>const</a:t>
            </a:r>
            <a:r>
              <a:rPr lang="en-US" sz="2200" dirty="0" smtClean="0">
                <a:solidFill>
                  <a:srgbClr val="7F0055"/>
                </a:solidFill>
                <a:latin typeface="Courier" charset="0"/>
              </a:rPr>
              <a:t> </a:t>
            </a:r>
            <a:r>
              <a:rPr lang="en-US" altLang="en-US" sz="2200" dirty="0" smtClean="0"/>
              <a:t>means </a:t>
            </a:r>
            <a:r>
              <a:rPr lang="en-US" altLang="en-US" sz="2200" dirty="0"/>
              <a:t>the argument can not be changed. To attempt a change, results in a </a:t>
            </a:r>
            <a:r>
              <a:rPr lang="en-US" altLang="en-US" sz="2200" dirty="0" err="1"/>
              <a:t>compiletime</a:t>
            </a:r>
            <a:r>
              <a:rPr lang="en-US" altLang="en-US" sz="2200" dirty="0"/>
              <a:t> error. This is the efficient and safe parameter passing mode</a:t>
            </a:r>
            <a:r>
              <a:rPr lang="en-US" altLang="en-US" sz="2200" dirty="0" smtClean="0"/>
              <a:t>.</a:t>
            </a:r>
          </a:p>
          <a:p>
            <a:endParaRPr lang="en-US" altLang="en-US" sz="2000" dirty="0"/>
          </a:p>
          <a:p>
            <a:endParaRPr lang="en-US" sz="2000" dirty="0" smtClean="0">
              <a:latin typeface="Courier" charset="0"/>
            </a:endParaRPr>
          </a:p>
          <a:p>
            <a:endParaRPr lang="en-US" altLang="en-US" sz="2000" dirty="0" smtClean="0"/>
          </a:p>
          <a:p>
            <a:r>
              <a:rPr lang="en-US" altLang="en-US" sz="2000" dirty="0" smtClean="0"/>
              <a:t> </a:t>
            </a:r>
            <a:r>
              <a:rPr lang="en-US" altLang="en-US" sz="2000" dirty="0"/>
              <a:t>	</a:t>
            </a:r>
          </a:p>
          <a:p>
            <a:pPr>
              <a:spcBef>
                <a:spcPct val="50000"/>
              </a:spcBef>
            </a:pPr>
            <a:endParaRPr lang="en-US" altLang="en-US" sz="2000" dirty="0"/>
          </a:p>
        </p:txBody>
      </p:sp>
      <p:sp>
        <p:nvSpPr>
          <p:cNvPr id="321543" name="Line 7"/>
          <p:cNvSpPr>
            <a:spLocks noChangeShapeType="1"/>
          </p:cNvSpPr>
          <p:nvPr/>
        </p:nvSpPr>
        <p:spPr bwMode="auto">
          <a:xfrm>
            <a:off x="2590800" y="1996962"/>
            <a:ext cx="0" cy="4251437"/>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1544" name="Line 8"/>
          <p:cNvSpPr>
            <a:spLocks noChangeShapeType="1"/>
          </p:cNvSpPr>
          <p:nvPr/>
        </p:nvSpPr>
        <p:spPr bwMode="auto">
          <a:xfrm>
            <a:off x="5867400" y="1996963"/>
            <a:ext cx="0" cy="4251436"/>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21545" name="Line 9"/>
          <p:cNvSpPr>
            <a:spLocks noChangeShapeType="1"/>
          </p:cNvSpPr>
          <p:nvPr/>
        </p:nvSpPr>
        <p:spPr bwMode="auto">
          <a:xfrm flipH="1">
            <a:off x="1587" y="2309579"/>
            <a:ext cx="914241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0099"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0100" name="Rectangle 4"/>
          <p:cNvSpPr>
            <a:spLocks noGrp="1" noChangeArrowheads="1"/>
          </p:cNvSpPr>
          <p:nvPr>
            <p:ph type="title"/>
          </p:nvPr>
        </p:nvSpPr>
        <p:spPr>
          <a:xfrm>
            <a:off x="304800" y="190500"/>
            <a:ext cx="8686800" cy="1333500"/>
          </a:xfrm>
          <a:noFill/>
          <a:ln/>
        </p:spPr>
        <p:txBody>
          <a:bodyPr lIns="92075" tIns="46038" rIns="92075" bIns="46038"/>
          <a:lstStyle/>
          <a:p>
            <a:r>
              <a:rPr lang="en-US" altLang="en-US" sz="3800" dirty="0" smtClean="0"/>
              <a:t>Implementing Free </a:t>
            </a:r>
            <a:r>
              <a:rPr lang="en-US" altLang="en-US" sz="3800" dirty="0"/>
              <a:t>functions</a:t>
            </a:r>
          </a:p>
        </p:txBody>
      </p:sp>
      <p:sp>
        <p:nvSpPr>
          <p:cNvPr id="260101" name="Rectangle 5"/>
          <p:cNvSpPr>
            <a:spLocks noGrp="1" noChangeArrowheads="1"/>
          </p:cNvSpPr>
          <p:nvPr>
            <p:ph idx="1"/>
          </p:nvPr>
        </p:nvSpPr>
        <p:spPr>
          <a:xfrm>
            <a:off x="76200" y="1524000"/>
            <a:ext cx="8839200" cy="4876800"/>
          </a:xfrm>
          <a:noFill/>
          <a:ln/>
        </p:spPr>
        <p:txBody>
          <a:bodyPr lIns="92075" tIns="46038" rIns="92075" bIns="46038"/>
          <a:lstStyle/>
          <a:p>
            <a:pPr lvl="1"/>
            <a:r>
              <a:rPr lang="en-US" altLang="en-US" sz="2800" dirty="0"/>
              <a:t>The general form of a fully defined </a:t>
            </a:r>
            <a:r>
              <a:rPr lang="en-US" altLang="en-US" sz="2800" dirty="0" smtClean="0"/>
              <a:t>function</a:t>
            </a:r>
            <a:endParaRPr lang="en-US" altLang="en-US" sz="2800" dirty="0"/>
          </a:p>
          <a:p>
            <a:pPr lvl="2">
              <a:buFont typeface="Symbol" charset="2"/>
              <a:buNone/>
            </a:pPr>
            <a:r>
              <a:rPr lang="en-US" altLang="en-US" sz="2600" i="1" dirty="0" smtClean="0"/>
              <a:t>return-type  </a:t>
            </a:r>
            <a:r>
              <a:rPr lang="en-US" altLang="en-US" sz="2600" i="1" dirty="0"/>
              <a:t>identifier  </a:t>
            </a:r>
            <a:r>
              <a:rPr lang="en-US" altLang="en-US" sz="2600" dirty="0">
                <a:solidFill>
                  <a:schemeClr val="tx2"/>
                </a:solidFill>
                <a:latin typeface="Courier" charset="0"/>
                <a:ea typeface="Courier" charset="0"/>
                <a:cs typeface="Courier" charset="0"/>
              </a:rPr>
              <a:t>(</a:t>
            </a:r>
            <a:r>
              <a:rPr lang="en-US" altLang="en-US" sz="2600" i="1" dirty="0"/>
              <a:t> parameters </a:t>
            </a:r>
            <a:r>
              <a:rPr lang="en-US" altLang="en-US" sz="2600" dirty="0">
                <a:solidFill>
                  <a:schemeClr val="tx2"/>
                </a:solidFill>
                <a:latin typeface="Courier" charset="0"/>
                <a:ea typeface="Courier" charset="0"/>
                <a:cs typeface="Courier" charset="0"/>
              </a:rPr>
              <a:t>)</a:t>
            </a:r>
            <a:r>
              <a:rPr lang="en-US" altLang="en-US" sz="2600" i="1" dirty="0"/>
              <a:t>  </a:t>
            </a:r>
          </a:p>
          <a:p>
            <a:pPr lvl="2">
              <a:buFont typeface="Symbol" charset="2"/>
              <a:buNone/>
            </a:pPr>
            <a:r>
              <a:rPr lang="en-US" altLang="en-US" sz="2600" i="1" dirty="0" smtClean="0"/>
              <a:t>block</a:t>
            </a:r>
            <a:endParaRPr lang="en-US" altLang="en-US" sz="2600" i="1" dirty="0"/>
          </a:p>
          <a:p>
            <a:pPr lvl="1"/>
            <a:r>
              <a:rPr lang="en-US" altLang="en-US" sz="2800" dirty="0" smtClean="0"/>
              <a:t>The </a:t>
            </a:r>
            <a:r>
              <a:rPr lang="en-US" altLang="en-US" sz="2800" i="1" dirty="0"/>
              <a:t>block </a:t>
            </a:r>
            <a:r>
              <a:rPr lang="en-US" altLang="en-US" sz="2800" dirty="0"/>
              <a:t>groups together a collection of statements between</a:t>
            </a:r>
            <a:r>
              <a:rPr lang="en-US" altLang="en-US" sz="2800" b="1" dirty="0"/>
              <a:t> </a:t>
            </a:r>
            <a:r>
              <a:rPr lang="en-US" altLang="en-US" sz="2800" dirty="0">
                <a:latin typeface="Courier" charset="0"/>
                <a:ea typeface="Courier" charset="0"/>
                <a:cs typeface="Courier" charset="0"/>
              </a:rPr>
              <a:t>{</a:t>
            </a:r>
            <a:r>
              <a:rPr lang="en-US" altLang="en-US" sz="2800" b="1" dirty="0"/>
              <a:t> </a:t>
            </a:r>
            <a:r>
              <a:rPr lang="en-US" altLang="en-US" sz="2800" dirty="0"/>
              <a:t>and </a:t>
            </a:r>
            <a:r>
              <a:rPr lang="en-US" altLang="en-US" sz="2800" dirty="0">
                <a:latin typeface="Courier" charset="0"/>
                <a:ea typeface="Courier" charset="0"/>
                <a:cs typeface="Courier" charset="0"/>
              </a:rPr>
              <a:t>}</a:t>
            </a:r>
            <a:r>
              <a:rPr lang="en-US" altLang="en-US" sz="2800" dirty="0"/>
              <a:t> </a:t>
            </a:r>
            <a:endParaRPr lang="en-US" altLang="en-US" sz="2800" i="1" dirty="0"/>
          </a:p>
          <a:p>
            <a:pPr lvl="1"/>
            <a:r>
              <a:rPr lang="en-US" altLang="en-US" sz="2800" dirty="0"/>
              <a:t>General form of a </a:t>
            </a:r>
            <a:r>
              <a:rPr lang="en-US" altLang="en-US" sz="2800" dirty="0" smtClean="0"/>
              <a:t>block</a:t>
            </a:r>
            <a:endParaRPr lang="en-US" altLang="en-US" sz="2800" dirty="0"/>
          </a:p>
          <a:p>
            <a:pPr lvl="2">
              <a:lnSpc>
                <a:spcPct val="100000"/>
              </a:lnSpc>
              <a:spcBef>
                <a:spcPts val="1200"/>
              </a:spcBef>
              <a:buFont typeface="Symbol" charset="2"/>
              <a:buNone/>
            </a:pPr>
            <a:r>
              <a:rPr lang="en-US" altLang="en-US" sz="2400" dirty="0" smtClean="0">
                <a:latin typeface="Courier" charset="0"/>
                <a:ea typeface="Courier" charset="0"/>
                <a:cs typeface="Courier" charset="0"/>
              </a:rPr>
              <a:t>{ </a:t>
            </a:r>
            <a:r>
              <a:rPr lang="en-US" altLang="en-US" dirty="0">
                <a:solidFill>
                  <a:srgbClr val="3F7F5F"/>
                </a:solidFill>
                <a:latin typeface="Courier" charset="0"/>
                <a:ea typeface="Courier" charset="0"/>
                <a:cs typeface="Courier" charset="0"/>
              </a:rPr>
              <a:t>// </a:t>
            </a:r>
            <a:r>
              <a:rPr lang="en-US" altLang="en-US" dirty="0">
                <a:solidFill>
                  <a:srgbClr val="3F7F5F"/>
                </a:solidFill>
                <a:latin typeface="Courier" charset="0"/>
                <a:ea typeface="Courier" charset="0"/>
                <a:cs typeface="Courier" charset="0"/>
              </a:rPr>
              <a:t>begin block </a:t>
            </a:r>
            <a:endParaRPr lang="en-US" altLang="en-US" dirty="0">
              <a:solidFill>
                <a:srgbClr val="3F7F5F"/>
              </a:solidFill>
              <a:latin typeface="Courier" charset="0"/>
              <a:ea typeface="Courier" charset="0"/>
              <a:cs typeface="Courier" charset="0"/>
            </a:endParaRPr>
          </a:p>
          <a:p>
            <a:pPr lvl="1">
              <a:spcBef>
                <a:spcPct val="5000"/>
              </a:spcBef>
              <a:buFont typeface="Symbol" charset="2"/>
              <a:buNone/>
            </a:pPr>
            <a:r>
              <a:rPr lang="en-US" altLang="en-US" sz="2400" i="1" dirty="0"/>
              <a:t>     	</a:t>
            </a:r>
            <a:r>
              <a:rPr lang="en-US" altLang="en-US" sz="2400" i="1" dirty="0" smtClean="0"/>
              <a:t>        </a:t>
            </a:r>
            <a:r>
              <a:rPr lang="en-US" altLang="en-US" sz="2400" i="1" dirty="0"/>
              <a:t>statements</a:t>
            </a:r>
          </a:p>
          <a:p>
            <a:pPr lvl="2">
              <a:spcBef>
                <a:spcPct val="5000"/>
              </a:spcBef>
              <a:buFont typeface="Symbol" charset="2"/>
              <a:buNone/>
            </a:pPr>
            <a:r>
              <a:rPr lang="en-US" altLang="en-US" sz="2400" dirty="0" smtClean="0">
                <a:latin typeface="Courier" charset="0"/>
                <a:ea typeface="Courier" charset="0"/>
                <a:cs typeface="Courier" charset="0"/>
              </a:rPr>
              <a:t>} </a:t>
            </a:r>
            <a:r>
              <a:rPr lang="en-US" altLang="en-US" dirty="0">
                <a:solidFill>
                  <a:srgbClr val="3F7F5F"/>
                </a:solidFill>
                <a:latin typeface="Courier" charset="0"/>
                <a:ea typeface="Courier" charset="0"/>
                <a:cs typeface="Courier" charset="0"/>
              </a:rPr>
              <a:t>// </a:t>
            </a:r>
            <a:r>
              <a:rPr lang="en-US" altLang="en-US" dirty="0">
                <a:solidFill>
                  <a:srgbClr val="3F7F5F"/>
                </a:solidFill>
                <a:latin typeface="Courier" charset="0"/>
                <a:ea typeface="Courier" charset="0"/>
                <a:cs typeface="Courier" charset="0"/>
              </a:rPr>
              <a:t>end block</a:t>
            </a:r>
          </a:p>
          <a:p>
            <a:pPr lvl="2">
              <a:spcBef>
                <a:spcPct val="5000"/>
              </a:spcBef>
              <a:buFont typeface="Symbol" charset="2"/>
              <a:buNone/>
            </a:pPr>
            <a:endParaRPr lang="en-US" altLang="en-US" dirty="0">
              <a:latin typeface="Courier" charset="0"/>
              <a:ea typeface="Courier" charset="0"/>
              <a:cs typeface="Courier" charset="0"/>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2147"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2148" name="Rectangle 1028"/>
          <p:cNvSpPr>
            <a:spLocks noGrp="1" noChangeArrowheads="1"/>
          </p:cNvSpPr>
          <p:nvPr>
            <p:ph type="title"/>
          </p:nvPr>
        </p:nvSpPr>
        <p:spPr>
          <a:noFill/>
          <a:ln/>
        </p:spPr>
        <p:txBody>
          <a:bodyPr lIns="92075" tIns="46038" rIns="92075" bIns="46038"/>
          <a:lstStyle/>
          <a:p>
            <a:r>
              <a:rPr lang="en-US" altLang="en-US" dirty="0" smtClean="0"/>
              <a:t>The </a:t>
            </a:r>
            <a:r>
              <a:rPr lang="en-US" altLang="en-US" sz="3800" dirty="0">
                <a:solidFill>
                  <a:srgbClr val="7F0055"/>
                </a:solidFill>
                <a:latin typeface="Courier" charset="0"/>
                <a:ea typeface="Times New Roman" charset="0"/>
                <a:cs typeface="Times New Roman" charset="0"/>
              </a:rPr>
              <a:t>return</a:t>
            </a:r>
            <a:r>
              <a:rPr lang="en-US" altLang="en-US" dirty="0"/>
              <a:t> Statement</a:t>
            </a:r>
          </a:p>
        </p:txBody>
      </p:sp>
      <p:sp>
        <p:nvSpPr>
          <p:cNvPr id="262149" name="Rectangle 1029"/>
          <p:cNvSpPr>
            <a:spLocks noGrp="1" noChangeArrowheads="1"/>
          </p:cNvSpPr>
          <p:nvPr>
            <p:ph idx="1"/>
          </p:nvPr>
        </p:nvSpPr>
        <p:spPr>
          <a:xfrm>
            <a:off x="457200" y="1828800"/>
            <a:ext cx="8286750" cy="4648200"/>
          </a:xfrm>
          <a:noFill/>
          <a:ln/>
        </p:spPr>
        <p:txBody>
          <a:bodyPr lIns="92075" tIns="46038" rIns="92075" bIns="46038"/>
          <a:lstStyle/>
          <a:p>
            <a:pPr>
              <a:spcBef>
                <a:spcPct val="45000"/>
              </a:spcBef>
            </a:pPr>
            <a:r>
              <a:rPr lang="en-US" altLang="en-US" dirty="0"/>
              <a:t>Many functions are designed to return a single value through the return </a:t>
            </a:r>
            <a:r>
              <a:rPr lang="en-US" altLang="en-US" dirty="0" smtClean="0"/>
              <a:t>statement</a:t>
            </a:r>
            <a:endParaRPr lang="en-US" altLang="en-US" i="1" dirty="0" smtClean="0"/>
          </a:p>
          <a:p>
            <a:pPr marL="0" indent="0">
              <a:lnSpc>
                <a:spcPct val="100000"/>
              </a:lnSpc>
              <a:spcBef>
                <a:spcPts val="600"/>
              </a:spcBef>
              <a:spcAft>
                <a:spcPts val="1200"/>
              </a:spcAft>
              <a:buNone/>
            </a:pPr>
            <a:r>
              <a:rPr lang="en-US" altLang="en-US" dirty="0" smtClean="0"/>
              <a:t> </a:t>
            </a:r>
            <a:r>
              <a:rPr lang="en-US" altLang="en-US" dirty="0"/>
              <a:t>	    </a:t>
            </a:r>
            <a:r>
              <a:rPr lang="en-US" sz="2600" dirty="0" smtClean="0">
                <a:solidFill>
                  <a:srgbClr val="7F0055"/>
                </a:solidFill>
                <a:latin typeface="Courier" charset="0"/>
              </a:rPr>
              <a:t>return </a:t>
            </a:r>
            <a:r>
              <a:rPr lang="en-US" altLang="en-US" sz="2800" i="1" dirty="0" smtClean="0"/>
              <a:t>expression</a:t>
            </a:r>
            <a:r>
              <a:rPr lang="en-US" sz="2600" dirty="0" smtClean="0">
                <a:solidFill>
                  <a:srgbClr val="000000"/>
                </a:solidFill>
                <a:latin typeface="Courier" charset="0"/>
              </a:rPr>
              <a:t>;</a:t>
            </a:r>
            <a:endParaRPr lang="en-US" altLang="en-US" dirty="0">
              <a:solidFill>
                <a:schemeClr val="tx2"/>
              </a:solidFill>
            </a:endParaRPr>
          </a:p>
          <a:p>
            <a:pPr>
              <a:spcBef>
                <a:spcPct val="5000"/>
              </a:spcBef>
            </a:pPr>
            <a:r>
              <a:rPr lang="en-US" altLang="en-US" dirty="0"/>
              <a:t>When a return statement is encountered </a:t>
            </a:r>
          </a:p>
          <a:p>
            <a:pPr lvl="1"/>
            <a:r>
              <a:rPr lang="en-US" altLang="en-US" sz="2800" dirty="0"/>
              <a:t>the function terminates </a:t>
            </a:r>
          </a:p>
          <a:p>
            <a:pPr lvl="1"/>
            <a:r>
              <a:rPr lang="en-US" altLang="en-US" sz="2800" dirty="0"/>
              <a:t>the function call is replaced with </a:t>
            </a:r>
            <a:r>
              <a:rPr lang="en-US" altLang="en-US" sz="2800" i="1" dirty="0"/>
              <a:t>expression</a:t>
            </a:r>
            <a:endParaRPr lang="en-US" altLang="en-US" sz="2600" b="1" i="1" dirty="0">
              <a:solidFill>
                <a:schemeClr val="tx2"/>
              </a:solidFill>
            </a:endParaRPr>
          </a:p>
          <a:p>
            <a:pPr marL="0" indent="0">
              <a:lnSpc>
                <a:spcPct val="100000"/>
              </a:lnSpc>
              <a:spcBef>
                <a:spcPct val="10000"/>
              </a:spcBef>
              <a:buNone/>
            </a:pPr>
            <a:r>
              <a:rPr lang="en-US" altLang="en-US" sz="2000" dirty="0"/>
              <a:t>      </a:t>
            </a:r>
            <a:endParaRPr lang="en-US" altLang="en-US" sz="2200" dirty="0">
              <a:latin typeface="Courier" charset="0"/>
              <a:ea typeface="Courier" charset="0"/>
              <a:cs typeface="Courier"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1026"/>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2147" name="Rectangle 1027"/>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2148" name="Rectangle 1028"/>
          <p:cNvSpPr>
            <a:spLocks noGrp="1" noChangeArrowheads="1"/>
          </p:cNvSpPr>
          <p:nvPr>
            <p:ph type="title"/>
          </p:nvPr>
        </p:nvSpPr>
        <p:spPr>
          <a:noFill/>
          <a:ln/>
        </p:spPr>
        <p:txBody>
          <a:bodyPr lIns="92075" tIns="46038" rIns="92075" bIns="46038"/>
          <a:lstStyle/>
          <a:p>
            <a:r>
              <a:rPr lang="en-US" altLang="en-US" dirty="0" smtClean="0"/>
              <a:t>f(x) = 2x</a:t>
            </a:r>
            <a:r>
              <a:rPr lang="en-US" altLang="en-US" baseline="30000" dirty="0" smtClean="0"/>
              <a:t>2</a:t>
            </a:r>
            <a:r>
              <a:rPr lang="en-US" altLang="en-US" dirty="0" smtClean="0"/>
              <a:t>-1 in C++</a:t>
            </a:r>
            <a:endParaRPr lang="en-US" altLang="en-US" dirty="0"/>
          </a:p>
        </p:txBody>
      </p:sp>
      <p:sp>
        <p:nvSpPr>
          <p:cNvPr id="262149" name="Rectangle 1029"/>
          <p:cNvSpPr>
            <a:spLocks noGrp="1" noChangeArrowheads="1"/>
          </p:cNvSpPr>
          <p:nvPr>
            <p:ph idx="1"/>
          </p:nvPr>
        </p:nvSpPr>
        <p:spPr>
          <a:xfrm>
            <a:off x="533400" y="1447800"/>
            <a:ext cx="7696200" cy="4648200"/>
          </a:xfrm>
          <a:noFill/>
          <a:ln/>
        </p:spPr>
        <p:txBody>
          <a:bodyPr lIns="92075" tIns="46038" rIns="92075" bIns="46038">
            <a:noAutofit/>
          </a:bodyPr>
          <a:lstStyle/>
          <a:p>
            <a:pPr marL="0" indent="0">
              <a:lnSpc>
                <a:spcPct val="100000"/>
              </a:lnSpc>
              <a:spcBef>
                <a:spcPts val="0"/>
              </a:spcBef>
              <a:buNone/>
            </a:pPr>
            <a:r>
              <a:rPr lang="en-US" sz="2000" dirty="0">
                <a:solidFill>
                  <a:srgbClr val="7F0055"/>
                </a:solidFill>
                <a:latin typeface="Courier" charset="0"/>
                <a:ea typeface="Courier" charset="0"/>
                <a:cs typeface="Courier" charset="0"/>
              </a:rPr>
              <a:t>#include</a:t>
            </a:r>
            <a:r>
              <a:rPr lang="en-US" sz="2000" dirty="0">
                <a:solidFill>
                  <a:srgbClr val="000000"/>
                </a:solidFill>
                <a:latin typeface="Courier" charset="0"/>
                <a:ea typeface="Courier" charset="0"/>
                <a:cs typeface="Courier" charset="0"/>
              </a:rPr>
              <a:t> </a:t>
            </a:r>
            <a:r>
              <a:rPr lang="en-US" sz="2000" dirty="0">
                <a:solidFill>
                  <a:srgbClr val="2A00FF"/>
                </a:solidFill>
                <a:latin typeface="Courier" charset="0"/>
                <a:ea typeface="Courier" charset="0"/>
                <a:cs typeface="Courier" charset="0"/>
              </a:rPr>
              <a:t>&lt;</a:t>
            </a:r>
            <a:r>
              <a:rPr lang="en-US" sz="2000" dirty="0" err="1">
                <a:solidFill>
                  <a:srgbClr val="2A00FF"/>
                </a:solidFill>
                <a:latin typeface="Courier" charset="0"/>
                <a:ea typeface="Courier" charset="0"/>
                <a:cs typeface="Courier" charset="0"/>
              </a:rPr>
              <a:t>cmath</a:t>
            </a:r>
            <a:r>
              <a:rPr lang="en-US" sz="2000" dirty="0">
                <a:solidFill>
                  <a:srgbClr val="2A00FF"/>
                </a:solidFill>
                <a:latin typeface="Courier" charset="0"/>
                <a:ea typeface="Courier" charset="0"/>
                <a:cs typeface="Courier" charset="0"/>
              </a:rPr>
              <a:t>&gt;</a:t>
            </a:r>
          </a:p>
          <a:p>
            <a:pPr marL="0" indent="0">
              <a:lnSpc>
                <a:spcPct val="100000"/>
              </a:lnSpc>
              <a:spcBef>
                <a:spcPts val="0"/>
              </a:spcBef>
              <a:buNone/>
            </a:pPr>
            <a:r>
              <a:rPr lang="en-US" sz="2000" dirty="0">
                <a:solidFill>
                  <a:srgbClr val="7F0055"/>
                </a:solidFill>
                <a:latin typeface="Courier" charset="0"/>
                <a:ea typeface="Courier" charset="0"/>
                <a:cs typeface="Courier" charset="0"/>
              </a:rPr>
              <a:t>#include</a:t>
            </a:r>
            <a:r>
              <a:rPr lang="en-US" sz="2000" dirty="0">
                <a:solidFill>
                  <a:srgbClr val="000000"/>
                </a:solidFill>
                <a:latin typeface="Courier" charset="0"/>
                <a:ea typeface="Courier" charset="0"/>
                <a:cs typeface="Courier" charset="0"/>
              </a:rPr>
              <a:t> </a:t>
            </a:r>
            <a:r>
              <a:rPr lang="en-US" sz="2000" dirty="0">
                <a:solidFill>
                  <a:srgbClr val="2A00FF"/>
                </a:solidFill>
                <a:latin typeface="Courier" charset="0"/>
                <a:ea typeface="Courier" charset="0"/>
                <a:cs typeface="Courier" charset="0"/>
              </a:rPr>
              <a:t>&lt;</a:t>
            </a:r>
            <a:r>
              <a:rPr lang="en-US" sz="2000" dirty="0" err="1">
                <a:solidFill>
                  <a:srgbClr val="2A00FF"/>
                </a:solidFill>
                <a:latin typeface="Courier" charset="0"/>
                <a:ea typeface="Courier" charset="0"/>
                <a:cs typeface="Courier" charset="0"/>
              </a:rPr>
              <a:t>iostream</a:t>
            </a:r>
            <a:r>
              <a:rPr lang="en-US" sz="2000" dirty="0">
                <a:solidFill>
                  <a:srgbClr val="2A00FF"/>
                </a:solidFill>
                <a:latin typeface="Courier" charset="0"/>
                <a:ea typeface="Courier" charset="0"/>
                <a:cs typeface="Courier" charset="0"/>
              </a:rPr>
              <a:t>&gt;</a:t>
            </a:r>
          </a:p>
          <a:p>
            <a:pPr marL="0" indent="0">
              <a:lnSpc>
                <a:spcPct val="100000"/>
              </a:lnSpc>
              <a:spcBef>
                <a:spcPts val="0"/>
              </a:spcBef>
              <a:buNone/>
            </a:pPr>
            <a:r>
              <a:rPr lang="en-US" sz="2000" dirty="0">
                <a:solidFill>
                  <a:srgbClr val="7F0055"/>
                </a:solidFill>
                <a:latin typeface="Courier" charset="0"/>
                <a:ea typeface="Courier" charset="0"/>
                <a:cs typeface="Courier" charset="0"/>
              </a:rPr>
              <a:t>using</a:t>
            </a: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namespace</a:t>
            </a:r>
            <a:r>
              <a:rPr lang="en-US" sz="2000" dirty="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std</a:t>
            </a:r>
            <a:r>
              <a:rPr lang="en-US" sz="2000" dirty="0">
                <a:solidFill>
                  <a:srgbClr val="000000"/>
                </a:solidFill>
                <a:latin typeface="Courier" charset="0"/>
                <a:ea typeface="Courier" charset="0"/>
                <a:cs typeface="Courier" charset="0"/>
              </a:rPr>
              <a:t>;</a:t>
            </a:r>
          </a:p>
          <a:p>
            <a:pPr marL="0" indent="0">
              <a:lnSpc>
                <a:spcPct val="100000"/>
              </a:lnSpc>
              <a:spcBef>
                <a:spcPts val="0"/>
              </a:spcBef>
              <a:buNone/>
            </a:pPr>
            <a:endParaRPr lang="en-US" sz="2000" dirty="0">
              <a:latin typeface="Courier" charset="0"/>
              <a:ea typeface="Courier" charset="0"/>
              <a:cs typeface="Courier" charset="0"/>
            </a:endParaRPr>
          </a:p>
          <a:p>
            <a:pPr marL="0" indent="0">
              <a:lnSpc>
                <a:spcPct val="100000"/>
              </a:lnSpc>
              <a:spcBef>
                <a:spcPts val="0"/>
              </a:spcBef>
              <a:buNone/>
            </a:pP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f(</a:t>
            </a: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x) {</a:t>
            </a:r>
          </a:p>
          <a:p>
            <a:pPr marL="0" indent="0">
              <a:lnSpc>
                <a:spcPct val="100000"/>
              </a:lnSpc>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result;</a:t>
            </a:r>
          </a:p>
          <a:p>
            <a:pPr marL="0" indent="0">
              <a:lnSpc>
                <a:spcPct val="100000"/>
              </a:lnSpc>
              <a:spcBef>
                <a:spcPts val="0"/>
              </a:spcBef>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result</a:t>
            </a:r>
            <a:r>
              <a:rPr lang="mr-IN" sz="2000" dirty="0">
                <a:solidFill>
                  <a:srgbClr val="000000"/>
                </a:solidFill>
                <a:latin typeface="Courier" charset="0"/>
                <a:ea typeface="Courier" charset="0"/>
                <a:cs typeface="Courier" charset="0"/>
              </a:rPr>
              <a:t> = 2 * </a:t>
            </a:r>
            <a:r>
              <a:rPr lang="mr-IN" sz="2000" dirty="0" err="1">
                <a:solidFill>
                  <a:srgbClr val="642880"/>
                </a:solidFill>
                <a:latin typeface="Courier" charset="0"/>
                <a:ea typeface="Courier" charset="0"/>
                <a:cs typeface="Courier" charset="0"/>
              </a:rPr>
              <a:t>pow</a:t>
            </a:r>
            <a:r>
              <a:rPr lang="mr-IN" sz="2000" dirty="0">
                <a:solidFill>
                  <a:srgbClr val="000000"/>
                </a:solidFill>
                <a:latin typeface="Courier" charset="0"/>
                <a:ea typeface="Courier" charset="0"/>
                <a:cs typeface="Courier" charset="0"/>
              </a:rPr>
              <a:t>(</a:t>
            </a:r>
            <a:r>
              <a:rPr lang="mr-IN" sz="2000" dirty="0" err="1">
                <a:solidFill>
                  <a:srgbClr val="000000"/>
                </a:solidFill>
                <a:latin typeface="Courier" charset="0"/>
                <a:ea typeface="Courier" charset="0"/>
                <a:cs typeface="Courier" charset="0"/>
              </a:rPr>
              <a:t>x</a:t>
            </a:r>
            <a:r>
              <a:rPr lang="mr-IN" sz="2000" dirty="0">
                <a:solidFill>
                  <a:srgbClr val="000000"/>
                </a:solidFill>
                <a:latin typeface="Courier" charset="0"/>
                <a:ea typeface="Courier" charset="0"/>
                <a:cs typeface="Courier" charset="0"/>
              </a:rPr>
              <a:t>, 2.0) - 1.0;</a:t>
            </a:r>
          </a:p>
          <a:p>
            <a:pPr marL="0" indent="0">
              <a:lnSpc>
                <a:spcPct val="100000"/>
              </a:lnSpc>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return</a:t>
            </a:r>
            <a:r>
              <a:rPr lang="en-US" sz="2000" dirty="0">
                <a:solidFill>
                  <a:srgbClr val="000000"/>
                </a:solidFill>
                <a:latin typeface="Courier" charset="0"/>
                <a:ea typeface="Courier" charset="0"/>
                <a:cs typeface="Courier" charset="0"/>
              </a:rPr>
              <a:t> result;</a:t>
            </a:r>
          </a:p>
          <a:p>
            <a:pPr marL="0" indent="0">
              <a:lnSpc>
                <a:spcPct val="100000"/>
              </a:lnSpc>
              <a:spcBef>
                <a:spcPts val="0"/>
              </a:spcBef>
              <a:buNone/>
            </a:pPr>
            <a:r>
              <a:rPr lang="en-US" sz="2000" dirty="0">
                <a:solidFill>
                  <a:srgbClr val="000000"/>
                </a:solidFill>
                <a:latin typeface="Courier" charset="0"/>
                <a:ea typeface="Courier" charset="0"/>
                <a:cs typeface="Courier" charset="0"/>
              </a:rPr>
              <a:t>}</a:t>
            </a:r>
          </a:p>
          <a:p>
            <a:pPr marL="0" indent="0">
              <a:lnSpc>
                <a:spcPct val="100000"/>
              </a:lnSpc>
              <a:spcBef>
                <a:spcPts val="0"/>
              </a:spcBef>
              <a:buNone/>
            </a:pPr>
            <a:endParaRPr lang="en-US" sz="2000" dirty="0">
              <a:latin typeface="Courier" charset="0"/>
              <a:ea typeface="Courier" charset="0"/>
              <a:cs typeface="Courier" charset="0"/>
            </a:endParaRPr>
          </a:p>
          <a:p>
            <a:pPr marL="0" indent="0">
              <a:lnSpc>
                <a:spcPct val="100000"/>
              </a:lnSpc>
              <a:spcBef>
                <a:spcPts val="0"/>
              </a:spcBef>
              <a:buNone/>
            </a:pP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main() {</a:t>
            </a:r>
          </a:p>
          <a:p>
            <a:pPr marL="0" indent="0">
              <a:lnSpc>
                <a:spcPct val="100000"/>
              </a:lnSpc>
              <a:spcBef>
                <a:spcPts val="0"/>
              </a:spcBef>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f</a:t>
            </a:r>
            <a:r>
              <a:rPr lang="mr-IN" sz="2000" dirty="0">
                <a:solidFill>
                  <a:srgbClr val="000000"/>
                </a:solidFill>
                <a:latin typeface="Courier" charset="0"/>
                <a:ea typeface="Courier" charset="0"/>
                <a:cs typeface="Courier" charset="0"/>
              </a:rPr>
              <a:t>(2)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7</a:t>
            </a:r>
          </a:p>
          <a:p>
            <a:pPr marL="0" indent="0">
              <a:lnSpc>
                <a:spcPct val="100000"/>
              </a:lnSpc>
              <a:spcBef>
                <a:spcPts val="0"/>
              </a:spcBef>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f</a:t>
            </a:r>
            <a:r>
              <a:rPr lang="mr-IN" sz="2000" dirty="0">
                <a:solidFill>
                  <a:srgbClr val="000000"/>
                </a:solidFill>
                <a:latin typeface="Courier" charset="0"/>
                <a:ea typeface="Courier" charset="0"/>
                <a:cs typeface="Courier" charset="0"/>
              </a:rPr>
              <a:t>(4.0)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31</a:t>
            </a:r>
          </a:p>
          <a:p>
            <a:pPr marL="0" indent="0">
              <a:lnSpc>
                <a:spcPct val="100000"/>
              </a:lnSpc>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return</a:t>
            </a:r>
            <a:r>
              <a:rPr lang="en-US" sz="2000" dirty="0">
                <a:solidFill>
                  <a:srgbClr val="000000"/>
                </a:solidFill>
                <a:latin typeface="Courier" charset="0"/>
                <a:ea typeface="Courier" charset="0"/>
                <a:cs typeface="Courier" charset="0"/>
              </a:rPr>
              <a:t> 0;</a:t>
            </a:r>
          </a:p>
          <a:p>
            <a:pPr marL="0" indent="0">
              <a:lnSpc>
                <a:spcPct val="100000"/>
              </a:lnSpc>
              <a:spcBef>
                <a:spcPts val="0"/>
              </a:spcBef>
              <a:buNone/>
            </a:pPr>
            <a:r>
              <a:rPr lang="en-US" sz="2000" dirty="0">
                <a:solidFill>
                  <a:srgbClr val="000000"/>
                </a:solidFill>
                <a:latin typeface="Courier" charset="0"/>
                <a:ea typeface="Courier" charset="0"/>
                <a:cs typeface="Courier" charset="0"/>
              </a:rPr>
              <a:t>}</a:t>
            </a:r>
          </a:p>
          <a:p>
            <a:pPr marL="0" indent="0">
              <a:lnSpc>
                <a:spcPct val="100000"/>
              </a:lnSpc>
              <a:spcBef>
                <a:spcPts val="0"/>
              </a:spcBef>
              <a:buNone/>
            </a:pPr>
            <a:endParaRPr lang="en-US" altLang="en-US" sz="2000" dirty="0">
              <a:latin typeface="Courier" charset="0"/>
              <a:ea typeface="Courier" charset="0"/>
              <a:cs typeface="Courier" charset="0"/>
            </a:endParaRPr>
          </a:p>
        </p:txBody>
      </p:sp>
    </p:spTree>
    <p:extLst>
      <p:ext uri="{BB962C8B-B14F-4D97-AF65-F5344CB8AC3E}">
        <p14:creationId xmlns:p14="http://schemas.microsoft.com/office/powerpoint/2010/main" val="87988162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194"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4195"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4196" name="Rectangle 4"/>
          <p:cNvSpPr>
            <a:spLocks noGrp="1" noChangeArrowheads="1"/>
          </p:cNvSpPr>
          <p:nvPr>
            <p:ph type="title"/>
          </p:nvPr>
        </p:nvSpPr>
        <p:spPr>
          <a:noFill/>
          <a:ln/>
        </p:spPr>
        <p:txBody>
          <a:bodyPr lIns="92075" tIns="46038" rIns="92075" bIns="46038"/>
          <a:lstStyle/>
          <a:p>
            <a:r>
              <a:rPr lang="en-US" altLang="en-US"/>
              <a:t>Another Example</a:t>
            </a:r>
          </a:p>
        </p:txBody>
      </p:sp>
      <p:sp>
        <p:nvSpPr>
          <p:cNvPr id="264197" name="Rectangle 5"/>
          <p:cNvSpPr>
            <a:spLocks noGrp="1" noChangeArrowheads="1"/>
          </p:cNvSpPr>
          <p:nvPr>
            <p:ph idx="1"/>
          </p:nvPr>
        </p:nvSpPr>
        <p:spPr>
          <a:xfrm>
            <a:off x="533400" y="1447800"/>
            <a:ext cx="8458200" cy="5257800"/>
          </a:xfrm>
          <a:noFill/>
          <a:ln/>
        </p:spPr>
        <p:txBody>
          <a:bodyPr lIns="92075" tIns="46038" rIns="92075" bIns="46038">
            <a:noAutofit/>
          </a:bodyPr>
          <a:lstStyle/>
          <a:p>
            <a:pPr marL="0" indent="0">
              <a:lnSpc>
                <a:spcPct val="100000"/>
              </a:lnSpc>
              <a:spcBef>
                <a:spcPts val="0"/>
              </a:spcBef>
              <a:buNone/>
            </a:pPr>
            <a:r>
              <a:rPr lang="en-US" sz="2000" dirty="0">
                <a:solidFill>
                  <a:srgbClr val="7F0055"/>
                </a:solidFill>
                <a:latin typeface="Courier" charset="0"/>
                <a:ea typeface="Courier" charset="0"/>
                <a:cs typeface="Courier" charset="0"/>
              </a:rPr>
              <a:t>#include</a:t>
            </a:r>
            <a:r>
              <a:rPr lang="en-US" sz="2000" dirty="0">
                <a:solidFill>
                  <a:srgbClr val="000000"/>
                </a:solidFill>
                <a:latin typeface="Courier" charset="0"/>
                <a:ea typeface="Courier" charset="0"/>
                <a:cs typeface="Courier" charset="0"/>
              </a:rPr>
              <a:t> </a:t>
            </a:r>
            <a:r>
              <a:rPr lang="en-US" sz="2000" dirty="0">
                <a:solidFill>
                  <a:srgbClr val="2A00FF"/>
                </a:solidFill>
                <a:latin typeface="Courier" charset="0"/>
                <a:ea typeface="Courier" charset="0"/>
                <a:cs typeface="Courier" charset="0"/>
              </a:rPr>
              <a:t>&lt;</a:t>
            </a:r>
            <a:r>
              <a:rPr lang="en-US" sz="2000" dirty="0" err="1">
                <a:solidFill>
                  <a:srgbClr val="2A00FF"/>
                </a:solidFill>
                <a:latin typeface="Courier" charset="0"/>
                <a:ea typeface="Courier" charset="0"/>
                <a:cs typeface="Courier" charset="0"/>
              </a:rPr>
              <a:t>iostream</a:t>
            </a:r>
            <a:r>
              <a:rPr lang="en-US" sz="2000" dirty="0">
                <a:solidFill>
                  <a:srgbClr val="2A00FF"/>
                </a:solidFill>
                <a:latin typeface="Courier" charset="0"/>
                <a:ea typeface="Courier" charset="0"/>
                <a:cs typeface="Courier" charset="0"/>
              </a:rPr>
              <a:t>&gt;</a:t>
            </a:r>
          </a:p>
          <a:p>
            <a:pPr marL="0" indent="0">
              <a:lnSpc>
                <a:spcPct val="100000"/>
              </a:lnSpc>
              <a:spcBef>
                <a:spcPts val="0"/>
              </a:spcBef>
              <a:buNone/>
            </a:pPr>
            <a:r>
              <a:rPr lang="en-US" sz="2000" dirty="0">
                <a:solidFill>
                  <a:srgbClr val="7F0055"/>
                </a:solidFill>
                <a:latin typeface="Courier" charset="0"/>
                <a:ea typeface="Courier" charset="0"/>
                <a:cs typeface="Courier" charset="0"/>
              </a:rPr>
              <a:t>using</a:t>
            </a: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namespace</a:t>
            </a:r>
            <a:r>
              <a:rPr lang="en-US" sz="2000" dirty="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std</a:t>
            </a:r>
            <a:r>
              <a:rPr lang="en-US" sz="2000" dirty="0">
                <a:solidFill>
                  <a:srgbClr val="000000"/>
                </a:solidFill>
                <a:latin typeface="Courier" charset="0"/>
                <a:ea typeface="Courier" charset="0"/>
                <a:cs typeface="Courier" charset="0"/>
              </a:rPr>
              <a:t>;</a:t>
            </a:r>
          </a:p>
          <a:p>
            <a:pPr marL="0" indent="0">
              <a:lnSpc>
                <a:spcPct val="100000"/>
              </a:lnSpc>
              <a:spcBef>
                <a:spcPts val="0"/>
              </a:spcBef>
              <a:buNone/>
            </a:pPr>
            <a:r>
              <a:rPr lang="en-US" sz="2000" dirty="0" err="1">
                <a:solidFill>
                  <a:srgbClr val="7F0055"/>
                </a:solidFill>
                <a:latin typeface="Courier" charset="0"/>
                <a:ea typeface="Courier" charset="0"/>
                <a:cs typeface="Courier" charset="0"/>
              </a:rPr>
              <a:t>const</a:t>
            </a: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MONTHLY_FEE = 5.00;</a:t>
            </a:r>
          </a:p>
          <a:p>
            <a:pPr marL="0" indent="0">
              <a:lnSpc>
                <a:spcPct val="100000"/>
              </a:lnSpc>
              <a:spcBef>
                <a:spcPts val="0"/>
              </a:spcBef>
              <a:buNone/>
            </a:pPr>
            <a:endParaRPr lang="en-US" sz="2000" dirty="0">
              <a:latin typeface="Courier" charset="0"/>
              <a:ea typeface="Courier" charset="0"/>
              <a:cs typeface="Courier" charset="0"/>
            </a:endParaRPr>
          </a:p>
          <a:p>
            <a:pPr marL="0" indent="0">
              <a:lnSpc>
                <a:spcPct val="100000"/>
              </a:lnSpc>
              <a:spcBef>
                <a:spcPts val="0"/>
              </a:spcBef>
              <a:buNone/>
            </a:pP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a:t>
            </a:r>
            <a:r>
              <a:rPr lang="en-US" sz="2000" dirty="0" err="1">
                <a:solidFill>
                  <a:srgbClr val="000000"/>
                </a:solidFill>
                <a:latin typeface="Courier" charset="0"/>
                <a:ea typeface="Courier" charset="0"/>
                <a:cs typeface="Courier" charset="0"/>
              </a:rPr>
              <a:t>serviceCharge</a:t>
            </a:r>
            <a:r>
              <a:rPr lang="en-US" sz="2000" dirty="0">
                <a:solidFill>
                  <a:srgbClr val="000000"/>
                </a:solidFill>
                <a:latin typeface="Courier" charset="0"/>
                <a:ea typeface="Courier" charset="0"/>
                <a:cs typeface="Courier" charset="0"/>
              </a:rPr>
              <a:t>(</a:t>
            </a: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checks, </a:t>
            </a: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ATMs) {</a:t>
            </a:r>
          </a:p>
          <a:p>
            <a:pPr marL="0" indent="0">
              <a:lnSpc>
                <a:spcPct val="100000"/>
              </a:lnSpc>
              <a:spcBef>
                <a:spcPts val="0"/>
              </a:spcBef>
              <a:buNone/>
            </a:pP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a:t>
            </a:r>
            <a:r>
              <a:rPr lang="mr-IN" sz="2000" dirty="0" err="1">
                <a:solidFill>
                  <a:srgbClr val="3F7F5F"/>
                </a:solidFill>
                <a:latin typeface="Courier" charset="0"/>
                <a:ea typeface="Courier" charset="0"/>
                <a:cs typeface="Courier" charset="0"/>
              </a:rPr>
              <a:t>pre</a:t>
            </a:r>
            <a:r>
              <a:rPr lang="mr-IN" sz="2000" dirty="0">
                <a:solidFill>
                  <a:srgbClr val="3F7F5F"/>
                </a:solidFill>
                <a:latin typeface="Courier" charset="0"/>
                <a:ea typeface="Courier" charset="0"/>
                <a:cs typeface="Courier" charset="0"/>
              </a:rPr>
              <a:t>:  </a:t>
            </a:r>
            <a:r>
              <a:rPr lang="mr-IN" sz="2000" dirty="0" err="1">
                <a:solidFill>
                  <a:srgbClr val="3F7F5F"/>
                </a:solidFill>
                <a:latin typeface="Courier" charset="0"/>
                <a:ea typeface="Courier" charset="0"/>
                <a:cs typeface="Courier" charset="0"/>
              </a:rPr>
              <a:t>checks</a:t>
            </a:r>
            <a:r>
              <a:rPr lang="mr-IN" sz="2000" dirty="0">
                <a:solidFill>
                  <a:srgbClr val="3F7F5F"/>
                </a:solidFill>
                <a:latin typeface="Courier" charset="0"/>
                <a:ea typeface="Courier" charset="0"/>
                <a:cs typeface="Courier" charset="0"/>
              </a:rPr>
              <a:t> &gt;= 0 </a:t>
            </a:r>
            <a:r>
              <a:rPr lang="mr-IN" sz="2000" dirty="0" err="1">
                <a:solidFill>
                  <a:srgbClr val="3F7F5F"/>
                </a:solidFill>
                <a:latin typeface="Courier" charset="0"/>
                <a:ea typeface="Courier" charset="0"/>
                <a:cs typeface="Courier" charset="0"/>
              </a:rPr>
              <a:t>and</a:t>
            </a:r>
            <a:r>
              <a:rPr lang="mr-IN" sz="2000" dirty="0">
                <a:solidFill>
                  <a:srgbClr val="3F7F5F"/>
                </a:solidFill>
                <a:latin typeface="Courier" charset="0"/>
                <a:ea typeface="Courier" charset="0"/>
                <a:cs typeface="Courier" charset="0"/>
              </a:rPr>
              <a:t> </a:t>
            </a:r>
            <a:r>
              <a:rPr lang="mr-IN" sz="2000" dirty="0" err="1">
                <a:solidFill>
                  <a:srgbClr val="3F7F5F"/>
                </a:solidFill>
                <a:latin typeface="Courier" charset="0"/>
                <a:ea typeface="Courier" charset="0"/>
                <a:cs typeface="Courier" charset="0"/>
              </a:rPr>
              <a:t>ATMs</a:t>
            </a:r>
            <a:r>
              <a:rPr lang="mr-IN" sz="2000" dirty="0">
                <a:solidFill>
                  <a:srgbClr val="3F7F5F"/>
                </a:solidFill>
                <a:latin typeface="Courier" charset="0"/>
                <a:ea typeface="Courier" charset="0"/>
                <a:cs typeface="Courier" charset="0"/>
              </a:rPr>
              <a:t> &gt;= 0</a:t>
            </a:r>
          </a:p>
          <a:p>
            <a:pPr marL="0" indent="0">
              <a:lnSpc>
                <a:spcPct val="100000"/>
              </a:lnSpc>
              <a:spcBef>
                <a:spcPts val="0"/>
              </a:spcBef>
              <a:buNone/>
            </a:pPr>
            <a:r>
              <a:rPr lang="en-US" sz="2000" dirty="0">
                <a:solidFill>
                  <a:srgbClr val="000000"/>
                </a:solidFill>
                <a:latin typeface="Courier" charset="0"/>
                <a:ea typeface="Courier" charset="0"/>
                <a:cs typeface="Courier" charset="0"/>
              </a:rPr>
              <a:t>  </a:t>
            </a:r>
            <a:r>
              <a:rPr lang="en-US" sz="2000" dirty="0">
                <a:solidFill>
                  <a:srgbClr val="3F7F5F"/>
                </a:solidFill>
                <a:latin typeface="Courier" charset="0"/>
                <a:ea typeface="Courier" charset="0"/>
                <a:cs typeface="Courier" charset="0"/>
              </a:rPr>
              <a:t>// post: return banking fee based on local rules</a:t>
            </a:r>
          </a:p>
          <a:p>
            <a:pPr marL="0" indent="0">
              <a:lnSpc>
                <a:spcPct val="100000"/>
              </a:lnSpc>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result;</a:t>
            </a:r>
          </a:p>
          <a:p>
            <a:pPr marL="0" indent="0">
              <a:lnSpc>
                <a:spcPct val="100000"/>
              </a:lnSpc>
              <a:spcBef>
                <a:spcPts val="0"/>
              </a:spcBef>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result</a:t>
            </a:r>
            <a:r>
              <a:rPr lang="mr-IN" sz="2000" dirty="0">
                <a:solidFill>
                  <a:srgbClr val="000000"/>
                </a:solidFill>
                <a:latin typeface="Courier" charset="0"/>
                <a:ea typeface="Courier" charset="0"/>
                <a:cs typeface="Courier" charset="0"/>
              </a:rPr>
              <a:t> = (0.25*</a:t>
            </a:r>
            <a:r>
              <a:rPr lang="mr-IN" sz="2000" dirty="0" err="1">
                <a:solidFill>
                  <a:srgbClr val="000000"/>
                </a:solidFill>
                <a:latin typeface="Courier" charset="0"/>
                <a:ea typeface="Courier" charset="0"/>
                <a:cs typeface="Courier" charset="0"/>
              </a:rPr>
              <a:t>checks</a:t>
            </a:r>
            <a:r>
              <a:rPr lang="mr-IN" sz="2000" dirty="0">
                <a:solidFill>
                  <a:srgbClr val="000000"/>
                </a:solidFill>
                <a:latin typeface="Courier" charset="0"/>
                <a:ea typeface="Courier" charset="0"/>
                <a:cs typeface="Courier" charset="0"/>
              </a:rPr>
              <a:t>) + (0.10*</a:t>
            </a:r>
            <a:r>
              <a:rPr lang="mr-IN" sz="2000" dirty="0" err="1">
                <a:solidFill>
                  <a:srgbClr val="000000"/>
                </a:solidFill>
                <a:latin typeface="Courier" charset="0"/>
                <a:ea typeface="Courier" charset="0"/>
                <a:cs typeface="Courier" charset="0"/>
              </a:rPr>
              <a:t>ATMs</a:t>
            </a:r>
            <a:r>
              <a:rPr lang="mr-IN" sz="2000" dirty="0">
                <a:solidFill>
                  <a:srgbClr val="000000"/>
                </a:solidFill>
                <a:latin typeface="Courier" charset="0"/>
                <a:ea typeface="Courier" charset="0"/>
                <a:cs typeface="Courier" charset="0"/>
              </a:rPr>
              <a:t>) + MONTHLY_FEE;</a:t>
            </a:r>
          </a:p>
          <a:p>
            <a:pPr marL="0" indent="0">
              <a:lnSpc>
                <a:spcPct val="100000"/>
              </a:lnSpc>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return</a:t>
            </a:r>
            <a:r>
              <a:rPr lang="en-US" sz="2000" dirty="0">
                <a:solidFill>
                  <a:srgbClr val="000000"/>
                </a:solidFill>
                <a:latin typeface="Courier" charset="0"/>
                <a:ea typeface="Courier" charset="0"/>
                <a:cs typeface="Courier" charset="0"/>
              </a:rPr>
              <a:t> result;</a:t>
            </a:r>
          </a:p>
          <a:p>
            <a:pPr marL="0" indent="0">
              <a:lnSpc>
                <a:spcPct val="100000"/>
              </a:lnSpc>
              <a:spcBef>
                <a:spcPts val="0"/>
              </a:spcBef>
              <a:buNone/>
            </a:pPr>
            <a:r>
              <a:rPr lang="en-US" sz="2000" dirty="0">
                <a:solidFill>
                  <a:srgbClr val="000000"/>
                </a:solidFill>
                <a:latin typeface="Courier" charset="0"/>
                <a:ea typeface="Courier" charset="0"/>
                <a:cs typeface="Courier" charset="0"/>
              </a:rPr>
              <a:t>}</a:t>
            </a:r>
          </a:p>
          <a:p>
            <a:pPr marL="0" indent="0">
              <a:lnSpc>
                <a:spcPct val="100000"/>
              </a:lnSpc>
              <a:spcBef>
                <a:spcPts val="0"/>
              </a:spcBef>
              <a:buNone/>
            </a:pPr>
            <a:endParaRPr lang="en-US" sz="2000" dirty="0">
              <a:latin typeface="Courier" charset="0"/>
              <a:ea typeface="Courier" charset="0"/>
              <a:cs typeface="Courier" charset="0"/>
            </a:endParaRPr>
          </a:p>
          <a:p>
            <a:pPr marL="0" indent="0">
              <a:lnSpc>
                <a:spcPct val="100000"/>
              </a:lnSpc>
              <a:spcBef>
                <a:spcPts val="0"/>
              </a:spcBef>
              <a:buNone/>
            </a:pPr>
            <a:r>
              <a:rPr lang="en-US" sz="2000" dirty="0" err="1">
                <a:solidFill>
                  <a:srgbClr val="7F0055"/>
                </a:solidFill>
                <a:latin typeface="Courier" charset="0"/>
                <a:ea typeface="Courier" charset="0"/>
                <a:cs typeface="Courier" charset="0"/>
              </a:rPr>
              <a:t>int</a:t>
            </a:r>
            <a:r>
              <a:rPr lang="en-US" sz="2000" dirty="0">
                <a:solidFill>
                  <a:srgbClr val="000000"/>
                </a:solidFill>
                <a:latin typeface="Courier" charset="0"/>
                <a:ea typeface="Courier" charset="0"/>
                <a:cs typeface="Courier" charset="0"/>
              </a:rPr>
              <a:t> main() {</a:t>
            </a:r>
          </a:p>
          <a:p>
            <a:pPr marL="0" indent="0">
              <a:lnSpc>
                <a:spcPct val="100000"/>
              </a:lnSpc>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double</a:t>
            </a:r>
            <a:r>
              <a:rPr lang="en-US" sz="2000" dirty="0">
                <a:solidFill>
                  <a:srgbClr val="000000"/>
                </a:solidFill>
                <a:latin typeface="Courier" charset="0"/>
                <a:ea typeface="Courier" charset="0"/>
                <a:cs typeface="Courier" charset="0"/>
              </a:rPr>
              <a:t> fee = </a:t>
            </a:r>
            <a:r>
              <a:rPr lang="en-US" sz="2000" dirty="0" err="1">
                <a:solidFill>
                  <a:srgbClr val="000000"/>
                </a:solidFill>
                <a:latin typeface="Courier" charset="0"/>
                <a:ea typeface="Courier" charset="0"/>
                <a:cs typeface="Courier" charset="0"/>
              </a:rPr>
              <a:t>serviceCharge</a:t>
            </a:r>
            <a:r>
              <a:rPr lang="en-US" sz="2000" dirty="0">
                <a:solidFill>
                  <a:srgbClr val="000000"/>
                </a:solidFill>
                <a:latin typeface="Courier" charset="0"/>
                <a:ea typeface="Courier" charset="0"/>
                <a:cs typeface="Courier" charset="0"/>
              </a:rPr>
              <a:t>(10, 7);</a:t>
            </a:r>
          </a:p>
          <a:p>
            <a:pPr marL="0" indent="0">
              <a:lnSpc>
                <a:spcPct val="100000"/>
              </a:lnSpc>
              <a:spcBef>
                <a:spcPts val="0"/>
              </a:spcBef>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fee</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8.2</a:t>
            </a:r>
          </a:p>
          <a:p>
            <a:pPr marL="0" indent="0">
              <a:lnSpc>
                <a:spcPct val="100000"/>
              </a:lnSpc>
              <a:spcBef>
                <a:spcPts val="0"/>
              </a:spcBef>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return</a:t>
            </a:r>
            <a:r>
              <a:rPr lang="en-US" sz="2000" dirty="0">
                <a:solidFill>
                  <a:srgbClr val="000000"/>
                </a:solidFill>
                <a:latin typeface="Courier" charset="0"/>
                <a:ea typeface="Courier" charset="0"/>
                <a:cs typeface="Courier" charset="0"/>
              </a:rPr>
              <a:t> 0;</a:t>
            </a:r>
          </a:p>
          <a:p>
            <a:pPr marL="0" indent="0">
              <a:lnSpc>
                <a:spcPct val="100000"/>
              </a:lnSpc>
              <a:spcBef>
                <a:spcPts val="0"/>
              </a:spcBef>
              <a:buNone/>
            </a:pPr>
            <a:r>
              <a:rPr lang="en-US" sz="2000" dirty="0">
                <a:solidFill>
                  <a:srgbClr val="000000"/>
                </a:solidFill>
                <a:latin typeface="Courier" charset="0"/>
                <a:ea typeface="Courier" charset="0"/>
                <a:cs typeface="Courier" charset="0"/>
              </a:rPr>
              <a:t>}</a:t>
            </a:r>
            <a:endParaRPr lang="en-US" altLang="en-US" sz="2000" dirty="0">
              <a:latin typeface="Courier" charset="0"/>
              <a:ea typeface="Courier" charset="0"/>
              <a:cs typeface="Courier" charset="0"/>
            </a:endParaRP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42"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6243"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6244" name="Rectangle 4"/>
          <p:cNvSpPr>
            <a:spLocks noGrp="1" noChangeArrowheads="1"/>
          </p:cNvSpPr>
          <p:nvPr>
            <p:ph type="title"/>
          </p:nvPr>
        </p:nvSpPr>
        <p:spPr>
          <a:noFill/>
          <a:ln/>
        </p:spPr>
        <p:txBody>
          <a:bodyPr lIns="92075" tIns="46038" rIns="92075" bIns="46038"/>
          <a:lstStyle/>
          <a:p>
            <a:r>
              <a:rPr lang="en-US" altLang="en-US" dirty="0" smtClean="0"/>
              <a:t>Test </a:t>
            </a:r>
            <a:r>
              <a:rPr lang="en-US" altLang="en-US" dirty="0"/>
              <a:t>Drivers</a:t>
            </a:r>
          </a:p>
        </p:txBody>
      </p:sp>
      <p:sp>
        <p:nvSpPr>
          <p:cNvPr id="266245" name="Rectangle 5"/>
          <p:cNvSpPr>
            <a:spLocks noGrp="1" noChangeArrowheads="1"/>
          </p:cNvSpPr>
          <p:nvPr>
            <p:ph idx="1"/>
          </p:nvPr>
        </p:nvSpPr>
        <p:spPr>
          <a:xfrm>
            <a:off x="533400" y="1524000"/>
            <a:ext cx="8001000" cy="4724400"/>
          </a:xfrm>
          <a:noFill/>
          <a:ln/>
        </p:spPr>
        <p:txBody>
          <a:bodyPr lIns="92075" tIns="46038" rIns="92075" bIns="46038">
            <a:noAutofit/>
          </a:bodyPr>
          <a:lstStyle/>
          <a:p>
            <a:r>
              <a:rPr lang="en-US" altLang="en-US" dirty="0"/>
              <a:t>The preceding </a:t>
            </a:r>
            <a:r>
              <a:rPr lang="en-US" altLang="en-US" dirty="0">
                <a:latin typeface="Courier" charset="0"/>
                <a:ea typeface="Courier" charset="0"/>
                <a:cs typeface="Courier" charset="0"/>
              </a:rPr>
              <a:t>main</a:t>
            </a:r>
            <a:r>
              <a:rPr lang="en-US" altLang="en-US" dirty="0"/>
              <a:t> function was meant to show how to call a new function</a:t>
            </a:r>
            <a:endParaRPr lang="en-US" altLang="en-US" b="1" dirty="0">
              <a:solidFill>
                <a:schemeClr val="tx2"/>
              </a:solidFill>
              <a:latin typeface="Courier New" charset="0"/>
            </a:endParaRPr>
          </a:p>
          <a:p>
            <a:r>
              <a:rPr lang="en-US" dirty="0" smtClean="0"/>
              <a:t>A </a:t>
            </a:r>
            <a:r>
              <a:rPr lang="en-US" i="1" dirty="0"/>
              <a:t>test driver</a:t>
            </a:r>
            <a:r>
              <a:rPr lang="en-US" dirty="0"/>
              <a:t> is a program with the sole purpose of testing a new </a:t>
            </a:r>
            <a:r>
              <a:rPr lang="en-US" dirty="0" smtClean="0"/>
              <a:t>function</a:t>
            </a:r>
            <a:endParaRPr lang="en-US" altLang="en-US" dirty="0" smtClean="0"/>
          </a:p>
          <a:p>
            <a:r>
              <a:rPr lang="en-US" altLang="en-US" dirty="0" smtClean="0"/>
              <a:t>On the next slide, </a:t>
            </a:r>
            <a:r>
              <a:rPr lang="en-US" altLang="en-US" dirty="0" smtClean="0">
                <a:latin typeface="Courier" charset="0"/>
                <a:ea typeface="Courier" charset="0"/>
                <a:cs typeface="Courier" charset="0"/>
              </a:rPr>
              <a:t>main</a:t>
            </a:r>
            <a:r>
              <a:rPr lang="en-US" altLang="en-US" dirty="0" smtClean="0"/>
              <a:t> is a </a:t>
            </a:r>
            <a:r>
              <a:rPr lang="en-US" altLang="en-US" i="1" dirty="0"/>
              <a:t>test </a:t>
            </a:r>
            <a:r>
              <a:rPr lang="en-US" altLang="en-US" i="1" dirty="0" smtClean="0"/>
              <a:t>driver </a:t>
            </a:r>
          </a:p>
          <a:p>
            <a:pPr lvl="1"/>
            <a:r>
              <a:rPr lang="en-US" altLang="en-US" dirty="0" smtClean="0"/>
              <a:t>It is</a:t>
            </a:r>
            <a:r>
              <a:rPr lang="en-US" altLang="en-US" i="1" dirty="0" smtClean="0"/>
              <a:t> </a:t>
            </a:r>
            <a:r>
              <a:rPr lang="en-US" altLang="en-US" dirty="0" smtClean="0"/>
              <a:t>designed to test a new </a:t>
            </a:r>
            <a:r>
              <a:rPr lang="en-US" altLang="en-US" dirty="0"/>
              <a:t>function with </a:t>
            </a:r>
            <a:r>
              <a:rPr lang="en-US" altLang="en-US" dirty="0" smtClean="0"/>
              <a:t>different arguments representing different test cases</a:t>
            </a:r>
          </a:p>
          <a:p>
            <a:pPr lvl="1"/>
            <a:r>
              <a:rPr lang="en-US" altLang="en-US" dirty="0" smtClean="0"/>
              <a:t>The </a:t>
            </a:r>
            <a:r>
              <a:rPr lang="en-US" altLang="en-US" dirty="0" smtClean="0">
                <a:latin typeface="Courier" charset="0"/>
                <a:ea typeface="Courier" charset="0"/>
                <a:cs typeface="Courier" charset="0"/>
              </a:rPr>
              <a:t>==</a:t>
            </a:r>
            <a:r>
              <a:rPr lang="en-US" altLang="en-US" dirty="0" smtClean="0"/>
              <a:t> means equals </a:t>
            </a:r>
          </a:p>
          <a:p>
            <a:pPr lvl="2"/>
            <a:r>
              <a:rPr lang="en-US" altLang="en-US" dirty="0" smtClean="0"/>
              <a:t>If the function call's actual return values matches the expected values, all lines of output should be 1 (true)</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290" name="Rectangle 2"/>
          <p:cNvSpPr>
            <a:spLocks noChangeArrowheads="1"/>
          </p:cNvSpPr>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291" name="Rectangle 3"/>
          <p:cNvSpPr>
            <a:spLocks noChangeArrowheads="1"/>
          </p:cNvSpPr>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68292" name="Rectangle 4"/>
          <p:cNvSpPr>
            <a:spLocks noGrp="1" noChangeArrowheads="1"/>
          </p:cNvSpPr>
          <p:nvPr>
            <p:ph type="title"/>
          </p:nvPr>
        </p:nvSpPr>
        <p:spPr>
          <a:noFill/>
          <a:ln/>
        </p:spPr>
        <p:txBody>
          <a:bodyPr lIns="92075" tIns="46038" rIns="92075" bIns="46038"/>
          <a:lstStyle/>
          <a:p>
            <a:r>
              <a:rPr lang="en-US" altLang="en-US" dirty="0" smtClean="0"/>
              <a:t>A test driver </a:t>
            </a:r>
            <a:endParaRPr lang="en-US" altLang="en-US" dirty="0"/>
          </a:p>
        </p:txBody>
      </p:sp>
      <p:sp>
        <p:nvSpPr>
          <p:cNvPr id="268293" name="Rectangle 5"/>
          <p:cNvSpPr>
            <a:spLocks noGrp="1" noChangeArrowheads="1"/>
          </p:cNvSpPr>
          <p:nvPr>
            <p:ph idx="1"/>
          </p:nvPr>
        </p:nvSpPr>
        <p:spPr>
          <a:xfrm>
            <a:off x="533400" y="1600200"/>
            <a:ext cx="8382000" cy="4800600"/>
          </a:xfrm>
          <a:noFill/>
          <a:ln/>
        </p:spPr>
        <p:txBody>
          <a:bodyPr lIns="92075" tIns="46038" rIns="92075" bIns="46038"/>
          <a:lstStyle/>
          <a:p>
            <a:pPr marL="0" indent="0">
              <a:lnSpc>
                <a:spcPct val="100000"/>
              </a:lnSpc>
              <a:spcBef>
                <a:spcPts val="0"/>
              </a:spcBef>
              <a:spcAft>
                <a:spcPts val="200"/>
              </a:spcAft>
              <a:buNone/>
            </a:pPr>
            <a:r>
              <a:rPr lang="en-US" sz="2000" dirty="0" err="1" smtClean="0">
                <a:solidFill>
                  <a:srgbClr val="7F0055"/>
                </a:solidFill>
                <a:latin typeface="Courier" charset="0"/>
                <a:ea typeface="Courier" charset="0"/>
                <a:cs typeface="Courier" charset="0"/>
              </a:rPr>
              <a:t>int</a:t>
            </a:r>
            <a:r>
              <a:rPr lang="en-US" sz="2000" dirty="0" smtClean="0">
                <a:solidFill>
                  <a:srgbClr val="000000"/>
                </a:solidFill>
                <a:latin typeface="Courier" charset="0"/>
                <a:ea typeface="Courier" charset="0"/>
                <a:cs typeface="Courier" charset="0"/>
              </a:rPr>
              <a:t> </a:t>
            </a:r>
            <a:r>
              <a:rPr lang="en-US" sz="2000" dirty="0">
                <a:solidFill>
                  <a:srgbClr val="000000"/>
                </a:solidFill>
                <a:latin typeface="Courier" charset="0"/>
                <a:ea typeface="Courier" charset="0"/>
                <a:cs typeface="Courier" charset="0"/>
              </a:rPr>
              <a:t>main() {</a:t>
            </a:r>
          </a:p>
          <a:p>
            <a:pPr marL="0" indent="0">
              <a:lnSpc>
                <a:spcPct val="100000"/>
              </a:lnSpc>
              <a:spcBef>
                <a:spcPts val="0"/>
              </a:spcBef>
              <a:spcAft>
                <a:spcPts val="200"/>
              </a:spcAft>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serviceCharge</a:t>
            </a:r>
            <a:r>
              <a:rPr lang="mr-IN" sz="2000" dirty="0">
                <a:solidFill>
                  <a:srgbClr val="000000"/>
                </a:solidFill>
                <a:latin typeface="Courier" charset="0"/>
                <a:ea typeface="Courier" charset="0"/>
                <a:cs typeface="Courier" charset="0"/>
              </a:rPr>
              <a:t>(0, 0) == 5)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1</a:t>
            </a:r>
          </a:p>
          <a:p>
            <a:pPr marL="0" indent="0">
              <a:lnSpc>
                <a:spcPct val="100000"/>
              </a:lnSpc>
              <a:spcBef>
                <a:spcPts val="0"/>
              </a:spcBef>
              <a:spcAft>
                <a:spcPts val="200"/>
              </a:spcAft>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serviceCharge</a:t>
            </a:r>
            <a:r>
              <a:rPr lang="mr-IN" sz="2000" dirty="0">
                <a:solidFill>
                  <a:srgbClr val="000000"/>
                </a:solidFill>
                <a:latin typeface="Courier" charset="0"/>
                <a:ea typeface="Courier" charset="0"/>
                <a:cs typeface="Courier" charset="0"/>
              </a:rPr>
              <a:t>(1, 0) == 5.25)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1</a:t>
            </a:r>
          </a:p>
          <a:p>
            <a:pPr marL="0" indent="0">
              <a:lnSpc>
                <a:spcPct val="100000"/>
              </a:lnSpc>
              <a:spcBef>
                <a:spcPts val="0"/>
              </a:spcBef>
              <a:spcAft>
                <a:spcPts val="200"/>
              </a:spcAft>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serviceCharge</a:t>
            </a:r>
            <a:r>
              <a:rPr lang="mr-IN" sz="2000" dirty="0">
                <a:solidFill>
                  <a:srgbClr val="000000"/>
                </a:solidFill>
                <a:latin typeface="Courier" charset="0"/>
                <a:ea typeface="Courier" charset="0"/>
                <a:cs typeface="Courier" charset="0"/>
              </a:rPr>
              <a:t>(0, 1) == 5.1)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1</a:t>
            </a:r>
          </a:p>
          <a:p>
            <a:pPr marL="0" indent="0">
              <a:lnSpc>
                <a:spcPct val="100000"/>
              </a:lnSpc>
              <a:spcBef>
                <a:spcPts val="0"/>
              </a:spcBef>
              <a:spcAft>
                <a:spcPts val="200"/>
              </a:spcAft>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serviceCharge</a:t>
            </a:r>
            <a:r>
              <a:rPr lang="mr-IN" sz="2000" dirty="0">
                <a:solidFill>
                  <a:srgbClr val="000000"/>
                </a:solidFill>
                <a:latin typeface="Courier" charset="0"/>
                <a:ea typeface="Courier" charset="0"/>
                <a:cs typeface="Courier" charset="0"/>
              </a:rPr>
              <a:t>(1, 1) == 5.35)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1</a:t>
            </a:r>
          </a:p>
          <a:p>
            <a:pPr marL="0" indent="0">
              <a:lnSpc>
                <a:spcPct val="100000"/>
              </a:lnSpc>
              <a:spcBef>
                <a:spcPts val="0"/>
              </a:spcBef>
              <a:spcAft>
                <a:spcPts val="200"/>
              </a:spcAft>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serviceCharge</a:t>
            </a:r>
            <a:r>
              <a:rPr lang="mr-IN" sz="2000" dirty="0">
                <a:solidFill>
                  <a:srgbClr val="000000"/>
                </a:solidFill>
                <a:latin typeface="Courier" charset="0"/>
                <a:ea typeface="Courier" charset="0"/>
                <a:cs typeface="Courier" charset="0"/>
              </a:rPr>
              <a:t>(2, 1) == 5.6)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1</a:t>
            </a:r>
          </a:p>
          <a:p>
            <a:pPr marL="0" indent="0">
              <a:lnSpc>
                <a:spcPct val="100000"/>
              </a:lnSpc>
              <a:spcBef>
                <a:spcPts val="0"/>
              </a:spcBef>
              <a:spcAft>
                <a:spcPts val="200"/>
              </a:spcAft>
              <a:buNone/>
            </a:pPr>
            <a:r>
              <a:rPr lang="mr-IN" sz="2000" dirty="0">
                <a:solidFill>
                  <a:srgbClr val="000000"/>
                </a:solidFill>
                <a:latin typeface="Courier" charset="0"/>
                <a:ea typeface="Courier" charset="0"/>
                <a:cs typeface="Courier" charset="0"/>
              </a:rPr>
              <a:t>  </a:t>
            </a:r>
            <a:r>
              <a:rPr lang="mr-IN" sz="2000" dirty="0" err="1">
                <a:solidFill>
                  <a:srgbClr val="000000"/>
                </a:solidFill>
                <a:latin typeface="Courier" charset="0"/>
                <a:ea typeface="Courier" charset="0"/>
                <a:cs typeface="Courier" charset="0"/>
              </a:rPr>
              <a:t>cout</a:t>
            </a:r>
            <a:r>
              <a:rPr lang="mr-IN" sz="2000" dirty="0">
                <a:solidFill>
                  <a:srgbClr val="000000"/>
                </a:solidFill>
                <a:latin typeface="Courier" charset="0"/>
                <a:ea typeface="Courier" charset="0"/>
                <a:cs typeface="Courier" charset="0"/>
              </a:rPr>
              <a:t> &lt;&lt; (</a:t>
            </a:r>
            <a:r>
              <a:rPr lang="mr-IN" sz="2000" dirty="0" err="1">
                <a:solidFill>
                  <a:srgbClr val="000000"/>
                </a:solidFill>
                <a:latin typeface="Courier" charset="0"/>
                <a:ea typeface="Courier" charset="0"/>
                <a:cs typeface="Courier" charset="0"/>
              </a:rPr>
              <a:t>serviceCharge</a:t>
            </a:r>
            <a:r>
              <a:rPr lang="mr-IN" sz="2000" dirty="0">
                <a:solidFill>
                  <a:srgbClr val="000000"/>
                </a:solidFill>
                <a:latin typeface="Courier" charset="0"/>
                <a:ea typeface="Courier" charset="0"/>
                <a:cs typeface="Courier" charset="0"/>
              </a:rPr>
              <a:t>(2, 2) == 5.7) &lt;&lt; </a:t>
            </a:r>
            <a:r>
              <a:rPr lang="mr-IN" sz="2000" dirty="0" err="1">
                <a:solidFill>
                  <a:srgbClr val="000000"/>
                </a:solidFill>
                <a:latin typeface="Courier" charset="0"/>
                <a:ea typeface="Courier" charset="0"/>
                <a:cs typeface="Courier" charset="0"/>
              </a:rPr>
              <a:t>endl</a:t>
            </a:r>
            <a:r>
              <a:rPr lang="mr-IN" sz="2000" dirty="0">
                <a:solidFill>
                  <a:srgbClr val="000000"/>
                </a:solidFill>
                <a:latin typeface="Courier" charset="0"/>
                <a:ea typeface="Courier" charset="0"/>
                <a:cs typeface="Courier" charset="0"/>
              </a:rPr>
              <a:t>;  </a:t>
            </a:r>
            <a:r>
              <a:rPr lang="mr-IN" sz="2000" dirty="0">
                <a:solidFill>
                  <a:srgbClr val="3F7F5F"/>
                </a:solidFill>
                <a:latin typeface="Courier" charset="0"/>
                <a:ea typeface="Courier" charset="0"/>
                <a:cs typeface="Courier" charset="0"/>
              </a:rPr>
              <a:t>// 1</a:t>
            </a:r>
          </a:p>
          <a:p>
            <a:pPr marL="0" indent="0">
              <a:lnSpc>
                <a:spcPct val="100000"/>
              </a:lnSpc>
              <a:spcBef>
                <a:spcPts val="0"/>
              </a:spcBef>
              <a:spcAft>
                <a:spcPts val="200"/>
              </a:spcAft>
              <a:buNone/>
            </a:pPr>
            <a:r>
              <a:rPr lang="en-US" sz="2000" dirty="0">
                <a:solidFill>
                  <a:srgbClr val="000000"/>
                </a:solidFill>
                <a:latin typeface="Courier" charset="0"/>
                <a:ea typeface="Courier" charset="0"/>
                <a:cs typeface="Courier" charset="0"/>
              </a:rPr>
              <a:t>  </a:t>
            </a:r>
            <a:r>
              <a:rPr lang="en-US" sz="2000" dirty="0">
                <a:solidFill>
                  <a:srgbClr val="7F0055"/>
                </a:solidFill>
                <a:latin typeface="Courier" charset="0"/>
                <a:ea typeface="Courier" charset="0"/>
                <a:cs typeface="Courier" charset="0"/>
              </a:rPr>
              <a:t>return</a:t>
            </a:r>
            <a:r>
              <a:rPr lang="en-US" sz="2000" dirty="0">
                <a:solidFill>
                  <a:srgbClr val="000000"/>
                </a:solidFill>
                <a:latin typeface="Courier" charset="0"/>
                <a:ea typeface="Courier" charset="0"/>
                <a:cs typeface="Courier" charset="0"/>
              </a:rPr>
              <a:t> 0;</a:t>
            </a:r>
          </a:p>
          <a:p>
            <a:pPr marL="0" indent="0">
              <a:lnSpc>
                <a:spcPct val="100000"/>
              </a:lnSpc>
              <a:spcBef>
                <a:spcPts val="0"/>
              </a:spcBef>
              <a:spcAft>
                <a:spcPts val="200"/>
              </a:spcAft>
              <a:buNone/>
            </a:pPr>
            <a:r>
              <a:rPr lang="en-US" sz="2000" dirty="0">
                <a:solidFill>
                  <a:srgbClr val="000000"/>
                </a:solidFill>
                <a:latin typeface="Courier" charset="0"/>
                <a:ea typeface="Courier" charset="0"/>
                <a:cs typeface="Courier" charset="0"/>
              </a:rPr>
              <a:t>}</a:t>
            </a:r>
          </a:p>
          <a:p>
            <a:pPr marL="0" marR="0" lvl="0" indent="0" defTabSz="914400" eaLnBrk="1" fontAlgn="auto" latinLnBrk="0" hangingPunct="1">
              <a:lnSpc>
                <a:spcPct val="100000"/>
              </a:lnSpc>
              <a:spcBef>
                <a:spcPts val="0"/>
              </a:spcBef>
              <a:spcAft>
                <a:spcPts val="0"/>
              </a:spcAft>
              <a:buClrTx/>
              <a:buSzTx/>
              <a:buFontTx/>
              <a:buNone/>
              <a:tabLst/>
              <a:defRPr/>
            </a:pPr>
            <a:r>
              <a:rPr lang="en-US" altLang="en-US" sz="2000" i="1" dirty="0" smtClean="0"/>
              <a:t>Output</a:t>
            </a:r>
          </a:p>
          <a:p>
            <a:pPr marL="0" indent="0">
              <a:spcBef>
                <a:spcPts val="0"/>
              </a:spcBef>
              <a:buNone/>
            </a:pPr>
            <a:r>
              <a:rPr lang="en-US" sz="2000" dirty="0"/>
              <a:t>1</a:t>
            </a:r>
          </a:p>
          <a:p>
            <a:pPr marL="0" indent="0">
              <a:spcBef>
                <a:spcPts val="0"/>
              </a:spcBef>
              <a:buNone/>
            </a:pPr>
            <a:r>
              <a:rPr lang="en-US" sz="2000" dirty="0"/>
              <a:t>1</a:t>
            </a:r>
          </a:p>
          <a:p>
            <a:pPr marL="0" indent="0">
              <a:spcBef>
                <a:spcPts val="0"/>
              </a:spcBef>
              <a:buNone/>
            </a:pPr>
            <a:r>
              <a:rPr lang="en-US" sz="2000" dirty="0"/>
              <a:t>1</a:t>
            </a:r>
          </a:p>
          <a:p>
            <a:pPr marL="0" indent="0">
              <a:spcBef>
                <a:spcPts val="0"/>
              </a:spcBef>
              <a:buNone/>
            </a:pPr>
            <a:r>
              <a:rPr lang="en-US" sz="2000" dirty="0"/>
              <a:t>1</a:t>
            </a:r>
          </a:p>
          <a:p>
            <a:pPr marL="0" indent="0">
              <a:spcBef>
                <a:spcPts val="0"/>
              </a:spcBef>
              <a:buNone/>
            </a:pPr>
            <a:r>
              <a:rPr lang="en-US" sz="2000" dirty="0"/>
              <a:t>1</a:t>
            </a:r>
          </a:p>
          <a:p>
            <a:pPr marL="0" indent="0">
              <a:spcBef>
                <a:spcPts val="0"/>
              </a:spcBef>
              <a:buNone/>
            </a:pPr>
            <a:r>
              <a:rPr lang="en-US" sz="2000" dirty="0"/>
              <a:t>1</a:t>
            </a:r>
            <a:endParaRPr lang="en-US" altLang="en-US" sz="2000" i="1" dirty="0" smtClean="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ChangeArrowheads="1"/>
          </p:cNvSpPr>
          <p:nvPr>
            <p:ph type="title"/>
          </p:nvPr>
        </p:nvSpPr>
        <p:spPr>
          <a:noFill/>
          <a:ln/>
        </p:spPr>
        <p:txBody>
          <a:bodyPr lIns="92075" tIns="46038" rIns="92075" bIns="46038"/>
          <a:lstStyle/>
          <a:p>
            <a:r>
              <a:rPr lang="en-US" altLang="en-US" dirty="0" smtClean="0"/>
              <a:t>Scope </a:t>
            </a:r>
            <a:r>
              <a:rPr lang="en-US" altLang="en-US" dirty="0"/>
              <a:t>of Identifiers</a:t>
            </a:r>
          </a:p>
        </p:txBody>
      </p:sp>
      <p:sp>
        <p:nvSpPr>
          <p:cNvPr id="286723" name="Rectangle 3"/>
          <p:cNvSpPr>
            <a:spLocks noGrp="1" noChangeArrowheads="1"/>
          </p:cNvSpPr>
          <p:nvPr>
            <p:ph idx="1"/>
          </p:nvPr>
        </p:nvSpPr>
        <p:spPr>
          <a:noFill/>
          <a:ln/>
        </p:spPr>
        <p:txBody>
          <a:bodyPr lIns="92075" tIns="46038" rIns="92075" bIns="46038"/>
          <a:lstStyle/>
          <a:p>
            <a:r>
              <a:rPr lang="en-US" altLang="en-US" dirty="0"/>
              <a:t>The scope of an identifier is the part of a program from which an identifier can be referenced</a:t>
            </a:r>
          </a:p>
          <a:p>
            <a:r>
              <a:rPr lang="en-US" altLang="en-US" dirty="0"/>
              <a:t>An identifier's scope starts at its declaration and ends at the end of the file (global identifiers</a:t>
            </a:r>
            <a:r>
              <a:rPr lang="en-US" altLang="en-US" dirty="0" smtClean="0"/>
              <a:t>)</a:t>
            </a:r>
          </a:p>
          <a:p>
            <a:r>
              <a:rPr lang="en-US" altLang="en-US" dirty="0" smtClean="0"/>
              <a:t>Variables declared inside a function are only </a:t>
            </a:r>
            <a:r>
              <a:rPr lang="en-US" altLang="en-US" dirty="0"/>
              <a:t>k</a:t>
            </a:r>
            <a:r>
              <a:rPr lang="en-US" altLang="en-US" dirty="0" smtClean="0"/>
              <a:t>nown in that function </a:t>
            </a:r>
            <a:r>
              <a:rPr lang="en-US" altLang="en-US" dirty="0"/>
              <a:t>(local identifiers)</a:t>
            </a:r>
          </a:p>
        </p:txBody>
      </p:sp>
    </p:spTree>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316493742</TotalTime>
  <Pages>72</Pages>
  <Words>1343</Words>
  <Application>Microsoft Macintosh PowerPoint</Application>
  <PresentationFormat>On-screen Show (4:3)</PresentationFormat>
  <Paragraphs>233</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Book Antiqua</vt:lpstr>
      <vt:lpstr>Courier</vt:lpstr>
      <vt:lpstr>Courier New</vt:lpstr>
      <vt:lpstr>Symbol</vt:lpstr>
      <vt:lpstr>Times New Roman</vt:lpstr>
      <vt:lpstr>Arial</vt:lpstr>
      <vt:lpstr>Office Theme</vt:lpstr>
      <vt:lpstr>Chapter 4   Implementing Free Functions</vt:lpstr>
      <vt:lpstr>Goals</vt:lpstr>
      <vt:lpstr>Implementing Free functions</vt:lpstr>
      <vt:lpstr>The return Statement</vt:lpstr>
      <vt:lpstr>f(x) = 2x2-1 in C++</vt:lpstr>
      <vt:lpstr>Another Example</vt:lpstr>
      <vt:lpstr>Test Drivers</vt:lpstr>
      <vt:lpstr>A test driver </vt:lpstr>
      <vt:lpstr>Scope of Identifiers</vt:lpstr>
      <vt:lpstr>Scope of Function Names</vt:lpstr>
      <vt:lpstr>Scope of Identifiers</vt:lpstr>
      <vt:lpstr>Reference parameters</vt:lpstr>
      <vt:lpstr>Reference Parameters</vt:lpstr>
      <vt:lpstr>void Functions</vt:lpstr>
      <vt:lpstr>Need &amp; to change two arguments</vt:lpstr>
      <vt:lpstr>Reference Parameters</vt:lpstr>
      <vt:lpstr>What is the Output?</vt:lpstr>
      <vt:lpstr>const Reference Parameters</vt:lpstr>
      <vt:lpstr>const Reference Parameters</vt:lpstr>
      <vt:lpstr>const Reference Parameters</vt:lpstr>
      <vt:lpstr>Summary of Parameters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Computing Fundamentals with C++</dc:title>
  <dc:subject/>
  <dc:creator>Rick Mercer - University of Arizona, Tucson AZ</dc:creator>
  <cp:keywords/>
  <dc:description/>
  <cp:lastModifiedBy>Microsoft Office User</cp:lastModifiedBy>
  <cp:revision>74</cp:revision>
  <cp:lastPrinted>1998-02-18T19:41:22Z</cp:lastPrinted>
  <dcterms:created xsi:type="dcterms:W3CDTF">1995-07-23T21:08:00Z</dcterms:created>
  <dcterms:modified xsi:type="dcterms:W3CDTF">2018-01-05T20:05:04Z</dcterms:modified>
</cp:coreProperties>
</file>