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4"/>
  </p:notesMasterIdLst>
  <p:handoutMasterIdLst>
    <p:handoutMasterId r:id="rId35"/>
  </p:handoutMasterIdLst>
  <p:sldIdLst>
    <p:sldId id="298" r:id="rId2"/>
    <p:sldId id="257" r:id="rId3"/>
    <p:sldId id="258" r:id="rId4"/>
    <p:sldId id="260" r:id="rId5"/>
    <p:sldId id="289" r:id="rId6"/>
    <p:sldId id="261" r:id="rId7"/>
    <p:sldId id="290" r:id="rId8"/>
    <p:sldId id="263" r:id="rId9"/>
    <p:sldId id="262" r:id="rId10"/>
    <p:sldId id="264" r:id="rId11"/>
    <p:sldId id="291" r:id="rId12"/>
    <p:sldId id="292" r:id="rId13"/>
    <p:sldId id="266" r:id="rId14"/>
    <p:sldId id="293" r:id="rId15"/>
    <p:sldId id="295" r:id="rId16"/>
    <p:sldId id="294" r:id="rId17"/>
    <p:sldId id="268" r:id="rId18"/>
    <p:sldId id="296" r:id="rId19"/>
    <p:sldId id="270" r:id="rId20"/>
    <p:sldId id="271" r:id="rId21"/>
    <p:sldId id="272" r:id="rId22"/>
    <p:sldId id="274" r:id="rId23"/>
    <p:sldId id="275" r:id="rId24"/>
    <p:sldId id="277" r:id="rId25"/>
    <p:sldId id="278" r:id="rId26"/>
    <p:sldId id="279" r:id="rId27"/>
    <p:sldId id="280" r:id="rId28"/>
    <p:sldId id="297" r:id="rId29"/>
    <p:sldId id="282" r:id="rId30"/>
    <p:sldId id="283" r:id="rId31"/>
    <p:sldId id="285" r:id="rId32"/>
    <p:sldId id="286" r:id="rId33"/>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B50069"/>
    <a:srgbClr val="FF0066"/>
    <a:srgbClr val="777777"/>
    <a:srgbClr val="393939"/>
    <a:srgbClr val="5F5F5F"/>
    <a:srgbClr val="B2B2B2"/>
    <a:srgbClr val="292929"/>
    <a:srgbClr val="001B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38"/>
    <p:restoredTop sz="94655"/>
  </p:normalViewPr>
  <p:slideViewPr>
    <p:cSldViewPr>
      <p:cViewPr>
        <p:scale>
          <a:sx n="100" d="100"/>
          <a:sy n="100" d="100"/>
        </p:scale>
        <p:origin x="496" y="14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ChangeArrowheads="1"/>
          </p:cNvSpPr>
          <p:nvPr/>
        </p:nvSpPr>
        <p:spPr bwMode="auto">
          <a:xfrm>
            <a:off x="671513" y="8305800"/>
            <a:ext cx="5576887"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r>
              <a:rPr lang="en-US" altLang="en-US" sz="1100" u="sng"/>
              <a:t>Computing Fundamentals with C++</a:t>
            </a:r>
            <a:r>
              <a:rPr lang="en-US" altLang="en-US" sz="1100"/>
              <a:t>, Object-Oriented Programming and Design, 2nd Edition  Rick Mercer, 1999, Franklin, Beedle and Associates, ISBN 1-887902-36-8</a:t>
            </a:r>
            <a:endParaRPr lang="en-US" altLang="en-US" sz="1100">
              <a:latin typeface="Book Antiqua" charset="0"/>
            </a:endParaRPr>
          </a:p>
        </p:txBody>
      </p:sp>
    </p:spTree>
    <p:extLst>
      <p:ext uri="{BB962C8B-B14F-4D97-AF65-F5344CB8AC3E}">
        <p14:creationId xmlns:p14="http://schemas.microsoft.com/office/powerpoint/2010/main" val="1049694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0225"/>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ltLang="en-US"/>
              <a:t>Click to edit Master notes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400800" y="8743950"/>
            <a:ext cx="3873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pPr algn="r"/>
            <a:fld id="{D500AB8F-A23D-1F49-AA23-18B05A1D1F9F}" type="slidenum">
              <a:rPr lang="en-US" altLang="en-US" sz="1400">
                <a:latin typeface="Book Antiqua" charset="0"/>
              </a:rPr>
              <a:pPr algn="r"/>
              <a:t>‹#›</a:t>
            </a:fld>
            <a:endParaRPr lang="en-US" altLang="en-US" sz="1400">
              <a:latin typeface="Book Antiqua" charset="0"/>
            </a:endParaRPr>
          </a:p>
        </p:txBody>
      </p:sp>
    </p:spTree>
    <p:extLst>
      <p:ext uri="{BB962C8B-B14F-4D97-AF65-F5344CB8AC3E}">
        <p14:creationId xmlns:p14="http://schemas.microsoft.com/office/powerpoint/2010/main" val="1247384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0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08719D6-B23A-194C-9EA2-30719379CA70}" type="datetimeFigureOut">
              <a:rPr lang="en-US" smtClean="0"/>
              <a:t>1/5/18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7D81801-102A-C747-82D3-83925D2F7DBE}" type="slidenum">
              <a:rPr lang="en-US" smtClean="0"/>
              <a:t>‹#›</a:t>
            </a:fld>
            <a:endParaRPr lang="en-US"/>
          </a:p>
        </p:txBody>
      </p:sp>
    </p:spTree>
    <p:extLst>
      <p:ext uri="{BB962C8B-B14F-4D97-AF65-F5344CB8AC3E}">
        <p14:creationId xmlns:p14="http://schemas.microsoft.com/office/powerpoint/2010/main" val="45647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93192" indent="-283464">
              <a:lnSpc>
                <a:spcPct val="100000"/>
              </a:lnSpc>
              <a:spcBef>
                <a:spcPts val="400"/>
              </a:spcBef>
              <a:defRPr sz="2800"/>
            </a:lvl1pPr>
            <a:lvl2pPr marL="914400" marR="0" indent="-365760" algn="l" defTabSz="685800" rtl="0" eaLnBrk="1" fontAlgn="auto" latinLnBrk="0" hangingPunct="1">
              <a:lnSpc>
                <a:spcPct val="100000"/>
              </a:lnSpc>
              <a:spcBef>
                <a:spcPts val="400"/>
              </a:spcBef>
              <a:spcAft>
                <a:spcPts val="0"/>
              </a:spcAft>
              <a:buClrTx/>
              <a:buSzTx/>
              <a:buFont typeface="Arial"/>
              <a:buChar char="•"/>
              <a:tabLst/>
              <a:defRPr sz="2600"/>
            </a:lvl2pPr>
            <a:lvl3pPr marL="1280160" indent="-365760">
              <a:lnSpc>
                <a:spcPct val="100000"/>
              </a:lnSpc>
              <a:spcBef>
                <a:spcPts val="400"/>
              </a:spcBef>
              <a:defRPr sz="2400" baseline="0"/>
            </a:lvl3pPr>
          </a:lstStyle>
          <a:p>
            <a:pPr lvl="0"/>
            <a:r>
              <a:rPr lang="en-US" dirty="0" smtClean="0"/>
              <a:t>Click to edit Master text styles</a:t>
            </a:r>
          </a:p>
          <a:p>
            <a:pPr lvl="1"/>
            <a:r>
              <a:rPr lang="en-US" dirty="0" smtClean="0"/>
              <a:t>Second </a:t>
            </a:r>
            <a:r>
              <a:rPr lang="en-US" dirty="0" smtClean="0"/>
              <a:t>level</a:t>
            </a:r>
          </a:p>
          <a:p>
            <a:pPr lvl="2"/>
            <a:r>
              <a:rPr lang="en-US" dirty="0" smtClean="0"/>
              <a:t>Third</a:t>
            </a:r>
            <a:endParaRPr lang="en-US" dirty="0" smtClean="0"/>
          </a:p>
        </p:txBody>
      </p:sp>
    </p:spTree>
    <p:extLst>
      <p:ext uri="{BB962C8B-B14F-4D97-AF65-F5344CB8AC3E}">
        <p14:creationId xmlns:p14="http://schemas.microsoft.com/office/powerpoint/2010/main" val="1142426640"/>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42380357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685800" rtl="0" eaLnBrk="1" latinLnBrk="0" hangingPunct="1">
        <a:lnSpc>
          <a:spcPct val="90000"/>
        </a:lnSpc>
        <a:spcBef>
          <a:spcPct val="0"/>
        </a:spcBef>
        <a:buNone/>
        <a:defRPr sz="4000" kern="1200">
          <a:solidFill>
            <a:schemeClr val="tx1"/>
          </a:solidFill>
          <a:latin typeface="Arial" charset="0"/>
          <a:ea typeface="Arial" charset="0"/>
          <a:cs typeface="Arial" charset="0"/>
        </a:defRPr>
      </a:lvl1pPr>
    </p:titleStyle>
    <p:bodyStyle>
      <a:lvl1pPr marL="171450" indent="-365760" algn="l" defTabSz="685800" rtl="0" eaLnBrk="1" latinLnBrk="0" hangingPunct="1">
        <a:lnSpc>
          <a:spcPct val="90000"/>
        </a:lnSpc>
        <a:spcBef>
          <a:spcPts val="750"/>
        </a:spcBef>
        <a:buFont typeface="Arial"/>
        <a:buChar char="•"/>
        <a:defRPr sz="3000" kern="1200">
          <a:solidFill>
            <a:schemeClr val="tx1"/>
          </a:solidFill>
          <a:latin typeface="Times New Roman" charset="0"/>
          <a:ea typeface="Times New Roman" charset="0"/>
          <a:cs typeface="Times New Roman" charset="0"/>
        </a:defRPr>
      </a:lvl1pPr>
      <a:lvl2pPr marL="822960" indent="-365760" algn="l" defTabSz="685800" rtl="0" eaLnBrk="1" latinLnBrk="0" hangingPunct="1">
        <a:lnSpc>
          <a:spcPct val="90000"/>
        </a:lnSpc>
        <a:spcBef>
          <a:spcPts val="375"/>
        </a:spcBef>
        <a:buFont typeface="Arial"/>
        <a:buChar char="•"/>
        <a:defRPr sz="2600" kern="1200">
          <a:solidFill>
            <a:schemeClr val="tx1"/>
          </a:solidFill>
          <a:latin typeface="Times New Roman" charset="0"/>
          <a:ea typeface="Times New Roman" charset="0"/>
          <a:cs typeface="Times New Roman" charset="0"/>
        </a:defRPr>
      </a:lvl2pPr>
      <a:lvl3pPr marL="1371600" indent="-365760" algn="l" defTabSz="685800" rtl="0" eaLnBrk="1" latinLnBrk="0" hangingPunct="1">
        <a:lnSpc>
          <a:spcPct val="90000"/>
        </a:lnSpc>
        <a:spcBef>
          <a:spcPts val="375"/>
        </a:spcBef>
        <a:buFont typeface="Arial"/>
        <a:buChar char="•"/>
        <a:defRPr sz="2200" kern="1200">
          <a:solidFill>
            <a:schemeClr val="tx1"/>
          </a:solidFill>
          <a:latin typeface="Times New Roman" charset="0"/>
          <a:ea typeface="Times New Roman" charset="0"/>
          <a:cs typeface="Times New Roman"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plusplus.com/strin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598488" y="1600200"/>
            <a:ext cx="8099425" cy="402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spcBef>
                <a:spcPct val="20000"/>
              </a:spcBef>
              <a:defRPr/>
            </a:pPr>
            <a:r>
              <a:rPr lang="en-US" altLang="en-US" sz="3600" dirty="0" smtClean="0">
                <a:solidFill>
                  <a:srgbClr val="000056"/>
                </a:solidFill>
                <a:latin typeface="Arial" charset="0"/>
              </a:rPr>
              <a:t>Chapter 5</a:t>
            </a:r>
          </a:p>
          <a:p>
            <a:pPr algn="ctr">
              <a:spcBef>
                <a:spcPct val="20000"/>
              </a:spcBef>
              <a:defRPr/>
            </a:pPr>
            <a:r>
              <a:rPr lang="en-US" altLang="en-US" sz="4000" dirty="0" smtClean="0">
                <a:solidFill>
                  <a:srgbClr val="000056"/>
                </a:solidFill>
                <a:latin typeface="Arial" charset="0"/>
              </a:rPr>
              <a:t> Sending Messages</a:t>
            </a:r>
          </a:p>
          <a:p>
            <a:pPr algn="ctr">
              <a:spcBef>
                <a:spcPct val="20000"/>
              </a:spcBef>
              <a:defRPr/>
            </a:pPr>
            <a:endParaRPr lang="en-US" altLang="en-US" sz="2000" dirty="0">
              <a:solidFill>
                <a:srgbClr val="000056"/>
              </a:solidFill>
              <a:latin typeface="Arial" charset="0"/>
            </a:endParaRPr>
          </a:p>
          <a:p>
            <a:pPr algn="ctr">
              <a:spcBef>
                <a:spcPct val="20000"/>
              </a:spcBef>
              <a:defRPr/>
            </a:pPr>
            <a:endParaRPr lang="en-US" altLang="en-US" sz="2000" dirty="0">
              <a:solidFill>
                <a:srgbClr val="000056"/>
              </a:solidFill>
              <a:latin typeface="Arial" charset="0"/>
            </a:endParaRPr>
          </a:p>
          <a:p>
            <a:pPr>
              <a:lnSpc>
                <a:spcPts val="2800"/>
              </a:lnSpc>
              <a:spcBef>
                <a:spcPct val="20000"/>
              </a:spcBef>
              <a:defRPr/>
            </a:pPr>
            <a:r>
              <a:rPr lang="en-US" altLang="en-US" dirty="0">
                <a:latin typeface="Arial" charset="0"/>
              </a:rPr>
              <a:t>3rd Edition</a:t>
            </a:r>
          </a:p>
          <a:p>
            <a:pPr>
              <a:lnSpc>
                <a:spcPts val="2800"/>
              </a:lnSpc>
              <a:spcBef>
                <a:spcPct val="20000"/>
              </a:spcBef>
              <a:defRPr/>
            </a:pPr>
            <a:r>
              <a:rPr lang="en-US" altLang="en-US" sz="3300" dirty="0" smtClean="0">
                <a:latin typeface="Arial" charset="0"/>
              </a:rPr>
              <a:t>Computing </a:t>
            </a:r>
            <a:r>
              <a:rPr lang="en-US" altLang="en-US" sz="3300" dirty="0">
                <a:latin typeface="Arial" charset="0"/>
              </a:rPr>
              <a:t>Fundamentals with C</a:t>
            </a:r>
            <a:r>
              <a:rPr lang="en-US" altLang="en-US" sz="3300" dirty="0" smtClean="0">
                <a:latin typeface="Arial" charset="0"/>
              </a:rPr>
              <a:t>++</a:t>
            </a:r>
            <a:endParaRPr lang="en-US" altLang="en-US" sz="3300" dirty="0">
              <a:latin typeface="Arial" charset="0"/>
            </a:endParaRPr>
          </a:p>
          <a:p>
            <a:pPr>
              <a:lnSpc>
                <a:spcPts val="2800"/>
              </a:lnSpc>
              <a:spcBef>
                <a:spcPts val="1200"/>
              </a:spcBef>
              <a:defRPr/>
            </a:pPr>
            <a:r>
              <a:rPr lang="en-US" altLang="en-US" dirty="0">
                <a:latin typeface="Arial" charset="0"/>
              </a:rPr>
              <a:t>Rick Mercer</a:t>
            </a:r>
          </a:p>
          <a:p>
            <a:pPr>
              <a:lnSpc>
                <a:spcPts val="2800"/>
              </a:lnSpc>
              <a:spcBef>
                <a:spcPct val="20000"/>
              </a:spcBef>
              <a:defRPr/>
            </a:pPr>
            <a:r>
              <a:rPr lang="en-US" altLang="en-US" dirty="0">
                <a:latin typeface="Arial" charset="0"/>
              </a:rPr>
              <a:t>Franklin, </a:t>
            </a:r>
            <a:r>
              <a:rPr lang="en-US" altLang="en-US" dirty="0" err="1">
                <a:latin typeface="Arial" charset="0"/>
              </a:rPr>
              <a:t>Beedle</a:t>
            </a:r>
            <a:r>
              <a:rPr lang="en-US" altLang="en-US" dirty="0">
                <a:latin typeface="Arial" charset="0"/>
              </a:rPr>
              <a:t> &amp; </a:t>
            </a:r>
            <a:r>
              <a:rPr lang="en-US" altLang="en-US" dirty="0" smtClean="0">
                <a:latin typeface="Arial" charset="0"/>
              </a:rPr>
              <a:t>Associate</a:t>
            </a:r>
            <a:r>
              <a:rPr lang="en-US" altLang="en-US" dirty="0" smtClean="0">
                <a:solidFill>
                  <a:srgbClr val="000056"/>
                </a:solidFill>
                <a:latin typeface="Arial" charset="0"/>
              </a:rPr>
              <a:t>s</a:t>
            </a:r>
            <a:endParaRPr lang="en-US" altLang="en-US" sz="2000" dirty="0">
              <a:effectLst>
                <a:outerShdw blurRad="38100" dist="38100" dir="2700000" algn="tl">
                  <a:srgbClr val="C0C0C0"/>
                </a:outerShdw>
              </a:effectLst>
              <a:latin typeface="Book Antiqua" charset="0"/>
            </a:endParaRPr>
          </a:p>
        </p:txBody>
      </p:sp>
    </p:spTree>
    <p:extLst>
      <p:ext uri="{BB962C8B-B14F-4D97-AF65-F5344CB8AC3E}">
        <p14:creationId xmlns:p14="http://schemas.microsoft.com/office/powerpoint/2010/main" val="200461216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0" y="365126"/>
            <a:ext cx="8896350" cy="1325563"/>
          </a:xfrm>
          <a:noFill/>
          <a:ln/>
        </p:spPr>
        <p:txBody>
          <a:bodyPr lIns="92075" tIns="46038" rIns="92075" bIns="46038">
            <a:normAutofit/>
          </a:bodyPr>
          <a:lstStyle/>
          <a:p>
            <a:r>
              <a:rPr lang="en-US" altLang="en-US" sz="3800" dirty="0"/>
              <a:t>Example </a:t>
            </a:r>
            <a:r>
              <a:rPr lang="en-US" altLang="en-US" sz="3800" dirty="0" smtClean="0"/>
              <a:t>Program Needs </a:t>
            </a:r>
            <a:r>
              <a:rPr lang="en-US" altLang="en-US" sz="3800" dirty="0" err="1" smtClean="0"/>
              <a:t>BankAccount.h</a:t>
            </a:r>
            <a:r>
              <a:rPr lang="en-US" altLang="en-US" sz="3800" dirty="0" smtClean="0"/>
              <a:t> and </a:t>
            </a:r>
            <a:r>
              <a:rPr lang="en-US" altLang="en-US" sz="3800" dirty="0" err="1" smtClean="0"/>
              <a:t>BankAccount.cpp</a:t>
            </a:r>
            <a:endParaRPr lang="en-US" altLang="en-US" sz="3800" dirty="0"/>
          </a:p>
        </p:txBody>
      </p:sp>
      <p:sp>
        <p:nvSpPr>
          <p:cNvPr id="220163" name="Rectangle 3"/>
          <p:cNvSpPr>
            <a:spLocks noGrp="1" noChangeArrowheads="1"/>
          </p:cNvSpPr>
          <p:nvPr>
            <p:ph idx="1"/>
          </p:nvPr>
        </p:nvSpPr>
        <p:spPr>
          <a:xfrm>
            <a:off x="159696" y="1690689"/>
            <a:ext cx="8984304" cy="4876800"/>
          </a:xfrm>
          <a:noFill/>
          <a:ln/>
        </p:spPr>
        <p:txBody>
          <a:bodyPr lIns="92075" tIns="46038" rIns="92075" bIns="46038">
            <a:normAutofit/>
          </a:bodyPr>
          <a:lstStyle/>
          <a:p>
            <a:pPr marL="109728" indent="0">
              <a:spcBef>
                <a:spcPts val="0"/>
              </a:spcBef>
              <a:spcAft>
                <a:spcPts val="200"/>
              </a:spcAft>
              <a:buNone/>
            </a:pPr>
            <a:r>
              <a:rPr lang="en-US" sz="2200" dirty="0" smtClean="0">
                <a:solidFill>
                  <a:srgbClr val="7F0055"/>
                </a:solidFill>
                <a:latin typeface="Courier" charset="0"/>
                <a:ea typeface="Courier" charset="0"/>
                <a:cs typeface="Courier" charset="0"/>
              </a:rPr>
              <a:t>#include</a:t>
            </a:r>
            <a:r>
              <a:rPr lang="en-US" sz="2200" dirty="0" smtClean="0">
                <a:solidFill>
                  <a:srgbClr val="000000"/>
                </a:solidFill>
                <a:latin typeface="Courier" charset="0"/>
                <a:ea typeface="Courier" charset="0"/>
                <a:cs typeface="Courier" charset="0"/>
              </a:rPr>
              <a:t> </a:t>
            </a:r>
            <a:r>
              <a:rPr lang="en-US" sz="2200" dirty="0" smtClean="0">
                <a:solidFill>
                  <a:srgbClr val="2A00FF"/>
                </a:solidFill>
                <a:latin typeface="Courier" charset="0"/>
                <a:ea typeface="Courier" charset="0"/>
                <a:cs typeface="Courier" charset="0"/>
              </a:rPr>
              <a:t>&lt;</a:t>
            </a:r>
            <a:r>
              <a:rPr lang="en-US" sz="2200" dirty="0" err="1" smtClean="0">
                <a:solidFill>
                  <a:srgbClr val="2A00FF"/>
                </a:solidFill>
                <a:latin typeface="Courier" charset="0"/>
                <a:ea typeface="Courier" charset="0"/>
                <a:cs typeface="Courier" charset="0"/>
              </a:rPr>
              <a:t>iostream</a:t>
            </a:r>
            <a:r>
              <a:rPr lang="en-US" sz="2200" dirty="0" smtClean="0">
                <a:solidFill>
                  <a:srgbClr val="2A00FF"/>
                </a:solidFill>
                <a:latin typeface="Courier" charset="0"/>
                <a:ea typeface="Courier" charset="0"/>
                <a:cs typeface="Courier" charset="0"/>
              </a:rPr>
              <a:t>&gt;</a:t>
            </a:r>
            <a:r>
              <a:rPr lang="en-US" sz="2200" dirty="0" smtClean="0">
                <a:solidFill>
                  <a:srgbClr val="000000"/>
                </a:solidFill>
                <a:latin typeface="Courier" charset="0"/>
                <a:ea typeface="Courier" charset="0"/>
                <a:cs typeface="Courier" charset="0"/>
              </a:rPr>
              <a:t>  </a:t>
            </a:r>
          </a:p>
          <a:p>
            <a:pPr marL="109728" indent="0">
              <a:spcBef>
                <a:spcPts val="0"/>
              </a:spcBef>
              <a:spcAft>
                <a:spcPts val="200"/>
              </a:spcAft>
              <a:buNone/>
            </a:pPr>
            <a:r>
              <a:rPr lang="en-US" sz="2200" dirty="0" smtClean="0">
                <a:solidFill>
                  <a:srgbClr val="7F0055"/>
                </a:solidFill>
                <a:latin typeface="Courier" charset="0"/>
                <a:ea typeface="Courier" charset="0"/>
                <a:cs typeface="Courier" charset="0"/>
              </a:rPr>
              <a:t>using</a:t>
            </a:r>
            <a:r>
              <a:rPr lang="en-US" sz="2200" dirty="0" smtClean="0">
                <a:solidFill>
                  <a:srgbClr val="000000"/>
                </a:solidFill>
                <a:latin typeface="Courier" charset="0"/>
                <a:ea typeface="Courier" charset="0"/>
                <a:cs typeface="Courier" charset="0"/>
              </a:rPr>
              <a:t> </a:t>
            </a:r>
            <a:r>
              <a:rPr lang="en-US" sz="2200" dirty="0" smtClean="0">
                <a:solidFill>
                  <a:srgbClr val="7F0055"/>
                </a:solidFill>
                <a:latin typeface="Courier" charset="0"/>
                <a:ea typeface="Courier" charset="0"/>
                <a:cs typeface="Courier" charset="0"/>
              </a:rPr>
              <a:t>namespace</a:t>
            </a: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std</a:t>
            </a:r>
            <a:r>
              <a:rPr lang="en-US" sz="2200" dirty="0" smtClean="0">
                <a:solidFill>
                  <a:srgbClr val="000000"/>
                </a:solidFill>
                <a:latin typeface="Courier" charset="0"/>
                <a:ea typeface="Courier" charset="0"/>
                <a:cs typeface="Courier" charset="0"/>
              </a:rPr>
              <a:t>;</a:t>
            </a:r>
          </a:p>
          <a:p>
            <a:pPr marL="109728" indent="0">
              <a:spcBef>
                <a:spcPts val="0"/>
              </a:spcBef>
              <a:spcAft>
                <a:spcPts val="200"/>
              </a:spcAft>
              <a:buNone/>
            </a:pPr>
            <a:r>
              <a:rPr lang="en-US" sz="2200" dirty="0" smtClean="0">
                <a:solidFill>
                  <a:srgbClr val="7F0055"/>
                </a:solidFill>
                <a:latin typeface="Courier" charset="0"/>
                <a:ea typeface="Courier" charset="0"/>
                <a:cs typeface="Courier" charset="0"/>
              </a:rPr>
              <a:t>#include</a:t>
            </a:r>
            <a:r>
              <a:rPr lang="en-US" sz="2200" dirty="0" smtClean="0">
                <a:solidFill>
                  <a:srgbClr val="000000"/>
                </a:solidFill>
                <a:latin typeface="Courier" charset="0"/>
                <a:ea typeface="Courier" charset="0"/>
                <a:cs typeface="Courier" charset="0"/>
              </a:rPr>
              <a:t> </a:t>
            </a:r>
            <a:r>
              <a:rPr lang="en-US" sz="2200" dirty="0" smtClean="0">
                <a:solidFill>
                  <a:srgbClr val="2A00FF"/>
                </a:solidFill>
                <a:latin typeface="Courier" charset="0"/>
                <a:ea typeface="Courier" charset="0"/>
                <a:cs typeface="Courier" charset="0"/>
              </a:rPr>
              <a:t>"</a:t>
            </a:r>
            <a:r>
              <a:rPr lang="en-US" sz="2200" dirty="0" err="1" smtClean="0">
                <a:solidFill>
                  <a:srgbClr val="2A00FF"/>
                </a:solidFill>
                <a:latin typeface="Courier" charset="0"/>
                <a:ea typeface="Courier" charset="0"/>
                <a:cs typeface="Courier" charset="0"/>
              </a:rPr>
              <a:t>BankAccount.h</a:t>
            </a:r>
            <a:r>
              <a:rPr lang="en-US" sz="2200" dirty="0" smtClean="0">
                <a:solidFill>
                  <a:srgbClr val="2A00FF"/>
                </a:solidFill>
                <a:latin typeface="Courier" charset="0"/>
                <a:ea typeface="Courier" charset="0"/>
                <a:cs typeface="Courier" charset="0"/>
              </a:rPr>
              <a:t>"</a:t>
            </a:r>
            <a:r>
              <a:rPr lang="en-US" sz="2200" dirty="0" smtClean="0">
                <a:solidFill>
                  <a:srgbClr val="000000"/>
                </a:solidFill>
                <a:latin typeface="Courier" charset="0"/>
                <a:ea typeface="Courier" charset="0"/>
                <a:cs typeface="Courier" charset="0"/>
              </a:rPr>
              <a:t> </a:t>
            </a:r>
            <a:r>
              <a:rPr lang="en-US" sz="2200" dirty="0" smtClean="0">
                <a:solidFill>
                  <a:srgbClr val="3F7F5F"/>
                </a:solidFill>
                <a:latin typeface="Courier" charset="0"/>
                <a:ea typeface="Courier" charset="0"/>
                <a:cs typeface="Courier" charset="0"/>
              </a:rPr>
              <a:t>// class </a:t>
            </a:r>
            <a:r>
              <a:rPr lang="en-US" sz="2200" dirty="0" err="1" smtClean="0">
                <a:solidFill>
                  <a:srgbClr val="3F7F5F"/>
                </a:solidFill>
                <a:latin typeface="Courier" charset="0"/>
                <a:ea typeface="Courier" charset="0"/>
                <a:cs typeface="Courier" charset="0"/>
              </a:rPr>
              <a:t>BankAccount</a:t>
            </a:r>
            <a:endParaRPr lang="en-US" sz="2200" dirty="0" smtClean="0">
              <a:solidFill>
                <a:srgbClr val="3F7F5F"/>
              </a:solidFill>
              <a:latin typeface="Courier" charset="0"/>
              <a:ea typeface="Courier" charset="0"/>
              <a:cs typeface="Courier" charset="0"/>
            </a:endParaRPr>
          </a:p>
          <a:p>
            <a:pPr marL="109728" indent="0">
              <a:spcBef>
                <a:spcPts val="0"/>
              </a:spcBef>
              <a:spcAft>
                <a:spcPts val="200"/>
              </a:spcAft>
              <a:buNone/>
            </a:pPr>
            <a:r>
              <a:rPr lang="en-US" sz="2200" dirty="0" err="1" smtClean="0">
                <a:solidFill>
                  <a:srgbClr val="7F0055"/>
                </a:solidFill>
                <a:latin typeface="Courier" charset="0"/>
                <a:ea typeface="Courier" charset="0"/>
                <a:cs typeface="Courier" charset="0"/>
              </a:rPr>
              <a:t>int</a:t>
            </a:r>
            <a:r>
              <a:rPr lang="en-US" sz="2200" dirty="0" smtClean="0">
                <a:solidFill>
                  <a:srgbClr val="000000"/>
                </a:solidFill>
                <a:latin typeface="Courier" charset="0"/>
                <a:ea typeface="Courier" charset="0"/>
                <a:cs typeface="Courier" charset="0"/>
              </a:rPr>
              <a:t> main() {</a:t>
            </a:r>
          </a:p>
          <a:p>
            <a:pPr marL="109728" indent="0">
              <a:spcBef>
                <a:spcPts val="0"/>
              </a:spcBef>
              <a:spcAft>
                <a:spcPts val="200"/>
              </a:spcAft>
              <a:buNone/>
            </a:pPr>
            <a:r>
              <a:rPr lang="en-US" sz="2200" dirty="0" smtClean="0">
                <a:solidFill>
                  <a:srgbClr val="000000"/>
                </a:solidFill>
                <a:latin typeface="Courier" charset="0"/>
                <a:ea typeface="Courier" charset="0"/>
                <a:cs typeface="Courier" charset="0"/>
              </a:rPr>
              <a:t>  </a:t>
            </a:r>
            <a:r>
              <a:rPr lang="en-US" sz="2200" dirty="0" err="1" smtClean="0">
                <a:solidFill>
                  <a:srgbClr val="005032"/>
                </a:solidFill>
                <a:latin typeface="Courier" charset="0"/>
                <a:ea typeface="Courier" charset="0"/>
                <a:cs typeface="Courier" charset="0"/>
              </a:rPr>
              <a:t>BankAccount</a:t>
            </a:r>
            <a:r>
              <a:rPr lang="en-US" sz="2200" dirty="0" smtClean="0">
                <a:solidFill>
                  <a:srgbClr val="000000"/>
                </a:solidFill>
                <a:latin typeface="Courier" charset="0"/>
                <a:ea typeface="Courier" charset="0"/>
                <a:cs typeface="Courier" charset="0"/>
              </a:rPr>
              <a:t> acct(</a:t>
            </a:r>
            <a:r>
              <a:rPr lang="en-US" sz="2200" dirty="0" smtClean="0">
                <a:solidFill>
                  <a:srgbClr val="2A00FF"/>
                </a:solidFill>
                <a:latin typeface="Courier" charset="0"/>
                <a:ea typeface="Courier" charset="0"/>
                <a:cs typeface="Courier" charset="0"/>
              </a:rPr>
              <a:t>"Chris"</a:t>
            </a:r>
            <a:r>
              <a:rPr lang="en-US" sz="2200" dirty="0" smtClean="0">
                <a:solidFill>
                  <a:srgbClr val="000000"/>
                </a:solidFill>
                <a:latin typeface="Courier" charset="0"/>
                <a:ea typeface="Courier" charset="0"/>
                <a:cs typeface="Courier" charset="0"/>
              </a:rPr>
              <a:t>, 0.00);</a:t>
            </a:r>
          </a:p>
          <a:p>
            <a:pPr marL="109728" indent="0">
              <a:spcBef>
                <a:spcPts val="0"/>
              </a:spcBef>
              <a:spcAft>
                <a:spcPts val="200"/>
              </a:spcAft>
              <a:buNone/>
            </a:pPr>
            <a:r>
              <a:rPr lang="cs-CZ" sz="2200" dirty="0" smtClean="0">
                <a:solidFill>
                  <a:srgbClr val="000000"/>
                </a:solidFill>
                <a:latin typeface="Courier" charset="0"/>
                <a:ea typeface="Courier" charset="0"/>
                <a:cs typeface="Courier" charset="0"/>
              </a:rPr>
              <a:t>  </a:t>
            </a:r>
            <a:r>
              <a:rPr lang="en-US" sz="2200" dirty="0" smtClean="0">
                <a:solidFill>
                  <a:srgbClr val="000000"/>
                </a:solidFill>
                <a:latin typeface="Courier" charset="0"/>
                <a:ea typeface="Courier" charset="0"/>
                <a:cs typeface="Courier" charset="0"/>
              </a:rPr>
              <a:t>acct</a:t>
            </a:r>
            <a:r>
              <a:rPr lang="cs-CZ" sz="2200" dirty="0" smtClean="0">
                <a:solidFill>
                  <a:srgbClr val="000000"/>
                </a:solidFill>
                <a:latin typeface="Courier" charset="0"/>
                <a:ea typeface="Courier" charset="0"/>
                <a:cs typeface="Courier" charset="0"/>
              </a:rPr>
              <a:t>.deposit(222.22);</a:t>
            </a:r>
          </a:p>
          <a:p>
            <a:pPr marL="109728" indent="0">
              <a:spcBef>
                <a:spcPts val="0"/>
              </a:spcBef>
              <a:spcAft>
                <a:spcPts val="200"/>
              </a:spcAft>
              <a:buNone/>
            </a:pP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acct.withdraw</a:t>
            </a:r>
            <a:r>
              <a:rPr lang="en-US" sz="2200" dirty="0" smtClean="0">
                <a:solidFill>
                  <a:srgbClr val="000000"/>
                </a:solidFill>
                <a:latin typeface="Courier" charset="0"/>
                <a:ea typeface="Courier" charset="0"/>
                <a:cs typeface="Courier" charset="0"/>
              </a:rPr>
              <a:t>(20.00);</a:t>
            </a:r>
          </a:p>
          <a:p>
            <a:pPr marL="109728" indent="0">
              <a:spcBef>
                <a:spcPts val="0"/>
              </a:spcBef>
              <a:spcAft>
                <a:spcPts val="200"/>
              </a:spcAft>
              <a:buNone/>
            </a:pPr>
            <a:r>
              <a:rPr lang="en-US" sz="1800" dirty="0" smtClean="0">
                <a:solidFill>
                  <a:srgbClr val="000000"/>
                </a:solidFill>
                <a:latin typeface="Courier" charset="0"/>
                <a:ea typeface="Courier" charset="0"/>
                <a:cs typeface="Courier" charset="0"/>
              </a:rPr>
              <a:t> </a:t>
            </a:r>
          </a:p>
          <a:p>
            <a:pPr marL="109728" indent="0">
              <a:spcBef>
                <a:spcPts val="0"/>
              </a:spcBef>
              <a:spcAft>
                <a:spcPts val="200"/>
              </a:spcAft>
              <a:buNone/>
            </a:pPr>
            <a:r>
              <a:rPr lang="en-US" sz="2200" dirty="0">
                <a:solidFill>
                  <a:srgbClr val="000000"/>
                </a:solidFill>
                <a:latin typeface="Courier" charset="0"/>
                <a:ea typeface="Courier" charset="0"/>
                <a:cs typeface="Courier" charset="0"/>
              </a:rPr>
              <a:t> </a:t>
            </a:r>
            <a:r>
              <a:rPr lang="en-US"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cout</a:t>
            </a:r>
            <a:r>
              <a:rPr lang="mr-IN" sz="2200" dirty="0" smtClean="0">
                <a:solidFill>
                  <a:srgbClr val="000000"/>
                </a:solidFill>
                <a:latin typeface="Courier" charset="0"/>
                <a:ea typeface="Courier" charset="0"/>
                <a:cs typeface="Courier" charset="0"/>
              </a:rPr>
              <a:t> &lt;&lt; </a:t>
            </a:r>
            <a:r>
              <a:rPr lang="en-US" sz="2200" dirty="0" smtClean="0">
                <a:solidFill>
                  <a:srgbClr val="000000"/>
                </a:solidFill>
                <a:latin typeface="Courier" charset="0"/>
                <a:ea typeface="Courier" charset="0"/>
                <a:cs typeface="Courier" charset="0"/>
              </a:rPr>
              <a:t>"Name: " &lt;&lt; acct</a:t>
            </a:r>
            <a:r>
              <a:rPr lang="mr-IN" sz="2200" dirty="0" smtClean="0">
                <a:solidFill>
                  <a:srgbClr val="000000"/>
                </a:solidFill>
                <a:latin typeface="Courier" charset="0"/>
                <a:ea typeface="Courier" charset="0"/>
                <a:cs typeface="Courier" charset="0"/>
              </a:rPr>
              <a:t>.</a:t>
            </a:r>
            <a:r>
              <a:rPr lang="mr-IN" sz="2200" dirty="0" err="1" smtClean="0">
                <a:solidFill>
                  <a:srgbClr val="000000"/>
                </a:solidFill>
                <a:latin typeface="Courier" charset="0"/>
                <a:ea typeface="Courier" charset="0"/>
                <a:cs typeface="Courier" charset="0"/>
              </a:rPr>
              <a:t>getName</a:t>
            </a:r>
            <a:r>
              <a:rPr lang="mr-IN" sz="2200" dirty="0" smtClean="0">
                <a:solidFill>
                  <a:srgbClr val="000000"/>
                </a:solidFill>
                <a:latin typeface="Courier" charset="0"/>
                <a:ea typeface="Courier" charset="0"/>
                <a:cs typeface="Courier" charset="0"/>
              </a:rPr>
              <a:t>()</a:t>
            </a:r>
            <a:r>
              <a:rPr lang="en-US" sz="2200" dirty="0" smtClean="0">
                <a:solidFill>
                  <a:srgbClr val="000000"/>
                </a:solidFill>
                <a:latin typeface="Courier" charset="0"/>
                <a:ea typeface="Courier" charset="0"/>
                <a:cs typeface="Courier" charset="0"/>
              </a:rPr>
              <a:t> &lt;&lt; </a:t>
            </a:r>
            <a:r>
              <a:rPr lang="en-US" sz="2200" dirty="0" err="1" smtClean="0">
                <a:solidFill>
                  <a:srgbClr val="000000"/>
                </a:solidFill>
                <a:latin typeface="Courier" charset="0"/>
                <a:ea typeface="Courier" charset="0"/>
                <a:cs typeface="Courier" charset="0"/>
              </a:rPr>
              <a:t>endl</a:t>
            </a:r>
            <a:r>
              <a:rPr lang="en-US" sz="2200" dirty="0" smtClean="0">
                <a:solidFill>
                  <a:srgbClr val="000000"/>
                </a:solidFill>
                <a:latin typeface="Courier" charset="0"/>
                <a:ea typeface="Courier" charset="0"/>
                <a:cs typeface="Courier" charset="0"/>
              </a:rPr>
              <a:t>;</a:t>
            </a:r>
            <a:endParaRPr lang="mr-IN" sz="2200" dirty="0" smtClean="0">
              <a:solidFill>
                <a:srgbClr val="000000"/>
              </a:solidFill>
              <a:latin typeface="Courier" charset="0"/>
              <a:ea typeface="Courier" charset="0"/>
              <a:cs typeface="Courier" charset="0"/>
            </a:endParaRPr>
          </a:p>
          <a:p>
            <a:pPr marL="109728" indent="0">
              <a:spcBef>
                <a:spcPts val="0"/>
              </a:spcBef>
              <a:spcAft>
                <a:spcPts val="200"/>
              </a:spcAft>
              <a:buNone/>
            </a:pPr>
            <a:r>
              <a:rPr lang="mr-IN" sz="2200" dirty="0" smtClean="0">
                <a:solidFill>
                  <a:srgbClr val="000000"/>
                </a:solidFill>
                <a:latin typeface="Courier" charset="0"/>
                <a:ea typeface="Courier" charset="0"/>
                <a:cs typeface="Courier" charset="0"/>
              </a:rPr>
              <a:t> </a:t>
            </a:r>
            <a:r>
              <a:rPr lang="en-US"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cout</a:t>
            </a:r>
            <a:r>
              <a:rPr lang="mr-IN" sz="2200" dirty="0" smtClean="0">
                <a:solidFill>
                  <a:srgbClr val="000000"/>
                </a:solidFill>
                <a:latin typeface="Courier" charset="0"/>
                <a:ea typeface="Courier" charset="0"/>
                <a:cs typeface="Courier" charset="0"/>
              </a:rPr>
              <a:t> &lt;&lt; </a:t>
            </a:r>
            <a:r>
              <a:rPr lang="en-US" sz="2200" dirty="0" smtClean="0">
                <a:solidFill>
                  <a:srgbClr val="000000"/>
                </a:solidFill>
                <a:latin typeface="Courier" charset="0"/>
                <a:ea typeface="Courier" charset="0"/>
                <a:cs typeface="Courier" charset="0"/>
              </a:rPr>
              <a:t>"Balance: " &lt;&lt; acct</a:t>
            </a:r>
            <a:r>
              <a:rPr lang="mr-IN" sz="2200" dirty="0" smtClean="0">
                <a:solidFill>
                  <a:srgbClr val="000000"/>
                </a:solidFill>
                <a:latin typeface="Courier" charset="0"/>
                <a:ea typeface="Courier" charset="0"/>
                <a:cs typeface="Courier" charset="0"/>
              </a:rPr>
              <a:t>.</a:t>
            </a:r>
            <a:r>
              <a:rPr lang="mr-IN" sz="2200" dirty="0" err="1" smtClean="0">
                <a:solidFill>
                  <a:srgbClr val="000000"/>
                </a:solidFill>
                <a:latin typeface="Courier" charset="0"/>
                <a:ea typeface="Courier" charset="0"/>
                <a:cs typeface="Courier" charset="0"/>
              </a:rPr>
              <a:t>getBalance</a:t>
            </a:r>
            <a:r>
              <a:rPr lang="mr-IN" sz="2200" dirty="0" smtClean="0">
                <a:solidFill>
                  <a:srgbClr val="000000"/>
                </a:solidFill>
                <a:latin typeface="Courier" charset="0"/>
                <a:ea typeface="Courier" charset="0"/>
                <a:cs typeface="Courier" charset="0"/>
              </a:rPr>
              <a:t>() &lt;&lt; </a:t>
            </a:r>
            <a:r>
              <a:rPr lang="mr-IN" sz="2200" dirty="0" err="1" smtClean="0">
                <a:solidFill>
                  <a:srgbClr val="000000"/>
                </a:solidFill>
                <a:latin typeface="Courier" charset="0"/>
                <a:ea typeface="Courier" charset="0"/>
                <a:cs typeface="Courier" charset="0"/>
              </a:rPr>
              <a:t>endl</a:t>
            </a:r>
            <a:r>
              <a:rPr lang="mr-IN" sz="2200" dirty="0" smtClean="0">
                <a:solidFill>
                  <a:srgbClr val="000000"/>
                </a:solidFill>
                <a:latin typeface="Courier" charset="0"/>
                <a:ea typeface="Courier" charset="0"/>
                <a:cs typeface="Courier" charset="0"/>
              </a:rPr>
              <a:t>;</a:t>
            </a:r>
            <a:endParaRPr lang="en-US" sz="2200" dirty="0" smtClean="0">
              <a:solidFill>
                <a:srgbClr val="000000"/>
              </a:solidFill>
              <a:latin typeface="Courier" charset="0"/>
              <a:ea typeface="Courier" charset="0"/>
              <a:cs typeface="Courier" charset="0"/>
            </a:endParaRPr>
          </a:p>
          <a:p>
            <a:pPr marL="109728" indent="0">
              <a:spcBef>
                <a:spcPts val="0"/>
              </a:spcBef>
              <a:spcAft>
                <a:spcPts val="200"/>
              </a:spcAft>
              <a:buNone/>
            </a:pPr>
            <a:endParaRPr lang="mr-IN" sz="1800" dirty="0" smtClean="0">
              <a:solidFill>
                <a:srgbClr val="000000"/>
              </a:solidFill>
              <a:latin typeface="Courier" charset="0"/>
              <a:ea typeface="Courier" charset="0"/>
              <a:cs typeface="Courier" charset="0"/>
            </a:endParaRPr>
          </a:p>
          <a:p>
            <a:pPr marL="109728" indent="0">
              <a:spcBef>
                <a:spcPts val="0"/>
              </a:spcBef>
              <a:spcAft>
                <a:spcPts val="200"/>
              </a:spcAft>
              <a:buNone/>
            </a:pPr>
            <a:r>
              <a:rPr lang="en-US" sz="2200" dirty="0" smtClean="0">
                <a:solidFill>
                  <a:srgbClr val="000000"/>
                </a:solidFill>
                <a:latin typeface="Courier" charset="0"/>
                <a:ea typeface="Courier" charset="0"/>
                <a:cs typeface="Courier" charset="0"/>
              </a:rPr>
              <a:t>  </a:t>
            </a:r>
            <a:r>
              <a:rPr lang="en-US" sz="2200" dirty="0" smtClean="0">
                <a:solidFill>
                  <a:srgbClr val="7F0055"/>
                </a:solidFill>
                <a:latin typeface="Courier" charset="0"/>
                <a:ea typeface="Courier" charset="0"/>
                <a:cs typeface="Courier" charset="0"/>
              </a:rPr>
              <a:t>return</a:t>
            </a:r>
            <a:r>
              <a:rPr lang="en-US" sz="2200" dirty="0" smtClean="0">
                <a:solidFill>
                  <a:srgbClr val="000000"/>
                </a:solidFill>
                <a:latin typeface="Courier" charset="0"/>
                <a:ea typeface="Courier" charset="0"/>
                <a:cs typeface="Courier" charset="0"/>
              </a:rPr>
              <a:t> 0;</a:t>
            </a:r>
          </a:p>
          <a:p>
            <a:pPr marL="109728" indent="0">
              <a:spcBef>
                <a:spcPts val="0"/>
              </a:spcBef>
              <a:spcAft>
                <a:spcPts val="200"/>
              </a:spcAft>
              <a:buNone/>
            </a:pPr>
            <a:r>
              <a:rPr lang="en-US" sz="2200" dirty="0" smtClean="0">
                <a:solidFill>
                  <a:srgbClr val="000000"/>
                </a:solidFill>
                <a:latin typeface="Courier" charset="0"/>
                <a:ea typeface="Courier" charset="0"/>
                <a:cs typeface="Courier" charset="0"/>
              </a:rPr>
              <a:t>}</a:t>
            </a:r>
            <a:endParaRPr lang="en-US" altLang="en-US" sz="2200" i="1" dirty="0">
              <a:solidFill>
                <a:schemeClr val="tx1"/>
              </a:solidFill>
              <a:latin typeface="Courier" charset="0"/>
              <a:ea typeface="Courier" charset="0"/>
              <a:cs typeface="Courier" charset="0"/>
            </a:endParaRPr>
          </a:p>
        </p:txBody>
      </p:sp>
      <p:sp>
        <p:nvSpPr>
          <p:cNvPr id="2" name="TextBox 1"/>
          <p:cNvSpPr txBox="1"/>
          <p:nvPr/>
        </p:nvSpPr>
        <p:spPr>
          <a:xfrm>
            <a:off x="2819400" y="5410200"/>
            <a:ext cx="3048000" cy="1138773"/>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txBody>
          <a:bodyPr wrap="square" rtlCol="0">
            <a:spAutoFit/>
          </a:bodyPr>
          <a:lstStyle/>
          <a:p>
            <a:r>
              <a:rPr lang="en-US" i="1" dirty="0" smtClean="0"/>
              <a:t>Output</a:t>
            </a:r>
          </a:p>
          <a:p>
            <a:r>
              <a:rPr lang="en-US" sz="2200" dirty="0">
                <a:latin typeface="Courier" charset="0"/>
                <a:ea typeface="Courier" charset="0"/>
                <a:cs typeface="Courier" charset="0"/>
              </a:rPr>
              <a:t>Name: Chris</a:t>
            </a:r>
          </a:p>
          <a:p>
            <a:r>
              <a:rPr lang="it-IT" sz="2200" dirty="0">
                <a:latin typeface="Courier" charset="0"/>
                <a:ea typeface="Courier" charset="0"/>
                <a:cs typeface="Courier" charset="0"/>
              </a:rPr>
              <a:t>Balance: </a:t>
            </a:r>
            <a:r>
              <a:rPr lang="it-IT" sz="2200" dirty="0" smtClean="0">
                <a:latin typeface="Courier" charset="0"/>
                <a:ea typeface="Courier" charset="0"/>
                <a:cs typeface="Courier" charset="0"/>
              </a:rPr>
              <a:t>202.22</a:t>
            </a:r>
            <a:endParaRPr lang="en-US" sz="2200" dirty="0">
              <a:latin typeface="Courier" charset="0"/>
              <a:ea typeface="Courier" charset="0"/>
              <a:cs typeface="Courier"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0" y="365126"/>
            <a:ext cx="8896350" cy="1325563"/>
          </a:xfrm>
          <a:noFill/>
          <a:ln/>
        </p:spPr>
        <p:txBody>
          <a:bodyPr lIns="92075" tIns="46038" rIns="92075" bIns="46038">
            <a:normAutofit/>
          </a:bodyPr>
          <a:lstStyle/>
          <a:p>
            <a:r>
              <a:rPr lang="en-US" altLang="en-US" sz="3800" dirty="0" smtClean="0"/>
              <a:t>Object Diagram</a:t>
            </a:r>
            <a:endParaRPr lang="en-US" altLang="en-US" sz="3800" dirty="0"/>
          </a:p>
        </p:txBody>
      </p:sp>
      <p:sp>
        <p:nvSpPr>
          <p:cNvPr id="220163" name="Rectangle 3"/>
          <p:cNvSpPr>
            <a:spLocks noGrp="1" noChangeArrowheads="1"/>
          </p:cNvSpPr>
          <p:nvPr>
            <p:ph idx="1"/>
          </p:nvPr>
        </p:nvSpPr>
        <p:spPr>
          <a:xfrm>
            <a:off x="552450" y="1828800"/>
            <a:ext cx="8286750" cy="4876800"/>
          </a:xfrm>
          <a:noFill/>
          <a:ln/>
        </p:spPr>
        <p:txBody>
          <a:bodyPr lIns="92075" tIns="46038" rIns="92075" bIns="46038">
            <a:normAutofit/>
          </a:bodyPr>
          <a:lstStyle/>
          <a:p>
            <a:r>
              <a:rPr lang="en-US" dirty="0" smtClean="0"/>
              <a:t>Every </a:t>
            </a:r>
            <a:r>
              <a:rPr lang="en-US" dirty="0"/>
              <a:t>object has</a:t>
            </a:r>
          </a:p>
          <a:p>
            <a:pPr lvl="1"/>
            <a:r>
              <a:rPr lang="en-US" dirty="0"/>
              <a:t>a name: a variable that references the entire object</a:t>
            </a:r>
          </a:p>
          <a:p>
            <a:pPr lvl="1"/>
            <a:r>
              <a:rPr lang="en-US" dirty="0"/>
              <a:t>state: the values that the object currently </a:t>
            </a:r>
            <a:r>
              <a:rPr lang="en-US" dirty="0" smtClean="0"/>
              <a:t>has</a:t>
            </a:r>
          </a:p>
          <a:p>
            <a:r>
              <a:rPr lang="en-US" dirty="0" smtClean="0"/>
              <a:t>This object diagram shows the state of the object from the previous program</a:t>
            </a:r>
          </a:p>
        </p:txBody>
      </p:sp>
      <p:graphicFrame>
        <p:nvGraphicFramePr>
          <p:cNvPr id="5" name="Table 4"/>
          <p:cNvGraphicFramePr>
            <a:graphicFrameLocks noGrp="1"/>
          </p:cNvGraphicFramePr>
          <p:nvPr>
            <p:extLst>
              <p:ext uri="{D42A27DB-BD31-4B8C-83A1-F6EECF244321}">
                <p14:modId xmlns:p14="http://schemas.microsoft.com/office/powerpoint/2010/main" val="671734812"/>
              </p:ext>
            </p:extLst>
          </p:nvPr>
        </p:nvGraphicFramePr>
        <p:xfrm>
          <a:off x="2209800" y="4495800"/>
          <a:ext cx="3581400" cy="1305560"/>
        </p:xfrm>
        <a:graphic>
          <a:graphicData uri="http://schemas.openxmlformats.org/drawingml/2006/table">
            <a:tbl>
              <a:tblPr firstRow="1" bandRow="1">
                <a:tableStyleId>{5C22544A-7EE6-4342-B048-85BDC9FD1C3A}</a:tableStyleId>
              </a:tblPr>
              <a:tblGrid>
                <a:gridCol w="3581400"/>
              </a:tblGrid>
              <a:tr h="262325">
                <a:tc>
                  <a:txBody>
                    <a:bodyPr/>
                    <a:lstStyle/>
                    <a:p>
                      <a:pPr algn="ctr">
                        <a:spcBef>
                          <a:spcPts val="100"/>
                        </a:spcBef>
                        <a:spcAft>
                          <a:spcPts val="100"/>
                        </a:spcAft>
                      </a:pPr>
                      <a:r>
                        <a:rPr lang="en-US" sz="2400" b="0" dirty="0" err="1" smtClean="0">
                          <a:solidFill>
                            <a:schemeClr val="tx1"/>
                          </a:solidFill>
                          <a:latin typeface="Courier" charset="0"/>
                          <a:ea typeface="Courier" charset="0"/>
                          <a:cs typeface="Courier" charset="0"/>
                        </a:rPr>
                        <a:t>BankAccount</a:t>
                      </a:r>
                      <a:r>
                        <a:rPr lang="en-US" sz="2400" b="0" dirty="0" smtClean="0">
                          <a:solidFill>
                            <a:schemeClr val="tx1"/>
                          </a:solidFill>
                          <a:latin typeface="Courier" charset="0"/>
                          <a:ea typeface="Courier" charset="0"/>
                          <a:cs typeface="Courier" charset="0"/>
                        </a:rPr>
                        <a:t> </a:t>
                      </a:r>
                      <a:r>
                        <a:rPr lang="en-US" sz="2400" b="0" u="sng" dirty="0" err="1" smtClean="0">
                          <a:solidFill>
                            <a:schemeClr val="tx1"/>
                          </a:solidFill>
                          <a:latin typeface="Courier" charset="0"/>
                          <a:ea typeface="Courier" charset="0"/>
                          <a:cs typeface="Courier" charset="0"/>
                        </a:rPr>
                        <a:t>anAcct</a:t>
                      </a:r>
                      <a:endParaRPr lang="en-US" sz="2400" b="0" u="sng" dirty="0">
                        <a:solidFill>
                          <a:schemeClr val="tx1"/>
                        </a:solidFill>
                        <a:latin typeface="Courier" charset="0"/>
                        <a:ea typeface="Courier" charset="0"/>
                        <a:cs typeface="Courier" charset="0"/>
                      </a:endParaRPr>
                    </a:p>
                  </a:txBody>
                  <a:tcPr/>
                </a:tc>
              </a:tr>
              <a:tr h="491217">
                <a:tc>
                  <a:txBody>
                    <a:bodyPr/>
                    <a:lstStyle/>
                    <a:p>
                      <a:pPr>
                        <a:spcBef>
                          <a:spcPts val="100"/>
                        </a:spcBef>
                        <a:spcAft>
                          <a:spcPts val="100"/>
                        </a:spcAft>
                      </a:pPr>
                      <a:r>
                        <a:rPr lang="en-US" sz="2400" b="0" dirty="0" smtClean="0">
                          <a:solidFill>
                            <a:schemeClr val="tx1"/>
                          </a:solidFill>
                          <a:latin typeface="Courier" charset="0"/>
                          <a:ea typeface="Courier" charset="0"/>
                          <a:cs typeface="Courier" charset="0"/>
                        </a:rPr>
                        <a:t>name = "Chris"</a:t>
                      </a:r>
                    </a:p>
                    <a:p>
                      <a:pPr>
                        <a:spcBef>
                          <a:spcPts val="100"/>
                        </a:spcBef>
                        <a:spcAft>
                          <a:spcPts val="100"/>
                        </a:spcAft>
                      </a:pPr>
                      <a:r>
                        <a:rPr lang="en-US" sz="2400" b="0" dirty="0" smtClean="0">
                          <a:solidFill>
                            <a:schemeClr val="tx1"/>
                          </a:solidFill>
                          <a:latin typeface="Courier" charset="0"/>
                          <a:ea typeface="Courier" charset="0"/>
                          <a:cs typeface="Courier" charset="0"/>
                        </a:rPr>
                        <a:t>balance = 202.00</a:t>
                      </a:r>
                      <a:endParaRPr lang="en-US" sz="2400" b="0" dirty="0">
                        <a:solidFill>
                          <a:schemeClr val="tx1"/>
                        </a:solidFill>
                        <a:latin typeface="Courier" charset="0"/>
                        <a:ea typeface="Courier" charset="0"/>
                        <a:cs typeface="Courier" charset="0"/>
                      </a:endParaRPr>
                    </a:p>
                  </a:txBody>
                  <a:tcPr/>
                </a:tc>
              </a:tr>
            </a:tbl>
          </a:graphicData>
        </a:graphic>
      </p:graphicFrame>
    </p:spTree>
    <p:extLst>
      <p:ext uri="{BB962C8B-B14F-4D97-AF65-F5344CB8AC3E}">
        <p14:creationId xmlns:p14="http://schemas.microsoft.com/office/powerpoint/2010/main" val="927546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0" y="365126"/>
            <a:ext cx="8896350" cy="1325563"/>
          </a:xfrm>
          <a:noFill/>
          <a:ln/>
        </p:spPr>
        <p:txBody>
          <a:bodyPr lIns="92075" tIns="46038" rIns="92075" bIns="46038">
            <a:normAutofit/>
          </a:bodyPr>
          <a:lstStyle/>
          <a:p>
            <a:r>
              <a:rPr lang="en-US" altLang="en-US" sz="3800" dirty="0" smtClean="0"/>
              <a:t>class string</a:t>
            </a:r>
            <a:endParaRPr lang="en-US" altLang="en-US" sz="3800" dirty="0"/>
          </a:p>
        </p:txBody>
      </p:sp>
      <p:sp>
        <p:nvSpPr>
          <p:cNvPr id="220163" name="Rectangle 3"/>
          <p:cNvSpPr>
            <a:spLocks noGrp="1" noChangeArrowheads="1"/>
          </p:cNvSpPr>
          <p:nvPr>
            <p:ph idx="1"/>
          </p:nvPr>
        </p:nvSpPr>
        <p:spPr>
          <a:xfrm>
            <a:off x="628650" y="1828800"/>
            <a:ext cx="8267700" cy="4876800"/>
          </a:xfrm>
          <a:noFill/>
          <a:ln/>
        </p:spPr>
        <p:txBody>
          <a:bodyPr lIns="92075" tIns="46038" rIns="92075" bIns="46038">
            <a:normAutofit/>
          </a:bodyPr>
          <a:lstStyle/>
          <a:p>
            <a:r>
              <a:rPr lang="en-US" sz="2800" dirty="0" smtClean="0"/>
              <a:t>C++ has a type named </a:t>
            </a:r>
            <a:r>
              <a:rPr lang="en-US" sz="2800" dirty="0" smtClean="0">
                <a:latin typeface="Courier" charset="0"/>
                <a:ea typeface="Courier" charset="0"/>
                <a:cs typeface="Courier" charset="0"/>
              </a:rPr>
              <a:t>string</a:t>
            </a:r>
            <a:r>
              <a:rPr lang="en-US" sz="2800" dirty="0" smtClean="0"/>
              <a:t> that is also implemented as a C++ class</a:t>
            </a:r>
          </a:p>
          <a:p>
            <a:r>
              <a:rPr lang="en-US" sz="2800" dirty="0" smtClean="0">
                <a:latin typeface="Courier" charset="0"/>
                <a:ea typeface="Courier" charset="0"/>
                <a:cs typeface="Courier" charset="0"/>
              </a:rPr>
              <a:t>string</a:t>
            </a:r>
            <a:r>
              <a:rPr lang="en-US" sz="2800" dirty="0" smtClean="0"/>
              <a:t> objects store a collection of characters</a:t>
            </a:r>
          </a:p>
          <a:p>
            <a:r>
              <a:rPr lang="en-US" sz="2800" dirty="0" smtClean="0">
                <a:latin typeface="Courier" charset="0"/>
                <a:ea typeface="Courier" charset="0"/>
                <a:cs typeface="Courier" charset="0"/>
              </a:rPr>
              <a:t>string</a:t>
            </a:r>
            <a:r>
              <a:rPr lang="en-US" sz="2800" dirty="0" smtClean="0"/>
              <a:t> objects are initialized with "string literals"</a:t>
            </a:r>
          </a:p>
          <a:p>
            <a:r>
              <a:rPr lang="en-US" sz="2800" dirty="0" smtClean="0"/>
              <a:t>The </a:t>
            </a:r>
            <a:r>
              <a:rPr lang="en-US" sz="2800" dirty="0">
                <a:latin typeface="Courier" charset="0"/>
                <a:ea typeface="Courier" charset="0"/>
                <a:cs typeface="Courier" charset="0"/>
              </a:rPr>
              <a:t>string</a:t>
            </a:r>
            <a:r>
              <a:rPr lang="en-US" sz="2800" dirty="0" smtClean="0"/>
              <a:t> class has many functions and operators</a:t>
            </a:r>
          </a:p>
          <a:p>
            <a:pPr marL="548640" lvl="1" indent="0">
              <a:buNone/>
            </a:pPr>
            <a:r>
              <a:rPr lang="en-US" sz="2200" dirty="0" smtClean="0">
                <a:latin typeface="Courier" charset="0"/>
                <a:ea typeface="Courier" charset="0"/>
                <a:cs typeface="Courier" charset="0"/>
              </a:rPr>
              <a:t>length at find </a:t>
            </a:r>
            <a:r>
              <a:rPr lang="en-US" sz="2200" dirty="0" err="1" smtClean="0">
                <a:latin typeface="Courier" charset="0"/>
                <a:ea typeface="Courier" charset="0"/>
                <a:cs typeface="Courier" charset="0"/>
              </a:rPr>
              <a:t>substr</a:t>
            </a:r>
            <a:r>
              <a:rPr lang="en-US" sz="2200" dirty="0" smtClean="0">
                <a:latin typeface="Courier" charset="0"/>
                <a:ea typeface="Courier" charset="0"/>
                <a:cs typeface="Courier" charset="0"/>
              </a:rPr>
              <a:t> front back insert </a:t>
            </a:r>
          </a:p>
          <a:p>
            <a:pPr marL="548640" lvl="1" indent="0">
              <a:buNone/>
            </a:pPr>
            <a:r>
              <a:rPr lang="en-US" sz="2200" dirty="0" smtClean="0">
                <a:latin typeface="Courier" charset="0"/>
                <a:ea typeface="Courier" charset="0"/>
                <a:cs typeface="Courier" charset="0"/>
              </a:rPr>
              <a:t>[]  +  &lt;&lt;  &gt;&gt; </a:t>
            </a:r>
          </a:p>
        </p:txBody>
      </p:sp>
    </p:spTree>
    <p:extLst>
      <p:ext uri="{BB962C8B-B14F-4D97-AF65-F5344CB8AC3E}">
        <p14:creationId xmlns:p14="http://schemas.microsoft.com/office/powerpoint/2010/main" val="26316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1"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2"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3"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4"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5"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6" name="Rectangle 1032"/>
          <p:cNvSpPr>
            <a:spLocks noGrp="1" noChangeArrowheads="1"/>
          </p:cNvSpPr>
          <p:nvPr>
            <p:ph type="title"/>
          </p:nvPr>
        </p:nvSpPr>
        <p:spPr>
          <a:xfrm>
            <a:off x="457200" y="365126"/>
            <a:ext cx="7886700" cy="1325563"/>
          </a:xfrm>
          <a:noFill/>
          <a:ln/>
        </p:spPr>
        <p:txBody>
          <a:bodyPr lIns="92075" tIns="46038" rIns="92075" bIns="46038"/>
          <a:lstStyle/>
          <a:p>
            <a:r>
              <a:rPr lang="en-US" altLang="en-US" dirty="0" smtClean="0">
                <a:latin typeface="Courier" charset="0"/>
                <a:ea typeface="Courier" charset="0"/>
                <a:cs typeface="Courier" charset="0"/>
              </a:rPr>
              <a:t>string </a:t>
            </a:r>
            <a:r>
              <a:rPr lang="en-US" altLang="en-US" dirty="0" smtClean="0"/>
              <a:t>member functions</a:t>
            </a:r>
            <a:br>
              <a:rPr lang="en-US" altLang="en-US" dirty="0" smtClean="0"/>
            </a:br>
            <a:r>
              <a:rPr lang="en-US" altLang="en-US" dirty="0" smtClean="0">
                <a:latin typeface="Courier" charset="0"/>
                <a:ea typeface="Courier" charset="0"/>
                <a:cs typeface="Courier" charset="0"/>
              </a:rPr>
              <a:t>length </a:t>
            </a:r>
            <a:r>
              <a:rPr lang="en-US" altLang="en-US" dirty="0" smtClean="0">
                <a:latin typeface="Courier" charset="0"/>
                <a:ea typeface="Courier" charset="0"/>
                <a:cs typeface="Courier" charset="0"/>
              </a:rPr>
              <a:t>at </a:t>
            </a:r>
            <a:r>
              <a:rPr lang="en-US" altLang="en-US" dirty="0" smtClean="0">
                <a:latin typeface="Courier" charset="0"/>
                <a:ea typeface="Courier" charset="0"/>
                <a:cs typeface="Courier" charset="0"/>
              </a:rPr>
              <a:t>find</a:t>
            </a:r>
            <a:endParaRPr lang="en-US" altLang="en-US" sz="2000" dirty="0">
              <a:latin typeface="Courier" charset="0"/>
              <a:ea typeface="Courier" charset="0"/>
              <a:cs typeface="Courier" charset="0"/>
            </a:endParaRPr>
          </a:p>
        </p:txBody>
      </p:sp>
      <p:sp>
        <p:nvSpPr>
          <p:cNvPr id="222217" name="Rectangle 1033"/>
          <p:cNvSpPr>
            <a:spLocks noGrp="1" noChangeArrowheads="1"/>
          </p:cNvSpPr>
          <p:nvPr>
            <p:ph idx="1"/>
          </p:nvPr>
        </p:nvSpPr>
        <p:spPr>
          <a:xfrm>
            <a:off x="381000" y="1676400"/>
            <a:ext cx="8382000" cy="4800600"/>
          </a:xfrm>
          <a:noFill/>
          <a:ln/>
        </p:spPr>
        <p:txBody>
          <a:bodyPr lIns="92075" tIns="46038" rIns="92075" bIns="46038">
            <a:noAutofit/>
          </a:bodyPr>
          <a:lstStyle/>
          <a:p>
            <a:pPr marL="109728" indent="0">
              <a:spcBef>
                <a:spcPts val="100"/>
              </a:spcBef>
              <a:buNone/>
            </a:pPr>
            <a:r>
              <a:rPr lang="en-US" sz="2000" dirty="0" smtClean="0">
                <a:solidFill>
                  <a:srgbClr val="7F0055"/>
                </a:solidFill>
                <a:latin typeface="Courier" charset="0"/>
                <a:ea typeface="Courier" charset="0"/>
                <a:cs typeface="Courier" charset="0"/>
              </a:rPr>
              <a:t>#include</a:t>
            </a:r>
            <a:r>
              <a:rPr lang="en-US" sz="2000" dirty="0" smtClean="0">
                <a:solidFill>
                  <a:srgbClr val="000000"/>
                </a:solidFill>
                <a:latin typeface="Courier" charset="0"/>
                <a:ea typeface="Courier" charset="0"/>
                <a:cs typeface="Courier" charset="0"/>
              </a:rPr>
              <a:t> </a:t>
            </a:r>
            <a:r>
              <a:rPr lang="en-US" sz="2000" dirty="0" smtClean="0">
                <a:solidFill>
                  <a:srgbClr val="2A00FF"/>
                </a:solidFill>
                <a:latin typeface="Courier" charset="0"/>
                <a:ea typeface="Courier" charset="0"/>
                <a:cs typeface="Courier" charset="0"/>
              </a:rPr>
              <a:t>&lt;</a:t>
            </a:r>
            <a:r>
              <a:rPr lang="en-US" sz="2000" dirty="0" err="1" smtClean="0">
                <a:solidFill>
                  <a:srgbClr val="2A00FF"/>
                </a:solidFill>
                <a:latin typeface="Courier" charset="0"/>
                <a:ea typeface="Courier" charset="0"/>
                <a:cs typeface="Courier" charset="0"/>
              </a:rPr>
              <a:t>iostream</a:t>
            </a:r>
            <a:r>
              <a:rPr lang="en-US" sz="2000" dirty="0" smtClean="0">
                <a:solidFill>
                  <a:srgbClr val="2A00FF"/>
                </a:solidFill>
                <a:latin typeface="Courier" charset="0"/>
                <a:ea typeface="Courier" charset="0"/>
                <a:cs typeface="Courier" charset="0"/>
              </a:rPr>
              <a:t>&gt;</a:t>
            </a:r>
          </a:p>
          <a:p>
            <a:pPr marL="109728" indent="0">
              <a:spcBef>
                <a:spcPts val="100"/>
              </a:spcBef>
              <a:buNone/>
            </a:pPr>
            <a:r>
              <a:rPr lang="en-US" sz="2000" dirty="0" smtClean="0">
                <a:solidFill>
                  <a:srgbClr val="7F0055"/>
                </a:solidFill>
                <a:latin typeface="Courier" charset="0"/>
                <a:ea typeface="Courier" charset="0"/>
                <a:cs typeface="Courier" charset="0"/>
              </a:rPr>
              <a:t>#include</a:t>
            </a:r>
            <a:r>
              <a:rPr lang="en-US" sz="2000" dirty="0" smtClean="0">
                <a:solidFill>
                  <a:srgbClr val="000000"/>
                </a:solidFill>
                <a:latin typeface="Courier" charset="0"/>
                <a:ea typeface="Courier" charset="0"/>
                <a:cs typeface="Courier" charset="0"/>
              </a:rPr>
              <a:t> </a:t>
            </a:r>
            <a:r>
              <a:rPr lang="en-US" sz="2000" dirty="0" smtClean="0">
                <a:solidFill>
                  <a:srgbClr val="2A00FF"/>
                </a:solidFill>
                <a:latin typeface="Courier" charset="0"/>
                <a:ea typeface="Courier" charset="0"/>
                <a:cs typeface="Courier" charset="0"/>
              </a:rPr>
              <a:t>&lt;string&gt; </a:t>
            </a:r>
            <a:r>
              <a:rPr lang="en-US" sz="2000" dirty="0" smtClean="0">
                <a:solidFill>
                  <a:srgbClr val="3F7F5F"/>
                </a:solidFill>
                <a:latin typeface="Courier" charset="0"/>
                <a:ea typeface="Courier" charset="0"/>
                <a:cs typeface="Courier" charset="0"/>
              </a:rPr>
              <a:t>// class string </a:t>
            </a:r>
            <a:endParaRPr lang="en-US" sz="2000" dirty="0" smtClean="0">
              <a:solidFill>
                <a:srgbClr val="2A00FF"/>
              </a:solidFill>
              <a:latin typeface="Courier" charset="0"/>
              <a:ea typeface="Courier" charset="0"/>
              <a:cs typeface="Courier" charset="0"/>
            </a:endParaRPr>
          </a:p>
          <a:p>
            <a:pPr marL="109728" indent="0">
              <a:spcBef>
                <a:spcPts val="100"/>
              </a:spcBef>
              <a:buNone/>
            </a:pPr>
            <a:r>
              <a:rPr lang="en-US" sz="2000" dirty="0" smtClean="0">
                <a:solidFill>
                  <a:srgbClr val="7F0055"/>
                </a:solidFill>
                <a:latin typeface="Courier" charset="0"/>
                <a:ea typeface="Courier" charset="0"/>
                <a:cs typeface="Courier" charset="0"/>
              </a:rPr>
              <a:t>using</a:t>
            </a:r>
            <a:r>
              <a:rPr lang="en-US" sz="2000" dirty="0" smtClean="0">
                <a:solidFill>
                  <a:srgbClr val="000000"/>
                </a:solidFill>
                <a:latin typeface="Courier" charset="0"/>
                <a:ea typeface="Courier" charset="0"/>
                <a:cs typeface="Courier" charset="0"/>
              </a:rPr>
              <a:t> </a:t>
            </a:r>
            <a:r>
              <a:rPr lang="en-US" sz="2000" dirty="0" smtClean="0">
                <a:solidFill>
                  <a:srgbClr val="7F0055"/>
                </a:solidFill>
                <a:latin typeface="Courier" charset="0"/>
                <a:ea typeface="Courier" charset="0"/>
                <a:cs typeface="Courier" charset="0"/>
              </a:rPr>
              <a:t>namespace</a:t>
            </a: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std</a:t>
            </a:r>
            <a:r>
              <a:rPr lang="en-US" sz="2000" dirty="0" smtClean="0">
                <a:solidFill>
                  <a:srgbClr val="000000"/>
                </a:solidFill>
                <a:latin typeface="Courier" charset="0"/>
                <a:ea typeface="Courier" charset="0"/>
                <a:cs typeface="Courier" charset="0"/>
              </a:rPr>
              <a:t>;</a:t>
            </a:r>
          </a:p>
          <a:p>
            <a:pPr marL="109728" indent="0">
              <a:spcBef>
                <a:spcPts val="100"/>
              </a:spcBef>
              <a:buNone/>
            </a:pPr>
            <a:endParaRPr lang="en-US" sz="2000" dirty="0" smtClean="0">
              <a:latin typeface="Courier" charset="0"/>
              <a:ea typeface="Courier" charset="0"/>
              <a:cs typeface="Courier" charset="0"/>
            </a:endParaRPr>
          </a:p>
          <a:p>
            <a:pPr marL="109728" indent="0">
              <a:spcBef>
                <a:spcPts val="100"/>
              </a:spcBef>
              <a:buNone/>
            </a:pPr>
            <a:r>
              <a:rPr lang="en-US" sz="2000" dirty="0" err="1" smtClean="0">
                <a:solidFill>
                  <a:srgbClr val="7F0055"/>
                </a:solidFill>
                <a:latin typeface="Courier" charset="0"/>
                <a:ea typeface="Courier" charset="0"/>
                <a:cs typeface="Courier" charset="0"/>
              </a:rPr>
              <a:t>int</a:t>
            </a:r>
            <a:r>
              <a:rPr lang="en-US" sz="2000" dirty="0" smtClean="0">
                <a:solidFill>
                  <a:srgbClr val="000000"/>
                </a:solidFill>
                <a:latin typeface="Courier" charset="0"/>
                <a:ea typeface="Courier" charset="0"/>
                <a:cs typeface="Courier" charset="0"/>
              </a:rPr>
              <a:t> main() {</a:t>
            </a:r>
          </a:p>
          <a:p>
            <a:pPr marL="109728" indent="0">
              <a:spcBef>
                <a:spcPts val="100"/>
              </a:spcBef>
              <a:buNone/>
            </a:pP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Initialize a string:</a:t>
            </a:r>
          </a:p>
          <a:p>
            <a:pPr marL="109728" indent="0">
              <a:spcBef>
                <a:spcPts val="100"/>
              </a:spcBef>
              <a:buNone/>
            </a:pPr>
            <a:r>
              <a:rPr lang="en-US" sz="2000" dirty="0" smtClean="0">
                <a:solidFill>
                  <a:srgbClr val="000000"/>
                </a:solidFill>
                <a:latin typeface="Courier" charset="0"/>
                <a:ea typeface="Courier" charset="0"/>
                <a:cs typeface="Courier" charset="0"/>
              </a:rPr>
              <a:t>  </a:t>
            </a:r>
            <a:r>
              <a:rPr lang="en-US" sz="2000" dirty="0" smtClean="0">
                <a:solidFill>
                  <a:srgbClr val="005032"/>
                </a:solidFill>
                <a:latin typeface="Courier" charset="0"/>
                <a:ea typeface="Courier" charset="0"/>
                <a:cs typeface="Courier" charset="0"/>
              </a:rPr>
              <a:t>string</a:t>
            </a: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aString</a:t>
            </a:r>
            <a:r>
              <a:rPr lang="en-US" sz="2000" dirty="0" smtClean="0">
                <a:solidFill>
                  <a:srgbClr val="000000"/>
                </a:solidFill>
                <a:latin typeface="Courier" charset="0"/>
                <a:ea typeface="Courier" charset="0"/>
                <a:cs typeface="Courier" charset="0"/>
              </a:rPr>
              <a:t>(</a:t>
            </a:r>
            <a:r>
              <a:rPr lang="en-US" sz="2000" dirty="0" smtClean="0">
                <a:solidFill>
                  <a:srgbClr val="2A00FF"/>
                </a:solidFill>
                <a:latin typeface="Courier" charset="0"/>
                <a:ea typeface="Courier" charset="0"/>
                <a:cs typeface="Courier" charset="0"/>
              </a:rPr>
              <a:t>"Chris </a:t>
            </a:r>
            <a:r>
              <a:rPr lang="en-US" sz="2000" dirty="0" err="1" smtClean="0">
                <a:solidFill>
                  <a:srgbClr val="2A00FF"/>
                </a:solidFill>
                <a:latin typeface="Courier" charset="0"/>
                <a:ea typeface="Courier" charset="0"/>
                <a:cs typeface="Courier" charset="0"/>
              </a:rPr>
              <a:t>Boatright</a:t>
            </a:r>
            <a:r>
              <a:rPr lang="en-US" sz="2000" dirty="0" smtClean="0">
                <a:solidFill>
                  <a:srgbClr val="2A00FF"/>
                </a:solidFill>
                <a:latin typeface="Courier" charset="0"/>
                <a:ea typeface="Courier" charset="0"/>
                <a:cs typeface="Courier" charset="0"/>
              </a:rPr>
              <a:t>"</a:t>
            </a:r>
            <a:r>
              <a:rPr lang="en-US" sz="2000" dirty="0" smtClean="0">
                <a:solidFill>
                  <a:srgbClr val="000000"/>
                </a:solidFill>
                <a:latin typeface="Courier" charset="0"/>
                <a:ea typeface="Courier" charset="0"/>
                <a:cs typeface="Courier" charset="0"/>
              </a:rPr>
              <a:t>);</a:t>
            </a:r>
          </a:p>
          <a:p>
            <a:pPr marL="109728" indent="0">
              <a:spcBef>
                <a:spcPts val="100"/>
              </a:spcBef>
              <a:buNone/>
            </a:pP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How many characters are in </a:t>
            </a:r>
            <a:r>
              <a:rPr lang="en-US" sz="2000" dirty="0" err="1" smtClean="0">
                <a:solidFill>
                  <a:srgbClr val="3F7F5F"/>
                </a:solidFill>
                <a:latin typeface="Courier" charset="0"/>
                <a:ea typeface="Courier" charset="0"/>
                <a:cs typeface="Courier" charset="0"/>
              </a:rPr>
              <a:t>aString</a:t>
            </a:r>
            <a:r>
              <a:rPr lang="en-US" sz="2000" dirty="0" smtClean="0">
                <a:solidFill>
                  <a:srgbClr val="3F7F5F"/>
                </a:solidFill>
                <a:latin typeface="Courier" charset="0"/>
                <a:ea typeface="Courier" charset="0"/>
                <a:cs typeface="Courier" charset="0"/>
              </a:rPr>
              <a:t>:</a:t>
            </a:r>
          </a:p>
          <a:p>
            <a:pPr marL="109728" indent="0">
              <a:spcBef>
                <a:spcPts val="100"/>
              </a:spcBef>
              <a:buNone/>
            </a:pPr>
            <a:r>
              <a:rPr lang="mr-IN"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aString.length</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en-US"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15</a:t>
            </a:r>
          </a:p>
          <a:p>
            <a:pPr marL="109728" indent="0">
              <a:spcBef>
                <a:spcPts val="100"/>
              </a:spcBef>
              <a:buNone/>
            </a:pP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Show the first character at index 0</a:t>
            </a:r>
          </a:p>
          <a:p>
            <a:pPr marL="109728" indent="0">
              <a:spcBef>
                <a:spcPts val="100"/>
              </a:spcBef>
              <a:buNone/>
            </a:pPr>
            <a:r>
              <a:rPr lang="mr-IN"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aString.at</a:t>
            </a:r>
            <a:r>
              <a:rPr lang="mr-IN" sz="2000" dirty="0" smtClean="0">
                <a:solidFill>
                  <a:srgbClr val="000000"/>
                </a:solidFill>
                <a:latin typeface="Courier" charset="0"/>
                <a:ea typeface="Courier" charset="0"/>
                <a:cs typeface="Courier" charset="0"/>
              </a:rPr>
              <a:t>(0)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en-US"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'C'</a:t>
            </a:r>
          </a:p>
          <a:p>
            <a:pPr marL="109728" indent="0">
              <a:spcBef>
                <a:spcPts val="100"/>
              </a:spcBef>
              <a:buNone/>
            </a:pP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Return the index where "Boat" is found</a:t>
            </a:r>
          </a:p>
          <a:p>
            <a:pPr marL="109728" indent="0">
              <a:spcBef>
                <a:spcPts val="100"/>
              </a:spcBef>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cout</a:t>
            </a:r>
            <a:r>
              <a:rPr lang="en-US" sz="2000" dirty="0" smtClean="0">
                <a:solidFill>
                  <a:srgbClr val="000000"/>
                </a:solidFill>
                <a:latin typeface="Courier" charset="0"/>
                <a:ea typeface="Courier" charset="0"/>
                <a:cs typeface="Courier" charset="0"/>
              </a:rPr>
              <a:t> &lt;&lt; </a:t>
            </a:r>
            <a:r>
              <a:rPr lang="en-US" sz="2000" dirty="0" err="1" smtClean="0">
                <a:solidFill>
                  <a:srgbClr val="000000"/>
                </a:solidFill>
                <a:latin typeface="Courier" charset="0"/>
                <a:ea typeface="Courier" charset="0"/>
                <a:cs typeface="Courier" charset="0"/>
              </a:rPr>
              <a:t>aString.find</a:t>
            </a:r>
            <a:r>
              <a:rPr lang="en-US" sz="2000" dirty="0" smtClean="0">
                <a:solidFill>
                  <a:srgbClr val="000000"/>
                </a:solidFill>
                <a:latin typeface="Courier" charset="0"/>
                <a:ea typeface="Courier" charset="0"/>
                <a:cs typeface="Courier" charset="0"/>
              </a:rPr>
              <a:t>(</a:t>
            </a:r>
            <a:r>
              <a:rPr lang="en-US" sz="2000" dirty="0" smtClean="0">
                <a:solidFill>
                  <a:srgbClr val="2A00FF"/>
                </a:solidFill>
                <a:latin typeface="Courier" charset="0"/>
                <a:ea typeface="Courier" charset="0"/>
                <a:cs typeface="Courier" charset="0"/>
              </a:rPr>
              <a:t>"Boat"</a:t>
            </a:r>
            <a:r>
              <a:rPr lang="en-US" sz="2000" dirty="0" smtClean="0">
                <a:solidFill>
                  <a:srgbClr val="000000"/>
                </a:solidFill>
                <a:latin typeface="Courier" charset="0"/>
                <a:ea typeface="Courier" charset="0"/>
                <a:cs typeface="Courier" charset="0"/>
              </a:rPr>
              <a:t>) &lt;&lt; </a:t>
            </a:r>
            <a:r>
              <a:rPr lang="en-US" sz="2000" dirty="0" err="1" smtClean="0">
                <a:solidFill>
                  <a:srgbClr val="000000"/>
                </a:solidFill>
                <a:latin typeface="Courier" charset="0"/>
                <a:ea typeface="Courier" charset="0"/>
                <a:cs typeface="Courier" charset="0"/>
              </a:rPr>
              <a:t>endl</a:t>
            </a: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6</a:t>
            </a:r>
          </a:p>
          <a:p>
            <a:pPr marL="109728" indent="0">
              <a:spcBef>
                <a:spcPts val="100"/>
              </a:spcBef>
              <a:buNone/>
            </a:pPr>
            <a:r>
              <a:rPr lang="en-US" sz="2000" dirty="0" smtClean="0">
                <a:solidFill>
                  <a:srgbClr val="000000"/>
                </a:solidFill>
                <a:latin typeface="Courier" charset="0"/>
                <a:ea typeface="Courier" charset="0"/>
                <a:cs typeface="Courier" charset="0"/>
              </a:rPr>
              <a:t>  </a:t>
            </a:r>
            <a:r>
              <a:rPr lang="en-US" sz="2000" dirty="0" smtClean="0">
                <a:solidFill>
                  <a:srgbClr val="7F0055"/>
                </a:solidFill>
                <a:latin typeface="Courier" charset="0"/>
                <a:ea typeface="Courier" charset="0"/>
                <a:cs typeface="Courier" charset="0"/>
              </a:rPr>
              <a:t>return</a:t>
            </a:r>
            <a:r>
              <a:rPr lang="en-US" sz="2000" dirty="0" smtClean="0">
                <a:solidFill>
                  <a:srgbClr val="000000"/>
                </a:solidFill>
                <a:latin typeface="Courier" charset="0"/>
                <a:ea typeface="Courier" charset="0"/>
                <a:cs typeface="Courier" charset="0"/>
              </a:rPr>
              <a:t> 0;</a:t>
            </a:r>
          </a:p>
          <a:p>
            <a:pPr marL="109728" indent="0">
              <a:spcBef>
                <a:spcPts val="100"/>
              </a:spcBef>
              <a:buNone/>
            </a:pPr>
            <a:r>
              <a:rPr lang="en-US" sz="2000" dirty="0" smtClean="0">
                <a:solidFill>
                  <a:srgbClr val="000000"/>
                </a:solidFill>
                <a:latin typeface="Courier" charset="0"/>
                <a:ea typeface="Courier" charset="0"/>
                <a:cs typeface="Courier" charset="0"/>
              </a:rPr>
              <a:t>}</a:t>
            </a:r>
            <a:endParaRPr lang="en-US" altLang="en-US" sz="2000" dirty="0">
              <a:solidFill>
                <a:schemeClr val="tx2"/>
              </a:solidFill>
              <a:latin typeface="Courier" charset="0"/>
              <a:ea typeface="Courier" charset="0"/>
              <a:cs typeface="Courier"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1"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2"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3"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4"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5"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6" name="Rectangle 1032"/>
          <p:cNvSpPr>
            <a:spLocks noGrp="1" noChangeArrowheads="1"/>
          </p:cNvSpPr>
          <p:nvPr>
            <p:ph type="title"/>
          </p:nvPr>
        </p:nvSpPr>
        <p:spPr>
          <a:xfrm>
            <a:off x="457200" y="365126"/>
            <a:ext cx="7886700" cy="1325563"/>
          </a:xfrm>
          <a:noFill/>
          <a:ln/>
        </p:spPr>
        <p:txBody>
          <a:bodyPr lIns="92075" tIns="46038" rIns="92075" bIns="46038"/>
          <a:lstStyle/>
          <a:p>
            <a:r>
              <a:rPr lang="en-US" altLang="en-US" dirty="0" smtClean="0">
                <a:latin typeface="Courier" charset="0"/>
                <a:ea typeface="Courier" charset="0"/>
                <a:cs typeface="Courier" charset="0"/>
              </a:rPr>
              <a:t>string </a:t>
            </a:r>
            <a:r>
              <a:rPr lang="en-US" altLang="en-US" dirty="0" smtClean="0"/>
              <a:t>member functions</a:t>
            </a:r>
            <a:br>
              <a:rPr lang="en-US" altLang="en-US" dirty="0" smtClean="0"/>
            </a:br>
            <a:endParaRPr lang="en-US" altLang="en-US" sz="2000" dirty="0">
              <a:latin typeface="Courier" charset="0"/>
              <a:ea typeface="Courier" charset="0"/>
              <a:cs typeface="Courier" charset="0"/>
            </a:endParaRPr>
          </a:p>
        </p:txBody>
      </p:sp>
      <p:sp>
        <p:nvSpPr>
          <p:cNvPr id="222217" name="Rectangle 1033"/>
          <p:cNvSpPr>
            <a:spLocks noGrp="1" noChangeArrowheads="1"/>
          </p:cNvSpPr>
          <p:nvPr>
            <p:ph idx="1"/>
          </p:nvPr>
        </p:nvSpPr>
        <p:spPr>
          <a:xfrm>
            <a:off x="381000" y="1676400"/>
            <a:ext cx="8382000" cy="4800600"/>
          </a:xfrm>
          <a:noFill/>
          <a:ln/>
        </p:spPr>
        <p:txBody>
          <a:bodyPr lIns="92075" tIns="46038" rIns="92075" bIns="46038">
            <a:noAutofit/>
          </a:bodyPr>
          <a:lstStyle/>
          <a:p>
            <a:pPr>
              <a:spcBef>
                <a:spcPts val="100"/>
              </a:spcBef>
            </a:pPr>
            <a:r>
              <a:rPr lang="en-US" dirty="0" err="1" smtClean="0">
                <a:latin typeface="Courier" charset="0"/>
                <a:ea typeface="Courier" charset="0"/>
                <a:cs typeface="Courier" charset="0"/>
              </a:rPr>
              <a:t>substr</a:t>
            </a:r>
            <a:r>
              <a:rPr lang="en-US" dirty="0" smtClean="0"/>
              <a:t> returns </a:t>
            </a:r>
            <a:r>
              <a:rPr lang="en-US" dirty="0"/>
              <a:t>a newly constructed </a:t>
            </a:r>
            <a:r>
              <a:rPr lang="en-US" dirty="0">
                <a:hlinkClick r:id="rId2"/>
              </a:rPr>
              <a:t>string</a:t>
            </a:r>
            <a:r>
              <a:rPr lang="en-US" dirty="0"/>
              <a:t> </a:t>
            </a:r>
            <a:r>
              <a:rPr lang="en-US" dirty="0" smtClean="0"/>
              <a:t>object</a:t>
            </a:r>
          </a:p>
          <a:p>
            <a:pPr marL="109728" indent="0">
              <a:spcBef>
                <a:spcPts val="100"/>
              </a:spcBef>
              <a:buNone/>
            </a:pPr>
            <a:r>
              <a:rPr lang="en-US" sz="2400" dirty="0" smtClean="0">
                <a:latin typeface="Courier" charset="0"/>
                <a:ea typeface="Courier" charset="0"/>
                <a:cs typeface="Courier" charset="0"/>
              </a:rPr>
              <a:t>   string </a:t>
            </a:r>
            <a:r>
              <a:rPr lang="en-US" sz="2400" dirty="0" err="1" smtClean="0">
                <a:latin typeface="Courier" charset="0"/>
                <a:ea typeface="Courier" charset="0"/>
                <a:cs typeface="Courier" charset="0"/>
              </a:rPr>
              <a:t>substr</a:t>
            </a: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int</a:t>
            </a: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pos</a:t>
            </a: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int</a:t>
            </a: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len</a:t>
            </a:r>
            <a:r>
              <a:rPr lang="en-US" sz="2400" dirty="0" smtClean="0">
                <a:latin typeface="Courier" charset="0"/>
                <a:ea typeface="Courier" charset="0"/>
                <a:cs typeface="Courier" charset="0"/>
              </a:rPr>
              <a:t>) </a:t>
            </a:r>
          </a:p>
          <a:p>
            <a:pPr>
              <a:spcBef>
                <a:spcPts val="100"/>
              </a:spcBef>
            </a:pPr>
            <a:r>
              <a:rPr lang="en-US" dirty="0" smtClean="0"/>
              <a:t>The </a:t>
            </a:r>
            <a:r>
              <a:rPr lang="en-US" dirty="0"/>
              <a:t>substring is the portion of the object that starts at </a:t>
            </a:r>
            <a:r>
              <a:rPr lang="en-US" dirty="0" smtClean="0"/>
              <a:t>index</a:t>
            </a:r>
            <a:r>
              <a:rPr lang="en-US" dirty="0"/>
              <a:t> </a:t>
            </a:r>
            <a:r>
              <a:rPr lang="en-US" dirty="0" err="1">
                <a:latin typeface="Courier" charset="0"/>
                <a:ea typeface="Courier" charset="0"/>
                <a:cs typeface="Courier" charset="0"/>
              </a:rPr>
              <a:t>pos</a:t>
            </a:r>
            <a:r>
              <a:rPr lang="en-US" dirty="0"/>
              <a:t> and spans </a:t>
            </a:r>
            <a:r>
              <a:rPr lang="en-US" dirty="0" err="1">
                <a:latin typeface="Courier" charset="0"/>
                <a:ea typeface="Courier" charset="0"/>
                <a:cs typeface="Courier" charset="0"/>
              </a:rPr>
              <a:t>len</a:t>
            </a:r>
            <a:r>
              <a:rPr lang="en-US" dirty="0"/>
              <a:t> characters (or until the end of the string, whichever comes first</a:t>
            </a:r>
            <a:r>
              <a:rPr lang="en-US" dirty="0" smtClean="0"/>
              <a:t>)</a:t>
            </a:r>
          </a:p>
          <a:p>
            <a:pPr marL="109728" indent="0">
              <a:buNone/>
            </a:pPr>
            <a:r>
              <a:rPr lang="en-US" sz="2000" dirty="0" smtClean="0">
                <a:solidFill>
                  <a:srgbClr val="005032"/>
                </a:solidFill>
                <a:latin typeface="Courier" charset="0"/>
                <a:ea typeface="Courier" charset="0"/>
                <a:cs typeface="Courier" charset="0"/>
              </a:rPr>
              <a:t>  string</a:t>
            </a: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aString</a:t>
            </a:r>
            <a:r>
              <a:rPr lang="en-US" sz="2000" dirty="0" smtClean="0">
                <a:solidFill>
                  <a:srgbClr val="000000"/>
                </a:solidFill>
                <a:latin typeface="Courier" charset="0"/>
                <a:ea typeface="Courier" charset="0"/>
                <a:cs typeface="Courier" charset="0"/>
              </a:rPr>
              <a:t>(</a:t>
            </a:r>
            <a:r>
              <a:rPr lang="en-US" sz="2000" dirty="0" smtClean="0">
                <a:solidFill>
                  <a:srgbClr val="2A00FF"/>
                </a:solidFill>
                <a:latin typeface="Courier" charset="0"/>
                <a:ea typeface="Courier" charset="0"/>
                <a:cs typeface="Courier" charset="0"/>
              </a:rPr>
              <a:t>"Kim Thatcher"</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aString.substr</a:t>
            </a:r>
            <a:r>
              <a:rPr lang="mr-IN" sz="2000" dirty="0" smtClean="0">
                <a:solidFill>
                  <a:srgbClr val="000000"/>
                </a:solidFill>
                <a:latin typeface="Courier" charset="0"/>
                <a:ea typeface="Courier" charset="0"/>
                <a:cs typeface="Courier" charset="0"/>
              </a:rPr>
              <a:t>(0, 1)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a:t>
            </a:r>
            <a:r>
              <a:rPr lang="mr-IN" sz="2000" dirty="0" err="1" smtClean="0">
                <a:solidFill>
                  <a:srgbClr val="3F7F5F"/>
                </a:solidFill>
                <a:latin typeface="Courier" charset="0"/>
                <a:ea typeface="Courier" charset="0"/>
                <a:cs typeface="Courier" charset="0"/>
              </a:rPr>
              <a:t>K</a:t>
            </a:r>
            <a:r>
              <a:rPr lang="mr-IN" sz="2000" dirty="0" smtClean="0">
                <a:solidFill>
                  <a:srgbClr val="3F7F5F"/>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aString.substr</a:t>
            </a:r>
            <a:r>
              <a:rPr lang="mr-IN" sz="2000" dirty="0" smtClean="0">
                <a:solidFill>
                  <a:srgbClr val="000000"/>
                </a:solidFill>
                <a:latin typeface="Courier" charset="0"/>
                <a:ea typeface="Courier" charset="0"/>
                <a:cs typeface="Courier" charset="0"/>
              </a:rPr>
              <a:t>(0, 2)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a:t>
            </a:r>
            <a:r>
              <a:rPr lang="mr-IN" sz="2000" dirty="0" err="1" smtClean="0">
                <a:solidFill>
                  <a:srgbClr val="3F7F5F"/>
                </a:solidFill>
                <a:latin typeface="Courier" charset="0"/>
                <a:ea typeface="Courier" charset="0"/>
                <a:cs typeface="Courier" charset="0"/>
              </a:rPr>
              <a:t>Ki</a:t>
            </a:r>
            <a:r>
              <a:rPr lang="mr-IN" sz="2000" dirty="0" smtClean="0">
                <a:solidFill>
                  <a:srgbClr val="3F7F5F"/>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cout</a:t>
            </a:r>
            <a:r>
              <a:rPr lang="en-US" sz="2000" dirty="0" smtClean="0">
                <a:solidFill>
                  <a:srgbClr val="000000"/>
                </a:solidFill>
                <a:latin typeface="Courier" charset="0"/>
                <a:ea typeface="Courier" charset="0"/>
                <a:cs typeface="Courier" charset="0"/>
              </a:rPr>
              <a:t> &lt;&lt; </a:t>
            </a:r>
            <a:r>
              <a:rPr lang="en-US" sz="2000" dirty="0" err="1" smtClean="0">
                <a:solidFill>
                  <a:srgbClr val="000000"/>
                </a:solidFill>
                <a:latin typeface="Courier" charset="0"/>
                <a:ea typeface="Courier" charset="0"/>
                <a:cs typeface="Courier" charset="0"/>
              </a:rPr>
              <a:t>aString.substr</a:t>
            </a:r>
            <a:r>
              <a:rPr lang="en-US" sz="2000" dirty="0" smtClean="0">
                <a:solidFill>
                  <a:srgbClr val="000000"/>
                </a:solidFill>
                <a:latin typeface="Courier" charset="0"/>
                <a:ea typeface="Courier" charset="0"/>
                <a:cs typeface="Courier" charset="0"/>
              </a:rPr>
              <a:t>(0, 3) &lt;&lt; </a:t>
            </a:r>
            <a:r>
              <a:rPr lang="en-US" sz="2000" dirty="0" err="1" smtClean="0">
                <a:solidFill>
                  <a:srgbClr val="000000"/>
                </a:solidFill>
                <a:latin typeface="Courier" charset="0"/>
                <a:ea typeface="Courier" charset="0"/>
                <a:cs typeface="Courier" charset="0"/>
              </a:rPr>
              <a:t>endl</a:t>
            </a: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"Kim"</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cout</a:t>
            </a:r>
            <a:r>
              <a:rPr lang="en-US" sz="2000" dirty="0" smtClean="0">
                <a:solidFill>
                  <a:srgbClr val="000000"/>
                </a:solidFill>
                <a:latin typeface="Courier" charset="0"/>
                <a:ea typeface="Courier" charset="0"/>
                <a:cs typeface="Courier" charset="0"/>
              </a:rPr>
              <a:t> &lt;&lt; </a:t>
            </a:r>
            <a:r>
              <a:rPr lang="en-US" sz="2000" dirty="0" err="1" smtClean="0">
                <a:solidFill>
                  <a:srgbClr val="000000"/>
                </a:solidFill>
                <a:latin typeface="Courier" charset="0"/>
                <a:ea typeface="Courier" charset="0"/>
                <a:cs typeface="Courier" charset="0"/>
              </a:rPr>
              <a:t>aString.substr</a:t>
            </a:r>
            <a:r>
              <a:rPr lang="en-US" sz="2000" dirty="0" smtClean="0">
                <a:solidFill>
                  <a:srgbClr val="000000"/>
                </a:solidFill>
                <a:latin typeface="Courier" charset="0"/>
                <a:ea typeface="Courier" charset="0"/>
                <a:cs typeface="Courier" charset="0"/>
              </a:rPr>
              <a:t>(5, 7) &lt;&lt; </a:t>
            </a:r>
            <a:r>
              <a:rPr lang="en-US" sz="2000" dirty="0" err="1" smtClean="0">
                <a:solidFill>
                  <a:srgbClr val="000000"/>
                </a:solidFill>
                <a:latin typeface="Courier" charset="0"/>
                <a:ea typeface="Courier" charset="0"/>
                <a:cs typeface="Courier" charset="0"/>
              </a:rPr>
              <a:t>endl</a:t>
            </a: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"hatcher"</a:t>
            </a:r>
          </a:p>
          <a:p>
            <a:pPr marL="109728" indent="0">
              <a:buNone/>
            </a:pPr>
            <a:r>
              <a:rPr lang="en-US" sz="2000" dirty="0">
                <a:solidFill>
                  <a:srgbClr val="3F7F5F"/>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 Go to the end with 99, which is 7 characters </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cout</a:t>
            </a:r>
            <a:r>
              <a:rPr lang="en-US" sz="2000" dirty="0" smtClean="0">
                <a:solidFill>
                  <a:srgbClr val="000000"/>
                </a:solidFill>
                <a:latin typeface="Courier" charset="0"/>
                <a:ea typeface="Courier" charset="0"/>
                <a:cs typeface="Courier" charset="0"/>
              </a:rPr>
              <a:t> &lt;&lt; </a:t>
            </a:r>
            <a:r>
              <a:rPr lang="en-US" sz="2000" dirty="0" err="1" smtClean="0">
                <a:solidFill>
                  <a:srgbClr val="000000"/>
                </a:solidFill>
                <a:latin typeface="Courier" charset="0"/>
                <a:ea typeface="Courier" charset="0"/>
                <a:cs typeface="Courier" charset="0"/>
              </a:rPr>
              <a:t>aString.substr</a:t>
            </a:r>
            <a:r>
              <a:rPr lang="en-US" sz="2000" dirty="0" smtClean="0">
                <a:solidFill>
                  <a:srgbClr val="000000"/>
                </a:solidFill>
                <a:latin typeface="Courier" charset="0"/>
                <a:ea typeface="Courier" charset="0"/>
                <a:cs typeface="Courier" charset="0"/>
              </a:rPr>
              <a:t>(5, 99) &lt;&lt; </a:t>
            </a:r>
            <a:r>
              <a:rPr lang="en-US" sz="2000" dirty="0" err="1" smtClean="0">
                <a:solidFill>
                  <a:srgbClr val="000000"/>
                </a:solidFill>
                <a:latin typeface="Courier" charset="0"/>
                <a:ea typeface="Courier" charset="0"/>
                <a:cs typeface="Courier" charset="0"/>
              </a:rPr>
              <a:t>endl</a:t>
            </a: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"hatcher"</a:t>
            </a:r>
          </a:p>
        </p:txBody>
      </p:sp>
    </p:spTree>
    <p:extLst>
      <p:ext uri="{BB962C8B-B14F-4D97-AF65-F5344CB8AC3E}">
        <p14:creationId xmlns:p14="http://schemas.microsoft.com/office/powerpoint/2010/main" val="181655111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1"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2"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3"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4"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5"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6" name="Rectangle 1032"/>
          <p:cNvSpPr>
            <a:spLocks noGrp="1" noChangeArrowheads="1"/>
          </p:cNvSpPr>
          <p:nvPr>
            <p:ph type="title"/>
          </p:nvPr>
        </p:nvSpPr>
        <p:spPr>
          <a:xfrm>
            <a:off x="457200" y="365126"/>
            <a:ext cx="7886700" cy="1325563"/>
          </a:xfrm>
          <a:noFill/>
          <a:ln/>
        </p:spPr>
        <p:txBody>
          <a:bodyPr lIns="92075" tIns="46038" rIns="92075" bIns="46038"/>
          <a:lstStyle/>
          <a:p>
            <a:r>
              <a:rPr lang="en-US" altLang="en-US" dirty="0" smtClean="0">
                <a:latin typeface="Courier" charset="0"/>
                <a:ea typeface="Courier" charset="0"/>
                <a:cs typeface="Courier" charset="0"/>
              </a:rPr>
              <a:t>string </a:t>
            </a:r>
            <a:r>
              <a:rPr lang="en-US" altLang="en-US" dirty="0" smtClean="0"/>
              <a:t>operators </a:t>
            </a:r>
            <a:r>
              <a:rPr lang="en-US" altLang="en-US" dirty="0" smtClean="0">
                <a:latin typeface="Courier" charset="0"/>
                <a:ea typeface="Courier" charset="0"/>
                <a:cs typeface="Courier" charset="0"/>
              </a:rPr>
              <a:t>[]</a:t>
            </a:r>
            <a:r>
              <a:rPr lang="en-US" altLang="en-US" dirty="0" smtClean="0"/>
              <a:t> and </a:t>
            </a:r>
            <a:r>
              <a:rPr lang="en-US" altLang="en-US" dirty="0" smtClean="0">
                <a:latin typeface="Courier" charset="0"/>
                <a:ea typeface="Courier" charset="0"/>
                <a:cs typeface="Courier" charset="0"/>
              </a:rPr>
              <a:t>+</a:t>
            </a:r>
            <a:r>
              <a:rPr lang="en-US" altLang="en-US" dirty="0" smtClean="0"/>
              <a:t/>
            </a:r>
            <a:br>
              <a:rPr lang="en-US" altLang="en-US" dirty="0" smtClean="0"/>
            </a:br>
            <a:endParaRPr lang="en-US" altLang="en-US" sz="2000" dirty="0">
              <a:latin typeface="Courier" charset="0"/>
              <a:ea typeface="Courier" charset="0"/>
              <a:cs typeface="Courier" charset="0"/>
            </a:endParaRPr>
          </a:p>
        </p:txBody>
      </p:sp>
      <p:sp>
        <p:nvSpPr>
          <p:cNvPr id="222217" name="Rectangle 1033"/>
          <p:cNvSpPr>
            <a:spLocks noGrp="1" noChangeArrowheads="1"/>
          </p:cNvSpPr>
          <p:nvPr>
            <p:ph idx="1"/>
          </p:nvPr>
        </p:nvSpPr>
        <p:spPr>
          <a:xfrm>
            <a:off x="381000" y="1676400"/>
            <a:ext cx="8382000" cy="4800600"/>
          </a:xfrm>
          <a:noFill/>
          <a:ln/>
        </p:spPr>
        <p:txBody>
          <a:bodyPr lIns="92075" tIns="46038" rIns="92075" bIns="46038">
            <a:noAutofit/>
          </a:bodyPr>
          <a:lstStyle/>
          <a:p>
            <a:pPr>
              <a:spcBef>
                <a:spcPts val="100"/>
              </a:spcBef>
            </a:pPr>
            <a:r>
              <a:rPr lang="en-US" dirty="0" smtClean="0"/>
              <a:t>The </a:t>
            </a:r>
            <a:r>
              <a:rPr lang="en-US" dirty="0" smtClean="0">
                <a:latin typeface="Courier" charset="0"/>
                <a:ea typeface="Courier" charset="0"/>
                <a:cs typeface="Courier" charset="0"/>
              </a:rPr>
              <a:t>[]</a:t>
            </a:r>
            <a:r>
              <a:rPr lang="en-US" dirty="0" smtClean="0"/>
              <a:t> operator is like the </a:t>
            </a:r>
            <a:r>
              <a:rPr lang="en-US" dirty="0" smtClean="0">
                <a:latin typeface="Courier" charset="0"/>
                <a:ea typeface="Courier" charset="0"/>
                <a:cs typeface="Courier" charset="0"/>
              </a:rPr>
              <a:t>at()</a:t>
            </a:r>
            <a:r>
              <a:rPr lang="en-US" dirty="0" smtClean="0"/>
              <a:t> function</a:t>
            </a:r>
          </a:p>
          <a:p>
            <a:pPr>
              <a:spcBef>
                <a:spcPts val="100"/>
              </a:spcBef>
            </a:pPr>
            <a:r>
              <a:rPr lang="en-US" dirty="0"/>
              <a:t>The </a:t>
            </a:r>
            <a:r>
              <a:rPr lang="en-US" dirty="0">
                <a:latin typeface="Courier" charset="0"/>
                <a:ea typeface="Courier" charset="0"/>
                <a:cs typeface="Courier" charset="0"/>
              </a:rPr>
              <a:t>[]</a:t>
            </a:r>
            <a:r>
              <a:rPr lang="en-US" dirty="0"/>
              <a:t> operator </a:t>
            </a:r>
            <a:r>
              <a:rPr lang="en-US" dirty="0" smtClean="0"/>
              <a:t>returns a single character at the given index</a:t>
            </a:r>
          </a:p>
          <a:p>
            <a:pPr>
              <a:spcBef>
                <a:spcPts val="100"/>
              </a:spcBef>
            </a:pPr>
            <a:r>
              <a:rPr lang="en-US" dirty="0" smtClean="0"/>
              <a:t>The + operator concatenates two strings into one</a:t>
            </a:r>
            <a:endParaRPr lang="en-US" dirty="0"/>
          </a:p>
          <a:p>
            <a:pPr marL="109728" indent="0">
              <a:buNone/>
            </a:pPr>
            <a:r>
              <a:rPr lang="en-US" sz="1200" dirty="0" smtClean="0">
                <a:solidFill>
                  <a:srgbClr val="005032"/>
                </a:solidFill>
                <a:latin typeface="Courier" charset="0"/>
                <a:ea typeface="Courier" charset="0"/>
                <a:cs typeface="Courier" charset="0"/>
              </a:rPr>
              <a:t>  </a:t>
            </a:r>
          </a:p>
          <a:p>
            <a:pPr marL="109728" indent="0">
              <a:buNone/>
            </a:pPr>
            <a:r>
              <a:rPr lang="en-US" sz="2200" dirty="0">
                <a:solidFill>
                  <a:srgbClr val="005032"/>
                </a:solidFill>
                <a:latin typeface="Courier" charset="0"/>
                <a:ea typeface="Courier" charset="0"/>
                <a:cs typeface="Courier" charset="0"/>
              </a:rPr>
              <a:t> </a:t>
            </a:r>
            <a:r>
              <a:rPr lang="en-US" sz="2200" dirty="0" smtClean="0">
                <a:solidFill>
                  <a:srgbClr val="005032"/>
                </a:solidFill>
                <a:latin typeface="Courier" charset="0"/>
                <a:ea typeface="Courier" charset="0"/>
                <a:cs typeface="Courier" charset="0"/>
              </a:rPr>
              <a:t> string</a:t>
            </a: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aString</a:t>
            </a:r>
            <a:r>
              <a:rPr lang="en-US" sz="2200" dirty="0" smtClean="0">
                <a:solidFill>
                  <a:srgbClr val="000000"/>
                </a:solidFill>
                <a:latin typeface="Courier" charset="0"/>
                <a:ea typeface="Courier" charset="0"/>
                <a:cs typeface="Courier" charset="0"/>
              </a:rPr>
              <a:t>(</a:t>
            </a:r>
            <a:r>
              <a:rPr lang="en-US" sz="2200" dirty="0" smtClean="0">
                <a:solidFill>
                  <a:srgbClr val="2A00FF"/>
                </a:solidFill>
                <a:latin typeface="Courier" charset="0"/>
                <a:ea typeface="Courier" charset="0"/>
                <a:cs typeface="Courier" charset="0"/>
              </a:rPr>
              <a:t>"Kim Thatcher"</a:t>
            </a:r>
            <a:r>
              <a:rPr lang="en-US" sz="2200" dirty="0" smtClean="0">
                <a:solidFill>
                  <a:srgbClr val="000000"/>
                </a:solidFill>
                <a:latin typeface="Courier" charset="0"/>
                <a:ea typeface="Courier" charset="0"/>
                <a:cs typeface="Courier" charset="0"/>
              </a:rPr>
              <a:t>);</a:t>
            </a:r>
          </a:p>
          <a:p>
            <a:pPr marL="109728" indent="0">
              <a:buNone/>
            </a:pPr>
            <a:r>
              <a:rPr lang="en-US"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cout</a:t>
            </a:r>
            <a:r>
              <a:rPr lang="mr-IN" sz="2200" dirty="0" smtClean="0">
                <a:solidFill>
                  <a:srgbClr val="000000"/>
                </a:solidFill>
                <a:latin typeface="Courier" charset="0"/>
                <a:ea typeface="Courier" charset="0"/>
                <a:cs typeface="Courier" charset="0"/>
              </a:rPr>
              <a:t> &lt;&lt; </a:t>
            </a:r>
            <a:r>
              <a:rPr lang="mr-IN" sz="2200" dirty="0" err="1" smtClean="0">
                <a:solidFill>
                  <a:srgbClr val="000000"/>
                </a:solidFill>
                <a:latin typeface="Courier" charset="0"/>
                <a:ea typeface="Courier" charset="0"/>
                <a:cs typeface="Courier" charset="0"/>
              </a:rPr>
              <a:t>aString</a:t>
            </a:r>
            <a:r>
              <a:rPr lang="mr-IN" sz="2200" dirty="0" smtClean="0">
                <a:solidFill>
                  <a:srgbClr val="000000"/>
                </a:solidFill>
                <a:latin typeface="Courier" charset="0"/>
                <a:ea typeface="Courier" charset="0"/>
                <a:cs typeface="Courier" charset="0"/>
              </a:rPr>
              <a:t>[0] &lt;&lt; </a:t>
            </a:r>
            <a:r>
              <a:rPr lang="mr-IN" sz="2200" dirty="0" err="1" smtClean="0">
                <a:solidFill>
                  <a:srgbClr val="000000"/>
                </a:solidFill>
                <a:latin typeface="Courier" charset="0"/>
                <a:ea typeface="Courier" charset="0"/>
                <a:cs typeface="Courier" charset="0"/>
              </a:rPr>
              <a:t>endl</a:t>
            </a:r>
            <a:r>
              <a:rPr lang="mr-IN" sz="2200" dirty="0" smtClean="0">
                <a:solidFill>
                  <a:srgbClr val="000000"/>
                </a:solidFill>
                <a:latin typeface="Courier" charset="0"/>
                <a:ea typeface="Courier" charset="0"/>
                <a:cs typeface="Courier" charset="0"/>
              </a:rPr>
              <a:t>; </a:t>
            </a:r>
            <a:r>
              <a:rPr lang="mr-IN" sz="2200" dirty="0" smtClean="0">
                <a:solidFill>
                  <a:srgbClr val="3F7F5F"/>
                </a:solidFill>
                <a:latin typeface="Courier" charset="0"/>
                <a:ea typeface="Courier" charset="0"/>
                <a:cs typeface="Courier" charset="0"/>
              </a:rPr>
              <a:t>// </a:t>
            </a:r>
            <a:r>
              <a:rPr lang="mr-IN" sz="2200" dirty="0" err="1" smtClean="0">
                <a:solidFill>
                  <a:srgbClr val="3F7F5F"/>
                </a:solidFill>
                <a:latin typeface="Courier" charset="0"/>
                <a:ea typeface="Courier" charset="0"/>
                <a:cs typeface="Courier" charset="0"/>
              </a:rPr>
              <a:t>K</a:t>
            </a:r>
            <a:endParaRPr lang="mr-IN" sz="2200" dirty="0" smtClean="0">
              <a:solidFill>
                <a:srgbClr val="3F7F5F"/>
              </a:solidFill>
              <a:latin typeface="Courier" charset="0"/>
              <a:ea typeface="Courier" charset="0"/>
              <a:cs typeface="Courier" charset="0"/>
            </a:endParaRPr>
          </a:p>
          <a:p>
            <a:pPr marL="109728" indent="0">
              <a:buNone/>
            </a:pPr>
            <a:r>
              <a:rPr lang="en-US"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cout</a:t>
            </a:r>
            <a:r>
              <a:rPr lang="mr-IN" sz="2200" dirty="0" smtClean="0">
                <a:solidFill>
                  <a:srgbClr val="000000"/>
                </a:solidFill>
                <a:latin typeface="Courier" charset="0"/>
                <a:ea typeface="Courier" charset="0"/>
                <a:cs typeface="Courier" charset="0"/>
              </a:rPr>
              <a:t> &lt;&lt; </a:t>
            </a:r>
            <a:r>
              <a:rPr lang="mr-IN" sz="2200" dirty="0" err="1" smtClean="0">
                <a:solidFill>
                  <a:srgbClr val="000000"/>
                </a:solidFill>
                <a:latin typeface="Courier" charset="0"/>
                <a:ea typeface="Courier" charset="0"/>
                <a:cs typeface="Courier" charset="0"/>
              </a:rPr>
              <a:t>aString</a:t>
            </a:r>
            <a:r>
              <a:rPr lang="mr-IN" sz="2200" dirty="0" smtClean="0">
                <a:solidFill>
                  <a:srgbClr val="000000"/>
                </a:solidFill>
                <a:latin typeface="Courier" charset="0"/>
                <a:ea typeface="Courier" charset="0"/>
                <a:cs typeface="Courier" charset="0"/>
              </a:rPr>
              <a:t>[1] &lt;&lt; </a:t>
            </a:r>
            <a:r>
              <a:rPr lang="mr-IN" sz="2200" dirty="0" err="1" smtClean="0">
                <a:solidFill>
                  <a:srgbClr val="000000"/>
                </a:solidFill>
                <a:latin typeface="Courier" charset="0"/>
                <a:ea typeface="Courier" charset="0"/>
                <a:cs typeface="Courier" charset="0"/>
              </a:rPr>
              <a:t>endl</a:t>
            </a:r>
            <a:r>
              <a:rPr lang="mr-IN" sz="2200" dirty="0" smtClean="0">
                <a:solidFill>
                  <a:srgbClr val="000000"/>
                </a:solidFill>
                <a:latin typeface="Courier" charset="0"/>
                <a:ea typeface="Courier" charset="0"/>
                <a:cs typeface="Courier" charset="0"/>
              </a:rPr>
              <a:t>; </a:t>
            </a:r>
            <a:r>
              <a:rPr lang="mr-IN" sz="2200" dirty="0" smtClean="0">
                <a:solidFill>
                  <a:srgbClr val="3F7F5F"/>
                </a:solidFill>
                <a:latin typeface="Courier" charset="0"/>
                <a:ea typeface="Courier" charset="0"/>
                <a:cs typeface="Courier" charset="0"/>
              </a:rPr>
              <a:t>// </a:t>
            </a:r>
            <a:r>
              <a:rPr lang="mr-IN" sz="2200" dirty="0" err="1" smtClean="0">
                <a:solidFill>
                  <a:srgbClr val="3F7F5F"/>
                </a:solidFill>
                <a:latin typeface="Courier" charset="0"/>
                <a:ea typeface="Courier" charset="0"/>
                <a:cs typeface="Courier" charset="0"/>
              </a:rPr>
              <a:t>i</a:t>
            </a:r>
            <a:endParaRPr lang="en-US" sz="2200" dirty="0" smtClean="0">
              <a:solidFill>
                <a:srgbClr val="3F7F5F"/>
              </a:solidFill>
              <a:latin typeface="Courier" charset="0"/>
              <a:ea typeface="Courier" charset="0"/>
              <a:cs typeface="Courier" charset="0"/>
            </a:endParaRPr>
          </a:p>
          <a:p>
            <a:pPr marL="109728" indent="0">
              <a:buNone/>
            </a:pPr>
            <a:r>
              <a:rPr lang="en-US"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cout</a:t>
            </a:r>
            <a:r>
              <a:rPr lang="mr-IN" sz="2200" dirty="0" smtClean="0">
                <a:solidFill>
                  <a:srgbClr val="000000"/>
                </a:solidFill>
                <a:latin typeface="Courier" charset="0"/>
                <a:ea typeface="Courier" charset="0"/>
                <a:cs typeface="Courier" charset="0"/>
              </a:rPr>
              <a:t> &lt;&lt; </a:t>
            </a:r>
            <a:r>
              <a:rPr lang="mr-IN" sz="2200" dirty="0" err="1" smtClean="0">
                <a:solidFill>
                  <a:srgbClr val="000000"/>
                </a:solidFill>
                <a:latin typeface="Courier" charset="0"/>
                <a:ea typeface="Courier" charset="0"/>
                <a:cs typeface="Courier" charset="0"/>
              </a:rPr>
              <a:t>aString</a:t>
            </a:r>
            <a:r>
              <a:rPr lang="mr-IN" sz="2200" dirty="0" smtClean="0">
                <a:solidFill>
                  <a:srgbClr val="000000"/>
                </a:solidFill>
                <a:latin typeface="Courier" charset="0"/>
                <a:ea typeface="Courier" charset="0"/>
                <a:cs typeface="Courier" charset="0"/>
              </a:rPr>
              <a:t>[2] &lt;&lt; </a:t>
            </a:r>
            <a:r>
              <a:rPr lang="mr-IN" sz="2200" dirty="0" err="1" smtClean="0">
                <a:solidFill>
                  <a:srgbClr val="000000"/>
                </a:solidFill>
                <a:latin typeface="Courier" charset="0"/>
                <a:ea typeface="Courier" charset="0"/>
                <a:cs typeface="Courier" charset="0"/>
              </a:rPr>
              <a:t>endl</a:t>
            </a:r>
            <a:r>
              <a:rPr lang="mr-IN" sz="2200" dirty="0" smtClean="0">
                <a:solidFill>
                  <a:srgbClr val="000000"/>
                </a:solidFill>
                <a:latin typeface="Courier" charset="0"/>
                <a:ea typeface="Courier" charset="0"/>
                <a:cs typeface="Courier" charset="0"/>
              </a:rPr>
              <a:t>; </a:t>
            </a:r>
            <a:r>
              <a:rPr lang="mr-IN" sz="2200" dirty="0" smtClean="0">
                <a:solidFill>
                  <a:srgbClr val="3F7F5F"/>
                </a:solidFill>
                <a:latin typeface="Courier" charset="0"/>
                <a:ea typeface="Courier" charset="0"/>
                <a:cs typeface="Courier" charset="0"/>
              </a:rPr>
              <a:t>// </a:t>
            </a:r>
            <a:r>
              <a:rPr lang="mr-IN" sz="2200" dirty="0" err="1" smtClean="0">
                <a:solidFill>
                  <a:srgbClr val="3F7F5F"/>
                </a:solidFill>
                <a:latin typeface="Courier" charset="0"/>
                <a:ea typeface="Courier" charset="0"/>
                <a:cs typeface="Courier" charset="0"/>
              </a:rPr>
              <a:t>m</a:t>
            </a:r>
            <a:endParaRPr lang="mr-IN" sz="2200" dirty="0" smtClean="0">
              <a:solidFill>
                <a:srgbClr val="3F7F5F"/>
              </a:solidFill>
              <a:latin typeface="Courier" charset="0"/>
              <a:ea typeface="Courier" charset="0"/>
              <a:cs typeface="Courier" charset="0"/>
            </a:endParaRPr>
          </a:p>
          <a:p>
            <a:pPr marL="109728" indent="0">
              <a:buNone/>
            </a:pPr>
            <a:endParaRPr lang="mr-IN" sz="2200" dirty="0" smtClean="0">
              <a:latin typeface="Courier" charset="0"/>
              <a:ea typeface="Courier" charset="0"/>
              <a:cs typeface="Courier" charset="0"/>
            </a:endParaRPr>
          </a:p>
          <a:p>
            <a:pPr marL="109728" indent="0">
              <a:buNone/>
            </a:pPr>
            <a:r>
              <a:rPr lang="en-US" sz="2200" dirty="0" smtClean="0">
                <a:solidFill>
                  <a:srgbClr val="3F7F5F"/>
                </a:solidFill>
                <a:latin typeface="Courier" charset="0"/>
                <a:ea typeface="Courier" charset="0"/>
                <a:cs typeface="Courier" charset="0"/>
              </a:rPr>
              <a:t>  // Output: Mr. or Mrs. Kim Thatcher</a:t>
            </a:r>
          </a:p>
          <a:p>
            <a:pPr marL="109728" indent="0">
              <a:buNone/>
            </a:pP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cout</a:t>
            </a:r>
            <a:r>
              <a:rPr lang="en-US" sz="2200" dirty="0" smtClean="0">
                <a:solidFill>
                  <a:srgbClr val="000000"/>
                </a:solidFill>
                <a:latin typeface="Courier" charset="0"/>
                <a:ea typeface="Courier" charset="0"/>
                <a:cs typeface="Courier" charset="0"/>
              </a:rPr>
              <a:t> &lt;&lt; </a:t>
            </a:r>
            <a:r>
              <a:rPr lang="en-US" sz="2200" dirty="0" smtClean="0">
                <a:solidFill>
                  <a:srgbClr val="2A00FF"/>
                </a:solidFill>
                <a:latin typeface="Courier" charset="0"/>
                <a:ea typeface="Courier" charset="0"/>
                <a:cs typeface="Courier" charset="0"/>
              </a:rPr>
              <a:t>"Mr. or Mrs. "</a:t>
            </a:r>
            <a:r>
              <a:rPr lang="en-US" sz="2200" dirty="0" smtClean="0">
                <a:solidFill>
                  <a:srgbClr val="000000"/>
                </a:solidFill>
                <a:latin typeface="Courier" charset="0"/>
                <a:ea typeface="Courier" charset="0"/>
                <a:cs typeface="Courier" charset="0"/>
              </a:rPr>
              <a:t> + </a:t>
            </a:r>
            <a:r>
              <a:rPr lang="en-US" sz="2200" dirty="0" err="1" smtClean="0">
                <a:solidFill>
                  <a:srgbClr val="000000"/>
                </a:solidFill>
                <a:latin typeface="Courier" charset="0"/>
                <a:ea typeface="Courier" charset="0"/>
                <a:cs typeface="Courier" charset="0"/>
              </a:rPr>
              <a:t>aString</a:t>
            </a:r>
            <a:r>
              <a:rPr lang="en-US" sz="2200" dirty="0" smtClean="0">
                <a:solidFill>
                  <a:srgbClr val="000000"/>
                </a:solidFill>
                <a:latin typeface="Courier" charset="0"/>
                <a:ea typeface="Courier" charset="0"/>
                <a:cs typeface="Courier" charset="0"/>
              </a:rPr>
              <a:t> &lt;&lt; </a:t>
            </a:r>
            <a:r>
              <a:rPr lang="en-US" sz="2200" dirty="0" err="1" smtClean="0">
                <a:solidFill>
                  <a:srgbClr val="000000"/>
                </a:solidFill>
                <a:latin typeface="Courier" charset="0"/>
                <a:ea typeface="Courier" charset="0"/>
                <a:cs typeface="Courier" charset="0"/>
              </a:rPr>
              <a:t>endl</a:t>
            </a:r>
            <a:r>
              <a:rPr lang="en-US" sz="2200" dirty="0" smtClean="0">
                <a:solidFill>
                  <a:srgbClr val="000000"/>
                </a:solidFill>
                <a:latin typeface="Courier" charset="0"/>
                <a:ea typeface="Courier" charset="0"/>
                <a:cs typeface="Courier" charset="0"/>
              </a:rPr>
              <a:t>;</a:t>
            </a:r>
            <a:endParaRPr lang="en-US" sz="2200" dirty="0" smtClean="0">
              <a:solidFill>
                <a:srgbClr val="3F7F5F"/>
              </a:solidFill>
              <a:latin typeface="Courier" charset="0"/>
              <a:ea typeface="Courier" charset="0"/>
              <a:cs typeface="Courier" charset="0"/>
            </a:endParaRPr>
          </a:p>
        </p:txBody>
      </p:sp>
    </p:spTree>
    <p:extLst>
      <p:ext uri="{BB962C8B-B14F-4D97-AF65-F5344CB8AC3E}">
        <p14:creationId xmlns:p14="http://schemas.microsoft.com/office/powerpoint/2010/main" val="129030766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1"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2"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3"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4"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5"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6" name="Rectangle 1032"/>
          <p:cNvSpPr>
            <a:spLocks noGrp="1" noChangeArrowheads="1"/>
          </p:cNvSpPr>
          <p:nvPr>
            <p:ph type="title"/>
          </p:nvPr>
        </p:nvSpPr>
        <p:spPr>
          <a:xfrm>
            <a:off x="457200" y="365126"/>
            <a:ext cx="7886700" cy="1325563"/>
          </a:xfrm>
          <a:noFill/>
          <a:ln/>
        </p:spPr>
        <p:txBody>
          <a:bodyPr lIns="92075" tIns="46038" rIns="92075" bIns="46038"/>
          <a:lstStyle/>
          <a:p>
            <a:r>
              <a:rPr lang="en-US" altLang="en-US" dirty="0" smtClean="0">
                <a:latin typeface="Courier" charset="0"/>
                <a:ea typeface="Courier" charset="0"/>
                <a:cs typeface="Courier" charset="0"/>
              </a:rPr>
              <a:t>string </a:t>
            </a:r>
            <a:r>
              <a:rPr lang="en-US" altLang="en-US" dirty="0" smtClean="0"/>
              <a:t>operators </a:t>
            </a:r>
            <a:r>
              <a:rPr lang="en-US" altLang="en-US" dirty="0" smtClean="0">
                <a:latin typeface="Courier" charset="0"/>
                <a:ea typeface="Courier" charset="0"/>
                <a:cs typeface="Courier" charset="0"/>
              </a:rPr>
              <a:t>&gt;&gt;</a:t>
            </a:r>
            <a:r>
              <a:rPr lang="en-US" altLang="en-US" dirty="0" smtClean="0"/>
              <a:t> and </a:t>
            </a:r>
            <a:r>
              <a:rPr lang="en-US" altLang="en-US" dirty="0" smtClean="0">
                <a:latin typeface="Courier" charset="0"/>
                <a:ea typeface="Courier" charset="0"/>
                <a:cs typeface="Courier" charset="0"/>
              </a:rPr>
              <a:t>&lt;&lt;</a:t>
            </a:r>
            <a:r>
              <a:rPr lang="en-US" altLang="en-US" dirty="0" smtClean="0"/>
              <a:t/>
            </a:r>
            <a:br>
              <a:rPr lang="en-US" altLang="en-US" dirty="0" smtClean="0"/>
            </a:br>
            <a:endParaRPr lang="en-US" altLang="en-US" sz="2000" dirty="0">
              <a:latin typeface="Courier" charset="0"/>
              <a:ea typeface="Courier" charset="0"/>
              <a:cs typeface="Courier" charset="0"/>
            </a:endParaRPr>
          </a:p>
        </p:txBody>
      </p:sp>
      <p:sp>
        <p:nvSpPr>
          <p:cNvPr id="222217" name="Rectangle 1033"/>
          <p:cNvSpPr>
            <a:spLocks noGrp="1" noChangeArrowheads="1"/>
          </p:cNvSpPr>
          <p:nvPr>
            <p:ph idx="1"/>
          </p:nvPr>
        </p:nvSpPr>
        <p:spPr>
          <a:xfrm>
            <a:off x="381000" y="1600200"/>
            <a:ext cx="8382000" cy="4800600"/>
          </a:xfrm>
          <a:noFill/>
          <a:ln/>
        </p:spPr>
        <p:txBody>
          <a:bodyPr lIns="92075" tIns="46038" rIns="92075" bIns="46038">
            <a:noAutofit/>
          </a:bodyPr>
          <a:lstStyle/>
          <a:p>
            <a:pPr>
              <a:spcBef>
                <a:spcPts val="100"/>
              </a:spcBef>
            </a:pPr>
            <a:r>
              <a:rPr lang="en-US" dirty="0" smtClean="0">
                <a:latin typeface="Courier" charset="0"/>
                <a:ea typeface="Courier" charset="0"/>
                <a:cs typeface="Courier" charset="0"/>
              </a:rPr>
              <a:t>string</a:t>
            </a:r>
            <a:r>
              <a:rPr lang="en-US" dirty="0" smtClean="0"/>
              <a:t> also overloads the input and output operators </a:t>
            </a:r>
            <a:r>
              <a:rPr lang="en-US" dirty="0" smtClean="0">
                <a:latin typeface="Courier" charset="0"/>
                <a:ea typeface="Courier" charset="0"/>
                <a:cs typeface="Courier" charset="0"/>
              </a:rPr>
              <a:t>&gt;&gt;</a:t>
            </a:r>
            <a:r>
              <a:rPr lang="en-US" dirty="0" smtClean="0"/>
              <a:t> </a:t>
            </a:r>
            <a:r>
              <a:rPr lang="en-US" dirty="0" smtClean="0">
                <a:latin typeface="Courier" charset="0"/>
                <a:ea typeface="Courier" charset="0"/>
                <a:cs typeface="Courier" charset="0"/>
              </a:rPr>
              <a:t>&lt;&lt;</a:t>
            </a:r>
            <a:r>
              <a:rPr lang="en-US" dirty="0" smtClean="0"/>
              <a:t> to allow use with </a:t>
            </a:r>
            <a:r>
              <a:rPr lang="en-US" dirty="0" err="1">
                <a:latin typeface="Courier" charset="0"/>
                <a:ea typeface="Courier" charset="0"/>
                <a:cs typeface="Courier" charset="0"/>
              </a:rPr>
              <a:t>cin</a:t>
            </a:r>
            <a:r>
              <a:rPr lang="en-US" dirty="0" smtClean="0"/>
              <a:t> and </a:t>
            </a:r>
            <a:r>
              <a:rPr lang="en-US" dirty="0" err="1">
                <a:latin typeface="Courier" charset="0"/>
                <a:ea typeface="Courier" charset="0"/>
                <a:cs typeface="Courier" charset="0"/>
              </a:rPr>
              <a:t>cout</a:t>
            </a:r>
            <a:r>
              <a:rPr lang="en-US" dirty="0" smtClean="0"/>
              <a:t> </a:t>
            </a:r>
            <a:endParaRPr lang="en-US" sz="2200" dirty="0" smtClean="0">
              <a:latin typeface="Courier" charset="0"/>
              <a:ea typeface="Courier" charset="0"/>
              <a:cs typeface="Courier" charset="0"/>
            </a:endParaRPr>
          </a:p>
          <a:p>
            <a:pPr marL="109728" indent="0">
              <a:spcBef>
                <a:spcPts val="0"/>
              </a:spcBef>
              <a:buNone/>
            </a:pPr>
            <a:r>
              <a:rPr lang="en-US" sz="1200" dirty="0" smtClean="0">
                <a:solidFill>
                  <a:srgbClr val="7F0055"/>
                </a:solidFill>
                <a:latin typeface="Courier" charset="0"/>
                <a:ea typeface="Courier" charset="0"/>
                <a:cs typeface="Courier" charset="0"/>
              </a:rPr>
              <a:t/>
            </a:r>
            <a:br>
              <a:rPr lang="en-US" sz="1200" dirty="0" smtClean="0">
                <a:solidFill>
                  <a:srgbClr val="7F0055"/>
                </a:solidFill>
                <a:latin typeface="Courier" charset="0"/>
                <a:ea typeface="Courier" charset="0"/>
                <a:cs typeface="Courier" charset="0"/>
              </a:rPr>
            </a:br>
            <a:r>
              <a:rPr lang="en-US" sz="2200" dirty="0" smtClean="0">
                <a:solidFill>
                  <a:srgbClr val="7F0055"/>
                </a:solidFill>
                <a:latin typeface="Courier" charset="0"/>
                <a:ea typeface="Courier" charset="0"/>
                <a:cs typeface="Courier" charset="0"/>
              </a:rPr>
              <a:t>  #include</a:t>
            </a:r>
            <a:r>
              <a:rPr lang="en-US" sz="2200" dirty="0" smtClean="0">
                <a:solidFill>
                  <a:srgbClr val="000000"/>
                </a:solidFill>
                <a:latin typeface="Courier" charset="0"/>
                <a:ea typeface="Courier" charset="0"/>
                <a:cs typeface="Courier" charset="0"/>
              </a:rPr>
              <a:t> </a:t>
            </a:r>
            <a:r>
              <a:rPr lang="en-US" sz="2200" dirty="0" smtClean="0">
                <a:solidFill>
                  <a:srgbClr val="2A00FF"/>
                </a:solidFill>
                <a:latin typeface="Courier" charset="0"/>
                <a:ea typeface="Courier" charset="0"/>
                <a:cs typeface="Courier" charset="0"/>
              </a:rPr>
              <a:t>&lt;</a:t>
            </a:r>
            <a:r>
              <a:rPr lang="en-US" sz="2200" dirty="0" err="1" smtClean="0">
                <a:solidFill>
                  <a:srgbClr val="2A00FF"/>
                </a:solidFill>
                <a:latin typeface="Courier" charset="0"/>
                <a:ea typeface="Courier" charset="0"/>
                <a:cs typeface="Courier" charset="0"/>
              </a:rPr>
              <a:t>iostream</a:t>
            </a:r>
            <a:r>
              <a:rPr lang="en-US" sz="2200" dirty="0" smtClean="0">
                <a:solidFill>
                  <a:srgbClr val="2A00FF"/>
                </a:solidFill>
                <a:latin typeface="Courier" charset="0"/>
                <a:ea typeface="Courier" charset="0"/>
                <a:cs typeface="Courier" charset="0"/>
              </a:rPr>
              <a:t>&gt;</a:t>
            </a:r>
          </a:p>
          <a:p>
            <a:pPr marL="109728" indent="0">
              <a:spcBef>
                <a:spcPts val="0"/>
              </a:spcBef>
              <a:buNone/>
            </a:pPr>
            <a:r>
              <a:rPr lang="en-US" sz="2200" dirty="0" smtClean="0">
                <a:solidFill>
                  <a:srgbClr val="7F0055"/>
                </a:solidFill>
                <a:latin typeface="Courier" charset="0"/>
                <a:ea typeface="Courier" charset="0"/>
                <a:cs typeface="Courier" charset="0"/>
              </a:rPr>
              <a:t>  #include</a:t>
            </a:r>
            <a:r>
              <a:rPr lang="en-US" sz="2200" dirty="0" smtClean="0">
                <a:solidFill>
                  <a:srgbClr val="000000"/>
                </a:solidFill>
                <a:latin typeface="Courier" charset="0"/>
                <a:ea typeface="Courier" charset="0"/>
                <a:cs typeface="Courier" charset="0"/>
              </a:rPr>
              <a:t> </a:t>
            </a:r>
            <a:r>
              <a:rPr lang="en-US" sz="2200" dirty="0" smtClean="0">
                <a:solidFill>
                  <a:srgbClr val="2A00FF"/>
                </a:solidFill>
                <a:latin typeface="Courier" charset="0"/>
                <a:ea typeface="Courier" charset="0"/>
                <a:cs typeface="Courier" charset="0"/>
              </a:rPr>
              <a:t>&lt;string&gt;</a:t>
            </a:r>
          </a:p>
          <a:p>
            <a:pPr marL="109728" indent="0">
              <a:spcBef>
                <a:spcPts val="0"/>
              </a:spcBef>
              <a:buNone/>
            </a:pPr>
            <a:r>
              <a:rPr lang="en-US" sz="2200" dirty="0" smtClean="0">
                <a:solidFill>
                  <a:srgbClr val="7F0055"/>
                </a:solidFill>
                <a:latin typeface="Courier" charset="0"/>
                <a:ea typeface="Courier" charset="0"/>
                <a:cs typeface="Courier" charset="0"/>
              </a:rPr>
              <a:t>  using</a:t>
            </a:r>
            <a:r>
              <a:rPr lang="en-US" sz="2200" dirty="0" smtClean="0">
                <a:solidFill>
                  <a:srgbClr val="000000"/>
                </a:solidFill>
                <a:latin typeface="Courier" charset="0"/>
                <a:ea typeface="Courier" charset="0"/>
                <a:cs typeface="Courier" charset="0"/>
              </a:rPr>
              <a:t> </a:t>
            </a:r>
            <a:r>
              <a:rPr lang="en-US" sz="2200" dirty="0" smtClean="0">
                <a:solidFill>
                  <a:srgbClr val="7F0055"/>
                </a:solidFill>
                <a:latin typeface="Courier" charset="0"/>
                <a:ea typeface="Courier" charset="0"/>
                <a:cs typeface="Courier" charset="0"/>
              </a:rPr>
              <a:t>namespace</a:t>
            </a: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std</a:t>
            </a:r>
            <a:r>
              <a:rPr lang="en-US" sz="2200" dirty="0" smtClean="0">
                <a:solidFill>
                  <a:srgbClr val="000000"/>
                </a:solidFill>
                <a:latin typeface="Courier" charset="0"/>
                <a:ea typeface="Courier" charset="0"/>
                <a:cs typeface="Courier" charset="0"/>
              </a:rPr>
              <a:t>;</a:t>
            </a:r>
            <a:endParaRPr lang="en-US" sz="2200" dirty="0" smtClean="0">
              <a:latin typeface="Courier" charset="0"/>
              <a:ea typeface="Courier" charset="0"/>
              <a:cs typeface="Courier" charset="0"/>
            </a:endParaRPr>
          </a:p>
          <a:p>
            <a:pPr marL="109728" indent="0">
              <a:spcBef>
                <a:spcPts val="0"/>
              </a:spcBef>
              <a:buNone/>
            </a:pPr>
            <a:r>
              <a:rPr lang="en-US" sz="2200" dirty="0" smtClean="0">
                <a:solidFill>
                  <a:srgbClr val="7F0055"/>
                </a:solidFill>
                <a:latin typeface="Courier" charset="0"/>
                <a:ea typeface="Courier" charset="0"/>
                <a:cs typeface="Courier" charset="0"/>
              </a:rPr>
              <a:t>  </a:t>
            </a:r>
            <a:r>
              <a:rPr lang="en-US" sz="2200" dirty="0" err="1" smtClean="0">
                <a:solidFill>
                  <a:srgbClr val="7F0055"/>
                </a:solidFill>
                <a:latin typeface="Courier" charset="0"/>
                <a:ea typeface="Courier" charset="0"/>
                <a:cs typeface="Courier" charset="0"/>
              </a:rPr>
              <a:t>int</a:t>
            </a:r>
            <a:r>
              <a:rPr lang="en-US" sz="2200" dirty="0" smtClean="0">
                <a:solidFill>
                  <a:srgbClr val="000000"/>
                </a:solidFill>
                <a:latin typeface="Courier" charset="0"/>
                <a:ea typeface="Courier" charset="0"/>
                <a:cs typeface="Courier" charset="0"/>
              </a:rPr>
              <a:t> main() {</a:t>
            </a:r>
          </a:p>
          <a:p>
            <a:pPr marL="109728" indent="0">
              <a:spcBef>
                <a:spcPts val="0"/>
              </a:spcBef>
              <a:buNone/>
            </a:pPr>
            <a:r>
              <a:rPr lang="en-US" sz="2200" dirty="0" smtClean="0">
                <a:solidFill>
                  <a:srgbClr val="000000"/>
                </a:solidFill>
                <a:latin typeface="Courier" charset="0"/>
                <a:ea typeface="Courier" charset="0"/>
                <a:cs typeface="Courier" charset="0"/>
              </a:rPr>
              <a:t>    </a:t>
            </a:r>
            <a:r>
              <a:rPr lang="en-US" sz="2200" dirty="0" smtClean="0">
                <a:solidFill>
                  <a:srgbClr val="005032"/>
                </a:solidFill>
                <a:latin typeface="Courier" charset="0"/>
                <a:ea typeface="Courier" charset="0"/>
                <a:cs typeface="Courier" charset="0"/>
              </a:rPr>
              <a:t>string</a:t>
            </a:r>
            <a:r>
              <a:rPr lang="en-US" sz="2200" dirty="0" smtClean="0">
                <a:solidFill>
                  <a:srgbClr val="000000"/>
                </a:solidFill>
                <a:latin typeface="Courier" charset="0"/>
                <a:ea typeface="Courier" charset="0"/>
                <a:cs typeface="Courier" charset="0"/>
              </a:rPr>
              <a:t> name;</a:t>
            </a:r>
          </a:p>
          <a:p>
            <a:pPr marL="109728" indent="0">
              <a:spcBef>
                <a:spcPts val="0"/>
              </a:spcBef>
              <a:buNone/>
            </a:pP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cout</a:t>
            </a:r>
            <a:r>
              <a:rPr lang="en-US" sz="2200" dirty="0" smtClean="0">
                <a:solidFill>
                  <a:srgbClr val="000000"/>
                </a:solidFill>
                <a:latin typeface="Courier" charset="0"/>
                <a:ea typeface="Courier" charset="0"/>
                <a:cs typeface="Courier" charset="0"/>
              </a:rPr>
              <a:t> &lt;&lt; </a:t>
            </a:r>
            <a:r>
              <a:rPr lang="en-US" sz="2200" dirty="0" smtClean="0">
                <a:solidFill>
                  <a:srgbClr val="2A00FF"/>
                </a:solidFill>
                <a:latin typeface="Courier" charset="0"/>
                <a:ea typeface="Courier" charset="0"/>
                <a:cs typeface="Courier" charset="0"/>
              </a:rPr>
              <a:t>"Enter your name: "</a:t>
            </a:r>
            <a:r>
              <a:rPr lang="en-US" sz="2200" dirty="0" smtClean="0">
                <a:solidFill>
                  <a:srgbClr val="000000"/>
                </a:solidFill>
                <a:latin typeface="Courier" charset="0"/>
                <a:ea typeface="Courier" charset="0"/>
                <a:cs typeface="Courier" charset="0"/>
              </a:rPr>
              <a:t>;</a:t>
            </a:r>
          </a:p>
          <a:p>
            <a:pPr marL="109728" indent="0">
              <a:spcBef>
                <a:spcPts val="0"/>
              </a:spcBef>
              <a:buNone/>
            </a:pPr>
            <a:r>
              <a:rPr lang="mr-IN" sz="2200" dirty="0" smtClean="0">
                <a:solidFill>
                  <a:srgbClr val="000000"/>
                </a:solidFill>
                <a:latin typeface="Courier" charset="0"/>
                <a:ea typeface="Courier" charset="0"/>
                <a:cs typeface="Courier" charset="0"/>
              </a:rPr>
              <a:t>  </a:t>
            </a:r>
            <a:r>
              <a:rPr lang="en-US"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cin</a:t>
            </a:r>
            <a:r>
              <a:rPr lang="mr-IN" sz="2200" dirty="0" smtClean="0">
                <a:solidFill>
                  <a:srgbClr val="000000"/>
                </a:solidFill>
                <a:latin typeface="Courier" charset="0"/>
                <a:ea typeface="Courier" charset="0"/>
                <a:cs typeface="Courier" charset="0"/>
              </a:rPr>
              <a:t> &gt;&gt; </a:t>
            </a:r>
            <a:r>
              <a:rPr lang="mr-IN" sz="2200" dirty="0" err="1" smtClean="0">
                <a:solidFill>
                  <a:srgbClr val="000000"/>
                </a:solidFill>
                <a:latin typeface="Courier" charset="0"/>
                <a:ea typeface="Courier" charset="0"/>
                <a:cs typeface="Courier" charset="0"/>
              </a:rPr>
              <a:t>name</a:t>
            </a:r>
            <a:r>
              <a:rPr lang="mr-IN" sz="2200" dirty="0" smtClean="0">
                <a:solidFill>
                  <a:srgbClr val="000000"/>
                </a:solidFill>
                <a:latin typeface="Courier" charset="0"/>
                <a:ea typeface="Courier" charset="0"/>
                <a:cs typeface="Courier" charset="0"/>
              </a:rPr>
              <a:t>;</a:t>
            </a:r>
          </a:p>
          <a:p>
            <a:pPr marL="109728" indent="0">
              <a:spcBef>
                <a:spcPts val="0"/>
              </a:spcBef>
              <a:buNone/>
            </a:pPr>
            <a:r>
              <a:rPr lang="mr-IN" sz="2200" dirty="0" smtClean="0">
                <a:solidFill>
                  <a:srgbClr val="000000"/>
                </a:solidFill>
                <a:latin typeface="Courier" charset="0"/>
                <a:ea typeface="Courier" charset="0"/>
                <a:cs typeface="Courier" charset="0"/>
              </a:rPr>
              <a:t>  </a:t>
            </a:r>
            <a:r>
              <a:rPr lang="en-US"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cout</a:t>
            </a:r>
            <a:r>
              <a:rPr lang="mr-IN" sz="2200" dirty="0" smtClean="0">
                <a:solidFill>
                  <a:srgbClr val="000000"/>
                </a:solidFill>
                <a:latin typeface="Courier" charset="0"/>
                <a:ea typeface="Courier" charset="0"/>
                <a:cs typeface="Courier" charset="0"/>
              </a:rPr>
              <a:t> &lt;&lt; </a:t>
            </a:r>
            <a:r>
              <a:rPr lang="mr-IN" sz="2200" dirty="0" smtClean="0">
                <a:solidFill>
                  <a:srgbClr val="2A00FF"/>
                </a:solidFill>
                <a:latin typeface="Courier" charset="0"/>
                <a:ea typeface="Courier" charset="0"/>
                <a:cs typeface="Courier" charset="0"/>
              </a:rPr>
              <a:t>"</a:t>
            </a:r>
            <a:r>
              <a:rPr lang="mr-IN" sz="2200" dirty="0" err="1" smtClean="0">
                <a:solidFill>
                  <a:srgbClr val="2A00FF"/>
                </a:solidFill>
                <a:latin typeface="Courier" charset="0"/>
                <a:ea typeface="Courier" charset="0"/>
                <a:cs typeface="Courier" charset="0"/>
              </a:rPr>
              <a:t>Hello</a:t>
            </a:r>
            <a:r>
              <a:rPr lang="mr-IN" sz="2200" dirty="0" smtClean="0">
                <a:solidFill>
                  <a:srgbClr val="2A00FF"/>
                </a:solidFill>
                <a:latin typeface="Courier" charset="0"/>
                <a:ea typeface="Courier" charset="0"/>
                <a:cs typeface="Courier" charset="0"/>
              </a:rPr>
              <a:t> "</a:t>
            </a:r>
            <a:r>
              <a:rPr lang="mr-IN" sz="2200" dirty="0" smtClean="0">
                <a:solidFill>
                  <a:srgbClr val="000000"/>
                </a:solidFill>
                <a:latin typeface="Courier" charset="0"/>
                <a:ea typeface="Courier" charset="0"/>
                <a:cs typeface="Courier" charset="0"/>
              </a:rPr>
              <a:t> + </a:t>
            </a:r>
            <a:r>
              <a:rPr lang="mr-IN" sz="2200" dirty="0" err="1" smtClean="0">
                <a:solidFill>
                  <a:srgbClr val="000000"/>
                </a:solidFill>
                <a:latin typeface="Courier" charset="0"/>
                <a:ea typeface="Courier" charset="0"/>
                <a:cs typeface="Courier" charset="0"/>
              </a:rPr>
              <a:t>name</a:t>
            </a:r>
            <a:r>
              <a:rPr lang="mr-IN" sz="2200" dirty="0" smtClean="0">
                <a:solidFill>
                  <a:srgbClr val="000000"/>
                </a:solidFill>
                <a:latin typeface="Courier" charset="0"/>
                <a:ea typeface="Courier" charset="0"/>
                <a:cs typeface="Courier" charset="0"/>
              </a:rPr>
              <a:t> &lt;&lt; </a:t>
            </a:r>
            <a:r>
              <a:rPr lang="mr-IN" sz="2200" dirty="0" err="1" smtClean="0">
                <a:solidFill>
                  <a:srgbClr val="000000"/>
                </a:solidFill>
                <a:latin typeface="Courier" charset="0"/>
                <a:ea typeface="Courier" charset="0"/>
                <a:cs typeface="Courier" charset="0"/>
              </a:rPr>
              <a:t>endl</a:t>
            </a:r>
            <a:r>
              <a:rPr lang="mr-IN" sz="2200" dirty="0" smtClean="0">
                <a:solidFill>
                  <a:srgbClr val="000000"/>
                </a:solidFill>
                <a:latin typeface="Courier" charset="0"/>
                <a:ea typeface="Courier" charset="0"/>
                <a:cs typeface="Courier" charset="0"/>
              </a:rPr>
              <a:t>;</a:t>
            </a:r>
          </a:p>
          <a:p>
            <a:pPr marL="109728" indent="0">
              <a:spcBef>
                <a:spcPts val="0"/>
              </a:spcBef>
              <a:buNone/>
            </a:pPr>
            <a:r>
              <a:rPr lang="en-US" sz="2200" dirty="0" smtClean="0">
                <a:solidFill>
                  <a:srgbClr val="000000"/>
                </a:solidFill>
                <a:latin typeface="Courier" charset="0"/>
                <a:ea typeface="Courier" charset="0"/>
                <a:cs typeface="Courier" charset="0"/>
              </a:rPr>
              <a:t>  </a:t>
            </a:r>
            <a:r>
              <a:rPr lang="mr-IN" sz="2200" dirty="0" smtClean="0">
                <a:solidFill>
                  <a:srgbClr val="000000"/>
                </a:solidFill>
                <a:latin typeface="Courier" charset="0"/>
                <a:ea typeface="Courier" charset="0"/>
                <a:cs typeface="Courier" charset="0"/>
              </a:rPr>
              <a:t>}</a:t>
            </a:r>
            <a:endParaRPr lang="mr-IN" sz="2200" dirty="0" smtClean="0">
              <a:latin typeface="Courier" charset="0"/>
              <a:ea typeface="Courier" charset="0"/>
              <a:cs typeface="Courier" charset="0"/>
            </a:endParaRPr>
          </a:p>
        </p:txBody>
      </p:sp>
      <p:sp>
        <p:nvSpPr>
          <p:cNvPr id="10" name="TextBox 9"/>
          <p:cNvSpPr txBox="1"/>
          <p:nvPr/>
        </p:nvSpPr>
        <p:spPr>
          <a:xfrm>
            <a:off x="2438400" y="5638800"/>
            <a:ext cx="4114800" cy="1138773"/>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txBody>
          <a:bodyPr wrap="square" rtlCol="0">
            <a:spAutoFit/>
          </a:bodyPr>
          <a:lstStyle/>
          <a:p>
            <a:r>
              <a:rPr lang="en-US" i="1" dirty="0" smtClean="0"/>
              <a:t>Dialog</a:t>
            </a:r>
          </a:p>
          <a:p>
            <a:r>
              <a:rPr lang="en-US" sz="2200" dirty="0" smtClean="0">
                <a:latin typeface="Courier" charset="0"/>
                <a:ea typeface="Courier" charset="0"/>
                <a:cs typeface="Courier" charset="0"/>
              </a:rPr>
              <a:t>Enter your name</a:t>
            </a:r>
            <a:r>
              <a:rPr lang="en-US" sz="2200" dirty="0">
                <a:latin typeface="Courier" charset="0"/>
                <a:ea typeface="Courier" charset="0"/>
                <a:cs typeface="Courier" charset="0"/>
              </a:rPr>
              <a:t>: Chris</a:t>
            </a:r>
          </a:p>
          <a:p>
            <a:r>
              <a:rPr lang="it-IT" sz="2200" dirty="0" smtClean="0">
                <a:latin typeface="Courier" charset="0"/>
                <a:ea typeface="Courier" charset="0"/>
                <a:cs typeface="Courier" charset="0"/>
              </a:rPr>
              <a:t>Hello Chris</a:t>
            </a:r>
            <a:endParaRPr lang="en-US" sz="2200" dirty="0">
              <a:latin typeface="Courier" charset="0"/>
              <a:ea typeface="Courier" charset="0"/>
              <a:cs typeface="Courier" charset="0"/>
            </a:endParaRPr>
          </a:p>
        </p:txBody>
      </p:sp>
    </p:spTree>
    <p:extLst>
      <p:ext uri="{BB962C8B-B14F-4D97-AF65-F5344CB8AC3E}">
        <p14:creationId xmlns:p14="http://schemas.microsoft.com/office/powerpoint/2010/main" val="8916295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07"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08"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09"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10"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11"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12" name="Rectangle 1032"/>
          <p:cNvSpPr>
            <a:spLocks noGrp="1" noChangeArrowheads="1"/>
          </p:cNvSpPr>
          <p:nvPr>
            <p:ph type="title"/>
          </p:nvPr>
        </p:nvSpPr>
        <p:spPr>
          <a:xfrm>
            <a:off x="228600" y="190500"/>
            <a:ext cx="8229600" cy="1714500"/>
          </a:xfrm>
          <a:noFill/>
          <a:ln/>
        </p:spPr>
        <p:txBody>
          <a:bodyPr lIns="92075" tIns="46038" rIns="92075" bIns="46038"/>
          <a:lstStyle/>
          <a:p>
            <a:r>
              <a:rPr lang="en-US" altLang="en-US" dirty="0" smtClean="0"/>
              <a:t>classes </a:t>
            </a:r>
            <a:r>
              <a:rPr lang="en-US" altLang="en-US" dirty="0" err="1" smtClean="0">
                <a:latin typeface="Courier" charset="0"/>
                <a:ea typeface="Courier" charset="0"/>
                <a:cs typeface="Courier" charset="0"/>
              </a:rPr>
              <a:t>ostream</a:t>
            </a:r>
            <a:r>
              <a:rPr lang="en-US" altLang="en-US" dirty="0" smtClean="0"/>
              <a:t> </a:t>
            </a:r>
            <a:r>
              <a:rPr lang="en-US" altLang="en-US" dirty="0"/>
              <a:t>and </a:t>
            </a:r>
            <a:r>
              <a:rPr lang="en-US" altLang="en-US" dirty="0" err="1">
                <a:latin typeface="Courier" charset="0"/>
                <a:ea typeface="Courier" charset="0"/>
                <a:cs typeface="Courier" charset="0"/>
              </a:rPr>
              <a:t>istream</a:t>
            </a:r>
            <a:endParaRPr lang="en-US" altLang="en-US" dirty="0">
              <a:latin typeface="Courier" charset="0"/>
              <a:ea typeface="Courier" charset="0"/>
              <a:cs typeface="Courier" charset="0"/>
            </a:endParaRPr>
          </a:p>
        </p:txBody>
      </p:sp>
      <p:sp>
        <p:nvSpPr>
          <p:cNvPr id="226313" name="Rectangle 1033"/>
          <p:cNvSpPr>
            <a:spLocks noGrp="1" noChangeArrowheads="1"/>
          </p:cNvSpPr>
          <p:nvPr>
            <p:ph idx="1"/>
          </p:nvPr>
        </p:nvSpPr>
        <p:spPr>
          <a:xfrm>
            <a:off x="381000" y="1676400"/>
            <a:ext cx="8534400" cy="4572000"/>
          </a:xfrm>
          <a:noFill/>
          <a:ln/>
        </p:spPr>
        <p:txBody>
          <a:bodyPr lIns="92075" tIns="46038" rIns="92075" bIns="46038">
            <a:normAutofit/>
          </a:bodyPr>
          <a:lstStyle/>
          <a:p>
            <a:r>
              <a:rPr lang="en-US" altLang="en-US" dirty="0" smtClean="0"/>
              <a:t>class </a:t>
            </a:r>
            <a:r>
              <a:rPr lang="en-US" altLang="en-US" dirty="0" err="1" smtClean="0">
                <a:latin typeface="Courier" charset="0"/>
                <a:ea typeface="Courier" charset="0"/>
                <a:cs typeface="Courier" charset="0"/>
              </a:rPr>
              <a:t>ostream</a:t>
            </a:r>
            <a:r>
              <a:rPr lang="en-US" altLang="en-US" dirty="0" smtClean="0"/>
              <a:t> allows for program output</a:t>
            </a:r>
          </a:p>
          <a:p>
            <a:r>
              <a:rPr lang="en-US" altLang="en-US" b="0" dirty="0" smtClean="0">
                <a:solidFill>
                  <a:schemeClr val="tx1"/>
                </a:solidFill>
                <a:latin typeface="Book Antiqua" charset="0"/>
              </a:rPr>
              <a:t>class </a:t>
            </a:r>
            <a:r>
              <a:rPr lang="en-US" altLang="en-US" dirty="0" err="1">
                <a:latin typeface="Courier" charset="0"/>
                <a:ea typeface="Courier" charset="0"/>
                <a:cs typeface="Courier" charset="0"/>
              </a:rPr>
              <a:t>istream</a:t>
            </a:r>
            <a:r>
              <a:rPr lang="en-US" altLang="en-US" b="0" dirty="0" smtClean="0">
                <a:solidFill>
                  <a:schemeClr val="tx1"/>
                </a:solidFill>
                <a:latin typeface="Book Antiqua" charset="0"/>
              </a:rPr>
              <a:t> allows for program input</a:t>
            </a:r>
          </a:p>
          <a:p>
            <a:r>
              <a:rPr lang="en-US" altLang="en-US" dirty="0" smtClean="0">
                <a:latin typeface="Book Antiqua" charset="0"/>
              </a:rPr>
              <a:t>Not many useful </a:t>
            </a:r>
            <a:r>
              <a:rPr lang="en-US" altLang="en-US" dirty="0" err="1">
                <a:latin typeface="Courier" charset="0"/>
                <a:ea typeface="Courier" charset="0"/>
                <a:cs typeface="Courier" charset="0"/>
              </a:rPr>
              <a:t>istream</a:t>
            </a:r>
            <a:r>
              <a:rPr lang="en-US" altLang="en-US" dirty="0" smtClean="0">
                <a:latin typeface="Book Antiqua" charset="0"/>
              </a:rPr>
              <a:t> functions yet</a:t>
            </a:r>
          </a:p>
          <a:p>
            <a:pPr marL="109728" indent="0">
              <a:spcBef>
                <a:spcPts val="0"/>
              </a:spcBef>
              <a:buNone/>
            </a:pPr>
            <a:r>
              <a:rPr lang="en-US" sz="2000" dirty="0" smtClean="0">
                <a:solidFill>
                  <a:srgbClr val="7F0055"/>
                </a:solidFill>
                <a:latin typeface="Courier" charset="0"/>
                <a:ea typeface="Courier" charset="0"/>
                <a:cs typeface="Courier" charset="0"/>
              </a:rPr>
              <a:t>  #include</a:t>
            </a:r>
            <a:r>
              <a:rPr lang="en-US" sz="2000" dirty="0" smtClean="0">
                <a:solidFill>
                  <a:srgbClr val="000000"/>
                </a:solidFill>
                <a:latin typeface="Courier" charset="0"/>
                <a:ea typeface="Courier" charset="0"/>
                <a:cs typeface="Courier" charset="0"/>
              </a:rPr>
              <a:t> </a:t>
            </a:r>
            <a:r>
              <a:rPr lang="en-US" sz="2000" dirty="0" smtClean="0">
                <a:solidFill>
                  <a:srgbClr val="2A00FF"/>
                </a:solidFill>
                <a:latin typeface="Courier" charset="0"/>
                <a:ea typeface="Courier" charset="0"/>
                <a:cs typeface="Courier" charset="0"/>
              </a:rPr>
              <a:t>&lt;</a:t>
            </a:r>
            <a:r>
              <a:rPr lang="en-US" sz="2000" dirty="0" err="1" smtClean="0">
                <a:solidFill>
                  <a:srgbClr val="2A00FF"/>
                </a:solidFill>
                <a:latin typeface="Courier" charset="0"/>
                <a:ea typeface="Courier" charset="0"/>
                <a:cs typeface="Courier" charset="0"/>
              </a:rPr>
              <a:t>iostream</a:t>
            </a:r>
            <a:r>
              <a:rPr lang="en-US" sz="2000" dirty="0" smtClean="0">
                <a:solidFill>
                  <a:srgbClr val="2A00FF"/>
                </a:solidFill>
                <a:latin typeface="Courier" charset="0"/>
                <a:ea typeface="Courier" charset="0"/>
                <a:cs typeface="Courier" charset="0"/>
              </a:rPr>
              <a:t>&gt;</a:t>
            </a:r>
          </a:p>
          <a:p>
            <a:pPr marL="109728" indent="0">
              <a:spcBef>
                <a:spcPts val="0"/>
              </a:spcBef>
              <a:buNone/>
            </a:pPr>
            <a:r>
              <a:rPr lang="en-US" sz="2000" dirty="0" smtClean="0">
                <a:solidFill>
                  <a:srgbClr val="7F0055"/>
                </a:solidFill>
                <a:latin typeface="Courier" charset="0"/>
                <a:ea typeface="Courier" charset="0"/>
                <a:cs typeface="Courier" charset="0"/>
              </a:rPr>
              <a:t>  #include</a:t>
            </a:r>
            <a:r>
              <a:rPr lang="en-US" sz="2000" dirty="0" smtClean="0">
                <a:solidFill>
                  <a:srgbClr val="000000"/>
                </a:solidFill>
                <a:latin typeface="Courier" charset="0"/>
                <a:ea typeface="Courier" charset="0"/>
                <a:cs typeface="Courier" charset="0"/>
              </a:rPr>
              <a:t> </a:t>
            </a:r>
            <a:r>
              <a:rPr lang="en-US" sz="2000" dirty="0" smtClean="0">
                <a:solidFill>
                  <a:srgbClr val="2A00FF"/>
                </a:solidFill>
                <a:latin typeface="Courier" charset="0"/>
                <a:ea typeface="Courier" charset="0"/>
                <a:cs typeface="Courier" charset="0"/>
              </a:rPr>
              <a:t>&lt;string&gt;</a:t>
            </a:r>
          </a:p>
          <a:p>
            <a:pPr marL="109728" indent="0">
              <a:spcBef>
                <a:spcPts val="0"/>
              </a:spcBef>
              <a:buNone/>
            </a:pPr>
            <a:r>
              <a:rPr lang="en-US" sz="2000" dirty="0" smtClean="0">
                <a:solidFill>
                  <a:srgbClr val="7F0055"/>
                </a:solidFill>
                <a:latin typeface="Courier" charset="0"/>
                <a:ea typeface="Courier" charset="0"/>
                <a:cs typeface="Courier" charset="0"/>
              </a:rPr>
              <a:t>  using</a:t>
            </a:r>
            <a:r>
              <a:rPr lang="en-US" sz="2000" dirty="0" smtClean="0">
                <a:solidFill>
                  <a:srgbClr val="000000"/>
                </a:solidFill>
                <a:latin typeface="Courier" charset="0"/>
                <a:ea typeface="Courier" charset="0"/>
                <a:cs typeface="Courier" charset="0"/>
              </a:rPr>
              <a:t> </a:t>
            </a:r>
            <a:r>
              <a:rPr lang="en-US" sz="2000" dirty="0" smtClean="0">
                <a:solidFill>
                  <a:srgbClr val="7F0055"/>
                </a:solidFill>
                <a:latin typeface="Courier" charset="0"/>
                <a:ea typeface="Courier" charset="0"/>
                <a:cs typeface="Courier" charset="0"/>
              </a:rPr>
              <a:t>namespace</a:t>
            </a: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std</a:t>
            </a:r>
            <a:r>
              <a:rPr lang="en-US" sz="2000" dirty="0" smtClean="0">
                <a:solidFill>
                  <a:srgbClr val="000000"/>
                </a:solidFill>
                <a:latin typeface="Courier" charset="0"/>
                <a:ea typeface="Courier" charset="0"/>
                <a:cs typeface="Courier" charset="0"/>
              </a:rPr>
              <a:t>;</a:t>
            </a:r>
          </a:p>
          <a:p>
            <a:pPr marL="109728" indent="0">
              <a:spcBef>
                <a:spcPts val="0"/>
              </a:spcBef>
              <a:buNone/>
            </a:pPr>
            <a:r>
              <a:rPr lang="en-US" sz="2000" dirty="0" smtClean="0">
                <a:solidFill>
                  <a:srgbClr val="7F0055"/>
                </a:solidFill>
                <a:latin typeface="Courier" charset="0"/>
                <a:ea typeface="Courier" charset="0"/>
                <a:cs typeface="Courier" charset="0"/>
              </a:rPr>
              <a:t>  </a:t>
            </a:r>
            <a:r>
              <a:rPr lang="en-US" sz="2000" dirty="0" err="1" smtClean="0">
                <a:solidFill>
                  <a:srgbClr val="7F0055"/>
                </a:solidFill>
                <a:latin typeface="Courier" charset="0"/>
                <a:ea typeface="Courier" charset="0"/>
                <a:cs typeface="Courier" charset="0"/>
              </a:rPr>
              <a:t>int</a:t>
            </a:r>
            <a:r>
              <a:rPr lang="en-US" sz="2000" dirty="0" smtClean="0">
                <a:solidFill>
                  <a:srgbClr val="000000"/>
                </a:solidFill>
                <a:latin typeface="Courier" charset="0"/>
                <a:ea typeface="Courier" charset="0"/>
                <a:cs typeface="Courier" charset="0"/>
              </a:rPr>
              <a:t> main() {</a:t>
            </a:r>
          </a:p>
          <a:p>
            <a:pPr marL="109728" indent="0">
              <a:spcBef>
                <a:spcPts val="0"/>
              </a:spcBef>
              <a:buNone/>
            </a:pPr>
            <a:r>
              <a:rPr lang="en-US" sz="2000" dirty="0" smtClean="0">
                <a:solidFill>
                  <a:srgbClr val="000000"/>
                </a:solidFill>
                <a:latin typeface="Courier" charset="0"/>
                <a:ea typeface="Courier" charset="0"/>
                <a:cs typeface="Courier" charset="0"/>
              </a:rPr>
              <a:t>    </a:t>
            </a:r>
            <a:r>
              <a:rPr lang="en-US" sz="2000" dirty="0" err="1" smtClean="0">
                <a:solidFill>
                  <a:srgbClr val="7F0055"/>
                </a:solidFill>
                <a:latin typeface="Courier" charset="0"/>
                <a:ea typeface="Courier" charset="0"/>
                <a:cs typeface="Courier" charset="0"/>
              </a:rPr>
              <a:t>int</a:t>
            </a: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anInt</a:t>
            </a:r>
            <a:r>
              <a:rPr lang="en-US" sz="2000" dirty="0" smtClean="0">
                <a:solidFill>
                  <a:srgbClr val="000000"/>
                </a:solidFill>
                <a:latin typeface="Courier" charset="0"/>
                <a:ea typeface="Courier" charset="0"/>
                <a:cs typeface="Courier" charset="0"/>
              </a:rPr>
              <a:t>;</a:t>
            </a:r>
          </a:p>
          <a:p>
            <a:pPr marL="109728" indent="0">
              <a:spcBef>
                <a:spcPts val="0"/>
              </a:spcBef>
              <a:buNone/>
            </a:pPr>
            <a:r>
              <a:rPr lang="mr-IN" sz="2000" dirty="0" smtClean="0">
                <a:solidFill>
                  <a:srgbClr val="000000"/>
                </a:solidFill>
                <a:latin typeface="Courier" charset="0"/>
                <a:ea typeface="Courier" charset="0"/>
                <a:cs typeface="Courier" charset="0"/>
              </a:rPr>
              <a:t>  </a:t>
            </a: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cin.good</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a:t>
            </a:r>
          </a:p>
          <a:p>
            <a:pPr marL="109728" indent="0">
              <a:spcBef>
                <a:spcPts val="0"/>
              </a:spcBef>
              <a:buNone/>
            </a:pPr>
            <a:r>
              <a:rPr lang="mr-IN" sz="2000" dirty="0" smtClean="0">
                <a:solidFill>
                  <a:srgbClr val="000000"/>
                </a:solidFill>
                <a:latin typeface="Courier" charset="0"/>
                <a:ea typeface="Courier" charset="0"/>
                <a:cs typeface="Courier" charset="0"/>
              </a:rPr>
              <a:t>  </a:t>
            </a: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cin</a:t>
            </a:r>
            <a:r>
              <a:rPr lang="mr-IN" sz="2000" dirty="0" smtClean="0">
                <a:solidFill>
                  <a:srgbClr val="000000"/>
                </a:solidFill>
                <a:latin typeface="Courier" charset="0"/>
                <a:ea typeface="Courier" charset="0"/>
                <a:cs typeface="Courier" charset="0"/>
              </a:rPr>
              <a:t> &gt;&gt; </a:t>
            </a:r>
            <a:r>
              <a:rPr lang="mr-IN" sz="2000" dirty="0" err="1" smtClean="0">
                <a:solidFill>
                  <a:srgbClr val="000000"/>
                </a:solidFill>
                <a:latin typeface="Courier" charset="0"/>
                <a:ea typeface="Courier" charset="0"/>
                <a:cs typeface="Courier" charset="0"/>
              </a:rPr>
              <a:t>anInt</a:t>
            </a:r>
            <a:r>
              <a:rPr lang="mr-IN" sz="2000" dirty="0" smtClean="0">
                <a:solidFill>
                  <a:srgbClr val="000000"/>
                </a:solidFill>
                <a:latin typeface="Courier" charset="0"/>
                <a:ea typeface="Courier" charset="0"/>
                <a:cs typeface="Courier" charset="0"/>
              </a:rPr>
              <a:t>;</a:t>
            </a:r>
            <a:r>
              <a:rPr lang="en-US" sz="2000" dirty="0" smtClean="0">
                <a:solidFill>
                  <a:srgbClr val="000000"/>
                </a:solidFill>
                <a:latin typeface="Courier" charset="0"/>
                <a:ea typeface="Courier" charset="0"/>
                <a:cs typeface="Courier" charset="0"/>
              </a:rPr>
              <a:t> </a:t>
            </a:r>
            <a:r>
              <a:rPr lang="en-US" sz="2000" dirty="0" smtClean="0">
                <a:solidFill>
                  <a:srgbClr val="3F7F5F"/>
                </a:solidFill>
                <a:highlight>
                  <a:srgbClr val="E8F2FE"/>
                </a:highlight>
                <a:latin typeface="Courier" charset="0"/>
              </a:rPr>
              <a:t>// Enter a bad integer</a:t>
            </a:r>
            <a:endParaRPr lang="mr-IN" sz="2000" dirty="0" smtClean="0">
              <a:solidFill>
                <a:srgbClr val="000000"/>
              </a:solidFill>
              <a:latin typeface="Courier" charset="0"/>
              <a:ea typeface="Courier" charset="0"/>
              <a:cs typeface="Courier" charset="0"/>
            </a:endParaRPr>
          </a:p>
          <a:p>
            <a:pPr marL="109728" indent="0">
              <a:spcBef>
                <a:spcPts val="0"/>
              </a:spcBef>
              <a:buNone/>
            </a:pPr>
            <a:r>
              <a:rPr lang="mr-IN" sz="2000" dirty="0" smtClean="0">
                <a:solidFill>
                  <a:srgbClr val="000000"/>
                </a:solidFill>
                <a:latin typeface="Courier" charset="0"/>
                <a:ea typeface="Courier" charset="0"/>
                <a:cs typeface="Courier" charset="0"/>
              </a:rPr>
              <a:t>  </a:t>
            </a: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cin.good</a:t>
            </a:r>
            <a:r>
              <a:rPr lang="mr-IN" sz="2000" dirty="0" smtClean="0">
                <a:solidFill>
                  <a:srgbClr val="000000"/>
                </a:solidFill>
                <a:latin typeface="Courier" charset="0"/>
                <a:ea typeface="Courier" charset="0"/>
                <a:cs typeface="Courier" charset="0"/>
              </a:rPr>
              <a:t>();</a:t>
            </a:r>
          </a:p>
          <a:p>
            <a:pPr marL="109728" indent="0">
              <a:spcBef>
                <a:spcPts val="0"/>
              </a:spcBef>
              <a:buNone/>
            </a:pPr>
            <a:r>
              <a:rPr lang="en-US" sz="2000" dirty="0" smtClean="0">
                <a:solidFill>
                  <a:srgbClr val="000000"/>
                </a:solidFill>
                <a:latin typeface="Courier" charset="0"/>
                <a:ea typeface="Courier" charset="0"/>
                <a:cs typeface="Courier" charset="0"/>
              </a:rPr>
              <a:t>    </a:t>
            </a:r>
            <a:r>
              <a:rPr lang="en-US" sz="2000" dirty="0" smtClean="0">
                <a:solidFill>
                  <a:srgbClr val="7F0055"/>
                </a:solidFill>
                <a:latin typeface="Courier" charset="0"/>
                <a:ea typeface="Courier" charset="0"/>
                <a:cs typeface="Courier" charset="0"/>
              </a:rPr>
              <a:t>return</a:t>
            </a:r>
            <a:r>
              <a:rPr lang="en-US" sz="2000" dirty="0" smtClean="0">
                <a:solidFill>
                  <a:srgbClr val="000000"/>
                </a:solidFill>
                <a:latin typeface="Courier" charset="0"/>
                <a:ea typeface="Courier" charset="0"/>
                <a:cs typeface="Courier" charset="0"/>
              </a:rPr>
              <a:t> 0;</a:t>
            </a:r>
          </a:p>
          <a:p>
            <a:pPr marL="109728" indent="0">
              <a:spcBef>
                <a:spcPts val="0"/>
              </a:spcBef>
              <a:buNone/>
            </a:pPr>
            <a:r>
              <a:rPr lang="en-US" sz="2000" dirty="0" smtClean="0">
                <a:solidFill>
                  <a:srgbClr val="000000"/>
                </a:solidFill>
                <a:latin typeface="Courier" charset="0"/>
                <a:ea typeface="Courier" charset="0"/>
                <a:cs typeface="Courier" charset="0"/>
              </a:rPr>
              <a:t>  }</a:t>
            </a:r>
            <a:endParaRPr lang="en-US" altLang="en-US" sz="2000" dirty="0">
              <a:solidFill>
                <a:schemeClr val="tx1"/>
              </a:solidFill>
              <a:latin typeface="Courier" charset="0"/>
              <a:ea typeface="Courier" charset="0"/>
              <a:cs typeface="Courier" charset="0"/>
            </a:endParaRPr>
          </a:p>
        </p:txBody>
      </p:sp>
      <p:sp>
        <p:nvSpPr>
          <p:cNvPr id="13" name="TextBox 12"/>
          <p:cNvSpPr txBox="1"/>
          <p:nvPr/>
        </p:nvSpPr>
        <p:spPr>
          <a:xfrm>
            <a:off x="7010400" y="4267200"/>
            <a:ext cx="1295400" cy="1477328"/>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txBody>
          <a:bodyPr wrap="square" rtlCol="0">
            <a:spAutoFit/>
          </a:bodyPr>
          <a:lstStyle/>
          <a:p>
            <a:r>
              <a:rPr lang="en-US" i="1" dirty="0" smtClean="0"/>
              <a:t>Dialog</a:t>
            </a:r>
          </a:p>
          <a:p>
            <a:r>
              <a:rPr lang="en-US" sz="2200" dirty="0" smtClean="0">
                <a:latin typeface="Courier" charset="0"/>
                <a:ea typeface="Courier" charset="0"/>
                <a:cs typeface="Courier" charset="0"/>
              </a:rPr>
              <a:t>1</a:t>
            </a:r>
          </a:p>
          <a:p>
            <a:r>
              <a:rPr lang="en-US" sz="2200" dirty="0" err="1" smtClean="0">
                <a:latin typeface="Courier" charset="0"/>
                <a:ea typeface="Courier" charset="0"/>
                <a:cs typeface="Courier" charset="0"/>
              </a:rPr>
              <a:t>abc</a:t>
            </a:r>
            <a:endParaRPr lang="en-US" sz="2200" dirty="0">
              <a:latin typeface="Courier" charset="0"/>
              <a:ea typeface="Courier" charset="0"/>
              <a:cs typeface="Courier" charset="0"/>
            </a:endParaRPr>
          </a:p>
          <a:p>
            <a:r>
              <a:rPr lang="it-IT" sz="2200" dirty="0" smtClean="0">
                <a:latin typeface="Courier" charset="0"/>
                <a:ea typeface="Courier" charset="0"/>
                <a:cs typeface="Courier" charset="0"/>
              </a:rPr>
              <a:t>0</a:t>
            </a:r>
            <a:endParaRPr lang="en-US" sz="2200" dirty="0">
              <a:latin typeface="Courier" charset="0"/>
              <a:ea typeface="Courier" charset="0"/>
              <a:cs typeface="Courier"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07"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08"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09"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10"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11"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6312" name="Rectangle 1032"/>
          <p:cNvSpPr>
            <a:spLocks noGrp="1" noChangeArrowheads="1"/>
          </p:cNvSpPr>
          <p:nvPr>
            <p:ph type="title"/>
          </p:nvPr>
        </p:nvSpPr>
        <p:spPr>
          <a:xfrm>
            <a:off x="228600" y="190500"/>
            <a:ext cx="8229600" cy="1714500"/>
          </a:xfrm>
          <a:noFill/>
          <a:ln/>
        </p:spPr>
        <p:txBody>
          <a:bodyPr lIns="92075" tIns="46038" rIns="92075" bIns="46038"/>
          <a:lstStyle/>
          <a:p>
            <a:r>
              <a:rPr lang="en-US" altLang="en-US" dirty="0" smtClean="0"/>
              <a:t>classes </a:t>
            </a:r>
            <a:r>
              <a:rPr lang="en-US" altLang="en-US" dirty="0" err="1" smtClean="0">
                <a:latin typeface="Courier" charset="0"/>
                <a:ea typeface="Courier" charset="0"/>
                <a:cs typeface="Courier" charset="0"/>
              </a:rPr>
              <a:t>ostream</a:t>
            </a:r>
            <a:r>
              <a:rPr lang="en-US" altLang="en-US" dirty="0" smtClean="0"/>
              <a:t> </a:t>
            </a:r>
            <a:r>
              <a:rPr lang="en-US" altLang="en-US" dirty="0"/>
              <a:t>and </a:t>
            </a:r>
            <a:r>
              <a:rPr lang="en-US" altLang="en-US" dirty="0" err="1">
                <a:latin typeface="Courier" charset="0"/>
                <a:ea typeface="Courier" charset="0"/>
                <a:cs typeface="Courier" charset="0"/>
              </a:rPr>
              <a:t>istream</a:t>
            </a:r>
            <a:endParaRPr lang="en-US" altLang="en-US" dirty="0">
              <a:latin typeface="Courier" charset="0"/>
              <a:ea typeface="Courier" charset="0"/>
              <a:cs typeface="Courier" charset="0"/>
            </a:endParaRPr>
          </a:p>
        </p:txBody>
      </p:sp>
      <p:sp>
        <p:nvSpPr>
          <p:cNvPr id="226313" name="Rectangle 1033"/>
          <p:cNvSpPr>
            <a:spLocks noGrp="1" noChangeArrowheads="1"/>
          </p:cNvSpPr>
          <p:nvPr>
            <p:ph idx="1"/>
          </p:nvPr>
        </p:nvSpPr>
        <p:spPr>
          <a:xfrm>
            <a:off x="381000" y="1676400"/>
            <a:ext cx="8534400" cy="4572000"/>
          </a:xfrm>
          <a:noFill/>
          <a:ln/>
        </p:spPr>
        <p:txBody>
          <a:bodyPr lIns="92075" tIns="46038" rIns="92075" bIns="46038">
            <a:normAutofit/>
          </a:bodyPr>
          <a:lstStyle/>
          <a:p>
            <a:r>
              <a:rPr lang="en-US" altLang="en-US" dirty="0" smtClean="0"/>
              <a:t>class </a:t>
            </a:r>
            <a:r>
              <a:rPr lang="en-US" altLang="en-US" dirty="0" err="1" smtClean="0">
                <a:latin typeface="Courier" charset="0"/>
                <a:ea typeface="Courier" charset="0"/>
                <a:cs typeface="Courier" charset="0"/>
              </a:rPr>
              <a:t>ostream</a:t>
            </a:r>
            <a:r>
              <a:rPr lang="en-US" altLang="en-US" dirty="0" smtClean="0"/>
              <a:t> has a few functions useful for formatting output</a:t>
            </a:r>
          </a:p>
          <a:p>
            <a:pPr lvl="1"/>
            <a:r>
              <a:rPr lang="en-US" sz="2600" dirty="0" smtClean="0"/>
              <a:t>precision rounds floats to a specific number of digits</a:t>
            </a:r>
          </a:p>
          <a:p>
            <a:pPr lvl="1"/>
            <a:r>
              <a:rPr lang="en-US" dirty="0" smtClean="0"/>
              <a:t>width specifies the number of columns</a:t>
            </a:r>
          </a:p>
          <a:p>
            <a:pPr marL="109728" indent="0">
              <a:spcBef>
                <a:spcPts val="0"/>
              </a:spcBef>
              <a:buNone/>
            </a:pPr>
            <a:r>
              <a:rPr lang="en-US" sz="2000" dirty="0" smtClean="0">
                <a:solidFill>
                  <a:srgbClr val="7F0055"/>
                </a:solidFill>
                <a:latin typeface="Courier" charset="0"/>
                <a:ea typeface="Courier" charset="0"/>
                <a:cs typeface="Courier" charset="0"/>
              </a:rPr>
              <a:t>    double</a:t>
            </a:r>
            <a:r>
              <a:rPr lang="en-US" sz="2000" dirty="0" smtClean="0">
                <a:solidFill>
                  <a:srgbClr val="000000"/>
                </a:solidFill>
                <a:latin typeface="Courier" charset="0"/>
                <a:ea typeface="Courier" charset="0"/>
                <a:cs typeface="Courier" charset="0"/>
              </a:rPr>
              <a:t> x = 3.456;</a:t>
            </a:r>
          </a:p>
          <a:p>
            <a:pPr marL="109728" indent="0">
              <a:spcBef>
                <a:spcPts val="0"/>
              </a:spcBef>
              <a:buNone/>
            </a:pP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x</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3</a:t>
            </a:r>
            <a:r>
              <a:rPr lang="en-US" sz="2000" dirty="0" smtClean="0">
                <a:solidFill>
                  <a:srgbClr val="3F7F5F"/>
                </a:solidFill>
                <a:latin typeface="Courier" charset="0"/>
                <a:ea typeface="Courier" charset="0"/>
                <a:cs typeface="Courier" charset="0"/>
              </a:rPr>
              <a:t>.</a:t>
            </a:r>
            <a:r>
              <a:rPr lang="mr-IN" sz="2000" dirty="0" smtClean="0">
                <a:solidFill>
                  <a:srgbClr val="3F7F5F"/>
                </a:solidFill>
                <a:latin typeface="Courier" charset="0"/>
                <a:ea typeface="Courier" charset="0"/>
                <a:cs typeface="Courier" charset="0"/>
              </a:rPr>
              <a:t>45</a:t>
            </a:r>
            <a:r>
              <a:rPr lang="en-US" sz="2000" dirty="0" smtClean="0">
                <a:solidFill>
                  <a:srgbClr val="3F7F5F"/>
                </a:solidFill>
                <a:latin typeface="Courier" charset="0"/>
                <a:ea typeface="Courier" charset="0"/>
                <a:cs typeface="Courier" charset="0"/>
              </a:rPr>
              <a:t>6</a:t>
            </a:r>
            <a:endParaRPr lang="mr-IN" sz="2000" dirty="0" smtClean="0">
              <a:solidFill>
                <a:srgbClr val="3F7F5F"/>
              </a:solidFill>
              <a:latin typeface="Courier" charset="0"/>
              <a:ea typeface="Courier" charset="0"/>
              <a:cs typeface="Courier" charset="0"/>
            </a:endParaRPr>
          </a:p>
          <a:p>
            <a:pPr marL="109728" indent="0">
              <a:spcBef>
                <a:spcPts val="0"/>
              </a:spcBef>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cout.</a:t>
            </a:r>
            <a:r>
              <a:rPr lang="en-US" sz="2000" dirty="0" err="1" smtClean="0">
                <a:solidFill>
                  <a:srgbClr val="642880"/>
                </a:solidFill>
                <a:latin typeface="Courier" charset="0"/>
                <a:ea typeface="Courier" charset="0"/>
                <a:cs typeface="Courier" charset="0"/>
              </a:rPr>
              <a:t>precision</a:t>
            </a:r>
            <a:r>
              <a:rPr lang="en-US" sz="2000" dirty="0" smtClean="0">
                <a:solidFill>
                  <a:srgbClr val="000000"/>
                </a:solidFill>
                <a:latin typeface="Courier" charset="0"/>
                <a:ea typeface="Courier" charset="0"/>
                <a:cs typeface="Courier" charset="0"/>
              </a:rPr>
              <a:t>(1);  </a:t>
            </a:r>
            <a:r>
              <a:rPr lang="en-US" sz="2000" dirty="0" smtClean="0">
                <a:solidFill>
                  <a:srgbClr val="3F7F5F"/>
                </a:solidFill>
                <a:latin typeface="Courier" charset="0"/>
                <a:ea typeface="Courier" charset="0"/>
                <a:cs typeface="Courier" charset="0"/>
              </a:rPr>
              <a:t>// Modify </a:t>
            </a:r>
            <a:r>
              <a:rPr lang="en-US" sz="2000" u="sng" dirty="0" err="1" smtClean="0">
                <a:solidFill>
                  <a:srgbClr val="3F7F5F"/>
                </a:solidFill>
                <a:latin typeface="Courier" charset="0"/>
                <a:ea typeface="Courier" charset="0"/>
                <a:cs typeface="Courier" charset="0"/>
              </a:rPr>
              <a:t>cout</a:t>
            </a:r>
            <a:endParaRPr lang="en-US" sz="2000" u="sng" dirty="0" smtClean="0">
              <a:solidFill>
                <a:srgbClr val="3F7F5F"/>
              </a:solidFill>
              <a:latin typeface="Courier" charset="0"/>
              <a:ea typeface="Courier" charset="0"/>
              <a:cs typeface="Courier" charset="0"/>
            </a:endParaRPr>
          </a:p>
          <a:p>
            <a:pPr marL="109728" indent="0">
              <a:spcBef>
                <a:spcPts val="0"/>
              </a:spcBef>
              <a:buNone/>
            </a:pP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x</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3</a:t>
            </a:r>
            <a:endParaRPr lang="mr-IN" sz="2000" dirty="0" smtClean="0">
              <a:solidFill>
                <a:srgbClr val="3F7F5F"/>
              </a:solidFill>
              <a:latin typeface="Courier" charset="0"/>
              <a:ea typeface="Courier" charset="0"/>
              <a:cs typeface="Courier" charset="0"/>
            </a:endParaRPr>
          </a:p>
          <a:p>
            <a:pPr marL="109728" indent="0">
              <a:spcBef>
                <a:spcPts val="0"/>
              </a:spcBef>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cout.</a:t>
            </a:r>
            <a:r>
              <a:rPr lang="en-US" sz="2000" dirty="0" err="1" smtClean="0">
                <a:solidFill>
                  <a:srgbClr val="642880"/>
                </a:solidFill>
                <a:latin typeface="Courier" charset="0"/>
                <a:ea typeface="Courier" charset="0"/>
                <a:cs typeface="Courier" charset="0"/>
              </a:rPr>
              <a:t>precision</a:t>
            </a:r>
            <a:r>
              <a:rPr lang="en-US" sz="2000" dirty="0" smtClean="0">
                <a:solidFill>
                  <a:srgbClr val="000000"/>
                </a:solidFill>
                <a:latin typeface="Courier" charset="0"/>
                <a:ea typeface="Courier" charset="0"/>
                <a:cs typeface="Courier" charset="0"/>
              </a:rPr>
              <a:t>(3);  </a:t>
            </a:r>
            <a:r>
              <a:rPr lang="en-US" sz="2000" dirty="0" smtClean="0">
                <a:solidFill>
                  <a:srgbClr val="3F7F5F"/>
                </a:solidFill>
                <a:latin typeface="Courier" charset="0"/>
                <a:ea typeface="Courier" charset="0"/>
                <a:cs typeface="Courier" charset="0"/>
              </a:rPr>
              <a:t>// Modify </a:t>
            </a:r>
            <a:r>
              <a:rPr lang="en-US" sz="2000" u="sng" dirty="0" err="1" smtClean="0">
                <a:solidFill>
                  <a:srgbClr val="3F7F5F"/>
                </a:solidFill>
                <a:latin typeface="Courier" charset="0"/>
                <a:ea typeface="Courier" charset="0"/>
                <a:cs typeface="Courier" charset="0"/>
              </a:rPr>
              <a:t>cout</a:t>
            </a:r>
            <a:endParaRPr lang="en-US" sz="2000" u="sng" dirty="0" smtClean="0">
              <a:solidFill>
                <a:srgbClr val="3F7F5F"/>
              </a:solidFill>
              <a:latin typeface="Courier" charset="0"/>
              <a:ea typeface="Courier" charset="0"/>
              <a:cs typeface="Courier" charset="0"/>
            </a:endParaRPr>
          </a:p>
          <a:p>
            <a:pPr marL="109728" indent="0">
              <a:spcBef>
                <a:spcPts val="0"/>
              </a:spcBef>
              <a:buNone/>
            </a:pP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x</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3.46</a:t>
            </a:r>
          </a:p>
          <a:p>
            <a:pPr marL="109728" indent="0">
              <a:spcBef>
                <a:spcPts val="0"/>
              </a:spcBef>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cout.</a:t>
            </a:r>
            <a:r>
              <a:rPr lang="en-US" sz="2000" dirty="0" err="1" smtClean="0">
                <a:solidFill>
                  <a:srgbClr val="642880"/>
                </a:solidFill>
                <a:latin typeface="Courier" charset="0"/>
                <a:ea typeface="Courier" charset="0"/>
                <a:cs typeface="Courier" charset="0"/>
              </a:rPr>
              <a:t>width</a:t>
            </a:r>
            <a:r>
              <a:rPr lang="en-US" sz="2000" dirty="0" smtClean="0">
                <a:solidFill>
                  <a:srgbClr val="000000"/>
                </a:solidFill>
                <a:latin typeface="Courier" charset="0"/>
                <a:ea typeface="Courier" charset="0"/>
                <a:cs typeface="Courier" charset="0"/>
              </a:rPr>
              <a:t>(9);</a:t>
            </a:r>
          </a:p>
          <a:p>
            <a:pPr marL="109728" indent="0">
              <a:spcBef>
                <a:spcPts val="0"/>
              </a:spcBef>
              <a:buNone/>
            </a:pPr>
            <a:r>
              <a:rPr lang="en-US"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cout</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x</a:t>
            </a:r>
            <a:r>
              <a:rPr lang="mr-IN" sz="2000" dirty="0" smtClean="0">
                <a:solidFill>
                  <a:srgbClr val="000000"/>
                </a:solidFill>
                <a:latin typeface="Courier" charset="0"/>
                <a:ea typeface="Courier" charset="0"/>
                <a:cs typeface="Courier" charset="0"/>
              </a:rPr>
              <a:t> &lt;&lt; </a:t>
            </a:r>
            <a:r>
              <a:rPr lang="mr-IN" sz="2000" dirty="0" err="1" smtClean="0">
                <a:solidFill>
                  <a:srgbClr val="000000"/>
                </a:solidFill>
                <a:latin typeface="Courier" charset="0"/>
                <a:ea typeface="Courier" charset="0"/>
                <a:cs typeface="Courier" charset="0"/>
              </a:rPr>
              <a:t>endl</a:t>
            </a:r>
            <a:r>
              <a:rPr lang="mr-IN" sz="2000" dirty="0" smtClean="0">
                <a:solidFill>
                  <a:srgbClr val="000000"/>
                </a:solidFill>
                <a:latin typeface="Courier" charset="0"/>
                <a:ea typeface="Courier" charset="0"/>
                <a:cs typeface="Courier" charset="0"/>
              </a:rPr>
              <a:t>;  </a:t>
            </a:r>
            <a:r>
              <a:rPr lang="mr-IN" sz="2000" dirty="0" smtClean="0">
                <a:solidFill>
                  <a:srgbClr val="3F7F5F"/>
                </a:solidFill>
                <a:latin typeface="Courier" charset="0"/>
                <a:ea typeface="Courier" charset="0"/>
                <a:cs typeface="Courier" charset="0"/>
              </a:rPr>
              <a:t>//     3.46</a:t>
            </a:r>
          </a:p>
          <a:p>
            <a:pPr marL="109728" indent="0">
              <a:spcBef>
                <a:spcPts val="0"/>
              </a:spcBef>
              <a:buNone/>
            </a:pPr>
            <a:r>
              <a:rPr lang="en-US" sz="2000" dirty="0" smtClean="0">
                <a:latin typeface="Courier" charset="0"/>
                <a:ea typeface="Courier" charset="0"/>
                <a:cs typeface="Courier" charset="0"/>
              </a:rPr>
              <a:t>  </a:t>
            </a:r>
            <a:endParaRPr lang="en-US" altLang="en-US" sz="2000" dirty="0">
              <a:latin typeface="Courier" charset="0"/>
              <a:ea typeface="Courier" charset="0"/>
              <a:cs typeface="Courier" charset="0"/>
            </a:endParaRPr>
          </a:p>
        </p:txBody>
      </p:sp>
      <p:sp>
        <p:nvSpPr>
          <p:cNvPr id="13" name="TextBox 12"/>
          <p:cNvSpPr txBox="1"/>
          <p:nvPr/>
        </p:nvSpPr>
        <p:spPr>
          <a:xfrm>
            <a:off x="6629400" y="3962400"/>
            <a:ext cx="1828800" cy="1692771"/>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txBody>
          <a:bodyPr wrap="square" rtlCol="0">
            <a:spAutoFit/>
          </a:bodyPr>
          <a:lstStyle/>
          <a:p>
            <a:r>
              <a:rPr lang="en-US" i="1" dirty="0" smtClean="0"/>
              <a:t>Dialog</a:t>
            </a:r>
          </a:p>
          <a:p>
            <a:r>
              <a:rPr lang="hr-HR" sz="2000" dirty="0">
                <a:latin typeface="Courier" charset="0"/>
                <a:ea typeface="Courier" charset="0"/>
                <a:cs typeface="Courier" charset="0"/>
              </a:rPr>
              <a:t>3.456</a:t>
            </a:r>
          </a:p>
          <a:p>
            <a:r>
              <a:rPr lang="hr-HR" sz="2000" dirty="0">
                <a:latin typeface="Courier" charset="0"/>
                <a:ea typeface="Courier" charset="0"/>
                <a:cs typeface="Courier" charset="0"/>
              </a:rPr>
              <a:t>3</a:t>
            </a:r>
          </a:p>
          <a:p>
            <a:r>
              <a:rPr lang="hr-HR" sz="2000" dirty="0">
                <a:latin typeface="Courier" charset="0"/>
                <a:ea typeface="Courier" charset="0"/>
                <a:cs typeface="Courier" charset="0"/>
              </a:rPr>
              <a:t>3.46</a:t>
            </a:r>
          </a:p>
          <a:p>
            <a:r>
              <a:rPr lang="en-US" sz="2000" dirty="0" smtClean="0">
                <a:latin typeface="Courier" charset="0"/>
                <a:ea typeface="Courier" charset="0"/>
                <a:cs typeface="Courier" charset="0"/>
              </a:rPr>
              <a:t>      </a:t>
            </a:r>
            <a:r>
              <a:rPr lang="mr-IN" sz="2000" dirty="0" smtClean="0">
                <a:latin typeface="Courier" charset="0"/>
                <a:ea typeface="Courier" charset="0"/>
                <a:cs typeface="Courier" charset="0"/>
              </a:rPr>
              <a:t>3.46</a:t>
            </a:r>
            <a:endParaRPr lang="en-US" sz="2200" dirty="0">
              <a:latin typeface="Courier" charset="0"/>
              <a:ea typeface="Courier" charset="0"/>
              <a:cs typeface="Courier" charset="0"/>
            </a:endParaRPr>
          </a:p>
        </p:txBody>
      </p:sp>
    </p:spTree>
    <p:extLst>
      <p:ext uri="{BB962C8B-B14F-4D97-AF65-F5344CB8AC3E}">
        <p14:creationId xmlns:p14="http://schemas.microsoft.com/office/powerpoint/2010/main" val="193251003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0403"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0404"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0405"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0406"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0407"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0408" name="Rectangle 1032"/>
          <p:cNvSpPr>
            <a:spLocks noGrp="1" noChangeArrowheads="1"/>
          </p:cNvSpPr>
          <p:nvPr>
            <p:ph type="title"/>
          </p:nvPr>
        </p:nvSpPr>
        <p:spPr>
          <a:xfrm>
            <a:off x="304800" y="266700"/>
            <a:ext cx="8837613" cy="1333500"/>
          </a:xfrm>
          <a:noFill/>
          <a:ln/>
        </p:spPr>
        <p:txBody>
          <a:bodyPr lIns="92075" tIns="46038" rIns="92075" bIns="46038"/>
          <a:lstStyle/>
          <a:p>
            <a:r>
              <a:rPr lang="en-US" altLang="en-US" dirty="0" smtClean="0"/>
              <a:t>Class </a:t>
            </a:r>
            <a:r>
              <a:rPr lang="en-US" altLang="en-US" dirty="0"/>
              <a:t>Member Function Headings</a:t>
            </a:r>
            <a:r>
              <a:rPr lang="en-US" altLang="en-US" i="0" dirty="0">
                <a:effectLst/>
              </a:rPr>
              <a:t> </a:t>
            </a:r>
          </a:p>
        </p:txBody>
      </p:sp>
      <p:sp>
        <p:nvSpPr>
          <p:cNvPr id="230409" name="Rectangle 1033"/>
          <p:cNvSpPr>
            <a:spLocks noGrp="1" noChangeArrowheads="1"/>
          </p:cNvSpPr>
          <p:nvPr>
            <p:ph idx="1"/>
          </p:nvPr>
        </p:nvSpPr>
        <p:spPr>
          <a:xfrm>
            <a:off x="457200" y="1676400"/>
            <a:ext cx="7886700" cy="4879975"/>
          </a:xfrm>
          <a:noFill/>
          <a:ln/>
        </p:spPr>
        <p:txBody>
          <a:bodyPr lIns="92075" tIns="46038" rIns="92075" bIns="46038"/>
          <a:lstStyle/>
          <a:p>
            <a:r>
              <a:rPr lang="en-US" altLang="en-US" dirty="0"/>
              <a:t>Member function names are distinguished from non-member functions by qualifying the operation with the class-name and </a:t>
            </a:r>
            <a:r>
              <a:rPr lang="en-US" altLang="en-US" dirty="0">
                <a:solidFill>
                  <a:schemeClr val="tx2"/>
                </a:solidFill>
              </a:rPr>
              <a:t>::</a:t>
            </a:r>
            <a:r>
              <a:rPr lang="en-US" altLang="en-US" dirty="0"/>
              <a:t> (the scope resolution operator)</a:t>
            </a:r>
          </a:p>
          <a:p>
            <a:pPr lvl="1"/>
            <a:r>
              <a:rPr lang="en-US" altLang="en-US" dirty="0"/>
              <a:t>Example function names as you might see them referred to in the text</a:t>
            </a:r>
          </a:p>
          <a:p>
            <a:pPr marL="109728" indent="0">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a:t>
            </a:r>
            <a:r>
              <a:rPr lang="en-US" altLang="en-US" sz="2200" dirty="0" err="1" smtClean="0">
                <a:latin typeface="Courier" charset="0"/>
                <a:ea typeface="Courier" charset="0"/>
                <a:cs typeface="Courier" charset="0"/>
              </a:rPr>
              <a:t>ostream</a:t>
            </a:r>
            <a:r>
              <a:rPr lang="en-US" altLang="en-US" sz="2200" dirty="0">
                <a:latin typeface="Courier" charset="0"/>
                <a:ea typeface="Courier" charset="0"/>
                <a:cs typeface="Courier" charset="0"/>
              </a:rPr>
              <a:t>::width</a:t>
            </a:r>
          </a:p>
          <a:p>
            <a:pPr marL="109728" indent="0">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a:t>
            </a:r>
            <a:r>
              <a:rPr lang="en-US" altLang="en-US" sz="2200" dirty="0" err="1" smtClean="0">
                <a:latin typeface="Courier" charset="0"/>
                <a:ea typeface="Courier" charset="0"/>
                <a:cs typeface="Courier" charset="0"/>
              </a:rPr>
              <a:t>istream</a:t>
            </a:r>
            <a:r>
              <a:rPr lang="en-US" altLang="en-US" sz="2200" dirty="0">
                <a:latin typeface="Courier" charset="0"/>
                <a:ea typeface="Courier" charset="0"/>
                <a:cs typeface="Courier" charset="0"/>
              </a:rPr>
              <a:t>::good</a:t>
            </a:r>
          </a:p>
          <a:p>
            <a:pPr marL="109728" indent="0">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string</a:t>
            </a:r>
            <a:r>
              <a:rPr lang="en-US" altLang="en-US" sz="2200" dirty="0">
                <a:latin typeface="Courier" charset="0"/>
                <a:ea typeface="Courier" charset="0"/>
                <a:cs typeface="Courier" charset="0"/>
              </a:rPr>
              <a:t>::length</a:t>
            </a:r>
          </a:p>
          <a:p>
            <a:pPr marL="109728" indent="0">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string</a:t>
            </a:r>
            <a:r>
              <a:rPr lang="en-US" altLang="en-US" sz="2200" dirty="0">
                <a:latin typeface="Courier" charset="0"/>
                <a:ea typeface="Courier" charset="0"/>
                <a:cs typeface="Courier" charset="0"/>
              </a:rPr>
              <a:t>::</a:t>
            </a:r>
            <a:r>
              <a:rPr lang="en-US" altLang="en-US" sz="2200" dirty="0" err="1" smtClean="0">
                <a:latin typeface="Courier" charset="0"/>
                <a:ea typeface="Courier" charset="0"/>
                <a:cs typeface="Courier" charset="0"/>
              </a:rPr>
              <a:t>substr</a:t>
            </a:r>
            <a:endParaRPr lang="en-US" altLang="en-US" sz="2200" dirty="0" smtClean="0">
              <a:latin typeface="Courier" charset="0"/>
              <a:ea typeface="Courier" charset="0"/>
              <a:cs typeface="Courier" charset="0"/>
            </a:endParaRPr>
          </a:p>
          <a:p>
            <a:pPr marL="109728" indent="0">
              <a:spcBef>
                <a:spcPts val="0"/>
              </a:spcBef>
              <a:buNone/>
            </a:pPr>
            <a:r>
              <a:rPr lang="en-US" altLang="en-US" sz="2700" dirty="0" smtClean="0">
                <a:latin typeface="Courier" charset="0"/>
                <a:ea typeface="Courier" charset="0"/>
                <a:cs typeface="Courier" charset="0"/>
              </a:rPr>
              <a:t> </a:t>
            </a:r>
            <a:r>
              <a:rPr lang="en-US" altLang="en-US" sz="2200" dirty="0" smtClean="0">
                <a:latin typeface="Courier" charset="0"/>
                <a:ea typeface="Courier" charset="0"/>
                <a:cs typeface="Courier" charset="0"/>
              </a:rPr>
              <a:t>   </a:t>
            </a:r>
            <a:r>
              <a:rPr lang="en-US" altLang="en-US" sz="2400" dirty="0" smtClean="0">
                <a:latin typeface="Courier" charset="0"/>
                <a:ea typeface="Courier" charset="0"/>
                <a:cs typeface="Courier" charset="0"/>
              </a:rPr>
              <a:t> </a:t>
            </a:r>
            <a:r>
              <a:rPr lang="en-US" altLang="en-US" sz="2200" dirty="0" err="1" smtClean="0">
                <a:latin typeface="Courier" charset="0"/>
                <a:ea typeface="Courier" charset="0"/>
                <a:cs typeface="Courier" charset="0"/>
              </a:rPr>
              <a:t>BankAccount</a:t>
            </a:r>
            <a:r>
              <a:rPr lang="en-US" altLang="en-US" sz="2200" dirty="0" smtClean="0">
                <a:latin typeface="Courier" charset="0"/>
                <a:ea typeface="Courier" charset="0"/>
                <a:cs typeface="Courier" charset="0"/>
              </a:rPr>
              <a:t>::withdraw</a:t>
            </a:r>
            <a:endParaRPr lang="en-US" altLang="en-US" sz="2200" dirty="0">
              <a:latin typeface="Courier" charset="0"/>
              <a:ea typeface="Courier" charset="0"/>
              <a:cs typeface="Courier"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0947"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0948" name="Rectangle 1028"/>
          <p:cNvSpPr>
            <a:spLocks noGrp="1" noChangeArrowheads="1"/>
          </p:cNvSpPr>
          <p:nvPr>
            <p:ph type="title"/>
          </p:nvPr>
        </p:nvSpPr>
        <p:spPr>
          <a:noFill/>
          <a:ln/>
        </p:spPr>
        <p:txBody>
          <a:bodyPr lIns="92075" tIns="46038" rIns="92075" bIns="46038"/>
          <a:lstStyle/>
          <a:p>
            <a:r>
              <a:rPr lang="en-US" altLang="en-US" dirty="0" smtClean="0"/>
              <a:t>Goals</a:t>
            </a:r>
            <a:endParaRPr lang="en-US" altLang="en-US" dirty="0"/>
          </a:p>
        </p:txBody>
      </p:sp>
      <p:sp>
        <p:nvSpPr>
          <p:cNvPr id="210949" name="Rectangle 1029"/>
          <p:cNvSpPr>
            <a:spLocks noGrp="1" noChangeArrowheads="1"/>
          </p:cNvSpPr>
          <p:nvPr>
            <p:ph idx="1"/>
          </p:nvPr>
        </p:nvSpPr>
        <p:spPr>
          <a:xfrm>
            <a:off x="457200" y="1752600"/>
            <a:ext cx="8534400" cy="4648200"/>
          </a:xfrm>
          <a:noFill/>
          <a:ln/>
        </p:spPr>
        <p:txBody>
          <a:bodyPr lIns="92075" tIns="46038" rIns="92075" bIns="46038"/>
          <a:lstStyle/>
          <a:p>
            <a:pPr marL="365760" indent="-365760">
              <a:spcBef>
                <a:spcPts val="500"/>
              </a:spcBef>
            </a:pPr>
            <a:r>
              <a:rPr lang="en-US" dirty="0" smtClean="0"/>
              <a:t>Send </a:t>
            </a:r>
            <a:r>
              <a:rPr lang="en-US" dirty="0"/>
              <a:t>messages to objects</a:t>
            </a:r>
          </a:p>
          <a:p>
            <a:pPr marL="365760" indent="-365760">
              <a:spcBef>
                <a:spcPts val="500"/>
              </a:spcBef>
            </a:pPr>
            <a:r>
              <a:rPr lang="en-US" dirty="0"/>
              <a:t>Learn some string and </a:t>
            </a:r>
            <a:r>
              <a:rPr lang="en-US" sz="2800" dirty="0" err="1">
                <a:latin typeface="Courier" charset="0"/>
                <a:ea typeface="Courier" charset="0"/>
                <a:cs typeface="Courier" charset="0"/>
              </a:rPr>
              <a:t>ostream</a:t>
            </a:r>
            <a:r>
              <a:rPr lang="en-US" dirty="0"/>
              <a:t> messages and understand their effects</a:t>
            </a:r>
          </a:p>
          <a:p>
            <a:pPr marL="365760" indent="-365760">
              <a:spcBef>
                <a:spcPts val="500"/>
              </a:spcBef>
            </a:pPr>
            <a:r>
              <a:rPr lang="en-US" dirty="0"/>
              <a:t>Problem solve with </a:t>
            </a:r>
            <a:r>
              <a:rPr lang="en-US" sz="2600" dirty="0">
                <a:latin typeface="Courier" charset="0"/>
                <a:ea typeface="Courier" charset="0"/>
                <a:cs typeface="Courier" charset="0"/>
              </a:rPr>
              <a:t>string</a:t>
            </a:r>
            <a:r>
              <a:rPr lang="en-US" dirty="0"/>
              <a:t>, </a:t>
            </a:r>
            <a:r>
              <a:rPr lang="en-US" sz="2600" dirty="0">
                <a:latin typeface="Courier" charset="0"/>
                <a:ea typeface="Courier" charset="0"/>
                <a:cs typeface="Courier" charset="0"/>
              </a:rPr>
              <a:t>Grid</a:t>
            </a:r>
            <a:r>
              <a:rPr lang="en-US" dirty="0"/>
              <a:t> and </a:t>
            </a:r>
            <a:r>
              <a:rPr lang="en-US" sz="2600" dirty="0" err="1">
                <a:latin typeface="Courier" charset="0"/>
                <a:ea typeface="Courier" charset="0"/>
                <a:cs typeface="Courier" charset="0"/>
              </a:rPr>
              <a:t>BankAccount</a:t>
            </a:r>
            <a:r>
              <a:rPr lang="en-US" dirty="0"/>
              <a:t> objects</a:t>
            </a:r>
          </a:p>
          <a:p>
            <a:pPr marL="365760" indent="-365760">
              <a:spcBef>
                <a:spcPts val="500"/>
              </a:spcBef>
            </a:pPr>
            <a:r>
              <a:rPr lang="en-US" dirty="0"/>
              <a:t>Appreciate why programmers partition software into classes, which are collections of member functions combined with their related data </a:t>
            </a:r>
            <a:r>
              <a:rPr lang="en-US" dirty="0" smtClean="0"/>
              <a:t>members</a:t>
            </a:r>
            <a:endParaRPr lang="en-US" dirty="0"/>
          </a:p>
          <a:p>
            <a:pPr defTabSz="914400">
              <a:lnSpc>
                <a:spcPct val="100000"/>
              </a:lnSpc>
              <a:spcBef>
                <a:spcPts val="0"/>
              </a:spcBef>
            </a:pPr>
            <a:endParaRPr lang="en-US" alt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noFill/>
          <a:ln/>
        </p:spPr>
        <p:txBody>
          <a:bodyPr lIns="92075" tIns="46038" rIns="92075" bIns="46038"/>
          <a:lstStyle/>
          <a:p>
            <a:r>
              <a:rPr lang="en-US" altLang="en-US" sz="3600"/>
              <a:t>Class member function headings</a:t>
            </a:r>
          </a:p>
        </p:txBody>
      </p:sp>
      <p:sp>
        <p:nvSpPr>
          <p:cNvPr id="232451" name="Rectangle 3"/>
          <p:cNvSpPr>
            <a:spLocks noGrp="1" noChangeArrowheads="1"/>
          </p:cNvSpPr>
          <p:nvPr>
            <p:ph idx="1"/>
          </p:nvPr>
        </p:nvSpPr>
        <p:spPr>
          <a:xfrm>
            <a:off x="457200" y="1676400"/>
            <a:ext cx="8134350" cy="4351338"/>
          </a:xfrm>
          <a:noFill/>
          <a:ln/>
        </p:spPr>
        <p:txBody>
          <a:bodyPr lIns="92075" tIns="46038" rIns="92075" bIns="46038"/>
          <a:lstStyle/>
          <a:p>
            <a:r>
              <a:rPr lang="en-US" altLang="en-US" dirty="0"/>
              <a:t>Member function headings are also qualified</a:t>
            </a:r>
          </a:p>
          <a:p>
            <a:r>
              <a:rPr lang="en-US" altLang="en-US" dirty="0"/>
              <a:t>Here are the member functions used so far:</a:t>
            </a:r>
          </a:p>
          <a:p>
            <a:pPr marL="109728" indent="0">
              <a:spcBef>
                <a:spcPct val="10000"/>
              </a:spcBef>
              <a:spcAft>
                <a:spcPct val="10000"/>
              </a:spcAft>
              <a:buNone/>
            </a:pPr>
            <a:r>
              <a:rPr lang="en-US" altLang="en-US" sz="2200" b="0" dirty="0">
                <a:effectLst/>
                <a:latin typeface="Courier" charset="0"/>
                <a:ea typeface="Courier" charset="0"/>
                <a:cs typeface="Courier" charset="0"/>
              </a:rPr>
              <a:t>   </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string::length()</a:t>
            </a:r>
          </a:p>
          <a:p>
            <a:pPr marL="109728" indent="0">
              <a:spcBef>
                <a:spcPct val="10000"/>
              </a:spcBef>
              <a:spcAft>
                <a:spcPct val="10000"/>
              </a:spcAft>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string::find(string </a:t>
            </a:r>
            <a:r>
              <a:rPr lang="en-US" altLang="en-US" sz="2200" dirty="0" err="1">
                <a:latin typeface="Courier" charset="0"/>
                <a:ea typeface="Courier" charset="0"/>
                <a:cs typeface="Courier" charset="0"/>
              </a:rPr>
              <a:t>subString</a:t>
            </a:r>
            <a:r>
              <a:rPr lang="en-US" altLang="en-US" sz="2200" dirty="0">
                <a:latin typeface="Courier" charset="0"/>
                <a:ea typeface="Courier" charset="0"/>
                <a:cs typeface="Courier" charset="0"/>
              </a:rPr>
              <a:t>)</a:t>
            </a:r>
          </a:p>
          <a:p>
            <a:pPr marL="109728" indent="0">
              <a:spcBef>
                <a:spcPct val="10000"/>
              </a:spcBef>
              <a:spcAft>
                <a:spcPct val="10000"/>
              </a:spcAft>
              <a:buNone/>
            </a:pPr>
            <a:r>
              <a:rPr lang="en-US" altLang="en-US" sz="2200" dirty="0">
                <a:latin typeface="Courier" charset="0"/>
                <a:ea typeface="Courier" charset="0"/>
                <a:cs typeface="Courier" charset="0"/>
              </a:rPr>
              <a:t>   string string::</a:t>
            </a:r>
            <a:r>
              <a:rPr lang="en-US" altLang="en-US" sz="2200" dirty="0" err="1">
                <a:latin typeface="Courier" charset="0"/>
                <a:ea typeface="Courier" charset="0"/>
                <a:cs typeface="Courier" charset="0"/>
              </a:rPr>
              <a:t>substr</a:t>
            </a:r>
            <a:r>
              <a:rPr lang="en-US" altLang="en-US" sz="2200" dirty="0">
                <a:latin typeface="Courier" charset="0"/>
                <a:ea typeface="Courier" charset="0"/>
                <a:cs typeface="Courier" charset="0"/>
              </a:rPr>
              <a:t>(</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pos</a:t>
            </a: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n)</a:t>
            </a:r>
          </a:p>
          <a:p>
            <a:pPr marL="109728" indent="0">
              <a:spcBef>
                <a:spcPct val="10000"/>
              </a:spcBef>
              <a:spcAft>
                <a:spcPct val="10000"/>
              </a:spcAft>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ostream</a:t>
            </a:r>
            <a:r>
              <a:rPr lang="en-US" altLang="en-US" sz="2200" dirty="0">
                <a:latin typeface="Courier" charset="0"/>
                <a:ea typeface="Courier" charset="0"/>
                <a:cs typeface="Courier" charset="0"/>
              </a:rPr>
              <a:t>::width(</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nCols</a:t>
            </a:r>
            <a:r>
              <a:rPr lang="en-US" altLang="en-US" sz="2200" dirty="0">
                <a:latin typeface="Courier" charset="0"/>
                <a:ea typeface="Courier" charset="0"/>
                <a:cs typeface="Courier" charset="0"/>
              </a:rPr>
              <a:t>)</a:t>
            </a:r>
          </a:p>
          <a:p>
            <a:pPr marL="109728" indent="0">
              <a:spcBef>
                <a:spcPct val="10000"/>
              </a:spcBef>
              <a:spcAft>
                <a:spcPct val="10000"/>
              </a:spcAft>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ostream</a:t>
            </a:r>
            <a:r>
              <a:rPr lang="en-US" altLang="en-US" sz="2200" dirty="0">
                <a:latin typeface="Courier" charset="0"/>
                <a:ea typeface="Courier" charset="0"/>
                <a:cs typeface="Courier" charset="0"/>
              </a:rPr>
              <a:t>::precision(</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nDigits</a:t>
            </a:r>
            <a:r>
              <a:rPr lang="en-US" altLang="en-US" sz="2200" dirty="0">
                <a:latin typeface="Courier" charset="0"/>
                <a:ea typeface="Courier" charset="0"/>
                <a:cs typeface="Courier" charset="0"/>
              </a:rPr>
              <a:t>)</a:t>
            </a:r>
          </a:p>
          <a:p>
            <a:pPr marL="109728" indent="0">
              <a:spcBef>
                <a:spcPct val="10000"/>
              </a:spcBef>
              <a:spcAft>
                <a:spcPct val="10000"/>
              </a:spcAft>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istream</a:t>
            </a:r>
            <a:r>
              <a:rPr lang="en-US" altLang="en-US" sz="2200" dirty="0">
                <a:latin typeface="Courier" charset="0"/>
                <a:ea typeface="Courier" charset="0"/>
                <a:cs typeface="Courier" charset="0"/>
              </a:rPr>
              <a:t>::good</a:t>
            </a:r>
            <a:r>
              <a:rPr lang="en-US" altLang="en-US" sz="2200" dirty="0" smtClean="0">
                <a:latin typeface="Courier" charset="0"/>
                <a:ea typeface="Courier" charset="0"/>
                <a:cs typeface="Courier" charset="0"/>
              </a:rPr>
              <a:t>()</a:t>
            </a:r>
          </a:p>
          <a:p>
            <a:pPr marL="109728" indent="0">
              <a:spcBef>
                <a:spcPct val="10000"/>
              </a:spcBef>
              <a:spcAft>
                <a:spcPct val="10000"/>
              </a:spcAft>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double </a:t>
            </a:r>
            <a:r>
              <a:rPr lang="en-US" altLang="en-US" sz="2200" dirty="0" err="1" smtClean="0">
                <a:latin typeface="Courier" charset="0"/>
                <a:ea typeface="Courier" charset="0"/>
                <a:cs typeface="Courier" charset="0"/>
              </a:rPr>
              <a:t>BankAccount</a:t>
            </a:r>
            <a:r>
              <a:rPr lang="en-US" altLang="en-US" sz="2200" dirty="0" smtClean="0">
                <a:latin typeface="Courier" charset="0"/>
                <a:ea typeface="Courier" charset="0"/>
                <a:cs typeface="Courier" charset="0"/>
              </a:rPr>
              <a:t>::withdraw(double amount)</a:t>
            </a:r>
            <a:r>
              <a:rPr lang="en-US" altLang="en-US" dirty="0" smtClean="0"/>
              <a:t/>
            </a:r>
            <a:br>
              <a:rPr lang="en-US" altLang="en-US" dirty="0" smtClean="0"/>
            </a:br>
            <a:r>
              <a:rPr lang="en-US" altLang="en-US" sz="3200" dirty="0" smtClean="0">
                <a:latin typeface="Courier" charset="0"/>
                <a:ea typeface="Courier" charset="0"/>
                <a:cs typeface="Courier" charset="0"/>
              </a:rPr>
              <a:t>  </a:t>
            </a:r>
            <a:r>
              <a:rPr lang="en-US" altLang="en-US" sz="2200" dirty="0" smtClean="0">
                <a:latin typeface="Courier" charset="0"/>
                <a:ea typeface="Courier" charset="0"/>
                <a:cs typeface="Courier" charset="0"/>
              </a:rPr>
              <a:t>void </a:t>
            </a:r>
            <a:r>
              <a:rPr lang="en-US" altLang="en-US" sz="2200" dirty="0" err="1" smtClean="0">
                <a:latin typeface="Courier" charset="0"/>
                <a:ea typeface="Courier" charset="0"/>
                <a:cs typeface="Courier" charset="0"/>
              </a:rPr>
              <a:t>BankAccount</a:t>
            </a:r>
            <a:r>
              <a:rPr lang="en-US" altLang="en-US" sz="2200" dirty="0" smtClean="0">
                <a:latin typeface="Courier" charset="0"/>
                <a:ea typeface="Courier" charset="0"/>
                <a:cs typeface="Courier" charset="0"/>
              </a:rPr>
              <a:t>::deposit(double </a:t>
            </a:r>
            <a:r>
              <a:rPr lang="en-US" altLang="en-US" sz="2200" dirty="0">
                <a:latin typeface="Courier" charset="0"/>
                <a:ea typeface="Courier" charset="0"/>
                <a:cs typeface="Courier" charset="0"/>
              </a:rPr>
              <a:t>amount)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1026"/>
          <p:cNvSpPr>
            <a:spLocks noGrp="1" noChangeArrowheads="1"/>
          </p:cNvSpPr>
          <p:nvPr>
            <p:ph type="title"/>
          </p:nvPr>
        </p:nvSpPr>
        <p:spPr>
          <a:xfrm>
            <a:off x="228600" y="266700"/>
            <a:ext cx="8761413" cy="1333500"/>
          </a:xfrm>
          <a:noFill/>
          <a:ln/>
        </p:spPr>
        <p:txBody>
          <a:bodyPr lIns="92075" tIns="46038" rIns="92075" bIns="46038"/>
          <a:lstStyle/>
          <a:p>
            <a:r>
              <a:rPr lang="en-US" altLang="en-US" sz="3200"/>
              <a:t>Why qualify member function headings?</a:t>
            </a:r>
          </a:p>
        </p:txBody>
      </p:sp>
      <p:sp>
        <p:nvSpPr>
          <p:cNvPr id="233475" name="Rectangle 1027"/>
          <p:cNvSpPr>
            <a:spLocks noGrp="1" noChangeArrowheads="1"/>
          </p:cNvSpPr>
          <p:nvPr>
            <p:ph idx="1"/>
          </p:nvPr>
        </p:nvSpPr>
        <p:spPr>
          <a:xfrm>
            <a:off x="457200" y="1676400"/>
            <a:ext cx="8458200" cy="4495800"/>
          </a:xfrm>
          <a:noFill/>
          <a:ln/>
        </p:spPr>
        <p:txBody>
          <a:bodyPr lIns="92075" tIns="46038" rIns="92075" bIns="46038"/>
          <a:lstStyle/>
          <a:p>
            <a:r>
              <a:rPr lang="en-US" altLang="en-US" dirty="0" smtClean="0"/>
              <a:t>Free functions do not belong to a class</a:t>
            </a:r>
          </a:p>
          <a:p>
            <a:r>
              <a:rPr lang="en-US" altLang="en-US" dirty="0" smtClean="0"/>
              <a:t>The </a:t>
            </a:r>
            <a:r>
              <a:rPr lang="en-US" altLang="en-US" dirty="0"/>
              <a:t>previous class member function headings indicate the class to which the function </a:t>
            </a:r>
            <a:r>
              <a:rPr lang="en-US" altLang="en-US" dirty="0" smtClean="0"/>
              <a:t>belongs with </a:t>
            </a:r>
            <a:r>
              <a:rPr lang="en-US" altLang="en-US" i="1" dirty="0" smtClean="0"/>
              <a:t>class-name</a:t>
            </a:r>
            <a:r>
              <a:rPr lang="en-US" altLang="en-US" sz="2800" dirty="0" smtClean="0">
                <a:latin typeface="Courier" charset="0"/>
                <a:ea typeface="Courier" charset="0"/>
                <a:cs typeface="Courier" charset="0"/>
              </a:rPr>
              <a:t>::</a:t>
            </a:r>
            <a:r>
              <a:rPr lang="en-US" altLang="en-US" dirty="0" smtClean="0"/>
              <a:t> </a:t>
            </a:r>
          </a:p>
          <a:p>
            <a:pPr marL="0" lvl="0" indent="0" defTabSz="914400">
              <a:spcBef>
                <a:spcPts val="0"/>
              </a:spcBef>
              <a:buNone/>
            </a:pPr>
            <a:r>
              <a:rPr lang="en-US" altLang="en-US" sz="2200" dirty="0" smtClean="0">
                <a:latin typeface="Courier" charset="0"/>
                <a:ea typeface="Courier" charset="0"/>
                <a:cs typeface="Courier" charset="0"/>
              </a:rPr>
              <a:t>    string string::</a:t>
            </a:r>
            <a:r>
              <a:rPr lang="en-US" altLang="en-US" sz="2200" dirty="0" err="1" smtClean="0">
                <a:latin typeface="Courier" charset="0"/>
                <a:ea typeface="Courier" charset="0"/>
                <a:cs typeface="Courier" charset="0"/>
              </a:rPr>
              <a:t>substr</a:t>
            </a:r>
            <a:r>
              <a:rPr lang="en-US" altLang="en-US" sz="2200" dirty="0" smtClean="0">
                <a:latin typeface="Courier" charset="0"/>
                <a:ea typeface="Courier" charset="0"/>
                <a:cs typeface="Courier" charset="0"/>
              </a:rPr>
              <a:t>(</a:t>
            </a:r>
            <a:r>
              <a:rPr lang="en-US" altLang="en-US" sz="2200" dirty="0" err="1" smtClean="0">
                <a:latin typeface="Courier" charset="0"/>
                <a:ea typeface="Courier" charset="0"/>
                <a:cs typeface="Courier" charset="0"/>
              </a:rPr>
              <a:t>int</a:t>
            </a:r>
            <a:r>
              <a:rPr lang="en-US" altLang="en-US" sz="2200" dirty="0" smtClean="0">
                <a:latin typeface="Courier" charset="0"/>
                <a:ea typeface="Courier" charset="0"/>
                <a:cs typeface="Courier" charset="0"/>
              </a:rPr>
              <a:t> </a:t>
            </a:r>
            <a:r>
              <a:rPr lang="en-US" altLang="en-US" sz="2200" dirty="0" err="1" smtClean="0">
                <a:latin typeface="Courier" charset="0"/>
                <a:ea typeface="Courier" charset="0"/>
                <a:cs typeface="Courier" charset="0"/>
              </a:rPr>
              <a:t>pos</a:t>
            </a:r>
            <a:r>
              <a:rPr lang="en-US" altLang="en-US" sz="2200" dirty="0" smtClean="0">
                <a:latin typeface="Courier" charset="0"/>
                <a:ea typeface="Courier" charset="0"/>
                <a:cs typeface="Courier" charset="0"/>
              </a:rPr>
              <a:t>, </a:t>
            </a:r>
            <a:r>
              <a:rPr lang="en-US" altLang="en-US" sz="2200" dirty="0" err="1" smtClean="0">
                <a:latin typeface="Courier" charset="0"/>
                <a:ea typeface="Courier" charset="0"/>
                <a:cs typeface="Courier" charset="0"/>
              </a:rPr>
              <a:t>int</a:t>
            </a:r>
            <a:r>
              <a:rPr lang="en-US" altLang="en-US" sz="2200" dirty="0" smtClean="0">
                <a:latin typeface="Courier" charset="0"/>
                <a:ea typeface="Courier" charset="0"/>
                <a:cs typeface="Courier" charset="0"/>
              </a:rPr>
              <a:t> n)</a:t>
            </a:r>
          </a:p>
          <a:p>
            <a:pPr marL="0" lvl="0" indent="0" defTabSz="914400">
              <a:spcBef>
                <a:spcPts val="0"/>
              </a:spcBef>
              <a:buNone/>
            </a:pPr>
            <a:r>
              <a:rPr lang="en-US" altLang="en-US" sz="2200" dirty="0" smtClean="0">
                <a:latin typeface="Courier" charset="0"/>
                <a:ea typeface="Courier" charset="0"/>
                <a:cs typeface="Courier" charset="0"/>
              </a:rPr>
              <a:t>    // post: return n characters of this string</a:t>
            </a:r>
          </a:p>
          <a:p>
            <a:pPr marL="0" lvl="0" indent="0" defTabSz="914400">
              <a:spcBef>
                <a:spcPts val="0"/>
              </a:spcBef>
              <a:buNone/>
            </a:pPr>
            <a:r>
              <a:rPr lang="en-US" altLang="en-US" sz="2200" dirty="0" smtClean="0">
                <a:latin typeface="Courier" charset="0"/>
                <a:ea typeface="Courier" charset="0"/>
                <a:cs typeface="Courier" charset="0"/>
              </a:rPr>
              <a:t>    // beginning at position </a:t>
            </a:r>
            <a:r>
              <a:rPr lang="en-US" altLang="en-US" sz="2200" dirty="0" err="1" smtClean="0">
                <a:latin typeface="Courier" charset="0"/>
                <a:ea typeface="Courier" charset="0"/>
                <a:cs typeface="Courier" charset="0"/>
              </a:rPr>
              <a:t>pos</a:t>
            </a:r>
            <a:endParaRPr lang="en-US" altLang="en-US" sz="2200" dirty="0" smtClean="0">
              <a:latin typeface="Courier" charset="0"/>
              <a:ea typeface="Courier" charset="0"/>
              <a:cs typeface="Courier" charset="0"/>
            </a:endParaRPr>
          </a:p>
          <a:p>
            <a:r>
              <a:rPr lang="en-US" altLang="en-US" dirty="0" smtClean="0"/>
              <a:t>You will have to do this when implementing C++ classes later</a:t>
            </a: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1026"/>
          <p:cNvSpPr>
            <a:spLocks noGrp="1" noChangeArrowheads="1"/>
          </p:cNvSpPr>
          <p:nvPr>
            <p:ph type="title"/>
          </p:nvPr>
        </p:nvSpPr>
        <p:spPr>
          <a:noFill/>
          <a:ln/>
        </p:spPr>
        <p:txBody>
          <a:bodyPr lIns="92075" tIns="46038" rIns="92075" bIns="46038"/>
          <a:lstStyle/>
          <a:p>
            <a:r>
              <a:rPr lang="en-US" altLang="en-US" sz="3200" dirty="0" smtClean="0"/>
              <a:t>Another </a:t>
            </a:r>
            <a:r>
              <a:rPr lang="en-US" altLang="en-US" sz="3200" dirty="0"/>
              <a:t>nonstandard class</a:t>
            </a:r>
            <a:r>
              <a:rPr lang="en-US" altLang="en-US" sz="3600" dirty="0"/>
              <a:t> </a:t>
            </a:r>
            <a:r>
              <a:rPr lang="en-US" altLang="en-US" sz="3200" b="1" i="0" dirty="0" smtClean="0">
                <a:solidFill>
                  <a:schemeClr val="tx2"/>
                </a:solidFill>
                <a:latin typeface="Courier New" charset="0"/>
              </a:rPr>
              <a:t>Grid</a:t>
            </a:r>
            <a:endParaRPr lang="en-US" altLang="en-US" sz="3200" b="1" i="0" dirty="0">
              <a:solidFill>
                <a:schemeClr val="tx2"/>
              </a:solidFill>
              <a:latin typeface="Courier New" charset="0"/>
            </a:endParaRPr>
          </a:p>
        </p:txBody>
      </p:sp>
      <p:sp>
        <p:nvSpPr>
          <p:cNvPr id="235523" name="Rectangle 1027"/>
          <p:cNvSpPr>
            <a:spLocks noGrp="1" noChangeArrowheads="1"/>
          </p:cNvSpPr>
          <p:nvPr>
            <p:ph idx="1"/>
          </p:nvPr>
        </p:nvSpPr>
        <p:spPr>
          <a:xfrm>
            <a:off x="457200" y="1676400"/>
            <a:ext cx="8534400" cy="4495800"/>
          </a:xfrm>
          <a:noFill/>
          <a:ln/>
        </p:spPr>
        <p:txBody>
          <a:bodyPr lIns="92075" tIns="46038" rIns="92075" bIns="46038"/>
          <a:lstStyle/>
          <a:p>
            <a:r>
              <a:rPr lang="en-US" altLang="en-US" dirty="0"/>
              <a:t>A </a:t>
            </a:r>
            <a:r>
              <a:rPr lang="en-US" altLang="en-US" i="1" dirty="0" smtClean="0"/>
              <a:t>Grid </a:t>
            </a:r>
            <a:r>
              <a:rPr lang="en-US" altLang="en-US" dirty="0"/>
              <a:t>object </a:t>
            </a:r>
          </a:p>
          <a:p>
            <a:pPr lvl="1"/>
            <a:r>
              <a:rPr lang="en-US" altLang="en-US" dirty="0"/>
              <a:t>stores a </a:t>
            </a:r>
            <a:r>
              <a:rPr lang="en-US" altLang="en-US" dirty="0" smtClean="0"/>
              <a:t>rectangular </a:t>
            </a:r>
            <a:r>
              <a:rPr lang="en-US" altLang="en-US" dirty="0"/>
              <a:t>map made up of rows and columns</a:t>
            </a:r>
          </a:p>
          <a:p>
            <a:pPr lvl="1"/>
            <a:r>
              <a:rPr lang="en-US" altLang="en-US" dirty="0"/>
              <a:t>has an object to move around. </a:t>
            </a:r>
          </a:p>
          <a:p>
            <a:pPr lvl="1"/>
            <a:r>
              <a:rPr lang="en-US" altLang="en-US" dirty="0"/>
              <a:t>is initialized with five </a:t>
            </a:r>
            <a:r>
              <a:rPr lang="en-US" altLang="en-US" dirty="0" smtClean="0"/>
              <a:t>arguments</a:t>
            </a:r>
            <a:endParaRPr lang="en-US" altLang="en-US" dirty="0"/>
          </a:p>
          <a:p>
            <a:pPr algn="just"/>
            <a:endParaRPr lang="en-US" altLang="en-US" sz="1200" dirty="0">
              <a:effectLst/>
            </a:endParaRPr>
          </a:p>
          <a:p>
            <a:pPr marL="109728" indent="0">
              <a:buNone/>
            </a:pPr>
            <a:r>
              <a:rPr lang="en-US" sz="2000" dirty="0" smtClean="0">
                <a:latin typeface="Courier" charset="0"/>
                <a:ea typeface="Courier" charset="0"/>
                <a:cs typeface="Courier" charset="0"/>
              </a:rPr>
              <a:t>     </a:t>
            </a:r>
            <a:r>
              <a:rPr lang="en-US" sz="2000" dirty="0" smtClean="0">
                <a:latin typeface="Courier" charset="0"/>
                <a:ea typeface="Courier" charset="0"/>
                <a:cs typeface="Courier" charset="0"/>
              </a:rPr>
              <a:t>Grid </a:t>
            </a:r>
            <a:r>
              <a:rPr lang="en-US" sz="2000" dirty="0" err="1" smtClean="0">
                <a:latin typeface="Courier" charset="0"/>
                <a:ea typeface="Courier" charset="0"/>
                <a:cs typeface="Courier" charset="0"/>
              </a:rPr>
              <a:t>Grid_name</a:t>
            </a:r>
            <a:r>
              <a:rPr lang="en-US" sz="2000" dirty="0" smtClean="0">
                <a:latin typeface="Courier" charset="0"/>
                <a:ea typeface="Courier" charset="0"/>
                <a:cs typeface="Courier" charset="0"/>
              </a:rPr>
              <a:t>(</a:t>
            </a:r>
            <a:r>
              <a:rPr lang="en-US" sz="2000" dirty="0" err="1" smtClean="0">
                <a:latin typeface="Courier" charset="0"/>
                <a:ea typeface="Courier" charset="0"/>
                <a:cs typeface="Courier" charset="0"/>
              </a:rPr>
              <a:t>int</a:t>
            </a:r>
            <a:r>
              <a:rPr lang="en-US" sz="2000" dirty="0" smtClean="0">
                <a:latin typeface="Courier" charset="0"/>
                <a:ea typeface="Courier" charset="0"/>
                <a:cs typeface="Courier" charset="0"/>
              </a:rPr>
              <a:t> rows, </a:t>
            </a:r>
            <a:r>
              <a:rPr lang="en-US" sz="2000" dirty="0" err="1" smtClean="0">
                <a:latin typeface="Courier" charset="0"/>
                <a:ea typeface="Courier" charset="0"/>
                <a:cs typeface="Courier" charset="0"/>
              </a:rPr>
              <a:t>int</a:t>
            </a:r>
            <a:r>
              <a:rPr lang="en-US" sz="2000" dirty="0" smtClean="0">
                <a:latin typeface="Courier" charset="0"/>
                <a:ea typeface="Courier" charset="0"/>
                <a:cs typeface="Courier" charset="0"/>
              </a:rPr>
              <a:t> cols, </a:t>
            </a:r>
          </a:p>
          <a:p>
            <a:pPr marL="109728" indent="0">
              <a:buNone/>
            </a:pPr>
            <a:r>
              <a:rPr lang="en-US" sz="2000" dirty="0">
                <a:latin typeface="Courier" charset="0"/>
                <a:ea typeface="Courier" charset="0"/>
                <a:cs typeface="Courier" charset="0"/>
              </a:rPr>
              <a:t> </a:t>
            </a:r>
            <a:r>
              <a:rPr lang="en-US" sz="2000" dirty="0" smtClean="0">
                <a:latin typeface="Courier" charset="0"/>
                <a:ea typeface="Courier" charset="0"/>
                <a:cs typeface="Courier" charset="0"/>
              </a:rPr>
              <a:t>    </a:t>
            </a:r>
            <a:r>
              <a:rPr lang="en-US" sz="2000" dirty="0" smtClean="0">
                <a:latin typeface="Courier" charset="0"/>
                <a:ea typeface="Courier" charset="0"/>
                <a:cs typeface="Courier" charset="0"/>
              </a:rPr>
              <a:t>               </a:t>
            </a:r>
            <a:r>
              <a:rPr lang="en-US" sz="2000" dirty="0" err="1" smtClean="0">
                <a:latin typeface="Courier" charset="0"/>
                <a:ea typeface="Courier" charset="0"/>
                <a:cs typeface="Courier" charset="0"/>
              </a:rPr>
              <a:t>int</a:t>
            </a:r>
            <a:r>
              <a:rPr lang="en-US" sz="2000" dirty="0" smtClean="0">
                <a:latin typeface="Courier" charset="0"/>
                <a:ea typeface="Courier" charset="0"/>
                <a:cs typeface="Courier" charset="0"/>
              </a:rPr>
              <a:t> </a:t>
            </a:r>
            <a:r>
              <a:rPr lang="en-US" sz="2000" dirty="0" err="1" smtClean="0">
                <a:latin typeface="Courier" charset="0"/>
                <a:ea typeface="Courier" charset="0"/>
                <a:cs typeface="Courier" charset="0"/>
              </a:rPr>
              <a:t>mover_row</a:t>
            </a:r>
            <a:r>
              <a:rPr lang="en-US" sz="2000" dirty="0" smtClean="0">
                <a:latin typeface="Courier" charset="0"/>
                <a:ea typeface="Courier" charset="0"/>
                <a:cs typeface="Courier" charset="0"/>
              </a:rPr>
              <a:t>, </a:t>
            </a:r>
            <a:r>
              <a:rPr lang="en-US" sz="2000" dirty="0" err="1" smtClean="0">
                <a:latin typeface="Courier" charset="0"/>
                <a:ea typeface="Courier" charset="0"/>
                <a:cs typeface="Courier" charset="0"/>
              </a:rPr>
              <a:t>int</a:t>
            </a:r>
            <a:r>
              <a:rPr lang="en-US" sz="2000" dirty="0" smtClean="0">
                <a:latin typeface="Courier" charset="0"/>
                <a:ea typeface="Courier" charset="0"/>
                <a:cs typeface="Courier" charset="0"/>
              </a:rPr>
              <a:t> </a:t>
            </a:r>
            <a:r>
              <a:rPr lang="en-US" sz="2000" dirty="0" err="1" smtClean="0">
                <a:latin typeface="Courier" charset="0"/>
                <a:ea typeface="Courier" charset="0"/>
                <a:cs typeface="Courier" charset="0"/>
              </a:rPr>
              <a:t>mover_col</a:t>
            </a:r>
            <a:r>
              <a:rPr lang="en-US" sz="2000" dirty="0" smtClean="0">
                <a:latin typeface="Courier" charset="0"/>
                <a:ea typeface="Courier" charset="0"/>
                <a:cs typeface="Courier" charset="0"/>
              </a:rPr>
              <a:t>,</a:t>
            </a:r>
          </a:p>
          <a:p>
            <a:pPr marL="109728" indent="0">
              <a:buNone/>
            </a:pPr>
            <a:r>
              <a:rPr lang="en-US" sz="2000" dirty="0">
                <a:latin typeface="Courier" charset="0"/>
                <a:ea typeface="Courier" charset="0"/>
                <a:cs typeface="Courier" charset="0"/>
              </a:rPr>
              <a:t> </a:t>
            </a:r>
            <a:r>
              <a:rPr lang="en-US" sz="2000" dirty="0" smtClean="0">
                <a:latin typeface="Courier" charset="0"/>
                <a:ea typeface="Courier" charset="0"/>
                <a:cs typeface="Courier" charset="0"/>
              </a:rPr>
              <a:t>    </a:t>
            </a:r>
            <a:r>
              <a:rPr lang="en-US" sz="2000" dirty="0" smtClean="0">
                <a:latin typeface="Courier" charset="0"/>
                <a:ea typeface="Courier" charset="0"/>
                <a:cs typeface="Courier" charset="0"/>
              </a:rPr>
              <a:t>               </a:t>
            </a:r>
            <a:r>
              <a:rPr lang="en-US" sz="2000" dirty="0" smtClean="0">
                <a:latin typeface="Courier" charset="0"/>
                <a:ea typeface="Courier" charset="0"/>
                <a:cs typeface="Courier" charset="0"/>
              </a:rPr>
              <a:t>Direction direction);</a:t>
            </a:r>
            <a:endParaRPr lang="en-US" altLang="en-US" sz="2000" dirty="0">
              <a:effectLst/>
              <a:latin typeface="Courier" charset="0"/>
              <a:ea typeface="Courier" charset="0"/>
              <a:cs typeface="Courier" charset="0"/>
            </a:endParaRPr>
          </a:p>
          <a:p>
            <a:pPr algn="just"/>
            <a:endParaRPr lang="en-US" altLang="en-US" sz="1200" dirty="0">
              <a:effectLst/>
            </a:endParaRPr>
          </a:p>
          <a:p>
            <a:pPr lvl="1"/>
            <a:r>
              <a:rPr lang="en-US" altLang="en-US" sz="2400" dirty="0" smtClean="0">
                <a:latin typeface="Courier" charset="0"/>
                <a:ea typeface="Courier" charset="0"/>
                <a:cs typeface="Courier" charset="0"/>
              </a:rPr>
              <a:t>Direction</a:t>
            </a:r>
            <a:r>
              <a:rPr lang="en-US" altLang="en-US" dirty="0" smtClean="0"/>
              <a:t> </a:t>
            </a:r>
            <a:r>
              <a:rPr lang="en-US" altLang="en-US" dirty="0"/>
              <a:t>is either </a:t>
            </a:r>
            <a:r>
              <a:rPr lang="en-US" altLang="en-US" sz="2400" dirty="0">
                <a:latin typeface="Courier" charset="0"/>
                <a:ea typeface="Courier" charset="0"/>
                <a:cs typeface="Courier" charset="0"/>
              </a:rPr>
              <a:t>north south </a:t>
            </a:r>
            <a:r>
              <a:rPr lang="en-US" altLang="en-US" sz="2400" dirty="0" smtClean="0">
                <a:latin typeface="Courier" charset="0"/>
                <a:ea typeface="Courier" charset="0"/>
                <a:cs typeface="Courier" charset="0"/>
              </a:rPr>
              <a:t>east</a:t>
            </a:r>
            <a:r>
              <a:rPr lang="en-US" altLang="en-US" sz="2400" dirty="0" smtClean="0"/>
              <a:t> </a:t>
            </a:r>
            <a:r>
              <a:rPr lang="en-US" altLang="en-US" dirty="0" smtClean="0"/>
              <a:t>or </a:t>
            </a:r>
            <a:r>
              <a:rPr lang="en-US" altLang="en-US" sz="2400" dirty="0" smtClean="0">
                <a:latin typeface="Courier" charset="0"/>
                <a:ea typeface="Courier" charset="0"/>
                <a:cs typeface="Courier" charset="0"/>
              </a:rPr>
              <a:t>west</a:t>
            </a:r>
          </a:p>
          <a:p>
            <a:pPr marL="109728" indent="0">
              <a:spcBef>
                <a:spcPts val="100"/>
              </a:spcBef>
              <a:buNone/>
            </a:pPr>
            <a:r>
              <a:rPr lang="mr-IN" sz="2800" dirty="0" smtClean="0">
                <a:solidFill>
                  <a:srgbClr val="000000"/>
                </a:solidFill>
                <a:latin typeface="Courier" charset="0"/>
              </a:rPr>
              <a:t> </a:t>
            </a:r>
            <a:r>
              <a:rPr lang="en-US" sz="2800" dirty="0" smtClean="0">
                <a:solidFill>
                  <a:srgbClr val="000000"/>
                </a:solidFill>
                <a:latin typeface="Courier" charset="0"/>
              </a:rPr>
              <a:t>    </a:t>
            </a:r>
            <a:r>
              <a:rPr lang="mr-IN" sz="2200" dirty="0" err="1" smtClean="0">
                <a:solidFill>
                  <a:srgbClr val="005032"/>
                </a:solidFill>
                <a:latin typeface="Courier" charset="0"/>
                <a:ea typeface="Courier" charset="0"/>
                <a:cs typeface="Courier" charset="0"/>
              </a:rPr>
              <a:t>Grid</a:t>
            </a:r>
            <a:r>
              <a:rPr lang="mr-IN"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aGrid</a:t>
            </a:r>
            <a:r>
              <a:rPr lang="mr-IN" sz="2200" dirty="0" smtClean="0">
                <a:solidFill>
                  <a:srgbClr val="000000"/>
                </a:solidFill>
                <a:latin typeface="Courier" charset="0"/>
                <a:ea typeface="Courier" charset="0"/>
                <a:cs typeface="Courier" charset="0"/>
              </a:rPr>
              <a:t>(7, 14, 5, 8, </a:t>
            </a:r>
            <a:r>
              <a:rPr lang="mr-IN" sz="2200" i="1" dirty="0" err="1" smtClean="0">
                <a:solidFill>
                  <a:srgbClr val="0000C0"/>
                </a:solidFill>
                <a:latin typeface="Courier" charset="0"/>
                <a:ea typeface="Courier" charset="0"/>
                <a:cs typeface="Courier" charset="0"/>
              </a:rPr>
              <a:t>east</a:t>
            </a:r>
            <a:r>
              <a:rPr lang="mr-IN" sz="2200" i="1" dirty="0" smtClean="0">
                <a:solidFill>
                  <a:srgbClr val="000000"/>
                </a:solidFill>
                <a:latin typeface="Courier" charset="0"/>
                <a:ea typeface="Courier" charset="0"/>
                <a:cs typeface="Courier" charset="0"/>
              </a:rPr>
              <a:t>);  </a:t>
            </a:r>
          </a:p>
          <a:p>
            <a:pPr marL="109728" indent="0">
              <a:spcBef>
                <a:spcPts val="100"/>
              </a:spcBef>
              <a:buNone/>
            </a:pPr>
            <a:r>
              <a:rPr lang="en-US" sz="2200" dirty="0" smtClean="0">
                <a:solidFill>
                  <a:srgbClr val="000000"/>
                </a:solidFill>
                <a:latin typeface="Courier" charset="0"/>
                <a:ea typeface="Courier" charset="0"/>
                <a:cs typeface="Courier" charset="0"/>
              </a:rPr>
              <a:t>     </a:t>
            </a:r>
            <a:r>
              <a:rPr lang="en-US" sz="2200" dirty="0" smtClean="0">
                <a:solidFill>
                  <a:srgbClr val="3F7F5F"/>
                </a:solidFill>
                <a:latin typeface="Courier" charset="0"/>
                <a:ea typeface="Courier" charset="0"/>
                <a:cs typeface="Courier" charset="0"/>
              </a:rPr>
              <a:t>// Column 8 is the ninth column</a:t>
            </a:r>
            <a:endParaRPr lang="en-US" altLang="en-US" sz="2200" dirty="0">
              <a:latin typeface="Courier" charset="0"/>
              <a:ea typeface="Courier" charset="0"/>
              <a:cs typeface="Courier"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6547"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6548"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6549"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6550"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6551"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6552" name="Rectangle 1032"/>
          <p:cNvSpPr>
            <a:spLocks noGrp="1" noChangeArrowheads="1"/>
          </p:cNvSpPr>
          <p:nvPr>
            <p:ph type="title"/>
          </p:nvPr>
        </p:nvSpPr>
        <p:spPr>
          <a:noFill/>
          <a:ln/>
        </p:spPr>
        <p:txBody>
          <a:bodyPr lIns="92075" tIns="46038" rIns="92075" bIns="46038"/>
          <a:lstStyle/>
          <a:p>
            <a:r>
              <a:rPr lang="en-US" altLang="en-US"/>
              <a:t>Example</a:t>
            </a:r>
          </a:p>
        </p:txBody>
      </p:sp>
      <p:sp>
        <p:nvSpPr>
          <p:cNvPr id="236553" name="Rectangle 1033"/>
          <p:cNvSpPr>
            <a:spLocks noGrp="1" noChangeArrowheads="1"/>
          </p:cNvSpPr>
          <p:nvPr>
            <p:ph idx="1"/>
          </p:nvPr>
        </p:nvSpPr>
        <p:spPr>
          <a:xfrm>
            <a:off x="457200" y="1676400"/>
            <a:ext cx="8001000" cy="4875213"/>
          </a:xfrm>
          <a:noFill/>
          <a:ln/>
        </p:spPr>
        <p:txBody>
          <a:bodyPr lIns="92075" tIns="46038" rIns="92075" bIns="46038"/>
          <a:lstStyle/>
          <a:p>
            <a:pPr marL="109728" indent="0">
              <a:buNone/>
            </a:pPr>
            <a:r>
              <a:rPr lang="en-US" sz="2200" dirty="0" smtClean="0">
                <a:solidFill>
                  <a:srgbClr val="7F0055"/>
                </a:solidFill>
                <a:latin typeface="Courier" charset="0"/>
                <a:ea typeface="Courier" charset="0"/>
                <a:cs typeface="Courier" charset="0"/>
              </a:rPr>
              <a:t>#include</a:t>
            </a:r>
            <a:r>
              <a:rPr lang="en-US" sz="2200" dirty="0" smtClean="0">
                <a:solidFill>
                  <a:srgbClr val="000000"/>
                </a:solidFill>
                <a:latin typeface="Courier" charset="0"/>
                <a:ea typeface="Courier" charset="0"/>
                <a:cs typeface="Courier" charset="0"/>
              </a:rPr>
              <a:t> </a:t>
            </a:r>
            <a:r>
              <a:rPr lang="en-US" sz="2200" dirty="0" smtClean="0">
                <a:solidFill>
                  <a:srgbClr val="2A00FF"/>
                </a:solidFill>
                <a:latin typeface="Courier" charset="0"/>
                <a:ea typeface="Courier" charset="0"/>
                <a:cs typeface="Courier" charset="0"/>
              </a:rPr>
              <a:t>"</a:t>
            </a:r>
            <a:r>
              <a:rPr lang="en-US" sz="2200" dirty="0" err="1" smtClean="0">
                <a:solidFill>
                  <a:srgbClr val="2A00FF"/>
                </a:solidFill>
                <a:latin typeface="Courier" charset="0"/>
                <a:ea typeface="Courier" charset="0"/>
                <a:cs typeface="Courier" charset="0"/>
              </a:rPr>
              <a:t>Grid.h</a:t>
            </a:r>
            <a:r>
              <a:rPr lang="en-US" sz="2200" dirty="0" smtClean="0">
                <a:solidFill>
                  <a:srgbClr val="2A00FF"/>
                </a:solidFill>
                <a:latin typeface="Courier" charset="0"/>
                <a:ea typeface="Courier" charset="0"/>
                <a:cs typeface="Courier" charset="0"/>
              </a:rPr>
              <a:t>"</a:t>
            </a:r>
            <a:r>
              <a:rPr lang="en-US" sz="2200" dirty="0" smtClean="0">
                <a:solidFill>
                  <a:srgbClr val="000000"/>
                </a:solidFill>
                <a:latin typeface="Courier" charset="0"/>
                <a:ea typeface="Courier" charset="0"/>
                <a:cs typeface="Courier" charset="0"/>
              </a:rPr>
              <a:t> </a:t>
            </a:r>
            <a:r>
              <a:rPr lang="en-US" sz="2200" dirty="0" smtClean="0">
                <a:solidFill>
                  <a:srgbClr val="3F7F5F"/>
                </a:solidFill>
                <a:latin typeface="Courier" charset="0"/>
                <a:ea typeface="Courier" charset="0"/>
                <a:cs typeface="Courier" charset="0"/>
              </a:rPr>
              <a:t>// for class Grid</a:t>
            </a:r>
          </a:p>
          <a:p>
            <a:pPr marL="109728" indent="0">
              <a:buNone/>
            </a:pPr>
            <a:r>
              <a:rPr lang="en-US" sz="2200" dirty="0" err="1" smtClean="0">
                <a:solidFill>
                  <a:srgbClr val="7F0055"/>
                </a:solidFill>
                <a:latin typeface="Courier" charset="0"/>
                <a:ea typeface="Courier" charset="0"/>
                <a:cs typeface="Courier" charset="0"/>
              </a:rPr>
              <a:t>int</a:t>
            </a:r>
            <a:r>
              <a:rPr lang="en-US" sz="2200" dirty="0" smtClean="0">
                <a:solidFill>
                  <a:srgbClr val="000000"/>
                </a:solidFill>
                <a:latin typeface="Courier" charset="0"/>
                <a:ea typeface="Courier" charset="0"/>
                <a:cs typeface="Courier" charset="0"/>
              </a:rPr>
              <a:t> main() {</a:t>
            </a:r>
          </a:p>
          <a:p>
            <a:pPr marL="109728" indent="0">
              <a:buNone/>
            </a:pPr>
            <a:r>
              <a:rPr lang="mr-IN" sz="2200" dirty="0" smtClean="0">
                <a:solidFill>
                  <a:srgbClr val="000000"/>
                </a:solidFill>
                <a:latin typeface="Courier" charset="0"/>
                <a:ea typeface="Courier" charset="0"/>
                <a:cs typeface="Courier" charset="0"/>
              </a:rPr>
              <a:t>  </a:t>
            </a:r>
            <a:r>
              <a:rPr lang="mr-IN" sz="2200" dirty="0" err="1" smtClean="0">
                <a:solidFill>
                  <a:srgbClr val="005032"/>
                </a:solidFill>
                <a:latin typeface="Courier" charset="0"/>
                <a:ea typeface="Courier" charset="0"/>
                <a:cs typeface="Courier" charset="0"/>
              </a:rPr>
              <a:t>Grid</a:t>
            </a:r>
            <a:r>
              <a:rPr lang="mr-IN" sz="2200" dirty="0" smtClean="0">
                <a:solidFill>
                  <a:srgbClr val="000000"/>
                </a:solidFill>
                <a:latin typeface="Courier" charset="0"/>
                <a:ea typeface="Courier" charset="0"/>
                <a:cs typeface="Courier" charset="0"/>
              </a:rPr>
              <a:t> </a:t>
            </a:r>
            <a:r>
              <a:rPr lang="mr-IN" sz="2200" dirty="0" err="1" smtClean="0">
                <a:solidFill>
                  <a:srgbClr val="000000"/>
                </a:solidFill>
                <a:latin typeface="Courier" charset="0"/>
                <a:ea typeface="Courier" charset="0"/>
                <a:cs typeface="Courier" charset="0"/>
              </a:rPr>
              <a:t>aGrid</a:t>
            </a:r>
            <a:r>
              <a:rPr lang="mr-IN" sz="2200" dirty="0" smtClean="0">
                <a:solidFill>
                  <a:srgbClr val="000000"/>
                </a:solidFill>
                <a:latin typeface="Courier" charset="0"/>
                <a:ea typeface="Courier" charset="0"/>
                <a:cs typeface="Courier" charset="0"/>
              </a:rPr>
              <a:t>(5, 10, 0, 0, </a:t>
            </a:r>
            <a:r>
              <a:rPr lang="mr-IN" sz="2200" i="1" dirty="0" err="1" smtClean="0">
                <a:solidFill>
                  <a:srgbClr val="0000C0"/>
                </a:solidFill>
                <a:latin typeface="Courier" charset="0"/>
                <a:ea typeface="Courier" charset="0"/>
                <a:cs typeface="Courier" charset="0"/>
              </a:rPr>
              <a:t>east</a:t>
            </a:r>
            <a:r>
              <a:rPr lang="mr-IN" sz="2200" i="1" dirty="0" smtClean="0">
                <a:solidFill>
                  <a:srgbClr val="000000"/>
                </a:solidFill>
                <a:latin typeface="Courier" charset="0"/>
                <a:ea typeface="Courier" charset="0"/>
                <a:cs typeface="Courier" charset="0"/>
              </a:rPr>
              <a:t>);</a:t>
            </a:r>
          </a:p>
          <a:p>
            <a:pPr marL="109728" indent="0">
              <a:buNone/>
            </a:pP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aGrid.display</a:t>
            </a:r>
            <a:r>
              <a:rPr lang="en-US" sz="2200" dirty="0" smtClean="0">
                <a:solidFill>
                  <a:srgbClr val="000000"/>
                </a:solidFill>
                <a:latin typeface="Courier" charset="0"/>
                <a:ea typeface="Courier" charset="0"/>
                <a:cs typeface="Courier" charset="0"/>
              </a:rPr>
              <a:t>();</a:t>
            </a:r>
          </a:p>
          <a:p>
            <a:pPr marL="109728" indent="0">
              <a:buNone/>
            </a:pPr>
            <a:r>
              <a:rPr lang="en-US" sz="2200" dirty="0" smtClean="0">
                <a:solidFill>
                  <a:srgbClr val="000000"/>
                </a:solidFill>
                <a:latin typeface="Courier" charset="0"/>
                <a:ea typeface="Courier" charset="0"/>
                <a:cs typeface="Courier" charset="0"/>
              </a:rPr>
              <a:t>}</a:t>
            </a:r>
            <a:endParaRPr lang="en-US" altLang="en-US" sz="2200" dirty="0">
              <a:effectLst/>
              <a:latin typeface="Courier" charset="0"/>
              <a:ea typeface="Courier" charset="0"/>
              <a:cs typeface="Courier" charset="0"/>
            </a:endParaRPr>
          </a:p>
          <a:p>
            <a:pPr marL="109728" indent="0">
              <a:spcAft>
                <a:spcPct val="24000"/>
              </a:spcAft>
              <a:buNone/>
            </a:pPr>
            <a:r>
              <a:rPr lang="en-US" altLang="en-US" sz="2400" b="0" i="1" dirty="0">
                <a:solidFill>
                  <a:schemeClr val="tx1"/>
                </a:solidFill>
                <a:effectLst/>
              </a:rPr>
              <a:t>Program Output:</a:t>
            </a:r>
            <a:endParaRPr lang="en-US" altLang="en-US" sz="2400" dirty="0">
              <a:effectLst/>
            </a:endParaRPr>
          </a:p>
          <a:p>
            <a:pPr marL="109728" indent="0">
              <a:spcAft>
                <a:spcPct val="24000"/>
              </a:spcAft>
              <a:buNone/>
            </a:pPr>
            <a:r>
              <a:rPr lang="en-US" altLang="en-US" sz="1800" dirty="0">
                <a:effectLst/>
                <a:latin typeface="Courier" charset="0"/>
                <a:ea typeface="Courier" charset="0"/>
                <a:cs typeface="Courier" charset="0"/>
              </a:rPr>
              <a:t>The </a:t>
            </a:r>
            <a:r>
              <a:rPr lang="en-US" altLang="en-US" sz="1800" dirty="0" smtClean="0">
                <a:effectLst/>
                <a:latin typeface="Courier" charset="0"/>
                <a:ea typeface="Courier" charset="0"/>
                <a:cs typeface="Courier" charset="0"/>
              </a:rPr>
              <a:t>Grid:</a:t>
            </a:r>
            <a:endParaRPr lang="en-US" altLang="en-US" sz="1800" dirty="0">
              <a:effectLst/>
              <a:latin typeface="Courier" charset="0"/>
              <a:ea typeface="Courier" charset="0"/>
              <a:cs typeface="Courier" charset="0"/>
            </a:endParaRPr>
          </a:p>
          <a:p>
            <a:pPr marL="109728" indent="0">
              <a:lnSpc>
                <a:spcPct val="85000"/>
              </a:lnSpc>
              <a:spcAft>
                <a:spcPct val="24000"/>
              </a:spcAft>
              <a:buNone/>
            </a:pPr>
            <a:r>
              <a:rPr lang="en-US" altLang="en-US" sz="1800" dirty="0">
                <a:effectLst/>
                <a:latin typeface="Courier" charset="0"/>
                <a:ea typeface="Courier" charset="0"/>
                <a:cs typeface="Courier" charset="0"/>
              </a:rPr>
              <a:t>&gt;  .  .  .  .  .  .  .  .  . </a:t>
            </a:r>
          </a:p>
          <a:p>
            <a:pPr marL="109728" indent="0">
              <a:lnSpc>
                <a:spcPct val="85000"/>
              </a:lnSpc>
              <a:spcAft>
                <a:spcPct val="24000"/>
              </a:spcAft>
              <a:buNone/>
            </a:pPr>
            <a:r>
              <a:rPr lang="en-US" altLang="en-US" sz="1800" dirty="0">
                <a:effectLst/>
                <a:latin typeface="Courier" charset="0"/>
                <a:ea typeface="Courier" charset="0"/>
                <a:cs typeface="Courier" charset="0"/>
              </a:rPr>
              <a:t>.  .  .  .  .  .  .  .  .  . </a:t>
            </a:r>
          </a:p>
          <a:p>
            <a:pPr marL="109728" indent="0">
              <a:lnSpc>
                <a:spcPct val="85000"/>
              </a:lnSpc>
              <a:spcAft>
                <a:spcPct val="24000"/>
              </a:spcAft>
              <a:buNone/>
            </a:pPr>
            <a:r>
              <a:rPr lang="en-US" altLang="en-US" sz="1800" dirty="0">
                <a:effectLst/>
                <a:latin typeface="Courier" charset="0"/>
                <a:ea typeface="Courier" charset="0"/>
                <a:cs typeface="Courier" charset="0"/>
              </a:rPr>
              <a:t>.  .  .  .  .  .  .  .  .  . </a:t>
            </a:r>
          </a:p>
          <a:p>
            <a:pPr marL="109728" indent="0">
              <a:lnSpc>
                <a:spcPct val="85000"/>
              </a:lnSpc>
              <a:spcAft>
                <a:spcPct val="24000"/>
              </a:spcAft>
              <a:buNone/>
            </a:pPr>
            <a:r>
              <a:rPr lang="en-US" altLang="en-US" sz="1800" dirty="0">
                <a:effectLst/>
                <a:latin typeface="Courier" charset="0"/>
                <a:ea typeface="Courier" charset="0"/>
                <a:cs typeface="Courier" charset="0"/>
              </a:rPr>
              <a:t>.  .  .  .  .  .  .  .  .  . </a:t>
            </a:r>
          </a:p>
          <a:p>
            <a:pPr marL="109728" indent="0">
              <a:lnSpc>
                <a:spcPct val="85000"/>
              </a:lnSpc>
              <a:spcAft>
                <a:spcPct val="24000"/>
              </a:spcAft>
              <a:buNone/>
            </a:pPr>
            <a:r>
              <a:rPr lang="en-US" altLang="en-US" sz="1800" dirty="0">
                <a:effectLst/>
                <a:latin typeface="Courier" charset="0"/>
                <a:ea typeface="Courier" charset="0"/>
                <a:cs typeface="Courier" charset="0"/>
              </a:rPr>
              <a:t>.  .  .  .  .  .  .  .  .  .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96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962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962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9622"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9623"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9624" name="Rectangle 8"/>
          <p:cNvSpPr>
            <a:spLocks noGrp="1" noChangeArrowheads="1"/>
          </p:cNvSpPr>
          <p:nvPr>
            <p:ph type="title"/>
          </p:nvPr>
        </p:nvSpPr>
        <p:spPr>
          <a:noFill/>
          <a:ln/>
        </p:spPr>
        <p:txBody>
          <a:bodyPr lIns="92075" tIns="46038" rIns="92075" bIns="46038"/>
          <a:lstStyle/>
          <a:p>
            <a:r>
              <a:rPr lang="en-US" altLang="en-US" dirty="0" smtClean="0"/>
              <a:t>Access </a:t>
            </a:r>
            <a:r>
              <a:rPr lang="en-US" altLang="en-US" dirty="0"/>
              <a:t>the state of a </a:t>
            </a:r>
            <a:r>
              <a:rPr lang="en-US" altLang="en-US" dirty="0" smtClean="0"/>
              <a:t>Grid </a:t>
            </a:r>
            <a:r>
              <a:rPr lang="en-US" altLang="en-US" dirty="0"/>
              <a:t>object</a:t>
            </a:r>
          </a:p>
        </p:txBody>
      </p:sp>
      <p:sp>
        <p:nvSpPr>
          <p:cNvPr id="239625" name="Rectangle 9"/>
          <p:cNvSpPr>
            <a:spLocks noGrp="1" noChangeArrowheads="1"/>
          </p:cNvSpPr>
          <p:nvPr>
            <p:ph idx="1"/>
          </p:nvPr>
        </p:nvSpPr>
        <p:spPr>
          <a:xfrm>
            <a:off x="514814" y="1752600"/>
            <a:ext cx="8171985" cy="4724400"/>
          </a:xfrm>
          <a:noFill/>
          <a:ln/>
        </p:spPr>
        <p:txBody>
          <a:bodyPr lIns="92075" tIns="46038" rIns="92075" bIns="46038"/>
          <a:lstStyle/>
          <a:p>
            <a:r>
              <a:rPr lang="en-US" altLang="en-US" dirty="0"/>
              <a:t>We observe state of </a:t>
            </a:r>
            <a:r>
              <a:rPr lang="en-US" altLang="en-US" dirty="0" smtClean="0">
                <a:latin typeface="Courier" charset="0"/>
                <a:ea typeface="Courier" charset="0"/>
                <a:cs typeface="Courier" charset="0"/>
              </a:rPr>
              <a:t>Grid</a:t>
            </a:r>
            <a:r>
              <a:rPr lang="en-US" altLang="en-US" dirty="0" smtClean="0"/>
              <a:t> </a:t>
            </a:r>
            <a:r>
              <a:rPr lang="en-US" altLang="en-US" dirty="0"/>
              <a:t>objects with </a:t>
            </a:r>
            <a:r>
              <a:rPr lang="en-US" altLang="en-US" sz="2600" dirty="0" smtClean="0">
                <a:latin typeface="Courier" charset="0"/>
                <a:ea typeface="Courier" charset="0"/>
                <a:cs typeface="Courier" charset="0"/>
              </a:rPr>
              <a:t>Grid::display </a:t>
            </a:r>
            <a:r>
              <a:rPr lang="en-US" altLang="en-US" sz="2200" dirty="0" smtClean="0"/>
              <a:t>(</a:t>
            </a:r>
            <a:r>
              <a:rPr lang="en-US" altLang="en-US" sz="2200" dirty="0" err="1" smtClean="0">
                <a:latin typeface="Courier" charset="0"/>
                <a:ea typeface="Courier" charset="0"/>
                <a:cs typeface="Courier" charset="0"/>
              </a:rPr>
              <a:t>const</a:t>
            </a:r>
            <a:r>
              <a:rPr lang="en-US" altLang="en-US" sz="2400" i="1" dirty="0" smtClean="0"/>
              <a:t> means a </a:t>
            </a:r>
            <a:r>
              <a:rPr lang="en-US" altLang="en-US" sz="2200" dirty="0">
                <a:solidFill>
                  <a:schemeClr val="tx2"/>
                </a:solidFill>
                <a:latin typeface="Courier" charset="0"/>
                <a:ea typeface="Courier" charset="0"/>
                <a:cs typeface="Courier" charset="0"/>
              </a:rPr>
              <a:t>display</a:t>
            </a:r>
            <a:r>
              <a:rPr lang="en-US" altLang="en-US" sz="2200" i="1" dirty="0" smtClean="0"/>
              <a:t> message </a:t>
            </a:r>
            <a:r>
              <a:rPr lang="en-US" altLang="en-US" sz="2400" i="1" dirty="0" smtClean="0"/>
              <a:t>does </a:t>
            </a:r>
            <a:r>
              <a:rPr lang="en-US" altLang="en-US" sz="2400" i="1" dirty="0"/>
              <a:t>not modify the </a:t>
            </a:r>
            <a:r>
              <a:rPr lang="en-US" altLang="en-US" sz="2400" i="1" dirty="0" smtClean="0"/>
              <a:t>Grid object</a:t>
            </a:r>
            <a:r>
              <a:rPr lang="en-US" altLang="en-US" sz="2400" dirty="0" smtClean="0"/>
              <a:t>)</a:t>
            </a:r>
            <a:endParaRPr lang="en-US" altLang="en-US" dirty="0"/>
          </a:p>
          <a:p>
            <a:pPr marL="109728" indent="0">
              <a:spcBef>
                <a:spcPct val="20000"/>
              </a:spcBef>
              <a:buNone/>
            </a:pPr>
            <a:r>
              <a:rPr lang="en-US" altLang="en-US" sz="2200" dirty="0">
                <a:solidFill>
                  <a:srgbClr val="3F7F5F"/>
                </a:solidFill>
                <a:latin typeface="Courier" charset="0"/>
              </a:rPr>
              <a:t>  </a:t>
            </a:r>
            <a:r>
              <a:rPr lang="en-US" altLang="en-US" sz="2200" dirty="0">
                <a:latin typeface="Courier" charset="0"/>
              </a:rPr>
              <a:t>void Grid::</a:t>
            </a:r>
            <a:r>
              <a:rPr lang="en-US" altLang="en-US" sz="2200" dirty="0">
                <a:latin typeface="Courier" charset="0"/>
              </a:rPr>
              <a:t>display() </a:t>
            </a:r>
            <a:r>
              <a:rPr lang="en-US" altLang="en-US" sz="2200" dirty="0" err="1">
                <a:latin typeface="Courier" charset="0"/>
              </a:rPr>
              <a:t>const</a:t>
            </a:r>
            <a:endParaRPr lang="en-US" altLang="en-US" sz="2200" dirty="0">
              <a:latin typeface="Courier" charset="0"/>
            </a:endParaRPr>
          </a:p>
          <a:p>
            <a:pPr marL="109728" indent="0">
              <a:buNone/>
            </a:pPr>
            <a:r>
              <a:rPr lang="en-US" altLang="en-US" sz="2200" dirty="0">
                <a:solidFill>
                  <a:srgbClr val="3F7F5F"/>
                </a:solidFill>
                <a:latin typeface="Courier" charset="0"/>
              </a:rPr>
              <a:t>  </a:t>
            </a:r>
            <a:r>
              <a:rPr lang="en-US" altLang="en-US" sz="2200" dirty="0">
                <a:solidFill>
                  <a:srgbClr val="3F7F5F"/>
                </a:solidFill>
                <a:latin typeface="Courier" charset="0"/>
              </a:rPr>
              <a:t>// </a:t>
            </a:r>
            <a:r>
              <a:rPr lang="en-US" altLang="en-US" sz="2200" dirty="0">
                <a:solidFill>
                  <a:srgbClr val="3F7F5F"/>
                </a:solidFill>
                <a:latin typeface="Courier" charset="0"/>
              </a:rPr>
              <a:t>post: The current state of the Grid </a:t>
            </a:r>
            <a:endParaRPr lang="en-US" altLang="en-US" sz="2200" dirty="0">
              <a:solidFill>
                <a:srgbClr val="3F7F5F"/>
              </a:solidFill>
              <a:latin typeface="Courier" charset="0"/>
            </a:endParaRPr>
          </a:p>
          <a:p>
            <a:pPr marL="109728" indent="0">
              <a:buNone/>
            </a:pPr>
            <a:r>
              <a:rPr lang="en-US" altLang="en-US" sz="2200" dirty="0">
                <a:solidFill>
                  <a:srgbClr val="3F7F5F"/>
                </a:solidFill>
                <a:latin typeface="Courier" charset="0"/>
              </a:rPr>
              <a:t> </a:t>
            </a:r>
            <a:r>
              <a:rPr lang="en-US" altLang="en-US" sz="2200" dirty="0">
                <a:solidFill>
                  <a:srgbClr val="3F7F5F"/>
                </a:solidFill>
                <a:latin typeface="Courier" charset="0"/>
              </a:rPr>
              <a:t> // is displayed </a:t>
            </a:r>
            <a:r>
              <a:rPr lang="en-US" altLang="en-US" sz="2200" dirty="0">
                <a:solidFill>
                  <a:srgbClr val="3F7F5F"/>
                </a:solidFill>
                <a:latin typeface="Courier" charset="0"/>
              </a:rPr>
              <a:t>on the computer </a:t>
            </a:r>
            <a:r>
              <a:rPr lang="en-US" altLang="en-US" sz="2200" dirty="0">
                <a:solidFill>
                  <a:srgbClr val="3F7F5F"/>
                </a:solidFill>
                <a:latin typeface="Courier" charset="0"/>
              </a:rPr>
              <a:t>screen</a:t>
            </a:r>
            <a:r>
              <a:rPr lang="en-US" sz="2200" dirty="0">
                <a:solidFill>
                  <a:srgbClr val="3F7F5F"/>
                </a:solidFill>
                <a:latin typeface="Courier" charset="0"/>
              </a:rPr>
              <a:t> </a:t>
            </a:r>
            <a:endParaRPr lang="en-US" sz="2200" dirty="0" smtClean="0">
              <a:solidFill>
                <a:srgbClr val="3F7F5F"/>
              </a:solidFill>
              <a:latin typeface="Courier" charset="0"/>
            </a:endParaRPr>
          </a:p>
          <a:p>
            <a:r>
              <a:rPr lang="en-US" altLang="en-US" dirty="0" smtClean="0"/>
              <a:t>Also </a:t>
            </a:r>
            <a:r>
              <a:rPr lang="en-US" altLang="en-US" dirty="0"/>
              <a:t>access the state of </a:t>
            </a:r>
            <a:r>
              <a:rPr lang="en-US" altLang="en-US" dirty="0" smtClean="0"/>
              <a:t>Grid </a:t>
            </a:r>
            <a:r>
              <a:rPr lang="en-US" altLang="en-US" dirty="0"/>
              <a:t>objects with </a:t>
            </a:r>
          </a:p>
          <a:p>
            <a:pPr marL="109728" indent="0">
              <a:spcBef>
                <a:spcPts val="100"/>
              </a:spcBef>
              <a:buNone/>
            </a:pPr>
            <a:r>
              <a:rPr lang="en-US" altLang="en-US" dirty="0"/>
              <a:t> </a:t>
            </a:r>
            <a:r>
              <a:rPr lang="en-US" altLang="en-US" sz="2600" dirty="0" smtClean="0"/>
              <a:t> </a:t>
            </a:r>
            <a:r>
              <a:rPr lang="en-US" altLang="en-US" dirty="0" smtClean="0"/>
              <a:t>  </a:t>
            </a:r>
            <a:r>
              <a:rPr lang="en-US" altLang="en-US" sz="2200" dirty="0" smtClean="0">
                <a:latin typeface="Courier" charset="0"/>
                <a:ea typeface="Courier" charset="0"/>
                <a:cs typeface="Courier" charset="0"/>
              </a:rPr>
              <a:t>Grid::</a:t>
            </a:r>
            <a:r>
              <a:rPr lang="en-US" altLang="en-US" sz="2200" dirty="0">
                <a:latin typeface="Courier" charset="0"/>
                <a:ea typeface="Courier" charset="0"/>
                <a:cs typeface="Courier" charset="0"/>
              </a:rPr>
              <a:t>row  </a:t>
            </a:r>
            <a:r>
              <a:rPr lang="en-US" altLang="en-US" sz="2200" dirty="0" smtClean="0">
                <a:latin typeface="Courier" charset="0"/>
                <a:ea typeface="Courier" charset="0"/>
                <a:cs typeface="Courier" charset="0"/>
              </a:rPr>
              <a:t>    </a:t>
            </a:r>
            <a:r>
              <a:rPr lang="en-US" altLang="en-US" sz="2200" dirty="0">
                <a:solidFill>
                  <a:srgbClr val="3F7F5F"/>
                </a:solidFill>
                <a:latin typeface="Courier" charset="0"/>
              </a:rPr>
              <a:t>// the row the mover is in</a:t>
            </a:r>
          </a:p>
          <a:p>
            <a:pPr marL="109728" indent="0">
              <a:spcBef>
                <a:spcPts val="100"/>
              </a:spcBef>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Grid::</a:t>
            </a:r>
            <a:r>
              <a:rPr lang="en-US" altLang="en-US" sz="2200" dirty="0">
                <a:latin typeface="Courier" charset="0"/>
                <a:ea typeface="Courier" charset="0"/>
                <a:cs typeface="Courier" charset="0"/>
              </a:rPr>
              <a:t>column </a:t>
            </a:r>
            <a:r>
              <a:rPr lang="en-US" altLang="en-US" sz="2200" dirty="0" smtClean="0">
                <a:latin typeface="Courier" charset="0"/>
                <a:ea typeface="Courier" charset="0"/>
                <a:cs typeface="Courier" charset="0"/>
              </a:rPr>
              <a:t>  </a:t>
            </a:r>
            <a:r>
              <a:rPr lang="en-US" altLang="en-US" sz="2200" dirty="0">
                <a:solidFill>
                  <a:srgbClr val="3F7F5F"/>
                </a:solidFill>
                <a:latin typeface="Courier" charset="0"/>
              </a:rPr>
              <a:t>// </a:t>
            </a:r>
            <a:r>
              <a:rPr lang="en-US" altLang="en-US" sz="2200" dirty="0">
                <a:solidFill>
                  <a:srgbClr val="3F7F5F"/>
                </a:solidFill>
                <a:latin typeface="Courier" charset="0"/>
              </a:rPr>
              <a:t>the column the mover is in</a:t>
            </a:r>
          </a:p>
          <a:p>
            <a:pPr marL="109728" indent="0">
              <a:spcBef>
                <a:spcPts val="100"/>
              </a:spcBef>
              <a:buNone/>
            </a:pPr>
            <a:r>
              <a:rPr lang="en-US" altLang="en-US" sz="2200" dirty="0" smtClean="0">
                <a:latin typeface="Courier" charset="0"/>
                <a:ea typeface="Courier" charset="0"/>
                <a:cs typeface="Courier" charset="0"/>
              </a:rPr>
              <a:t>  Grid::</a:t>
            </a:r>
            <a:r>
              <a:rPr lang="en-US" altLang="en-US" sz="2200" dirty="0" err="1">
                <a:latin typeface="Courier" charset="0"/>
                <a:ea typeface="Courier" charset="0"/>
                <a:cs typeface="Courier" charset="0"/>
              </a:rPr>
              <a:t>nRows</a:t>
            </a: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a:t>
            </a:r>
            <a:r>
              <a:rPr lang="en-US" altLang="en-US" sz="2200" dirty="0" smtClean="0">
                <a:solidFill>
                  <a:srgbClr val="3F7F5F"/>
                </a:solidFill>
                <a:latin typeface="Courier" charset="0"/>
              </a:rPr>
              <a:t>//</a:t>
            </a:r>
            <a:r>
              <a:rPr lang="en-US" altLang="en-US" sz="2200" dirty="0" smtClean="0">
                <a:latin typeface="Courier" charset="0"/>
                <a:ea typeface="Courier" charset="0"/>
                <a:cs typeface="Courier" charset="0"/>
              </a:rPr>
              <a:t> </a:t>
            </a:r>
            <a:r>
              <a:rPr lang="en-US" altLang="en-US" sz="2200" dirty="0">
                <a:solidFill>
                  <a:srgbClr val="3F7F5F"/>
                </a:solidFill>
                <a:latin typeface="Courier" charset="0"/>
              </a:rPr>
              <a:t>the </a:t>
            </a:r>
            <a:r>
              <a:rPr lang="en-US" altLang="en-US" sz="2200" dirty="0" smtClean="0">
                <a:solidFill>
                  <a:srgbClr val="3F7F5F"/>
                </a:solidFill>
                <a:latin typeface="Courier" charset="0"/>
              </a:rPr>
              <a:t>maximum </a:t>
            </a:r>
            <a:r>
              <a:rPr lang="en-US" altLang="en-US" sz="2200" dirty="0">
                <a:solidFill>
                  <a:srgbClr val="3F7F5F"/>
                </a:solidFill>
                <a:latin typeface="Courier" charset="0"/>
              </a:rPr>
              <a:t>number of rows</a:t>
            </a:r>
          </a:p>
          <a:p>
            <a:pPr marL="109728" indent="0">
              <a:spcBef>
                <a:spcPts val="100"/>
              </a:spcBef>
              <a:buNone/>
            </a:pPr>
            <a:r>
              <a:rPr lang="en-US" altLang="en-US" sz="2200" dirty="0" smtClean="0">
                <a:latin typeface="Courier" charset="0"/>
                <a:ea typeface="Courier" charset="0"/>
                <a:cs typeface="Courier" charset="0"/>
              </a:rPr>
              <a:t>  Grid::</a:t>
            </a:r>
            <a:r>
              <a:rPr lang="en-US" altLang="en-US" sz="2200" dirty="0" err="1">
                <a:latin typeface="Courier" charset="0"/>
                <a:ea typeface="Courier" charset="0"/>
                <a:cs typeface="Courier" charset="0"/>
              </a:rPr>
              <a:t>nColumns</a:t>
            </a:r>
            <a:r>
              <a:rPr lang="en-US" altLang="en-US" sz="2200" dirty="0">
                <a:latin typeface="Courier" charset="0"/>
                <a:ea typeface="Courier" charset="0"/>
                <a:cs typeface="Courier" charset="0"/>
              </a:rPr>
              <a:t> </a:t>
            </a:r>
            <a:r>
              <a:rPr lang="en-US" altLang="en-US" sz="2200" dirty="0">
                <a:solidFill>
                  <a:srgbClr val="3F7F5F"/>
                </a:solidFill>
                <a:latin typeface="Courier" charset="0"/>
              </a:rPr>
              <a:t>// the maximum number of rows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16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166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166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1670"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1671"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1672" name="Rectangle 8"/>
          <p:cNvSpPr>
            <a:spLocks noGrp="1" noChangeArrowheads="1"/>
          </p:cNvSpPr>
          <p:nvPr>
            <p:ph type="title"/>
          </p:nvPr>
        </p:nvSpPr>
        <p:spPr>
          <a:xfrm>
            <a:off x="381000" y="365126"/>
            <a:ext cx="8362950" cy="1325563"/>
          </a:xfrm>
          <a:noFill/>
          <a:ln/>
        </p:spPr>
        <p:txBody>
          <a:bodyPr lIns="92075" tIns="46038" rIns="92075" bIns="46038"/>
          <a:lstStyle/>
          <a:p>
            <a:r>
              <a:rPr lang="en-US" altLang="en-US" sz="3200" dirty="0"/>
              <a:t>Member </a:t>
            </a:r>
            <a:r>
              <a:rPr lang="en-US" altLang="en-US" sz="3200" dirty="0" smtClean="0"/>
              <a:t>Functions </a:t>
            </a:r>
            <a:r>
              <a:rPr lang="en-US" altLang="en-US" sz="3200"/>
              <a:t>that </a:t>
            </a:r>
            <a:r>
              <a:rPr lang="en-US" altLang="en-US" sz="3200" smtClean="0"/>
              <a:t>Modify </a:t>
            </a:r>
            <a:r>
              <a:rPr lang="en-US" altLang="en-US" sz="3200" dirty="0" smtClean="0"/>
              <a:t>Grid objects</a:t>
            </a:r>
            <a:endParaRPr lang="en-US" altLang="en-US" sz="3200" dirty="0"/>
          </a:p>
        </p:txBody>
      </p:sp>
      <p:sp>
        <p:nvSpPr>
          <p:cNvPr id="241673" name="Rectangle 9"/>
          <p:cNvSpPr>
            <a:spLocks noGrp="1" noChangeArrowheads="1"/>
          </p:cNvSpPr>
          <p:nvPr>
            <p:ph idx="1"/>
          </p:nvPr>
        </p:nvSpPr>
        <p:spPr>
          <a:xfrm>
            <a:off x="304800" y="1447800"/>
            <a:ext cx="8686800" cy="4876800"/>
          </a:xfrm>
          <a:noFill/>
          <a:ln/>
        </p:spPr>
        <p:txBody>
          <a:bodyPr lIns="92075" tIns="46038" rIns="92075" bIns="46038">
            <a:noAutofit/>
          </a:bodyPr>
          <a:lstStyle/>
          <a:p>
            <a:pPr marL="109728" indent="0">
              <a:spcBef>
                <a:spcPts val="0"/>
              </a:spcBef>
              <a:buNone/>
            </a:pPr>
            <a:r>
              <a:rPr lang="en-US" sz="1800" dirty="0" smtClean="0">
                <a:solidFill>
                  <a:srgbClr val="7F0055"/>
                </a:solidFill>
                <a:latin typeface="Courier" charset="0"/>
              </a:rPr>
              <a:t>void</a:t>
            </a:r>
            <a:r>
              <a:rPr lang="en-US" sz="1800" dirty="0" smtClean="0">
                <a:solidFill>
                  <a:srgbClr val="000000"/>
                </a:solidFill>
                <a:latin typeface="Courier" charset="0"/>
              </a:rPr>
              <a:t> Grid::move(</a:t>
            </a:r>
            <a:r>
              <a:rPr lang="en-US" sz="1800" dirty="0" err="1" smtClean="0">
                <a:solidFill>
                  <a:srgbClr val="7F0055"/>
                </a:solidFill>
                <a:latin typeface="Courier" charset="0"/>
              </a:rPr>
              <a:t>int</a:t>
            </a:r>
            <a:r>
              <a:rPr lang="en-US" sz="1800" dirty="0" smtClean="0">
                <a:solidFill>
                  <a:srgbClr val="000000"/>
                </a:solidFill>
                <a:latin typeface="Courier" charset="0"/>
              </a:rPr>
              <a:t> </a:t>
            </a:r>
            <a:r>
              <a:rPr lang="en-US" sz="1800" dirty="0" err="1" smtClean="0">
                <a:solidFill>
                  <a:srgbClr val="000000"/>
                </a:solidFill>
                <a:latin typeface="Courier" charset="0"/>
              </a:rPr>
              <a:t>nSpaces</a:t>
            </a:r>
            <a:r>
              <a:rPr lang="en-US" sz="1800" dirty="0" smtClean="0">
                <a:solidFill>
                  <a:srgbClr val="000000"/>
                </a:solidFill>
                <a:latin typeface="Courier" charset="0"/>
              </a:rPr>
              <a:t>)</a:t>
            </a:r>
          </a:p>
          <a:p>
            <a:pPr marL="109728" indent="0">
              <a:spcBef>
                <a:spcPts val="0"/>
              </a:spcBef>
              <a:buNone/>
            </a:pPr>
            <a:r>
              <a:rPr lang="en-US" sz="1800" dirty="0" smtClean="0">
                <a:solidFill>
                  <a:srgbClr val="3F7F5F"/>
                </a:solidFill>
                <a:latin typeface="Courier" charset="0"/>
              </a:rPr>
              <a:t>// pre:  The mover has no obstructions in the next </a:t>
            </a:r>
            <a:r>
              <a:rPr lang="en-US" sz="1800" dirty="0" err="1" smtClean="0">
                <a:solidFill>
                  <a:srgbClr val="3F7F5F"/>
                </a:solidFill>
                <a:latin typeface="Courier" charset="0"/>
              </a:rPr>
              <a:t>nSpaces</a:t>
            </a:r>
            <a:r>
              <a:rPr lang="en-US" sz="1800" dirty="0" smtClean="0">
                <a:solidFill>
                  <a:srgbClr val="3F7F5F"/>
                </a:solidFill>
                <a:latin typeface="Courier" charset="0"/>
              </a:rPr>
              <a:t> </a:t>
            </a:r>
          </a:p>
          <a:p>
            <a:pPr marL="109728" indent="0">
              <a:spcBef>
                <a:spcPts val="0"/>
              </a:spcBef>
              <a:buNone/>
            </a:pPr>
            <a:r>
              <a:rPr lang="en-US" sz="1800" dirty="0" smtClean="0">
                <a:solidFill>
                  <a:srgbClr val="3F7F5F"/>
                </a:solidFill>
                <a:latin typeface="Courier" charset="0"/>
              </a:rPr>
              <a:t>// post: the mover has moved </a:t>
            </a:r>
            <a:r>
              <a:rPr lang="en-US" sz="1800" dirty="0" err="1" smtClean="0">
                <a:solidFill>
                  <a:srgbClr val="3F7F5F"/>
                </a:solidFill>
                <a:latin typeface="Courier" charset="0"/>
              </a:rPr>
              <a:t>nSpaces</a:t>
            </a:r>
            <a:r>
              <a:rPr lang="en-US" sz="1800" dirty="0" smtClean="0">
                <a:solidFill>
                  <a:srgbClr val="3F7F5F"/>
                </a:solidFill>
                <a:latin typeface="Courier" charset="0"/>
              </a:rPr>
              <a:t> forward</a:t>
            </a:r>
          </a:p>
          <a:p>
            <a:pPr marL="109728" indent="0">
              <a:spcBef>
                <a:spcPts val="0"/>
              </a:spcBef>
              <a:buNone/>
            </a:pPr>
            <a:endParaRPr lang="en-US" sz="1800" dirty="0" smtClean="0">
              <a:latin typeface="Courier" charset="0"/>
            </a:endParaRPr>
          </a:p>
          <a:p>
            <a:pPr marL="109728" indent="0">
              <a:spcBef>
                <a:spcPts val="0"/>
              </a:spcBef>
              <a:buNone/>
            </a:pPr>
            <a:r>
              <a:rPr lang="en-US" sz="1800" dirty="0" smtClean="0">
                <a:solidFill>
                  <a:srgbClr val="7F0055"/>
                </a:solidFill>
                <a:latin typeface="Courier" charset="0"/>
              </a:rPr>
              <a:t>void</a:t>
            </a:r>
            <a:r>
              <a:rPr lang="en-US" sz="1800" dirty="0" smtClean="0">
                <a:solidFill>
                  <a:srgbClr val="000000"/>
                </a:solidFill>
                <a:latin typeface="Courier" charset="0"/>
              </a:rPr>
              <a:t> Grid::</a:t>
            </a:r>
            <a:r>
              <a:rPr lang="en-US" sz="1800" dirty="0" err="1" smtClean="0">
                <a:solidFill>
                  <a:srgbClr val="000000"/>
                </a:solidFill>
                <a:latin typeface="Courier" charset="0"/>
              </a:rPr>
              <a:t>putDown</a:t>
            </a:r>
            <a:r>
              <a:rPr lang="en-US" sz="1800" dirty="0" smtClean="0">
                <a:solidFill>
                  <a:srgbClr val="000000"/>
                </a:solidFill>
                <a:latin typeface="Courier" charset="0"/>
              </a:rPr>
              <a:t>(</a:t>
            </a:r>
            <a:r>
              <a:rPr lang="en-US" sz="1800" dirty="0" err="1" smtClean="0">
                <a:solidFill>
                  <a:srgbClr val="7F0055"/>
                </a:solidFill>
                <a:latin typeface="Courier" charset="0"/>
              </a:rPr>
              <a:t>int</a:t>
            </a:r>
            <a:r>
              <a:rPr lang="en-US" sz="1800" dirty="0" smtClean="0">
                <a:solidFill>
                  <a:srgbClr val="000000"/>
                </a:solidFill>
                <a:latin typeface="Courier" charset="0"/>
              </a:rPr>
              <a:t> </a:t>
            </a:r>
            <a:r>
              <a:rPr lang="en-US" sz="1800" dirty="0" err="1" smtClean="0">
                <a:solidFill>
                  <a:srgbClr val="000000"/>
                </a:solidFill>
                <a:latin typeface="Courier" charset="0"/>
              </a:rPr>
              <a:t>putDownRow</a:t>
            </a:r>
            <a:r>
              <a:rPr lang="en-US" sz="1800" dirty="0" smtClean="0">
                <a:solidFill>
                  <a:srgbClr val="000000"/>
                </a:solidFill>
                <a:latin typeface="Courier" charset="0"/>
              </a:rPr>
              <a:t>, </a:t>
            </a:r>
            <a:r>
              <a:rPr lang="en-US" sz="1800" dirty="0" err="1" smtClean="0">
                <a:solidFill>
                  <a:srgbClr val="7F0055"/>
                </a:solidFill>
                <a:latin typeface="Courier" charset="0"/>
              </a:rPr>
              <a:t>int</a:t>
            </a:r>
            <a:r>
              <a:rPr lang="en-US" sz="1800" dirty="0" smtClean="0">
                <a:solidFill>
                  <a:srgbClr val="000000"/>
                </a:solidFill>
                <a:latin typeface="Courier" charset="0"/>
              </a:rPr>
              <a:t> </a:t>
            </a:r>
            <a:r>
              <a:rPr lang="en-US" sz="1800" dirty="0" err="1" smtClean="0">
                <a:solidFill>
                  <a:srgbClr val="000000"/>
                </a:solidFill>
                <a:latin typeface="Courier" charset="0"/>
              </a:rPr>
              <a:t>putDownCol</a:t>
            </a:r>
            <a:r>
              <a:rPr lang="en-US" sz="1800" dirty="0" smtClean="0">
                <a:solidFill>
                  <a:srgbClr val="000000"/>
                </a:solidFill>
                <a:latin typeface="Courier" charset="0"/>
              </a:rPr>
              <a:t>)</a:t>
            </a:r>
          </a:p>
          <a:p>
            <a:pPr marL="109728" indent="0">
              <a:spcBef>
                <a:spcPts val="0"/>
              </a:spcBef>
              <a:buNone/>
            </a:pPr>
            <a:r>
              <a:rPr lang="en-US" sz="1800" dirty="0" smtClean="0">
                <a:solidFill>
                  <a:srgbClr val="3F7F5F"/>
                </a:solidFill>
                <a:latin typeface="Courier" charset="0"/>
              </a:rPr>
              <a:t>// pre:  The intersection (</a:t>
            </a:r>
            <a:r>
              <a:rPr lang="en-US" sz="1800" dirty="0" err="1" smtClean="0">
                <a:solidFill>
                  <a:srgbClr val="3F7F5F"/>
                </a:solidFill>
                <a:latin typeface="Courier" charset="0"/>
              </a:rPr>
              <a:t>putDownRow</a:t>
            </a:r>
            <a:r>
              <a:rPr lang="en-US" sz="1800" dirty="0" smtClean="0">
                <a:solidFill>
                  <a:srgbClr val="3F7F5F"/>
                </a:solidFill>
                <a:latin typeface="Courier" charset="0"/>
              </a:rPr>
              <a:t>, </a:t>
            </a:r>
            <a:r>
              <a:rPr lang="en-US" sz="1800" dirty="0" err="1" smtClean="0">
                <a:solidFill>
                  <a:srgbClr val="3F7F5F"/>
                </a:solidFill>
                <a:latin typeface="Courier" charset="0"/>
              </a:rPr>
              <a:t>putDownCol</a:t>
            </a:r>
            <a:r>
              <a:rPr lang="en-US" sz="1800" dirty="0" smtClean="0">
                <a:solidFill>
                  <a:srgbClr val="3F7F5F"/>
                </a:solidFill>
                <a:latin typeface="Courier" charset="0"/>
              </a:rPr>
              <a:t>) has </a:t>
            </a:r>
          </a:p>
          <a:p>
            <a:pPr marL="109728" indent="0">
              <a:spcBef>
                <a:spcPts val="0"/>
              </a:spcBef>
              <a:buNone/>
            </a:pPr>
            <a:r>
              <a:rPr lang="en-US" sz="1800" dirty="0" smtClean="0">
                <a:solidFill>
                  <a:srgbClr val="3F7F5F"/>
                </a:solidFill>
                <a:latin typeface="Courier" charset="0"/>
              </a:rPr>
              <a:t>// nothing on it expect the mover</a:t>
            </a:r>
          </a:p>
          <a:p>
            <a:pPr marL="109728" indent="0">
              <a:spcBef>
                <a:spcPts val="0"/>
              </a:spcBef>
              <a:buNone/>
            </a:pPr>
            <a:r>
              <a:rPr lang="en-US" sz="1800" dirty="0" smtClean="0">
                <a:solidFill>
                  <a:srgbClr val="3F7F5F"/>
                </a:solidFill>
                <a:latin typeface="Courier" charset="0"/>
              </a:rPr>
              <a:t>// post: There is one thing at the intersection </a:t>
            </a:r>
          </a:p>
          <a:p>
            <a:pPr marL="109728" indent="0">
              <a:spcBef>
                <a:spcPts val="0"/>
              </a:spcBef>
              <a:buNone/>
            </a:pPr>
            <a:endParaRPr lang="en-US" sz="1800" dirty="0" smtClean="0">
              <a:latin typeface="Courier" charset="0"/>
            </a:endParaRPr>
          </a:p>
          <a:p>
            <a:pPr marL="109728" indent="0">
              <a:spcBef>
                <a:spcPts val="0"/>
              </a:spcBef>
              <a:buNone/>
            </a:pPr>
            <a:r>
              <a:rPr lang="en-US" sz="1800" dirty="0" smtClean="0">
                <a:solidFill>
                  <a:srgbClr val="7F0055"/>
                </a:solidFill>
                <a:latin typeface="Courier" charset="0"/>
              </a:rPr>
              <a:t>void</a:t>
            </a:r>
            <a:r>
              <a:rPr lang="en-US" sz="1800" dirty="0" smtClean="0">
                <a:solidFill>
                  <a:srgbClr val="000000"/>
                </a:solidFill>
                <a:latin typeface="Courier" charset="0"/>
              </a:rPr>
              <a:t> Grid::</a:t>
            </a:r>
            <a:r>
              <a:rPr lang="en-US" sz="1800" dirty="0" err="1" smtClean="0">
                <a:solidFill>
                  <a:srgbClr val="000000"/>
                </a:solidFill>
                <a:latin typeface="Courier" charset="0"/>
              </a:rPr>
              <a:t>pickUp</a:t>
            </a:r>
            <a:r>
              <a:rPr lang="en-US" sz="1800" dirty="0" smtClean="0">
                <a:solidFill>
                  <a:srgbClr val="000000"/>
                </a:solidFill>
                <a:latin typeface="Courier" charset="0"/>
              </a:rPr>
              <a:t>()</a:t>
            </a:r>
          </a:p>
          <a:p>
            <a:pPr marL="109728" indent="0">
              <a:spcBef>
                <a:spcPts val="0"/>
              </a:spcBef>
              <a:buNone/>
            </a:pPr>
            <a:r>
              <a:rPr lang="en-US" sz="1800" dirty="0" smtClean="0">
                <a:solidFill>
                  <a:srgbClr val="3F7F5F"/>
                </a:solidFill>
                <a:latin typeface="Courier" charset="0"/>
              </a:rPr>
              <a:t>// pre:  There is something to pickup at the movers location</a:t>
            </a:r>
          </a:p>
          <a:p>
            <a:pPr marL="109728" indent="0">
              <a:spcBef>
                <a:spcPts val="0"/>
              </a:spcBef>
              <a:buNone/>
            </a:pPr>
            <a:r>
              <a:rPr lang="en-US" sz="1800" dirty="0" smtClean="0">
                <a:solidFill>
                  <a:srgbClr val="3F7F5F"/>
                </a:solidFill>
                <a:latin typeface="Courier" charset="0"/>
              </a:rPr>
              <a:t>// post: There is nothing to pick up</a:t>
            </a:r>
          </a:p>
          <a:p>
            <a:pPr marL="109728" indent="0">
              <a:spcBef>
                <a:spcPts val="0"/>
              </a:spcBef>
              <a:buNone/>
            </a:pPr>
            <a:endParaRPr lang="en-US" sz="1800" dirty="0" smtClean="0">
              <a:latin typeface="Courier" charset="0"/>
            </a:endParaRPr>
          </a:p>
          <a:p>
            <a:pPr marL="109728" indent="0">
              <a:spcBef>
                <a:spcPts val="0"/>
              </a:spcBef>
              <a:buNone/>
            </a:pPr>
            <a:r>
              <a:rPr lang="en-US" sz="1800" dirty="0" smtClean="0">
                <a:solidFill>
                  <a:srgbClr val="7F0055"/>
                </a:solidFill>
                <a:latin typeface="Courier" charset="0"/>
              </a:rPr>
              <a:t>void</a:t>
            </a:r>
            <a:r>
              <a:rPr lang="en-US" sz="1800" dirty="0" smtClean="0">
                <a:solidFill>
                  <a:srgbClr val="000000"/>
                </a:solidFill>
                <a:latin typeface="Courier" charset="0"/>
              </a:rPr>
              <a:t> Grid::</a:t>
            </a:r>
            <a:r>
              <a:rPr lang="en-US" sz="1800" dirty="0" err="1" smtClean="0">
                <a:solidFill>
                  <a:srgbClr val="000000"/>
                </a:solidFill>
                <a:latin typeface="Courier" charset="0"/>
              </a:rPr>
              <a:t>turnLeft</a:t>
            </a:r>
            <a:r>
              <a:rPr lang="en-US" sz="1800" dirty="0" smtClean="0">
                <a:solidFill>
                  <a:srgbClr val="000000"/>
                </a:solidFill>
                <a:latin typeface="Courier" charset="0"/>
              </a:rPr>
              <a:t>()</a:t>
            </a:r>
          </a:p>
          <a:p>
            <a:pPr marL="109728" indent="0">
              <a:spcBef>
                <a:spcPts val="0"/>
              </a:spcBef>
              <a:buNone/>
            </a:pPr>
            <a:r>
              <a:rPr lang="en-US" sz="1800" dirty="0" smtClean="0">
                <a:solidFill>
                  <a:srgbClr val="3F7F5F"/>
                </a:solidFill>
                <a:latin typeface="Courier" charset="0"/>
              </a:rPr>
              <a:t>// post: The mover is facing 90 degrees counter-clockwise</a:t>
            </a:r>
          </a:p>
          <a:p>
            <a:pPr marL="109728" indent="0">
              <a:spcBef>
                <a:spcPts val="0"/>
              </a:spcBef>
              <a:buNone/>
            </a:pPr>
            <a:endParaRPr lang="en-US" sz="1800" dirty="0" smtClean="0">
              <a:latin typeface="Courier" charset="0"/>
            </a:endParaRPr>
          </a:p>
          <a:p>
            <a:pPr marL="109728" indent="0">
              <a:spcBef>
                <a:spcPts val="0"/>
              </a:spcBef>
              <a:buNone/>
            </a:pPr>
            <a:r>
              <a:rPr lang="en-US" sz="1800" dirty="0" smtClean="0">
                <a:solidFill>
                  <a:srgbClr val="7F0055"/>
                </a:solidFill>
                <a:latin typeface="Courier" charset="0"/>
              </a:rPr>
              <a:t>void</a:t>
            </a:r>
            <a:r>
              <a:rPr lang="en-US" sz="1800" dirty="0" smtClean="0">
                <a:solidFill>
                  <a:srgbClr val="000000"/>
                </a:solidFill>
                <a:latin typeface="Courier" charset="0"/>
              </a:rPr>
              <a:t> Grid::block(</a:t>
            </a:r>
            <a:r>
              <a:rPr lang="en-US" sz="1800" dirty="0" err="1" smtClean="0">
                <a:solidFill>
                  <a:srgbClr val="7F0055"/>
                </a:solidFill>
                <a:latin typeface="Courier" charset="0"/>
              </a:rPr>
              <a:t>int</a:t>
            </a:r>
            <a:r>
              <a:rPr lang="en-US" sz="1800" dirty="0" smtClean="0">
                <a:solidFill>
                  <a:srgbClr val="000000"/>
                </a:solidFill>
                <a:latin typeface="Courier" charset="0"/>
              </a:rPr>
              <a:t> </a:t>
            </a:r>
            <a:r>
              <a:rPr lang="en-US" sz="1800" dirty="0" err="1" smtClean="0">
                <a:solidFill>
                  <a:srgbClr val="000000"/>
                </a:solidFill>
                <a:latin typeface="Courier" charset="0"/>
              </a:rPr>
              <a:t>blockRow</a:t>
            </a:r>
            <a:r>
              <a:rPr lang="en-US" sz="1800" dirty="0" smtClean="0">
                <a:solidFill>
                  <a:srgbClr val="000000"/>
                </a:solidFill>
                <a:latin typeface="Courier" charset="0"/>
              </a:rPr>
              <a:t>, </a:t>
            </a:r>
            <a:r>
              <a:rPr lang="en-US" sz="1800" dirty="0" err="1" smtClean="0">
                <a:solidFill>
                  <a:srgbClr val="7F0055"/>
                </a:solidFill>
                <a:latin typeface="Courier" charset="0"/>
              </a:rPr>
              <a:t>int</a:t>
            </a:r>
            <a:r>
              <a:rPr lang="en-US" sz="1800" dirty="0" smtClean="0">
                <a:solidFill>
                  <a:srgbClr val="000000"/>
                </a:solidFill>
                <a:latin typeface="Courier" charset="0"/>
              </a:rPr>
              <a:t> </a:t>
            </a:r>
            <a:r>
              <a:rPr lang="en-US" sz="1800" dirty="0" err="1" smtClean="0">
                <a:solidFill>
                  <a:srgbClr val="000000"/>
                </a:solidFill>
                <a:latin typeface="Courier" charset="0"/>
              </a:rPr>
              <a:t>blockCol</a:t>
            </a:r>
            <a:r>
              <a:rPr lang="en-US" sz="1800" dirty="0" smtClean="0">
                <a:solidFill>
                  <a:srgbClr val="000000"/>
                </a:solidFill>
                <a:latin typeface="Courier" charset="0"/>
              </a:rPr>
              <a:t>)</a:t>
            </a:r>
          </a:p>
          <a:p>
            <a:pPr marL="109728" indent="0">
              <a:spcBef>
                <a:spcPts val="0"/>
              </a:spcBef>
              <a:buNone/>
            </a:pPr>
            <a:r>
              <a:rPr lang="en-US" sz="1800" dirty="0" smtClean="0">
                <a:solidFill>
                  <a:srgbClr val="3F7F5F"/>
                </a:solidFill>
                <a:latin typeface="Courier" charset="0"/>
              </a:rPr>
              <a:t>// pre:  There is nothing at all at the intersection</a:t>
            </a:r>
          </a:p>
          <a:p>
            <a:pPr marL="109728" indent="0">
              <a:spcBef>
                <a:spcPts val="0"/>
              </a:spcBef>
              <a:buNone/>
            </a:pPr>
            <a:r>
              <a:rPr lang="en-US" sz="1800" dirty="0" smtClean="0">
                <a:solidFill>
                  <a:srgbClr val="3F7F5F"/>
                </a:solidFill>
                <a:latin typeface="Courier" charset="0"/>
              </a:rPr>
              <a:t>// post: The intersection can no longer be used</a:t>
            </a:r>
          </a:p>
          <a:p>
            <a:pPr marL="109728" indent="0">
              <a:spcBef>
                <a:spcPts val="0"/>
              </a:spcBef>
              <a:buNone/>
            </a:pPr>
            <a:endParaRPr lang="en-US" altLang="en-US" sz="1800" dirty="0">
              <a:latin typeface="Courier" charset="0"/>
              <a:ea typeface="Courier" charset="0"/>
              <a:cs typeface="Courier"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37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371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371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371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3719"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3720" name="Rectangle 8"/>
          <p:cNvSpPr>
            <a:spLocks noGrp="1" noChangeArrowheads="1"/>
          </p:cNvSpPr>
          <p:nvPr>
            <p:ph type="title"/>
          </p:nvPr>
        </p:nvSpPr>
        <p:spPr>
          <a:noFill/>
          <a:ln/>
        </p:spPr>
        <p:txBody>
          <a:bodyPr lIns="92075" tIns="46038" rIns="92075" bIns="46038"/>
          <a:lstStyle/>
          <a:p>
            <a:r>
              <a:rPr lang="en-US" altLang="en-US" sz="3200" dirty="0" smtClean="0"/>
              <a:t>Failing </a:t>
            </a:r>
            <a:r>
              <a:rPr lang="en-US" altLang="en-US" sz="3200" dirty="0"/>
              <a:t>to Meet the Preconditions</a:t>
            </a:r>
          </a:p>
        </p:txBody>
      </p:sp>
      <p:sp>
        <p:nvSpPr>
          <p:cNvPr id="243721" name="Rectangle 9"/>
          <p:cNvSpPr>
            <a:spLocks noGrp="1" noChangeArrowheads="1"/>
          </p:cNvSpPr>
          <p:nvPr>
            <p:ph idx="1"/>
          </p:nvPr>
        </p:nvSpPr>
        <p:spPr>
          <a:xfrm>
            <a:off x="457200" y="1752600"/>
            <a:ext cx="8229600" cy="3733800"/>
          </a:xfrm>
          <a:noFill/>
          <a:ln/>
        </p:spPr>
        <p:txBody>
          <a:bodyPr lIns="92075" tIns="46038" rIns="92075" bIns="46038"/>
          <a:lstStyle/>
          <a:p>
            <a:r>
              <a:rPr lang="en-US" altLang="en-US" dirty="0"/>
              <a:t>There are many "illegal" messages you can send </a:t>
            </a:r>
            <a:r>
              <a:rPr lang="en-US" altLang="en-US" dirty="0" smtClean="0"/>
              <a:t>to </a:t>
            </a:r>
            <a:r>
              <a:rPr lang="en-US" altLang="en-US" dirty="0"/>
              <a:t>a </a:t>
            </a:r>
            <a:r>
              <a:rPr lang="en-US" altLang="en-US" sz="2600" dirty="0" smtClean="0">
                <a:latin typeface="Courier" charset="0"/>
                <a:ea typeface="Courier" charset="0"/>
                <a:cs typeface="Courier" charset="0"/>
              </a:rPr>
              <a:t>Grid</a:t>
            </a:r>
            <a:r>
              <a:rPr lang="en-US" altLang="en-US" dirty="0" smtClean="0"/>
              <a:t> </a:t>
            </a:r>
            <a:r>
              <a:rPr lang="en-US" altLang="en-US" dirty="0" smtClean="0"/>
              <a:t>object</a:t>
            </a:r>
            <a:endParaRPr lang="en-US" altLang="en-US" dirty="0"/>
          </a:p>
          <a:p>
            <a:pPr lvl="1"/>
            <a:r>
              <a:rPr lang="en-US" altLang="en-US" dirty="0"/>
              <a:t>send a message </a:t>
            </a:r>
            <a:r>
              <a:rPr lang="en-US" altLang="en-US" dirty="0" smtClean="0"/>
              <a:t>to </a:t>
            </a:r>
            <a:r>
              <a:rPr lang="en-US" altLang="en-US" dirty="0"/>
              <a:t>move through a block ('#')</a:t>
            </a:r>
          </a:p>
          <a:p>
            <a:pPr lvl="1"/>
            <a:r>
              <a:rPr lang="en-US" altLang="en-US" dirty="0"/>
              <a:t>send a message telling the mover to move off the edge of the </a:t>
            </a:r>
            <a:r>
              <a:rPr lang="en-US" altLang="en-US" dirty="0" smtClean="0"/>
              <a:t>world</a:t>
            </a:r>
          </a:p>
          <a:p>
            <a:pPr lvl="1"/>
            <a:r>
              <a:rPr lang="en-US" altLang="en-US" dirty="0" smtClean="0"/>
              <a:t>send a </a:t>
            </a:r>
            <a:r>
              <a:rPr lang="en-US" altLang="en-US" sz="2400" dirty="0" err="1" smtClean="0">
                <a:latin typeface="Courier" charset="0"/>
                <a:ea typeface="Courier" charset="0"/>
                <a:cs typeface="Courier" charset="0"/>
              </a:rPr>
              <a:t>pickUp</a:t>
            </a:r>
            <a:r>
              <a:rPr lang="en-US" altLang="en-US" dirty="0" smtClean="0"/>
              <a:t> message when there is nothing to pickup</a:t>
            </a:r>
            <a:endParaRPr lang="en-US" alt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6"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7"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8" name="Rectangle 8"/>
          <p:cNvSpPr>
            <a:spLocks noGrp="1" noChangeArrowheads="1"/>
          </p:cNvSpPr>
          <p:nvPr>
            <p:ph type="title"/>
          </p:nvPr>
        </p:nvSpPr>
        <p:spPr>
          <a:noFill/>
          <a:ln/>
        </p:spPr>
        <p:txBody>
          <a:bodyPr lIns="92075" tIns="46038" rIns="92075" bIns="46038"/>
          <a:lstStyle/>
          <a:p>
            <a:r>
              <a:rPr lang="en-US" altLang="en-US" sz="3600"/>
              <a:t>So what are we to do?</a:t>
            </a:r>
            <a:r>
              <a:rPr lang="en-US" altLang="en-US"/>
              <a:t> </a:t>
            </a:r>
          </a:p>
        </p:txBody>
      </p:sp>
      <p:sp>
        <p:nvSpPr>
          <p:cNvPr id="245769" name="Rectangle 9"/>
          <p:cNvSpPr>
            <a:spLocks noGrp="1" noChangeArrowheads="1"/>
          </p:cNvSpPr>
          <p:nvPr>
            <p:ph idx="1"/>
          </p:nvPr>
        </p:nvSpPr>
        <p:spPr>
          <a:xfrm>
            <a:off x="533400" y="1736725"/>
            <a:ext cx="7773987" cy="3978275"/>
          </a:xfrm>
          <a:noFill/>
          <a:ln/>
        </p:spPr>
        <p:txBody>
          <a:bodyPr lIns="92075" tIns="46038" rIns="92075" bIns="46038"/>
          <a:lstStyle/>
          <a:p>
            <a:r>
              <a:rPr lang="en-US" altLang="en-US" dirty="0"/>
              <a:t>A precondition is a statement the client must ensure is true before sending a message</a:t>
            </a:r>
          </a:p>
          <a:p>
            <a:r>
              <a:rPr lang="en-US" altLang="en-US" dirty="0"/>
              <a:t>If the client ignores it, the resulting behavior is undefined--tough luck</a:t>
            </a:r>
          </a:p>
          <a:p>
            <a:r>
              <a:rPr lang="en-US" altLang="en-US" dirty="0"/>
              <a:t>You can experiment and see what happens when you run programs with </a:t>
            </a:r>
            <a:r>
              <a:rPr lang="en-US" altLang="en-US" dirty="0" smtClean="0"/>
              <a:t>Grid </a:t>
            </a:r>
            <a:r>
              <a:rPr lang="en-US" altLang="en-US" dirty="0"/>
              <a:t>objects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6"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7"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5768" name="Rectangle 8"/>
          <p:cNvSpPr>
            <a:spLocks noGrp="1" noChangeArrowheads="1"/>
          </p:cNvSpPr>
          <p:nvPr>
            <p:ph type="title"/>
          </p:nvPr>
        </p:nvSpPr>
        <p:spPr>
          <a:noFill/>
          <a:ln/>
        </p:spPr>
        <p:txBody>
          <a:bodyPr lIns="92075" tIns="46038" rIns="92075" bIns="46038"/>
          <a:lstStyle/>
          <a:p>
            <a:r>
              <a:rPr lang="en-US" altLang="en-US" sz="3600" dirty="0" smtClean="0"/>
              <a:t>One small Grid program</a:t>
            </a:r>
            <a:endParaRPr lang="en-US" altLang="en-US" dirty="0"/>
          </a:p>
        </p:txBody>
      </p:sp>
      <p:sp>
        <p:nvSpPr>
          <p:cNvPr id="245769" name="Rectangle 9"/>
          <p:cNvSpPr>
            <a:spLocks noGrp="1" noChangeArrowheads="1"/>
          </p:cNvSpPr>
          <p:nvPr>
            <p:ph idx="1"/>
          </p:nvPr>
        </p:nvSpPr>
        <p:spPr>
          <a:xfrm>
            <a:off x="533400" y="1600200"/>
            <a:ext cx="7848600" cy="5105400"/>
          </a:xfrm>
          <a:noFill/>
          <a:ln/>
        </p:spPr>
        <p:txBody>
          <a:bodyPr lIns="92075" tIns="46038" rIns="92075" bIns="46038"/>
          <a:lstStyle/>
          <a:p>
            <a:pPr marL="109728" indent="0">
              <a:buNone/>
            </a:pPr>
            <a:r>
              <a:rPr lang="en-US" sz="2000" dirty="0" smtClean="0">
                <a:solidFill>
                  <a:srgbClr val="7F0055"/>
                </a:solidFill>
                <a:latin typeface="Courier" charset="0"/>
                <a:ea typeface="Courier" charset="0"/>
                <a:cs typeface="Courier" charset="0"/>
              </a:rPr>
              <a:t>#include</a:t>
            </a:r>
            <a:r>
              <a:rPr lang="en-US" sz="2000" dirty="0" smtClean="0">
                <a:solidFill>
                  <a:srgbClr val="000000"/>
                </a:solidFill>
                <a:latin typeface="Courier" charset="0"/>
                <a:ea typeface="Courier" charset="0"/>
                <a:cs typeface="Courier" charset="0"/>
              </a:rPr>
              <a:t> </a:t>
            </a:r>
            <a:r>
              <a:rPr lang="en-US" sz="2000" dirty="0" smtClean="0">
                <a:solidFill>
                  <a:srgbClr val="2A00FF"/>
                </a:solidFill>
                <a:latin typeface="Courier" charset="0"/>
                <a:ea typeface="Courier" charset="0"/>
                <a:cs typeface="Courier" charset="0"/>
              </a:rPr>
              <a:t>"</a:t>
            </a:r>
            <a:r>
              <a:rPr lang="en-US" sz="2000" dirty="0" err="1" smtClean="0">
                <a:solidFill>
                  <a:srgbClr val="2A00FF"/>
                </a:solidFill>
                <a:latin typeface="Courier" charset="0"/>
                <a:ea typeface="Courier" charset="0"/>
                <a:cs typeface="Courier" charset="0"/>
              </a:rPr>
              <a:t>Grid.h</a:t>
            </a:r>
            <a:r>
              <a:rPr lang="en-US" sz="2000" dirty="0" smtClean="0">
                <a:solidFill>
                  <a:srgbClr val="2A00FF"/>
                </a:solidFill>
                <a:latin typeface="Courier" charset="0"/>
                <a:ea typeface="Courier" charset="0"/>
                <a:cs typeface="Courier" charset="0"/>
              </a:rPr>
              <a:t>"</a:t>
            </a:r>
            <a:r>
              <a:rPr lang="en-US" sz="2000" dirty="0" smtClean="0">
                <a:solidFill>
                  <a:srgbClr val="000000"/>
                </a:solidFill>
                <a:latin typeface="Courier" charset="0"/>
                <a:ea typeface="Courier" charset="0"/>
                <a:cs typeface="Courier" charset="0"/>
              </a:rPr>
              <a:t>   </a:t>
            </a:r>
            <a:r>
              <a:rPr lang="en-US" sz="2000" dirty="0" smtClean="0">
                <a:solidFill>
                  <a:srgbClr val="3F7F5F"/>
                </a:solidFill>
                <a:latin typeface="Courier" charset="0"/>
                <a:ea typeface="Courier" charset="0"/>
                <a:cs typeface="Courier" charset="0"/>
              </a:rPr>
              <a:t>// for class Grid</a:t>
            </a:r>
          </a:p>
          <a:p>
            <a:pPr marL="109728" indent="0">
              <a:buNone/>
            </a:pPr>
            <a:endParaRPr lang="en-US" sz="2000" dirty="0" smtClean="0">
              <a:latin typeface="Courier" charset="0"/>
              <a:ea typeface="Courier" charset="0"/>
              <a:cs typeface="Courier" charset="0"/>
            </a:endParaRPr>
          </a:p>
          <a:p>
            <a:pPr marL="109728" indent="0">
              <a:buNone/>
            </a:pPr>
            <a:r>
              <a:rPr lang="en-US" sz="2000" dirty="0" err="1" smtClean="0">
                <a:solidFill>
                  <a:srgbClr val="7F0055"/>
                </a:solidFill>
                <a:latin typeface="Courier" charset="0"/>
                <a:ea typeface="Courier" charset="0"/>
                <a:cs typeface="Courier" charset="0"/>
              </a:rPr>
              <a:t>int</a:t>
            </a:r>
            <a:r>
              <a:rPr lang="en-US" sz="2000" dirty="0" smtClean="0">
                <a:solidFill>
                  <a:srgbClr val="000000"/>
                </a:solidFill>
                <a:latin typeface="Courier" charset="0"/>
                <a:ea typeface="Courier" charset="0"/>
                <a:cs typeface="Courier" charset="0"/>
              </a:rPr>
              <a:t> main() {</a:t>
            </a:r>
          </a:p>
          <a:p>
            <a:pPr marL="109728" indent="0">
              <a:buNone/>
            </a:pPr>
            <a:r>
              <a:rPr lang="mr-IN" sz="2000" dirty="0" smtClean="0">
                <a:solidFill>
                  <a:srgbClr val="000000"/>
                </a:solidFill>
                <a:latin typeface="Courier" charset="0"/>
                <a:ea typeface="Courier" charset="0"/>
                <a:cs typeface="Courier" charset="0"/>
              </a:rPr>
              <a:t>  </a:t>
            </a:r>
            <a:r>
              <a:rPr lang="mr-IN" sz="2000" dirty="0" err="1" smtClean="0">
                <a:solidFill>
                  <a:srgbClr val="005032"/>
                </a:solidFill>
                <a:latin typeface="Courier" charset="0"/>
                <a:ea typeface="Courier" charset="0"/>
                <a:cs typeface="Courier" charset="0"/>
              </a:rPr>
              <a:t>Grid</a:t>
            </a:r>
            <a:r>
              <a:rPr lang="mr-IN" sz="2000" dirty="0" smtClean="0">
                <a:solidFill>
                  <a:srgbClr val="000000"/>
                </a:solidFill>
                <a:latin typeface="Courier" charset="0"/>
                <a:ea typeface="Courier" charset="0"/>
                <a:cs typeface="Courier" charset="0"/>
              </a:rPr>
              <a:t> </a:t>
            </a:r>
            <a:r>
              <a:rPr lang="mr-IN" sz="2000" dirty="0" err="1" smtClean="0">
                <a:solidFill>
                  <a:srgbClr val="000000"/>
                </a:solidFill>
                <a:latin typeface="Courier" charset="0"/>
                <a:ea typeface="Courier" charset="0"/>
                <a:cs typeface="Courier" charset="0"/>
              </a:rPr>
              <a:t>aGrid</a:t>
            </a:r>
            <a:r>
              <a:rPr lang="mr-IN" sz="2000" dirty="0" smtClean="0">
                <a:solidFill>
                  <a:srgbClr val="000000"/>
                </a:solidFill>
                <a:latin typeface="Courier" charset="0"/>
                <a:ea typeface="Courier" charset="0"/>
                <a:cs typeface="Courier" charset="0"/>
              </a:rPr>
              <a:t>(4, 6, 0, 0, </a:t>
            </a:r>
            <a:r>
              <a:rPr lang="mr-IN" sz="2000" i="1" dirty="0" err="1" smtClean="0">
                <a:solidFill>
                  <a:srgbClr val="0000C0"/>
                </a:solidFill>
                <a:latin typeface="Courier" charset="0"/>
                <a:ea typeface="Courier" charset="0"/>
                <a:cs typeface="Courier" charset="0"/>
              </a:rPr>
              <a:t>east</a:t>
            </a:r>
            <a:r>
              <a:rPr lang="mr-IN" sz="2000" i="1"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aGrid.move</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aGrid.move</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aGrid.turnRight</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aGrid.move</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aGrid.move</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aGrid.turnRight</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aGrid.move</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aGrid.move</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aGrid.display</a:t>
            </a:r>
            <a:r>
              <a:rPr lang="en-US" sz="2000" dirty="0" smtClean="0">
                <a:solidFill>
                  <a:srgbClr val="000000"/>
                </a:solidFill>
                <a:latin typeface="Courier" charset="0"/>
                <a:ea typeface="Courier" charset="0"/>
                <a:cs typeface="Courier" charset="0"/>
              </a:rPr>
              <a:t>();</a:t>
            </a:r>
          </a:p>
          <a:p>
            <a:pPr marL="109728" indent="0">
              <a:buNone/>
            </a:pPr>
            <a:r>
              <a:rPr lang="en-US" sz="2000" dirty="0" smtClean="0">
                <a:solidFill>
                  <a:srgbClr val="000000"/>
                </a:solidFill>
                <a:latin typeface="Courier" charset="0"/>
                <a:ea typeface="Courier" charset="0"/>
                <a:cs typeface="Courier"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dirty="0"/>
          </a:p>
        </p:txBody>
      </p:sp>
      <p:sp>
        <p:nvSpPr>
          <p:cNvPr id="2" name="TextBox 1"/>
          <p:cNvSpPr txBox="1"/>
          <p:nvPr/>
        </p:nvSpPr>
        <p:spPr>
          <a:xfrm>
            <a:off x="5943600" y="3429000"/>
            <a:ext cx="2743200" cy="193899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txBody>
          <a:bodyPr wrap="square" rtlCol="0">
            <a:spAutoFit/>
          </a:bodyPr>
          <a:lstStyle>
            <a:defPPr>
              <a:defRPr lang="en-US"/>
            </a:defPPr>
            <a:lvl1pPr>
              <a:defRPr i="1"/>
            </a:lvl1pPr>
          </a:lstStyle>
          <a:p>
            <a:r>
              <a:rPr lang="en-US" dirty="0"/>
              <a:t>The Grid: </a:t>
            </a:r>
          </a:p>
          <a:p>
            <a:r>
              <a:rPr lang="mr-IN" dirty="0">
                <a:latin typeface="Courier" charset="0"/>
                <a:ea typeface="Courier" charset="0"/>
                <a:cs typeface="Courier" charset="0"/>
              </a:rPr>
              <a:t>      . . . </a:t>
            </a:r>
          </a:p>
          <a:p>
            <a:r>
              <a:rPr lang="mr-IN" dirty="0">
                <a:latin typeface="Courier" charset="0"/>
                <a:ea typeface="Courier" charset="0"/>
                <a:cs typeface="Courier" charset="0"/>
              </a:rPr>
              <a:t>. .   . . . </a:t>
            </a:r>
          </a:p>
          <a:p>
            <a:r>
              <a:rPr lang="mr-IN" dirty="0">
                <a:latin typeface="Courier" charset="0"/>
                <a:ea typeface="Courier" charset="0"/>
                <a:cs typeface="Courier" charset="0"/>
              </a:rPr>
              <a:t>&lt;     . . . </a:t>
            </a:r>
          </a:p>
          <a:p>
            <a:r>
              <a:rPr lang="mr-IN" dirty="0">
                <a:latin typeface="Courier" charset="0"/>
                <a:ea typeface="Courier" charset="0"/>
                <a:cs typeface="Courier" charset="0"/>
              </a:rPr>
              <a:t>. . . . . . </a:t>
            </a:r>
            <a:endParaRPr lang="en-US" dirty="0">
              <a:latin typeface="Courier" charset="0"/>
              <a:ea typeface="Courier" charset="0"/>
              <a:cs typeface="Courier" charset="0"/>
            </a:endParaRPr>
          </a:p>
        </p:txBody>
      </p:sp>
    </p:spTree>
    <p:extLst>
      <p:ext uri="{BB962C8B-B14F-4D97-AF65-F5344CB8AC3E}">
        <p14:creationId xmlns:p14="http://schemas.microsoft.com/office/powerpoint/2010/main" val="48455811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8835"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8836"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8837"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8838" name="Rectangle 1030"/>
          <p:cNvSpPr>
            <a:spLocks noGrp="1" noChangeArrowheads="1"/>
          </p:cNvSpPr>
          <p:nvPr>
            <p:ph type="title"/>
          </p:nvPr>
        </p:nvSpPr>
        <p:spPr>
          <a:noFill/>
          <a:ln/>
        </p:spPr>
        <p:txBody>
          <a:bodyPr lIns="92075" tIns="46038" rIns="92075" bIns="46038"/>
          <a:lstStyle/>
          <a:p>
            <a:r>
              <a:rPr lang="en-US" altLang="en-US" dirty="0" smtClean="0"/>
              <a:t>Why </a:t>
            </a:r>
            <a:r>
              <a:rPr lang="en-US" altLang="en-US" dirty="0"/>
              <a:t>Functions and Classes?</a:t>
            </a:r>
          </a:p>
        </p:txBody>
      </p:sp>
      <p:sp>
        <p:nvSpPr>
          <p:cNvPr id="248839" name="Rectangle 1031"/>
          <p:cNvSpPr>
            <a:spLocks noGrp="1" noChangeArrowheads="1"/>
          </p:cNvSpPr>
          <p:nvPr>
            <p:ph idx="1"/>
          </p:nvPr>
        </p:nvSpPr>
        <p:spPr>
          <a:xfrm>
            <a:off x="533400" y="1676400"/>
            <a:ext cx="8229600" cy="3978275"/>
          </a:xfrm>
          <a:noFill/>
          <a:ln/>
        </p:spPr>
        <p:txBody>
          <a:bodyPr lIns="92075" tIns="46038" rIns="92075" bIns="46038"/>
          <a:lstStyle/>
          <a:p>
            <a:r>
              <a:rPr lang="en-US" altLang="en-US" dirty="0"/>
              <a:t>Abstraction</a:t>
            </a:r>
          </a:p>
          <a:p>
            <a:pPr lvl="1"/>
            <a:r>
              <a:rPr lang="en-US" altLang="en-US" dirty="0"/>
              <a:t>has many meanings</a:t>
            </a:r>
          </a:p>
          <a:p>
            <a:pPr lvl="1"/>
            <a:r>
              <a:rPr lang="en-US" altLang="en-US" dirty="0"/>
              <a:t>is the process of pulling out and highlighting the relevant features of a complex system</a:t>
            </a:r>
          </a:p>
          <a:p>
            <a:pPr lvl="1"/>
            <a:r>
              <a:rPr lang="en-US" altLang="en-US" dirty="0"/>
              <a:t>allows us to use existing functions and classes more easily</a:t>
            </a:r>
          </a:p>
          <a:p>
            <a:pPr lvl="1"/>
            <a:r>
              <a:rPr lang="en-US" altLang="en-US" dirty="0"/>
              <a:t>allows us to use existing software without knowing all the implementation details </a:t>
            </a:r>
            <a:r>
              <a:rPr lang="en-US" altLang="en-US" sz="2400" i="1" dirty="0"/>
              <a:t>how it works</a:t>
            </a:r>
            <a:endParaRPr lang="en-US" altLang="en-US" sz="3700" b="1" dirty="0">
              <a:latin typeface="Book Antiqua"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533400" y="365126"/>
            <a:ext cx="8305800" cy="1325563"/>
          </a:xfrm>
          <a:noFill/>
          <a:ln/>
        </p:spPr>
        <p:txBody>
          <a:bodyPr lIns="92075" tIns="46038" rIns="92075" bIns="46038"/>
          <a:lstStyle/>
          <a:p>
            <a:r>
              <a:rPr lang="en-US" altLang="en-US" dirty="0"/>
              <a:t>Find the </a:t>
            </a:r>
            <a:r>
              <a:rPr lang="en-US" altLang="en-US"/>
              <a:t>objects </a:t>
            </a:r>
            <a:r>
              <a:rPr lang="en-US" altLang="en-US" smtClean="0"/>
              <a:t>in this </a:t>
            </a:r>
            <a:r>
              <a:rPr lang="en-US" altLang="en-US" dirty="0" smtClean="0"/>
              <a:t>specification</a:t>
            </a:r>
            <a:endParaRPr lang="en-US" altLang="en-US" dirty="0"/>
          </a:p>
        </p:txBody>
      </p:sp>
      <p:sp>
        <p:nvSpPr>
          <p:cNvPr id="212995" name="Rectangle 3"/>
          <p:cNvSpPr>
            <a:spLocks noGrp="1" noChangeArrowheads="1"/>
          </p:cNvSpPr>
          <p:nvPr>
            <p:ph idx="1"/>
          </p:nvPr>
        </p:nvSpPr>
        <p:spPr>
          <a:xfrm>
            <a:off x="304800" y="1752600"/>
            <a:ext cx="8210550" cy="4724400"/>
          </a:xfrm>
          <a:noFill/>
          <a:ln/>
        </p:spPr>
        <p:txBody>
          <a:bodyPr lIns="92075" tIns="46038" rIns="92075" bIns="46038">
            <a:noAutofit/>
          </a:bodyPr>
          <a:lstStyle/>
          <a:p>
            <a:pPr lvl="1">
              <a:lnSpc>
                <a:spcPct val="95000"/>
              </a:lnSpc>
              <a:spcBef>
                <a:spcPct val="10000"/>
              </a:spcBef>
              <a:buFont typeface="Symbol" charset="2"/>
              <a:buNone/>
            </a:pPr>
            <a:r>
              <a:rPr lang="en-US" altLang="en-US" sz="2800" b="1" dirty="0" smtClean="0"/>
              <a:t>Problem</a:t>
            </a:r>
            <a:r>
              <a:rPr lang="en-US" altLang="en-US" sz="2800" dirty="0" smtClean="0"/>
              <a:t> Implement </a:t>
            </a:r>
            <a:r>
              <a:rPr lang="en-US" altLang="en-US" sz="2800" dirty="0"/>
              <a:t>a bank teller application to allow bank customers to access bank accounts through an identification number. The customer, with the help of the teller, may complete any of the following transactions: withdraw money, deposit money, query account balances, and view any and all transactions between any two given dates. The system must maintain the correct balances for all accounts and produce monthly statements</a:t>
            </a:r>
            <a:r>
              <a:rPr lang="en-US" altLang="en-US" sz="3000" dirty="0"/>
              <a:t>.</a:t>
            </a:r>
            <a:endParaRPr lang="en-US" altLang="en-US" sz="3000" b="1" i="1" dirty="0">
              <a:latin typeface="Book Antiqua"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0883"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0884"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0885"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0886" name="Rectangle 1030"/>
          <p:cNvSpPr>
            <a:spLocks noGrp="1" noChangeArrowheads="1"/>
          </p:cNvSpPr>
          <p:nvPr>
            <p:ph type="title"/>
          </p:nvPr>
        </p:nvSpPr>
        <p:spPr>
          <a:noFill/>
          <a:ln/>
        </p:spPr>
        <p:txBody>
          <a:bodyPr lIns="92075" tIns="46038" rIns="92075" bIns="46038"/>
          <a:lstStyle/>
          <a:p>
            <a:r>
              <a:rPr lang="en-US" altLang="en-US"/>
              <a:t>Functions hide a lot of detail</a:t>
            </a:r>
          </a:p>
        </p:txBody>
      </p:sp>
      <p:sp>
        <p:nvSpPr>
          <p:cNvPr id="250887" name="Rectangle 1031"/>
          <p:cNvSpPr>
            <a:spLocks noGrp="1" noChangeArrowheads="1"/>
          </p:cNvSpPr>
          <p:nvPr>
            <p:ph idx="1"/>
          </p:nvPr>
        </p:nvSpPr>
        <p:spPr>
          <a:xfrm>
            <a:off x="457200" y="1676400"/>
            <a:ext cx="8839200" cy="762000"/>
          </a:xfrm>
          <a:noFill/>
          <a:ln/>
        </p:spPr>
        <p:txBody>
          <a:bodyPr lIns="92075" tIns="46038" rIns="92075" bIns="46038"/>
          <a:lstStyle/>
          <a:p>
            <a:r>
              <a:rPr lang="en-US" altLang="en-US" dirty="0"/>
              <a:t>One function call can represent many </a:t>
            </a:r>
            <a:r>
              <a:rPr lang="en-US" altLang="en-US" dirty="0" smtClean="0"/>
              <a:t>statements</a:t>
            </a:r>
          </a:p>
          <a:p>
            <a:pPr lvl="1"/>
            <a:endParaRPr lang="en-US" altLang="en-US" dirty="0"/>
          </a:p>
        </p:txBody>
      </p:sp>
      <p:graphicFrame>
        <p:nvGraphicFramePr>
          <p:cNvPr id="250889" name="Object 1033"/>
          <p:cNvGraphicFramePr>
            <a:graphicFrameLocks/>
          </p:cNvGraphicFramePr>
          <p:nvPr>
            <p:extLst>
              <p:ext uri="{D42A27DB-BD31-4B8C-83A1-F6EECF244321}">
                <p14:modId xmlns:p14="http://schemas.microsoft.com/office/powerpoint/2010/main" val="2008225498"/>
              </p:ext>
            </p:extLst>
          </p:nvPr>
        </p:nvGraphicFramePr>
        <p:xfrm>
          <a:off x="652463" y="4460875"/>
          <a:ext cx="7540625" cy="122238"/>
        </p:xfrm>
        <a:graphic>
          <a:graphicData uri="http://schemas.openxmlformats.org/presentationml/2006/ole">
            <mc:AlternateContent xmlns:mc="http://schemas.openxmlformats.org/markup-compatibility/2006">
              <mc:Choice xmlns:v="urn:schemas-microsoft-com:vml" Requires="v">
                <p:oleObj spid="_x0000_s250964" name="Document" r:id="rId3" imgW="8496300" imgH="139700" progId="Word.Document.8">
                  <p:embed/>
                </p:oleObj>
              </mc:Choice>
              <mc:Fallback>
                <p:oleObj name="Document" r:id="rId3" imgW="8496300" imgH="139700" progId="Word.Document.8">
                  <p:embed/>
                  <p:pic>
                    <p:nvPicPr>
                      <p:cNvPr id="0" name="Object 1033"/>
                      <p:cNvPicPr>
                        <a:picLocks noChangeArrowheads="1"/>
                      </p:cNvPicPr>
                      <p:nvPr/>
                    </p:nvPicPr>
                    <p:blipFill>
                      <a:blip r:embed="rId4"/>
                      <a:srcRect/>
                      <a:stretch>
                        <a:fillRect/>
                      </a:stretch>
                    </p:blipFill>
                    <p:spPr bwMode="auto">
                      <a:xfrm>
                        <a:off x="652463" y="4460875"/>
                        <a:ext cx="7540625"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691585226"/>
              </p:ext>
            </p:extLst>
          </p:nvPr>
        </p:nvGraphicFramePr>
        <p:xfrm>
          <a:off x="457200" y="2590800"/>
          <a:ext cx="8458200" cy="3124200"/>
        </p:xfrm>
        <a:graphic>
          <a:graphicData uri="http://schemas.openxmlformats.org/drawingml/2006/table">
            <a:tbl>
              <a:tblPr>
                <a:tableStyleId>{5C22544A-7EE6-4342-B048-85BDC9FD1C3A}</a:tableStyleId>
              </a:tblPr>
              <a:tblGrid>
                <a:gridCol w="3052584"/>
                <a:gridCol w="3630098"/>
                <a:gridCol w="1775518"/>
              </a:tblGrid>
              <a:tr h="685788">
                <a:tc>
                  <a:txBody>
                    <a:bodyPr/>
                    <a:lstStyle/>
                    <a:p>
                      <a:pPr marL="0" marR="0" algn="l">
                        <a:spcBef>
                          <a:spcPts val="0"/>
                        </a:spcBef>
                        <a:spcAft>
                          <a:spcPts val="0"/>
                        </a:spcAft>
                        <a:tabLst>
                          <a:tab pos="228600" algn="l"/>
                          <a:tab pos="800100" algn="l"/>
                        </a:tabLst>
                      </a:pPr>
                      <a:r>
                        <a:rPr lang="en-US" sz="2200" b="1" dirty="0">
                          <a:effectLst/>
                          <a:latin typeface="Times New Roman" charset="0"/>
                          <a:ea typeface="Times New Roman" charset="0"/>
                          <a:cs typeface="Times New Roman" charset="0"/>
                        </a:rPr>
                        <a:t>Operation</a:t>
                      </a:r>
                      <a:endParaRPr lang="en-US" sz="1000" b="1"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c>
                  <a:txBody>
                    <a:bodyPr/>
                    <a:lstStyle/>
                    <a:p>
                      <a:pPr marL="0" marR="0" algn="l">
                        <a:spcBef>
                          <a:spcPts val="0"/>
                        </a:spcBef>
                        <a:spcAft>
                          <a:spcPts val="0"/>
                        </a:spcAft>
                        <a:tabLst>
                          <a:tab pos="228600" algn="l"/>
                          <a:tab pos="800100" algn="l"/>
                        </a:tabLst>
                      </a:pPr>
                      <a:r>
                        <a:rPr lang="en-US" sz="2200" b="1" dirty="0">
                          <a:effectLst/>
                          <a:latin typeface="Times New Roman" charset="0"/>
                          <a:ea typeface="Times New Roman" charset="0"/>
                          <a:cs typeface="Times New Roman" charset="0"/>
                        </a:rPr>
                        <a:t>The object-oriented way</a:t>
                      </a:r>
                      <a:endParaRPr lang="en-US" sz="1000" b="1"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c>
                  <a:txBody>
                    <a:bodyPr/>
                    <a:lstStyle/>
                    <a:p>
                      <a:pPr marL="0" marR="0" algn="l">
                        <a:spcBef>
                          <a:spcPts val="0"/>
                        </a:spcBef>
                        <a:spcAft>
                          <a:spcPts val="0"/>
                        </a:spcAft>
                        <a:tabLst>
                          <a:tab pos="228600" algn="l"/>
                          <a:tab pos="800100" algn="l"/>
                        </a:tabLst>
                      </a:pPr>
                      <a:r>
                        <a:rPr lang="en-US" sz="2200" b="1" dirty="0" smtClean="0">
                          <a:effectLst/>
                          <a:latin typeface="Times New Roman" charset="0"/>
                          <a:ea typeface="Times New Roman" charset="0"/>
                          <a:cs typeface="Times New Roman" charset="0"/>
                        </a:rPr>
                        <a:t>Statements</a:t>
                      </a:r>
                      <a:endParaRPr lang="en-US" sz="1000" b="1"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r>
              <a:tr h="687757">
                <a:tc>
                  <a:txBody>
                    <a:bodyPr/>
                    <a:lstStyle/>
                    <a:p>
                      <a:pPr marL="0" marR="0" algn="l">
                        <a:spcBef>
                          <a:spcPts val="0"/>
                        </a:spcBef>
                        <a:spcAft>
                          <a:spcPts val="0"/>
                        </a:spcAft>
                        <a:tabLst>
                          <a:tab pos="228600" algn="l"/>
                          <a:tab pos="800100" algn="l"/>
                        </a:tabLst>
                      </a:pPr>
                      <a:r>
                        <a:rPr lang="en-US" sz="2200" dirty="0">
                          <a:effectLst/>
                          <a:latin typeface="Times New Roman" charset="0"/>
                          <a:ea typeface="Times New Roman" charset="0"/>
                          <a:cs typeface="Times New Roman" charset="0"/>
                        </a:rPr>
                        <a:t>Construct one </a:t>
                      </a:r>
                      <a:r>
                        <a:rPr lang="en-US" sz="2200" dirty="0" smtClean="0">
                          <a:effectLst/>
                          <a:latin typeface="Times New Roman" charset="0"/>
                          <a:ea typeface="Times New Roman" charset="0"/>
                          <a:cs typeface="Times New Roman" charset="0"/>
                        </a:rPr>
                        <a:t>Grid </a:t>
                      </a:r>
                      <a:r>
                        <a:rPr lang="en-US" sz="2200" dirty="0">
                          <a:effectLst/>
                          <a:latin typeface="Times New Roman" charset="0"/>
                          <a:ea typeface="Times New Roman" charset="0"/>
                          <a:cs typeface="Times New Roman" charset="0"/>
                        </a:rPr>
                        <a:t>object</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c>
                  <a:txBody>
                    <a:bodyPr/>
                    <a:lstStyle/>
                    <a:p>
                      <a:pPr marL="0" marR="0" algn="l">
                        <a:spcBef>
                          <a:spcPts val="0"/>
                        </a:spcBef>
                        <a:spcAft>
                          <a:spcPts val="0"/>
                        </a:spcAft>
                        <a:tabLst>
                          <a:tab pos="228600" algn="l"/>
                          <a:tab pos="800100" algn="l"/>
                        </a:tabLst>
                      </a:pPr>
                      <a:r>
                        <a:rPr lang="en-US" sz="1800" dirty="0" smtClean="0">
                          <a:effectLst/>
                          <a:latin typeface="Courier" charset="0"/>
                          <a:ea typeface="Courier" charset="0"/>
                          <a:cs typeface="Courier" charset="0"/>
                        </a:rPr>
                        <a:t>Grid</a:t>
                      </a:r>
                      <a:r>
                        <a:rPr lang="en-US" sz="1800" dirty="0">
                          <a:effectLst/>
                          <a:latin typeface="Courier" charset="0"/>
                          <a:ea typeface="Courier" charset="0"/>
                          <a:cs typeface="Courier" charset="0"/>
                        </a:rPr>
                        <a:t> </a:t>
                      </a:r>
                      <a:r>
                        <a:rPr lang="en-US" sz="1800" dirty="0" smtClean="0">
                          <a:effectLst/>
                          <a:latin typeface="Courier" charset="0"/>
                          <a:ea typeface="Courier" charset="0"/>
                          <a:cs typeface="Courier" charset="0"/>
                        </a:rPr>
                        <a:t>g(15,15,9,4,east);</a:t>
                      </a:r>
                      <a:endParaRPr lang="en-US" sz="1800" dirty="0">
                        <a:effectLst/>
                        <a:latin typeface="Courier" charset="0"/>
                        <a:ea typeface="Courier" charset="0"/>
                        <a:cs typeface="Courier" charset="0"/>
                      </a:endParaRPr>
                    </a:p>
                  </a:txBody>
                  <a:tcPr marL="62685" marR="62685" marT="0" marB="0">
                    <a:solidFill>
                      <a:schemeClr val="tx2">
                        <a:lumMod val="40000"/>
                        <a:lumOff val="60000"/>
                      </a:schemeClr>
                    </a:solidFill>
                  </a:tcPr>
                </a:tc>
                <a:tc>
                  <a:txBody>
                    <a:bodyPr/>
                    <a:lstStyle/>
                    <a:p>
                      <a:pPr marL="0" marR="0" algn="l">
                        <a:spcBef>
                          <a:spcPts val="0"/>
                        </a:spcBef>
                        <a:spcAft>
                          <a:spcPts val="0"/>
                        </a:spcAft>
                        <a:tabLst>
                          <a:tab pos="228600" algn="l"/>
                          <a:tab pos="800100" algn="l"/>
                        </a:tabLst>
                      </a:pPr>
                      <a:r>
                        <a:rPr lang="en-US" sz="2200" dirty="0">
                          <a:effectLst/>
                          <a:latin typeface="Times New Roman" charset="0"/>
                          <a:ea typeface="Times New Roman" charset="0"/>
                          <a:cs typeface="Times New Roman" charset="0"/>
                        </a:rPr>
                        <a:t>35 </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r>
              <a:tr h="687757">
                <a:tc>
                  <a:txBody>
                    <a:bodyPr/>
                    <a:lstStyle/>
                    <a:p>
                      <a:pPr marL="0" marR="0" algn="l">
                        <a:spcBef>
                          <a:spcPts val="0"/>
                        </a:spcBef>
                        <a:spcAft>
                          <a:spcPts val="0"/>
                        </a:spcAft>
                        <a:tabLst>
                          <a:tab pos="228600" algn="l"/>
                          <a:tab pos="800100" algn="l"/>
                        </a:tabLst>
                      </a:pPr>
                      <a:r>
                        <a:rPr lang="en-US" sz="2200" dirty="0">
                          <a:effectLst/>
                          <a:latin typeface="Times New Roman" charset="0"/>
                          <a:ea typeface="Times New Roman" charset="0"/>
                          <a:cs typeface="Times New Roman" charset="0"/>
                        </a:rPr>
                        <a:t>Move in current direction</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c>
                  <a:txBody>
                    <a:bodyPr/>
                    <a:lstStyle/>
                    <a:p>
                      <a:pPr marL="0" marR="0" algn="just">
                        <a:spcBef>
                          <a:spcPts val="0"/>
                        </a:spcBef>
                        <a:spcAft>
                          <a:spcPts val="0"/>
                        </a:spcAft>
                        <a:tabLst>
                          <a:tab pos="228600" algn="l"/>
                          <a:tab pos="800100" algn="l"/>
                        </a:tabLst>
                      </a:pPr>
                      <a:r>
                        <a:rPr lang="en-US" sz="1800" dirty="0" err="1">
                          <a:effectLst/>
                          <a:latin typeface="Courier" charset="0"/>
                          <a:ea typeface="Courier" charset="0"/>
                          <a:cs typeface="Courier" charset="0"/>
                        </a:rPr>
                        <a:t>g.move</a:t>
                      </a:r>
                      <a:r>
                        <a:rPr lang="en-US" sz="1800" dirty="0">
                          <a:effectLst/>
                          <a:latin typeface="Courier" charset="0"/>
                          <a:ea typeface="Courier" charset="0"/>
                          <a:cs typeface="Courier" charset="0"/>
                        </a:rPr>
                        <a:t>(2</a:t>
                      </a:r>
                      <a:r>
                        <a:rPr lang="en-US" sz="1800" dirty="0" smtClean="0">
                          <a:effectLst/>
                          <a:latin typeface="Courier" charset="0"/>
                          <a:ea typeface="Courier" charset="0"/>
                          <a:cs typeface="Courier" charset="0"/>
                        </a:rPr>
                        <a:t>);</a:t>
                      </a:r>
                      <a:endParaRPr lang="en-US" sz="1800" dirty="0">
                        <a:effectLst/>
                        <a:latin typeface="Courier" charset="0"/>
                        <a:ea typeface="Courier" charset="0"/>
                        <a:cs typeface="Courier" charset="0"/>
                      </a:endParaRPr>
                    </a:p>
                  </a:txBody>
                  <a:tcPr marL="62685" marR="62685" marT="0" marB="0">
                    <a:solidFill>
                      <a:schemeClr val="tx2">
                        <a:lumMod val="40000"/>
                        <a:lumOff val="60000"/>
                      </a:schemeClr>
                    </a:solidFill>
                  </a:tcPr>
                </a:tc>
                <a:tc>
                  <a:txBody>
                    <a:bodyPr/>
                    <a:lstStyle/>
                    <a:p>
                      <a:pPr marL="0" marR="0" algn="l">
                        <a:spcBef>
                          <a:spcPts val="0"/>
                        </a:spcBef>
                        <a:spcAft>
                          <a:spcPts val="0"/>
                        </a:spcAft>
                        <a:tabLst>
                          <a:tab pos="228600" algn="l"/>
                          <a:tab pos="800100" algn="l"/>
                        </a:tabLst>
                      </a:pPr>
                      <a:r>
                        <a:rPr lang="en-US" sz="2200" dirty="0">
                          <a:effectLst/>
                          <a:latin typeface="Times New Roman" charset="0"/>
                          <a:ea typeface="Times New Roman" charset="0"/>
                          <a:cs typeface="Times New Roman" charset="0"/>
                        </a:rPr>
                        <a:t>112 </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r>
              <a:tr h="547080">
                <a:tc>
                  <a:txBody>
                    <a:bodyPr/>
                    <a:lstStyle/>
                    <a:p>
                      <a:pPr marL="0" marR="0" algn="l">
                        <a:spcBef>
                          <a:spcPts val="0"/>
                        </a:spcBef>
                        <a:spcAft>
                          <a:spcPts val="0"/>
                        </a:spcAft>
                        <a:tabLst>
                          <a:tab pos="228600" algn="l"/>
                          <a:tab pos="800100" algn="l"/>
                        </a:tabLst>
                      </a:pPr>
                      <a:r>
                        <a:rPr lang="en-US" sz="2200" dirty="0">
                          <a:effectLst/>
                          <a:latin typeface="Times New Roman" charset="0"/>
                          <a:ea typeface="Times New Roman" charset="0"/>
                          <a:cs typeface="Times New Roman" charset="0"/>
                        </a:rPr>
                        <a:t>Output the </a:t>
                      </a:r>
                      <a:r>
                        <a:rPr lang="en-US" sz="2200" dirty="0" smtClean="0">
                          <a:effectLst/>
                          <a:latin typeface="Times New Roman" charset="0"/>
                          <a:ea typeface="Times New Roman" charset="0"/>
                          <a:cs typeface="Times New Roman" charset="0"/>
                        </a:rPr>
                        <a:t>Grid</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c>
                  <a:txBody>
                    <a:bodyPr/>
                    <a:lstStyle/>
                    <a:p>
                      <a:pPr marL="0" marR="0" algn="just">
                        <a:spcBef>
                          <a:spcPts val="0"/>
                        </a:spcBef>
                        <a:spcAft>
                          <a:spcPts val="0"/>
                        </a:spcAft>
                        <a:tabLst>
                          <a:tab pos="228600" algn="l"/>
                          <a:tab pos="800100" algn="l"/>
                        </a:tabLst>
                      </a:pPr>
                      <a:r>
                        <a:rPr lang="en-US" sz="1800" dirty="0" err="1">
                          <a:effectLst/>
                          <a:latin typeface="Courier" charset="0"/>
                          <a:ea typeface="Courier" charset="0"/>
                          <a:cs typeface="Courier" charset="0"/>
                        </a:rPr>
                        <a:t>g.display</a:t>
                      </a:r>
                      <a:r>
                        <a:rPr lang="en-US" sz="1800" dirty="0" smtClean="0">
                          <a:effectLst/>
                          <a:latin typeface="Courier" charset="0"/>
                          <a:ea typeface="Courier" charset="0"/>
                          <a:cs typeface="Courier" charset="0"/>
                        </a:rPr>
                        <a:t>();</a:t>
                      </a:r>
                      <a:endParaRPr lang="en-US" sz="1800" dirty="0">
                        <a:effectLst/>
                        <a:latin typeface="Courier" charset="0"/>
                        <a:ea typeface="Courier" charset="0"/>
                        <a:cs typeface="Courier" charset="0"/>
                      </a:endParaRPr>
                    </a:p>
                  </a:txBody>
                  <a:tcPr marL="62685" marR="62685" marT="0" marB="0">
                    <a:solidFill>
                      <a:schemeClr val="tx2">
                        <a:lumMod val="40000"/>
                        <a:lumOff val="60000"/>
                      </a:schemeClr>
                    </a:solidFill>
                  </a:tcPr>
                </a:tc>
                <a:tc>
                  <a:txBody>
                    <a:bodyPr/>
                    <a:lstStyle/>
                    <a:p>
                      <a:pPr marL="0" marR="0" algn="l">
                        <a:spcBef>
                          <a:spcPts val="0"/>
                        </a:spcBef>
                        <a:spcAft>
                          <a:spcPts val="0"/>
                        </a:spcAft>
                        <a:tabLst>
                          <a:tab pos="228600" algn="l"/>
                          <a:tab pos="800100" algn="l"/>
                        </a:tabLst>
                      </a:pPr>
                      <a:r>
                        <a:rPr lang="en-US" sz="2200" dirty="0">
                          <a:effectLst/>
                          <a:latin typeface="Times New Roman" charset="0"/>
                          <a:ea typeface="Times New Roman" charset="0"/>
                          <a:cs typeface="Times New Roman" charset="0"/>
                        </a:rPr>
                        <a:t>6 </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r>
              <a:tr h="515818">
                <a:tc>
                  <a:txBody>
                    <a:bodyPr/>
                    <a:lstStyle/>
                    <a:p>
                      <a:pPr marL="0" marR="0" algn="l">
                        <a:spcBef>
                          <a:spcPts val="0"/>
                        </a:spcBef>
                        <a:spcAft>
                          <a:spcPts val="0"/>
                        </a:spcAft>
                        <a:tabLst>
                          <a:tab pos="228600" algn="l"/>
                          <a:tab pos="800100" algn="l"/>
                        </a:tabLst>
                      </a:pPr>
                      <a:r>
                        <a:rPr lang="en-US" sz="2200" dirty="0">
                          <a:effectLst/>
                          <a:latin typeface="Times New Roman" charset="0"/>
                          <a:ea typeface="Times New Roman" charset="0"/>
                          <a:cs typeface="Times New Roman" charset="0"/>
                        </a:rPr>
                        <a:t>Change direction</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c>
                  <a:txBody>
                    <a:bodyPr/>
                    <a:lstStyle/>
                    <a:p>
                      <a:pPr marL="0" marR="0" algn="just">
                        <a:spcBef>
                          <a:spcPts val="0"/>
                        </a:spcBef>
                        <a:spcAft>
                          <a:spcPts val="0"/>
                        </a:spcAft>
                        <a:tabLst>
                          <a:tab pos="228600" algn="l"/>
                          <a:tab pos="800100" algn="l"/>
                        </a:tabLst>
                      </a:pPr>
                      <a:r>
                        <a:rPr lang="en-US" sz="1800" dirty="0" err="1" smtClean="0">
                          <a:effectLst/>
                          <a:latin typeface="Courier" charset="0"/>
                          <a:ea typeface="Courier" charset="0"/>
                          <a:cs typeface="Courier" charset="0"/>
                        </a:rPr>
                        <a:t>g.turnRight</a:t>
                      </a:r>
                      <a:r>
                        <a:rPr lang="en-US" sz="1800" dirty="0" smtClean="0">
                          <a:effectLst/>
                          <a:latin typeface="Courier" charset="0"/>
                          <a:ea typeface="Courier" charset="0"/>
                          <a:cs typeface="Courier" charset="0"/>
                        </a:rPr>
                        <a:t>();</a:t>
                      </a:r>
                      <a:endParaRPr lang="en-US" sz="1800" dirty="0">
                        <a:effectLst/>
                        <a:latin typeface="Courier" charset="0"/>
                        <a:ea typeface="Courier" charset="0"/>
                        <a:cs typeface="Courier" charset="0"/>
                      </a:endParaRPr>
                    </a:p>
                  </a:txBody>
                  <a:tcPr marL="62685" marR="62685" marT="0" marB="0">
                    <a:solidFill>
                      <a:schemeClr val="tx2">
                        <a:lumMod val="40000"/>
                        <a:lumOff val="60000"/>
                      </a:schemeClr>
                    </a:solidFill>
                  </a:tcPr>
                </a:tc>
                <a:tc>
                  <a:txBody>
                    <a:bodyPr/>
                    <a:lstStyle/>
                    <a:p>
                      <a:pPr marL="0" marR="0" algn="l">
                        <a:spcBef>
                          <a:spcPts val="0"/>
                        </a:spcBef>
                        <a:spcAft>
                          <a:spcPts val="0"/>
                        </a:spcAft>
                        <a:tabLst>
                          <a:tab pos="228600" algn="l"/>
                          <a:tab pos="800100" algn="l"/>
                        </a:tabLst>
                      </a:pPr>
                      <a:r>
                        <a:rPr lang="en-US" sz="2200" dirty="0" smtClean="0">
                          <a:effectLst/>
                          <a:latin typeface="Times New Roman" charset="0"/>
                          <a:ea typeface="Times New Roman" charset="0"/>
                          <a:cs typeface="Times New Roman" charset="0"/>
                        </a:rPr>
                        <a:t>15</a:t>
                      </a:r>
                      <a:endParaRPr lang="en-US" sz="1000" dirty="0">
                        <a:effectLst/>
                        <a:latin typeface="Times New Roman" charset="0"/>
                        <a:ea typeface="Times New Roman" charset="0"/>
                        <a:cs typeface="Times New Roman" charset="0"/>
                      </a:endParaRPr>
                    </a:p>
                  </a:txBody>
                  <a:tcPr marL="62685" marR="62685" marT="0" marB="0">
                    <a:solidFill>
                      <a:schemeClr val="tx2">
                        <a:lumMod val="40000"/>
                        <a:lumOff val="60000"/>
                      </a:schemeClr>
                    </a:solidFill>
                  </a:tcPr>
                </a:tc>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4979"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4980"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4981"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4982" name="Rectangle 1030"/>
          <p:cNvSpPr>
            <a:spLocks noGrp="1" noChangeArrowheads="1"/>
          </p:cNvSpPr>
          <p:nvPr>
            <p:ph type="title"/>
          </p:nvPr>
        </p:nvSpPr>
        <p:spPr>
          <a:noFill/>
          <a:ln/>
        </p:spPr>
        <p:txBody>
          <a:bodyPr lIns="92075" tIns="46038" rIns="92075" bIns="46038"/>
          <a:lstStyle/>
          <a:p>
            <a:r>
              <a:rPr lang="en-US" altLang="en-US"/>
              <a:t>Reasons for functions</a:t>
            </a:r>
          </a:p>
        </p:txBody>
      </p:sp>
      <p:sp>
        <p:nvSpPr>
          <p:cNvPr id="254983" name="Rectangle 1031"/>
          <p:cNvSpPr>
            <a:spLocks noGrp="1" noChangeArrowheads="1"/>
          </p:cNvSpPr>
          <p:nvPr>
            <p:ph idx="1"/>
          </p:nvPr>
        </p:nvSpPr>
        <p:spPr>
          <a:xfrm>
            <a:off x="533400" y="1676400"/>
            <a:ext cx="8077200" cy="4722813"/>
          </a:xfrm>
          <a:noFill/>
          <a:ln/>
        </p:spPr>
        <p:txBody>
          <a:bodyPr lIns="92075" tIns="46038" rIns="92075" bIns="46038"/>
          <a:lstStyle/>
          <a:p>
            <a:r>
              <a:rPr lang="en-US" altLang="en-US" dirty="0" smtClean="0"/>
              <a:t>Can reuse </a:t>
            </a:r>
            <a:r>
              <a:rPr lang="en-US" altLang="en-US" dirty="0"/>
              <a:t>existing </a:t>
            </a:r>
            <a:r>
              <a:rPr lang="en-US" altLang="en-US" dirty="0" smtClean="0"/>
              <a:t>well-tested code </a:t>
            </a:r>
            <a:r>
              <a:rPr lang="en-US" altLang="en-US" dirty="0"/>
              <a:t>rather than write </a:t>
            </a:r>
            <a:r>
              <a:rPr lang="en-US" altLang="en-US" dirty="0" smtClean="0"/>
              <a:t>it and test it </a:t>
            </a:r>
            <a:r>
              <a:rPr lang="en-US" altLang="en-US" dirty="0"/>
              <a:t>from </a:t>
            </a:r>
            <a:r>
              <a:rPr lang="en-US" altLang="en-US" dirty="0" smtClean="0"/>
              <a:t>scratch</a:t>
            </a:r>
            <a:endParaRPr lang="en-US" altLang="en-US" dirty="0"/>
          </a:p>
          <a:p>
            <a:r>
              <a:rPr lang="en-US" altLang="en-US" dirty="0"/>
              <a:t>To concentrate on the bigger issues at hand</a:t>
            </a:r>
          </a:p>
          <a:p>
            <a:r>
              <a:rPr lang="en-US" altLang="en-US" dirty="0"/>
              <a:t>To reduce errors by writing the function only once and testing it thoroughly</a:t>
            </a:r>
          </a:p>
          <a:p>
            <a:pPr lvl="1"/>
            <a:r>
              <a:rPr lang="en-US" altLang="en-US" dirty="0"/>
              <a:t>Programs that once had 1,000 statements in main might now have 100 functions that are 10 lines long</a:t>
            </a:r>
          </a:p>
          <a:p>
            <a:pPr lvl="1"/>
            <a:r>
              <a:rPr lang="en-US" altLang="en-US" dirty="0"/>
              <a:t>With object-orientation, it could be 10 classes with 10 member functions, that have 10 statements each</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7027"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7028"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7029"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7030" name="Rectangle 1030"/>
          <p:cNvSpPr>
            <a:spLocks noGrp="1" noChangeArrowheads="1"/>
          </p:cNvSpPr>
          <p:nvPr>
            <p:ph type="title"/>
          </p:nvPr>
        </p:nvSpPr>
        <p:spPr>
          <a:noFill/>
          <a:ln/>
        </p:spPr>
        <p:txBody>
          <a:bodyPr lIns="92075" tIns="46038" rIns="92075" bIns="46038"/>
          <a:lstStyle/>
          <a:p>
            <a:r>
              <a:rPr lang="en-US" altLang="en-US" dirty="0"/>
              <a:t>Structured </a:t>
            </a:r>
            <a:r>
              <a:rPr lang="en-US" altLang="en-US" dirty="0" smtClean="0"/>
              <a:t>Programming </a:t>
            </a:r>
            <a:br>
              <a:rPr lang="en-US" altLang="en-US" dirty="0" smtClean="0"/>
            </a:br>
            <a:r>
              <a:rPr lang="en-US" altLang="en-US" dirty="0" smtClean="0"/>
              <a:t>Object-Oriented </a:t>
            </a:r>
            <a:r>
              <a:rPr lang="en-US" altLang="en-US" dirty="0"/>
              <a:t>Programming</a:t>
            </a:r>
          </a:p>
        </p:txBody>
      </p:sp>
      <p:sp>
        <p:nvSpPr>
          <p:cNvPr id="257031" name="Rectangle 1031"/>
          <p:cNvSpPr>
            <a:spLocks noGrp="1" noChangeArrowheads="1"/>
          </p:cNvSpPr>
          <p:nvPr>
            <p:ph idx="1"/>
          </p:nvPr>
        </p:nvSpPr>
        <p:spPr>
          <a:xfrm>
            <a:off x="533400" y="1752600"/>
            <a:ext cx="7620000" cy="4495800"/>
          </a:xfrm>
          <a:noFill/>
          <a:ln/>
        </p:spPr>
        <p:txBody>
          <a:bodyPr lIns="92075" tIns="46038" rIns="92075" bIns="46038"/>
          <a:lstStyle/>
          <a:p>
            <a:pPr algn="just"/>
            <a:r>
              <a:rPr lang="en-US" altLang="en-US" dirty="0"/>
              <a:t>Structured Programming</a:t>
            </a:r>
          </a:p>
          <a:p>
            <a:pPr lvl="1" algn="just">
              <a:spcBef>
                <a:spcPts val="200"/>
              </a:spcBef>
            </a:pPr>
            <a:r>
              <a:rPr lang="en-US" altLang="en-US" dirty="0"/>
              <a:t>Partition programs </a:t>
            </a:r>
            <a:r>
              <a:rPr lang="en-US" altLang="en-US" dirty="0" smtClean="0"/>
              <a:t>by functions</a:t>
            </a:r>
            <a:endParaRPr lang="en-US" altLang="en-US" dirty="0"/>
          </a:p>
          <a:p>
            <a:pPr lvl="1" algn="just">
              <a:spcBef>
                <a:spcPts val="200"/>
              </a:spcBef>
            </a:pPr>
            <a:r>
              <a:rPr lang="en-US" altLang="en-US" dirty="0"/>
              <a:t>The data is passed around from one non-member function to another</a:t>
            </a:r>
          </a:p>
          <a:p>
            <a:r>
              <a:rPr lang="en-US" altLang="en-US" dirty="0" smtClean="0"/>
              <a:t>Object-Oriented </a:t>
            </a:r>
            <a:r>
              <a:rPr lang="en-US" altLang="en-US" dirty="0"/>
              <a:t>Programming</a:t>
            </a:r>
          </a:p>
          <a:p>
            <a:pPr lvl="1">
              <a:spcBef>
                <a:spcPts val="200"/>
              </a:spcBef>
            </a:pPr>
            <a:r>
              <a:rPr lang="en-US" altLang="en-US" dirty="0" smtClean="0"/>
              <a:t>Partition programs by classes </a:t>
            </a:r>
          </a:p>
          <a:p>
            <a:pPr lvl="1">
              <a:spcBef>
                <a:spcPts val="200"/>
              </a:spcBef>
            </a:pPr>
            <a:r>
              <a:rPr lang="en-US" altLang="en-US" dirty="0" smtClean="0"/>
              <a:t>The data is safely encapsulated functions </a:t>
            </a:r>
            <a:r>
              <a:rPr lang="en-US" altLang="en-US" dirty="0"/>
              <a:t>with the </a:t>
            </a:r>
            <a:r>
              <a:rPr lang="en-US" altLang="en-US" dirty="0" smtClean="0"/>
              <a:t>functions that make up the type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3"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4"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5"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6"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7"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8" name="Rectangle 1032"/>
          <p:cNvSpPr>
            <a:spLocks noGrp="1" noChangeArrowheads="1"/>
          </p:cNvSpPr>
          <p:nvPr>
            <p:ph type="title"/>
          </p:nvPr>
        </p:nvSpPr>
        <p:spPr>
          <a:xfrm>
            <a:off x="228600" y="266700"/>
            <a:ext cx="8534400" cy="1333500"/>
          </a:xfrm>
          <a:noFill/>
          <a:ln/>
        </p:spPr>
        <p:txBody>
          <a:bodyPr lIns="92075" tIns="46038" rIns="92075" bIns="46038">
            <a:normAutofit/>
          </a:bodyPr>
          <a:lstStyle/>
          <a:p>
            <a:r>
              <a:rPr lang="en-US" altLang="en-US" dirty="0" smtClean="0"/>
              <a:t>Nouns are potential classes</a:t>
            </a:r>
            <a:endParaRPr lang="en-US" altLang="en-US" dirty="0">
              <a:latin typeface="Courier" charset="0"/>
              <a:ea typeface="Courier" charset="0"/>
              <a:cs typeface="Courier" charset="0"/>
            </a:endParaRPr>
          </a:p>
        </p:txBody>
      </p:sp>
      <p:sp>
        <p:nvSpPr>
          <p:cNvPr id="215049" name="Rectangle 1033"/>
          <p:cNvSpPr>
            <a:spLocks noGrp="1" noChangeArrowheads="1"/>
          </p:cNvSpPr>
          <p:nvPr>
            <p:ph idx="1"/>
          </p:nvPr>
        </p:nvSpPr>
        <p:spPr>
          <a:xfrm>
            <a:off x="381000" y="1752600"/>
            <a:ext cx="8382000" cy="4267200"/>
          </a:xfrm>
          <a:noFill/>
          <a:ln/>
        </p:spPr>
        <p:txBody>
          <a:bodyPr lIns="92075" tIns="46038" rIns="92075" bIns="46038"/>
          <a:lstStyle/>
          <a:p>
            <a:r>
              <a:rPr lang="en-US" altLang="en-US" dirty="0" smtClean="0"/>
              <a:t>Candidate Objects to model this new system</a:t>
            </a:r>
          </a:p>
          <a:p>
            <a:pPr marL="228600" lvl="1" indent="0">
              <a:buNone/>
            </a:pPr>
            <a:r>
              <a:rPr lang="en-US" dirty="0" smtClean="0"/>
              <a:t>	bank </a:t>
            </a:r>
            <a:r>
              <a:rPr lang="en-US" dirty="0"/>
              <a:t>teller	</a:t>
            </a:r>
            <a:r>
              <a:rPr lang="en-US" dirty="0" smtClean="0"/>
              <a:t>	transaction</a:t>
            </a:r>
            <a:endParaRPr lang="en-US" dirty="0"/>
          </a:p>
          <a:p>
            <a:pPr marL="228600" lvl="1" indent="0">
              <a:buNone/>
            </a:pPr>
            <a:r>
              <a:rPr lang="en-US" dirty="0" smtClean="0"/>
              <a:t>	customers</a:t>
            </a:r>
            <a:r>
              <a:rPr lang="en-US" dirty="0"/>
              <a:t>	</a:t>
            </a:r>
            <a:r>
              <a:rPr lang="en-US" dirty="0" smtClean="0"/>
              <a:t>  		recent </a:t>
            </a:r>
            <a:r>
              <a:rPr lang="en-US" dirty="0"/>
              <a:t>10 transactions</a:t>
            </a:r>
          </a:p>
          <a:p>
            <a:pPr marL="228600" lvl="1" indent="0">
              <a:buNone/>
            </a:pPr>
            <a:r>
              <a:rPr lang="en-US" dirty="0" smtClean="0"/>
              <a:t>	bank </a:t>
            </a:r>
            <a:r>
              <a:rPr lang="en-US" dirty="0"/>
              <a:t>account	</a:t>
            </a:r>
            <a:r>
              <a:rPr lang="en-US" dirty="0" smtClean="0"/>
              <a:t>	balance</a:t>
            </a:r>
            <a:r>
              <a:rPr lang="en-US" dirty="0"/>
              <a:t>	</a:t>
            </a:r>
            <a:endParaRPr lang="en-US" dirty="0" smtClean="0"/>
          </a:p>
          <a:p>
            <a:r>
              <a:rPr lang="en-US" dirty="0" smtClean="0">
                <a:effectLst/>
              </a:rPr>
              <a:t> We will focus on one new </a:t>
            </a:r>
            <a:r>
              <a:rPr lang="en-US" sz="2600" dirty="0">
                <a:latin typeface="Courier" charset="0"/>
                <a:ea typeface="Courier" charset="0"/>
                <a:cs typeface="Courier" charset="0"/>
              </a:rPr>
              <a:t>class</a:t>
            </a:r>
            <a:r>
              <a:rPr lang="en-US" sz="2600" dirty="0" smtClean="0">
                <a:effectLst/>
              </a:rPr>
              <a:t> </a:t>
            </a:r>
            <a:r>
              <a:rPr lang="en-US" sz="2600" dirty="0" err="1" smtClean="0">
                <a:effectLst/>
                <a:latin typeface="Courier" charset="0"/>
                <a:ea typeface="Courier" charset="0"/>
                <a:cs typeface="Courier" charset="0"/>
              </a:rPr>
              <a:t>BankAccount</a:t>
            </a:r>
            <a:endParaRPr lang="en-US" altLang="en-US" sz="2600" dirty="0" smtClean="0">
              <a:latin typeface="Courier" charset="0"/>
              <a:ea typeface="Courier" charset="0"/>
              <a:cs typeface="Courier" charset="0"/>
            </a:endParaRPr>
          </a:p>
          <a:p>
            <a:pPr marL="228600" lvl="1" indent="0">
              <a:buNone/>
            </a:pPr>
            <a:endParaRPr lang="en-US" alt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3"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4"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5"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6"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7"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8" name="Rectangle 1032"/>
          <p:cNvSpPr>
            <a:spLocks noGrp="1" noChangeArrowheads="1"/>
          </p:cNvSpPr>
          <p:nvPr>
            <p:ph type="title"/>
          </p:nvPr>
        </p:nvSpPr>
        <p:spPr>
          <a:xfrm>
            <a:off x="228600" y="266700"/>
            <a:ext cx="8534400" cy="1333500"/>
          </a:xfrm>
          <a:noFill/>
          <a:ln/>
        </p:spPr>
        <p:txBody>
          <a:bodyPr lIns="92075" tIns="46038" rIns="92075" bIns="46038">
            <a:normAutofit/>
          </a:bodyPr>
          <a:lstStyle/>
          <a:p>
            <a:r>
              <a:rPr lang="en-US" altLang="en-US" dirty="0" smtClean="0"/>
              <a:t>Operations and State</a:t>
            </a:r>
            <a:endParaRPr lang="en-US" altLang="en-US" dirty="0"/>
          </a:p>
        </p:txBody>
      </p:sp>
      <p:sp>
        <p:nvSpPr>
          <p:cNvPr id="215049" name="Rectangle 1033"/>
          <p:cNvSpPr>
            <a:spLocks noGrp="1" noChangeArrowheads="1"/>
          </p:cNvSpPr>
          <p:nvPr>
            <p:ph idx="1"/>
          </p:nvPr>
        </p:nvSpPr>
        <p:spPr>
          <a:xfrm>
            <a:off x="381000" y="1752600"/>
            <a:ext cx="8382000" cy="4267200"/>
          </a:xfrm>
          <a:noFill/>
          <a:ln/>
        </p:spPr>
        <p:txBody>
          <a:bodyPr lIns="92075" tIns="46038" rIns="92075" bIns="46038"/>
          <a:lstStyle/>
          <a:p>
            <a:r>
              <a:rPr lang="en-US" altLang="en-US" dirty="0" smtClean="0"/>
              <a:t>Design is the choice of functions and values</a:t>
            </a:r>
          </a:p>
          <a:p>
            <a:r>
              <a:rPr lang="en-US" altLang="en-US" dirty="0" smtClean="0"/>
              <a:t>Member function names</a:t>
            </a:r>
          </a:p>
          <a:p>
            <a:pPr marL="548640" lvl="1" indent="0">
              <a:buNone/>
            </a:pPr>
            <a:r>
              <a:rPr lang="en-US" altLang="en-US" sz="2400" dirty="0" smtClean="0">
                <a:latin typeface="Courier" charset="0"/>
                <a:ea typeface="Courier" charset="0"/>
                <a:cs typeface="Courier" charset="0"/>
              </a:rPr>
              <a:t>deposit</a:t>
            </a:r>
          </a:p>
          <a:p>
            <a:pPr marL="548640" lvl="1" indent="0">
              <a:buNone/>
            </a:pPr>
            <a:r>
              <a:rPr lang="en-US" altLang="en-US" sz="2400" dirty="0">
                <a:latin typeface="Courier" charset="0"/>
                <a:ea typeface="Courier" charset="0"/>
                <a:cs typeface="Courier" charset="0"/>
              </a:rPr>
              <a:t>withdraw</a:t>
            </a:r>
          </a:p>
          <a:p>
            <a:pPr marL="548640" lvl="1" indent="0">
              <a:buNone/>
            </a:pPr>
            <a:r>
              <a:rPr lang="en-US" altLang="en-US" sz="2400" dirty="0" err="1">
                <a:latin typeface="Courier" charset="0"/>
                <a:ea typeface="Courier" charset="0"/>
                <a:cs typeface="Courier" charset="0"/>
              </a:rPr>
              <a:t>getBalance</a:t>
            </a:r>
            <a:endParaRPr lang="en-US" altLang="en-US" sz="2400" dirty="0">
              <a:latin typeface="Courier" charset="0"/>
              <a:ea typeface="Courier" charset="0"/>
              <a:cs typeface="Courier" charset="0"/>
            </a:endParaRPr>
          </a:p>
          <a:p>
            <a:pPr marL="548640" lvl="1" indent="0">
              <a:buNone/>
            </a:pPr>
            <a:r>
              <a:rPr lang="en-US" altLang="en-US" sz="2400" dirty="0" err="1">
                <a:latin typeface="Courier" charset="0"/>
                <a:ea typeface="Courier" charset="0"/>
                <a:cs typeface="Courier" charset="0"/>
              </a:rPr>
              <a:t>getName</a:t>
            </a:r>
            <a:endParaRPr lang="en-US" altLang="en-US" sz="2400" dirty="0">
              <a:latin typeface="Courier" charset="0"/>
              <a:ea typeface="Courier" charset="0"/>
              <a:cs typeface="Courier" charset="0"/>
            </a:endParaRPr>
          </a:p>
          <a:p>
            <a:r>
              <a:rPr lang="en-US" altLang="en-US" dirty="0" smtClean="0"/>
              <a:t>Sate (values)</a:t>
            </a:r>
          </a:p>
          <a:p>
            <a:pPr marL="548640" lvl="1" indent="0">
              <a:buNone/>
            </a:pPr>
            <a:r>
              <a:rPr lang="en-US" altLang="en-US" sz="2400" dirty="0">
                <a:latin typeface="Courier" charset="0"/>
                <a:ea typeface="Courier" charset="0"/>
                <a:cs typeface="Courier" charset="0"/>
              </a:rPr>
              <a:t>name</a:t>
            </a:r>
          </a:p>
          <a:p>
            <a:pPr marL="548640" lvl="1" indent="0">
              <a:buNone/>
            </a:pPr>
            <a:r>
              <a:rPr lang="en-US" altLang="en-US" sz="2400" dirty="0">
                <a:latin typeface="Courier" charset="0"/>
                <a:ea typeface="Courier" charset="0"/>
                <a:cs typeface="Courier" charset="0"/>
              </a:rPr>
              <a:t>balance</a:t>
            </a:r>
            <a:r>
              <a:rPr lang="en-US" altLang="en-US" sz="2400" dirty="0" smtClean="0"/>
              <a:t> </a:t>
            </a:r>
            <a:r>
              <a:rPr lang="en-US" altLang="en-US" dirty="0" smtClean="0"/>
              <a:t> </a:t>
            </a:r>
            <a:endParaRPr lang="en-US" altLang="en-US" dirty="0"/>
          </a:p>
        </p:txBody>
      </p:sp>
    </p:spTree>
    <p:extLst>
      <p:ext uri="{BB962C8B-B14F-4D97-AF65-F5344CB8AC3E}">
        <p14:creationId xmlns:p14="http://schemas.microsoft.com/office/powerpoint/2010/main" val="3001821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noFill/>
          <a:ln/>
        </p:spPr>
        <p:txBody>
          <a:bodyPr lIns="92075" tIns="46038" rIns="92075" bIns="46038"/>
          <a:lstStyle/>
          <a:p>
            <a:r>
              <a:rPr lang="en-US" altLang="en-US"/>
              <a:t>Some objects need 2 or more arguments in the constructor</a:t>
            </a:r>
          </a:p>
        </p:txBody>
      </p:sp>
      <p:sp>
        <p:nvSpPr>
          <p:cNvPr id="217091" name="Rectangle 3"/>
          <p:cNvSpPr>
            <a:spLocks noGrp="1" noChangeArrowheads="1"/>
          </p:cNvSpPr>
          <p:nvPr>
            <p:ph idx="1"/>
          </p:nvPr>
        </p:nvSpPr>
        <p:spPr>
          <a:xfrm>
            <a:off x="381000" y="1828800"/>
            <a:ext cx="8245813" cy="4267200"/>
          </a:xfrm>
          <a:noFill/>
          <a:ln/>
        </p:spPr>
        <p:txBody>
          <a:bodyPr lIns="92075" tIns="46038" rIns="92075" bIns="46038"/>
          <a:lstStyle/>
          <a:p>
            <a:r>
              <a:rPr lang="en-US" altLang="en-US" sz="2600" dirty="0" err="1" smtClean="0">
                <a:latin typeface="Courier" charset="0"/>
                <a:ea typeface="Courier" charset="0"/>
                <a:cs typeface="Courier" charset="0"/>
              </a:rPr>
              <a:t>int</a:t>
            </a:r>
            <a:r>
              <a:rPr lang="en-US" altLang="en-US" dirty="0" smtClean="0"/>
              <a:t>, </a:t>
            </a:r>
            <a:r>
              <a:rPr lang="en-US" altLang="en-US" sz="2600" dirty="0">
                <a:latin typeface="Courier" charset="0"/>
                <a:ea typeface="Courier" charset="0"/>
                <a:cs typeface="Courier" charset="0"/>
              </a:rPr>
              <a:t>double</a:t>
            </a:r>
            <a:r>
              <a:rPr lang="en-US" altLang="en-US" dirty="0" smtClean="0"/>
              <a:t>, </a:t>
            </a:r>
            <a:r>
              <a:rPr lang="en-US" altLang="en-US" dirty="0"/>
              <a:t>and </a:t>
            </a:r>
            <a:r>
              <a:rPr lang="en-US" altLang="en-US" sz="2600" dirty="0">
                <a:latin typeface="Courier" charset="0"/>
                <a:ea typeface="Courier" charset="0"/>
                <a:cs typeface="Courier" charset="0"/>
              </a:rPr>
              <a:t>string</a:t>
            </a:r>
            <a:r>
              <a:rPr lang="en-US" altLang="en-US" dirty="0" smtClean="0"/>
              <a:t> objects are </a:t>
            </a:r>
            <a:r>
              <a:rPr lang="en-US" altLang="en-US" dirty="0" smtClean="0"/>
              <a:t>initialized </a:t>
            </a:r>
            <a:r>
              <a:rPr lang="en-US" altLang="en-US" dirty="0"/>
              <a:t>with only one </a:t>
            </a:r>
            <a:r>
              <a:rPr lang="en-US" altLang="en-US" dirty="0" smtClean="0"/>
              <a:t>argument and optional use </a:t>
            </a:r>
            <a:r>
              <a:rPr lang="en-US" altLang="en-US" sz="2800" dirty="0" smtClean="0">
                <a:latin typeface="Courier" charset="0"/>
                <a:ea typeface="Courier" charset="0"/>
                <a:cs typeface="Courier" charset="0"/>
              </a:rPr>
              <a:t>( </a:t>
            </a:r>
            <a:r>
              <a:rPr lang="en-US" altLang="en-US" sz="2800" dirty="0">
                <a:latin typeface="Courier" charset="0"/>
                <a:ea typeface="Courier" charset="0"/>
                <a:cs typeface="Courier" charset="0"/>
              </a:rPr>
              <a:t>)</a:t>
            </a:r>
          </a:p>
          <a:p>
            <a:pPr marL="109728" indent="0">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a:t>
            </a:r>
            <a:r>
              <a:rPr lang="en-US" altLang="en-US" sz="2200" dirty="0" err="1" smtClean="0">
                <a:latin typeface="Courier" charset="0"/>
                <a:ea typeface="Courier" charset="0"/>
                <a:cs typeface="Courier" charset="0"/>
              </a:rPr>
              <a:t>int</a:t>
            </a:r>
            <a:r>
              <a:rPr lang="en-US" altLang="en-US" sz="2200" dirty="0" smtClean="0">
                <a:latin typeface="Courier" charset="0"/>
                <a:ea typeface="Courier" charset="0"/>
                <a:cs typeface="Courier" charset="0"/>
              </a:rPr>
              <a:t> </a:t>
            </a:r>
            <a:r>
              <a:rPr lang="en-US" altLang="en-US" sz="2200" dirty="0">
                <a:latin typeface="Courier" charset="0"/>
                <a:ea typeface="Courier" charset="0"/>
                <a:cs typeface="Courier" charset="0"/>
              </a:rPr>
              <a:t>n = 0;            </a:t>
            </a:r>
            <a:r>
              <a:rPr lang="en-US" altLang="en-US" sz="2200" dirty="0" smtClean="0">
                <a:latin typeface="Courier" charset="0"/>
                <a:ea typeface="Courier" charset="0"/>
                <a:cs typeface="Courier" charset="0"/>
              </a:rPr>
              <a:t> </a:t>
            </a:r>
            <a:r>
              <a:rPr lang="en-US" altLang="en-US" sz="2200" dirty="0" err="1">
                <a:latin typeface="Courier" charset="0"/>
                <a:ea typeface="Courier" charset="0"/>
                <a:cs typeface="Courier" charset="0"/>
              </a:rPr>
              <a:t>int</a:t>
            </a:r>
            <a:r>
              <a:rPr lang="en-US" altLang="en-US" sz="2200" dirty="0">
                <a:latin typeface="Courier" charset="0"/>
                <a:ea typeface="Courier" charset="0"/>
                <a:cs typeface="Courier" charset="0"/>
              </a:rPr>
              <a:t> n(0);</a:t>
            </a:r>
          </a:p>
          <a:p>
            <a:pPr marL="109728" indent="0">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double </a:t>
            </a:r>
            <a:r>
              <a:rPr lang="en-US" altLang="en-US" sz="2200" dirty="0">
                <a:latin typeface="Courier" charset="0"/>
                <a:ea typeface="Courier" charset="0"/>
                <a:cs typeface="Courier" charset="0"/>
              </a:rPr>
              <a:t>x = </a:t>
            </a:r>
            <a:r>
              <a:rPr lang="en-US" altLang="en-US" sz="2200" dirty="0" smtClean="0">
                <a:latin typeface="Courier" charset="0"/>
                <a:ea typeface="Courier" charset="0"/>
                <a:cs typeface="Courier" charset="0"/>
              </a:rPr>
              <a:t>0.001</a:t>
            </a: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a:t>
            </a:r>
            <a:r>
              <a:rPr lang="en-US" altLang="en-US" sz="2200" dirty="0">
                <a:latin typeface="Courier" charset="0"/>
                <a:ea typeface="Courier" charset="0"/>
                <a:cs typeface="Courier" charset="0"/>
              </a:rPr>
              <a:t>double </a:t>
            </a:r>
            <a:r>
              <a:rPr lang="en-US" altLang="en-US" sz="2200" dirty="0" smtClean="0">
                <a:latin typeface="Courier" charset="0"/>
                <a:ea typeface="Courier" charset="0"/>
                <a:cs typeface="Courier" charset="0"/>
              </a:rPr>
              <a:t>x(0.001);</a:t>
            </a:r>
            <a:endParaRPr lang="en-US" altLang="en-US" sz="2200" dirty="0">
              <a:latin typeface="Courier" charset="0"/>
              <a:ea typeface="Courier" charset="0"/>
              <a:cs typeface="Courier" charset="0"/>
            </a:endParaRPr>
          </a:p>
          <a:p>
            <a:pPr marL="109728" indent="0">
              <a:buNone/>
            </a:pPr>
            <a:r>
              <a:rPr lang="en-US" altLang="en-US" sz="2200" dirty="0">
                <a:latin typeface="Courier" charset="0"/>
                <a:ea typeface="Courier" charset="0"/>
                <a:cs typeface="Courier" charset="0"/>
              </a:rPr>
              <a:t>  </a:t>
            </a:r>
            <a:r>
              <a:rPr lang="en-US" altLang="en-US" sz="2200" dirty="0" smtClean="0">
                <a:latin typeface="Courier" charset="0"/>
                <a:ea typeface="Courier" charset="0"/>
                <a:cs typeface="Courier" charset="0"/>
              </a:rPr>
              <a:t> string </a:t>
            </a:r>
            <a:r>
              <a:rPr lang="en-US" altLang="en-US" sz="2200" dirty="0">
                <a:latin typeface="Courier" charset="0"/>
                <a:ea typeface="Courier" charset="0"/>
                <a:cs typeface="Courier" charset="0"/>
              </a:rPr>
              <a:t>s = </a:t>
            </a:r>
            <a:r>
              <a:rPr lang="en-US" altLang="en-US" sz="2200" dirty="0" smtClean="0">
                <a:latin typeface="Courier" charset="0"/>
                <a:ea typeface="Courier" charset="0"/>
                <a:cs typeface="Courier" charset="0"/>
              </a:rPr>
              <a:t>"Kim";      string </a:t>
            </a:r>
            <a:r>
              <a:rPr lang="en-US" altLang="en-US" sz="2200" dirty="0">
                <a:latin typeface="Courier" charset="0"/>
                <a:ea typeface="Courier" charset="0"/>
                <a:cs typeface="Courier" charset="0"/>
              </a:rPr>
              <a:t>s</a:t>
            </a:r>
            <a:r>
              <a:rPr lang="en-US" altLang="en-US" sz="2200" dirty="0" smtClean="0">
                <a:latin typeface="Courier" charset="0"/>
                <a:ea typeface="Courier" charset="0"/>
                <a:cs typeface="Courier" charset="0"/>
              </a:rPr>
              <a:t>("</a:t>
            </a:r>
            <a:r>
              <a:rPr lang="en-US" altLang="en-US" sz="2200" dirty="0" err="1" smtClean="0">
                <a:latin typeface="Courier" charset="0"/>
                <a:ea typeface="Courier" charset="0"/>
                <a:cs typeface="Courier" charset="0"/>
              </a:rPr>
              <a:t>kim</a:t>
            </a:r>
            <a:r>
              <a:rPr lang="en-US" altLang="en-US" sz="2200" dirty="0" smtClean="0">
                <a:latin typeface="Courier" charset="0"/>
                <a:ea typeface="Courier" charset="0"/>
                <a:cs typeface="Courier" charset="0"/>
              </a:rPr>
              <a:t>");</a:t>
            </a:r>
            <a:endParaRPr lang="en-US" altLang="en-US" sz="2200" dirty="0">
              <a:latin typeface="Courier" charset="0"/>
              <a:ea typeface="Courier" charset="0"/>
              <a:cs typeface="Courier" charset="0"/>
            </a:endParaRPr>
          </a:p>
          <a:p>
            <a:r>
              <a:rPr lang="en-US" altLang="en-US" sz="2600" dirty="0" err="1" smtClean="0">
                <a:latin typeface="Courier" charset="0"/>
                <a:ea typeface="Courier" charset="0"/>
                <a:cs typeface="Courier" charset="0"/>
              </a:rPr>
              <a:t>BankAccount</a:t>
            </a:r>
            <a:r>
              <a:rPr lang="en-US" altLang="en-US" dirty="0" smtClean="0"/>
              <a:t> </a:t>
            </a:r>
            <a:r>
              <a:rPr lang="en-US" altLang="en-US" dirty="0"/>
              <a:t>objects require </a:t>
            </a:r>
            <a:r>
              <a:rPr lang="en-US" altLang="en-US" dirty="0" smtClean="0"/>
              <a:t>two arguments, initialization </a:t>
            </a:r>
            <a:r>
              <a:rPr lang="en-US" altLang="en-US" dirty="0"/>
              <a:t>with = is not an </a:t>
            </a:r>
            <a:r>
              <a:rPr lang="en-US" altLang="en-US" dirty="0" smtClean="0"/>
              <a:t>option</a:t>
            </a:r>
          </a:p>
          <a:p>
            <a:r>
              <a:rPr lang="en-US" altLang="en-US" dirty="0" smtClean="0"/>
              <a:t>The special function is named </a:t>
            </a:r>
            <a:r>
              <a:rPr lang="en-US" altLang="en-US" sz="2600" dirty="0" err="1" smtClean="0">
                <a:latin typeface="Courier" charset="0"/>
                <a:ea typeface="Courier" charset="0"/>
                <a:cs typeface="Courier" charset="0"/>
              </a:rPr>
              <a:t>BankAccount</a:t>
            </a:r>
            <a:endParaRPr lang="en-US" altLang="en-US" sz="2600" dirty="0">
              <a:latin typeface="Courier" charset="0"/>
              <a:ea typeface="Courier" charset="0"/>
              <a:cs typeface="Courier" charset="0"/>
            </a:endParaRPr>
          </a:p>
          <a:p>
            <a:pPr marL="109728" indent="0">
              <a:buNone/>
            </a:pPr>
            <a:r>
              <a:rPr lang="en-US" altLang="en-US" dirty="0" smtClean="0">
                <a:latin typeface="Courier" charset="0"/>
                <a:ea typeface="Courier" charset="0"/>
                <a:cs typeface="Courier" charset="0"/>
              </a:rPr>
              <a:t>  </a:t>
            </a:r>
            <a:r>
              <a:rPr lang="en-US" altLang="en-US" sz="2200" dirty="0" smtClean="0">
                <a:latin typeface="Courier" charset="0"/>
                <a:ea typeface="Courier" charset="0"/>
                <a:cs typeface="Courier" charset="0"/>
              </a:rPr>
              <a:t> </a:t>
            </a:r>
            <a:r>
              <a:rPr lang="en-US" altLang="en-US" sz="2200" dirty="0" err="1" smtClean="0">
                <a:latin typeface="Courier" charset="0"/>
                <a:ea typeface="Courier" charset="0"/>
                <a:cs typeface="Courier" charset="0"/>
              </a:rPr>
              <a:t>BankAccount</a:t>
            </a:r>
            <a:r>
              <a:rPr lang="en-US" altLang="en-US" sz="2200" dirty="0" smtClean="0">
                <a:latin typeface="Courier" charset="0"/>
                <a:ea typeface="Courier" charset="0"/>
                <a:cs typeface="Courier" charset="0"/>
              </a:rPr>
              <a:t> </a:t>
            </a:r>
            <a:r>
              <a:rPr lang="en-US" altLang="en-US" sz="2200" dirty="0" err="1">
                <a:latin typeface="Courier" charset="0"/>
                <a:ea typeface="Courier" charset="0"/>
                <a:cs typeface="Courier" charset="0"/>
              </a:rPr>
              <a:t>anAccount</a:t>
            </a:r>
            <a:r>
              <a:rPr lang="en-US" altLang="en-US" sz="2200" dirty="0" smtClean="0">
                <a:latin typeface="Courier" charset="0"/>
                <a:ea typeface="Courier" charset="0"/>
                <a:cs typeface="Courier" charset="0"/>
              </a:rPr>
              <a:t>("Kim", </a:t>
            </a:r>
            <a:r>
              <a:rPr lang="en-US" altLang="en-US" sz="2200" dirty="0">
                <a:latin typeface="Courier" charset="0"/>
                <a:ea typeface="Courier" charset="0"/>
                <a:cs typeface="Courier" charset="0"/>
              </a:rPr>
              <a:t>100.00);</a:t>
            </a:r>
            <a:r>
              <a:rPr lang="en-US" altLang="en-US" sz="2200" b="0" dirty="0">
                <a:effectLst/>
                <a:latin typeface="Courier" charset="0"/>
                <a:ea typeface="Courier" charset="0"/>
                <a:cs typeface="Courier" charset="0"/>
              </a:rPr>
              <a:t>   </a:t>
            </a:r>
          </a:p>
          <a:p>
            <a:endParaRPr lang="en-US" altLang="en-US" b="0"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3"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4" name="Rectangle 102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5" name="Rectangle 102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6" name="Rectangle 103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7" name="Rectangle 103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8" name="Rectangle 1032"/>
          <p:cNvSpPr>
            <a:spLocks noGrp="1" noChangeArrowheads="1"/>
          </p:cNvSpPr>
          <p:nvPr>
            <p:ph type="title"/>
          </p:nvPr>
        </p:nvSpPr>
        <p:spPr>
          <a:xfrm>
            <a:off x="228600" y="266700"/>
            <a:ext cx="8534400" cy="1333500"/>
          </a:xfrm>
          <a:noFill/>
          <a:ln/>
        </p:spPr>
        <p:txBody>
          <a:bodyPr lIns="92075" tIns="46038" rIns="92075" bIns="46038">
            <a:normAutofit/>
          </a:bodyPr>
          <a:lstStyle/>
          <a:p>
            <a:r>
              <a:rPr lang="en-US" altLang="en-US" dirty="0" smtClean="0"/>
              <a:t>Class Diagram: </a:t>
            </a:r>
            <a:br>
              <a:rPr lang="en-US" altLang="en-US" dirty="0" smtClean="0"/>
            </a:br>
            <a:r>
              <a:rPr lang="en-US" altLang="en-US" dirty="0" smtClean="0"/>
              <a:t>Name, State, Functions</a:t>
            </a:r>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952481322"/>
              </p:ext>
            </p:extLst>
          </p:nvPr>
        </p:nvGraphicFramePr>
        <p:xfrm>
          <a:off x="533400" y="1905001"/>
          <a:ext cx="8001000" cy="4233173"/>
        </p:xfrm>
        <a:graphic>
          <a:graphicData uri="http://schemas.openxmlformats.org/drawingml/2006/table">
            <a:tbl>
              <a:tblPr firstRow="1" bandRow="1">
                <a:tableStyleId>{5C22544A-7EE6-4342-B048-85BDC9FD1C3A}</a:tableStyleId>
              </a:tblPr>
              <a:tblGrid>
                <a:gridCol w="8001000"/>
              </a:tblGrid>
              <a:tr h="499989">
                <a:tc>
                  <a:txBody>
                    <a:bodyPr/>
                    <a:lstStyle/>
                    <a:p>
                      <a:pPr algn="ctr">
                        <a:spcBef>
                          <a:spcPts val="100"/>
                        </a:spcBef>
                        <a:spcAft>
                          <a:spcPts val="100"/>
                        </a:spcAft>
                      </a:pPr>
                      <a:r>
                        <a:rPr lang="en-US" sz="2800" dirty="0" err="1" smtClean="0">
                          <a:solidFill>
                            <a:schemeClr val="tx1"/>
                          </a:solidFill>
                          <a:latin typeface="Courier" charset="0"/>
                          <a:ea typeface="Courier" charset="0"/>
                          <a:cs typeface="Courier" charset="0"/>
                        </a:rPr>
                        <a:t>BankAccount</a:t>
                      </a:r>
                      <a:endParaRPr lang="en-US" sz="2800" dirty="0">
                        <a:solidFill>
                          <a:schemeClr val="tx1"/>
                        </a:solidFill>
                        <a:latin typeface="Courier" charset="0"/>
                        <a:ea typeface="Courier" charset="0"/>
                        <a:cs typeface="Courier" charset="0"/>
                      </a:endParaRPr>
                    </a:p>
                  </a:txBody>
                  <a:tcPr/>
                </a:tc>
              </a:tr>
              <a:tr h="936253">
                <a:tc>
                  <a:txBody>
                    <a:bodyPr/>
                    <a:lstStyle/>
                    <a:p>
                      <a:pPr>
                        <a:spcBef>
                          <a:spcPts val="100"/>
                        </a:spcBef>
                        <a:spcAft>
                          <a:spcPts val="100"/>
                        </a:spcAft>
                      </a:pPr>
                      <a:r>
                        <a:rPr lang="en-US" sz="2400" dirty="0" smtClean="0">
                          <a:latin typeface="Courier" charset="0"/>
                          <a:ea typeface="Courier" charset="0"/>
                          <a:cs typeface="Courier" charset="0"/>
                        </a:rPr>
                        <a:t>string name</a:t>
                      </a:r>
                    </a:p>
                    <a:p>
                      <a:pPr>
                        <a:spcBef>
                          <a:spcPts val="100"/>
                        </a:spcBef>
                        <a:spcAft>
                          <a:spcPts val="100"/>
                        </a:spcAft>
                      </a:pPr>
                      <a:r>
                        <a:rPr lang="en-US" sz="2400" dirty="0" smtClean="0">
                          <a:latin typeface="Courier" charset="0"/>
                          <a:ea typeface="Courier" charset="0"/>
                          <a:cs typeface="Courier" charset="0"/>
                        </a:rPr>
                        <a:t>double balance</a:t>
                      </a:r>
                      <a:endParaRPr lang="en-US" sz="2400" dirty="0">
                        <a:latin typeface="Courier" charset="0"/>
                        <a:ea typeface="Courier" charset="0"/>
                        <a:cs typeface="Courier" charset="0"/>
                      </a:endParaRPr>
                    </a:p>
                  </a:txBody>
                  <a:tcPr/>
                </a:tc>
              </a:tr>
              <a:tr h="2678558">
                <a:tc>
                  <a:txBody>
                    <a:bodyPr/>
                    <a:lstStyle/>
                    <a:p>
                      <a:pPr>
                        <a:spcBef>
                          <a:spcPts val="100"/>
                        </a:spcBef>
                        <a:spcAft>
                          <a:spcPts val="100"/>
                        </a:spcAft>
                      </a:pPr>
                      <a:r>
                        <a:rPr lang="en-US" sz="2400" kern="1200" dirty="0" err="1" smtClean="0">
                          <a:solidFill>
                            <a:schemeClr val="dk1"/>
                          </a:solidFill>
                          <a:effectLst/>
                          <a:latin typeface="Courier" charset="0"/>
                          <a:ea typeface="Courier" charset="0"/>
                          <a:cs typeface="Courier" charset="0"/>
                        </a:rPr>
                        <a:t>BankAccount</a:t>
                      </a:r>
                      <a:r>
                        <a:rPr lang="en-US" sz="2400" kern="1200" dirty="0" smtClean="0">
                          <a:solidFill>
                            <a:schemeClr val="dk1"/>
                          </a:solidFill>
                          <a:effectLst/>
                          <a:latin typeface="Courier" charset="0"/>
                          <a:ea typeface="Courier" charset="0"/>
                          <a:cs typeface="Courier" charset="0"/>
                        </a:rPr>
                        <a:t>(string </a:t>
                      </a:r>
                      <a:r>
                        <a:rPr lang="en-US" sz="2400" kern="1200" dirty="0" err="1" smtClean="0">
                          <a:solidFill>
                            <a:schemeClr val="dk1"/>
                          </a:solidFill>
                          <a:effectLst/>
                          <a:latin typeface="Courier" charset="0"/>
                          <a:ea typeface="Courier" charset="0"/>
                          <a:cs typeface="Courier" charset="0"/>
                        </a:rPr>
                        <a:t>initName</a:t>
                      </a:r>
                      <a:r>
                        <a:rPr lang="en-US" sz="2400" kern="1200" dirty="0" smtClean="0">
                          <a:solidFill>
                            <a:schemeClr val="dk1"/>
                          </a:solidFill>
                          <a:effectLst/>
                          <a:latin typeface="Courier" charset="0"/>
                          <a:ea typeface="Courier" charset="0"/>
                          <a:cs typeface="Courier" charset="0"/>
                        </a:rPr>
                        <a:t>, double </a:t>
                      </a:r>
                      <a:r>
                        <a:rPr lang="en-US" sz="2400" kern="1200" dirty="0" err="1" smtClean="0">
                          <a:solidFill>
                            <a:schemeClr val="dk1"/>
                          </a:solidFill>
                          <a:effectLst/>
                          <a:latin typeface="Courier" charset="0"/>
                          <a:ea typeface="Courier" charset="0"/>
                          <a:cs typeface="Courier" charset="0"/>
                        </a:rPr>
                        <a:t>initBalance</a:t>
                      </a:r>
                      <a:r>
                        <a:rPr lang="en-US" sz="2400" kern="1200" dirty="0" smtClean="0">
                          <a:solidFill>
                            <a:schemeClr val="dk1"/>
                          </a:solidFill>
                          <a:effectLst/>
                          <a:latin typeface="Courier" charset="0"/>
                          <a:ea typeface="Courier" charset="0"/>
                          <a:cs typeface="Courier" charset="0"/>
                        </a:rPr>
                        <a:t>)</a:t>
                      </a:r>
                    </a:p>
                    <a:p>
                      <a:pPr>
                        <a:spcBef>
                          <a:spcPts val="100"/>
                        </a:spcBef>
                        <a:spcAft>
                          <a:spcPts val="100"/>
                        </a:spcAft>
                      </a:pPr>
                      <a:r>
                        <a:rPr lang="en-US" sz="2400" kern="1200" dirty="0" smtClean="0">
                          <a:solidFill>
                            <a:schemeClr val="dk1"/>
                          </a:solidFill>
                          <a:effectLst/>
                          <a:latin typeface="Courier" charset="0"/>
                          <a:ea typeface="Courier" charset="0"/>
                          <a:cs typeface="Courier" charset="0"/>
                        </a:rPr>
                        <a:t>void deposit(double </a:t>
                      </a:r>
                      <a:r>
                        <a:rPr lang="en-US" sz="2400" kern="1200" dirty="0" err="1" smtClean="0">
                          <a:solidFill>
                            <a:schemeClr val="dk1"/>
                          </a:solidFill>
                          <a:effectLst/>
                          <a:latin typeface="Courier" charset="0"/>
                          <a:ea typeface="Courier" charset="0"/>
                          <a:cs typeface="Courier" charset="0"/>
                        </a:rPr>
                        <a:t>depositAmount</a:t>
                      </a:r>
                      <a:r>
                        <a:rPr lang="en-US" sz="2400" kern="1200" dirty="0" smtClean="0">
                          <a:solidFill>
                            <a:schemeClr val="dk1"/>
                          </a:solidFill>
                          <a:effectLst/>
                          <a:latin typeface="Courier" charset="0"/>
                          <a:ea typeface="Courier" charset="0"/>
                          <a:cs typeface="Courier" charset="0"/>
                        </a:rPr>
                        <a:t>)</a:t>
                      </a:r>
                    </a:p>
                    <a:p>
                      <a:pPr>
                        <a:spcBef>
                          <a:spcPts val="100"/>
                        </a:spcBef>
                        <a:spcAft>
                          <a:spcPts val="100"/>
                        </a:spcAft>
                      </a:pPr>
                      <a:r>
                        <a:rPr lang="en-US" sz="2400" kern="1200" dirty="0" smtClean="0">
                          <a:solidFill>
                            <a:schemeClr val="dk1"/>
                          </a:solidFill>
                          <a:effectLst/>
                          <a:latin typeface="Courier" charset="0"/>
                          <a:ea typeface="Courier" charset="0"/>
                          <a:cs typeface="Courier" charset="0"/>
                        </a:rPr>
                        <a:t>void withdraw(double </a:t>
                      </a:r>
                      <a:r>
                        <a:rPr lang="en-US" sz="2400" kern="1200" dirty="0" err="1" smtClean="0">
                          <a:solidFill>
                            <a:schemeClr val="dk1"/>
                          </a:solidFill>
                          <a:effectLst/>
                          <a:latin typeface="Courier" charset="0"/>
                          <a:ea typeface="Courier" charset="0"/>
                          <a:cs typeface="Courier" charset="0"/>
                        </a:rPr>
                        <a:t>withdrawalAmount</a:t>
                      </a:r>
                      <a:r>
                        <a:rPr lang="en-US" sz="2400" kern="1200" dirty="0" smtClean="0">
                          <a:solidFill>
                            <a:schemeClr val="dk1"/>
                          </a:solidFill>
                          <a:effectLst/>
                          <a:latin typeface="Courier" charset="0"/>
                          <a:ea typeface="Courier" charset="0"/>
                          <a:cs typeface="Courier" charset="0"/>
                        </a:rPr>
                        <a:t>)</a:t>
                      </a:r>
                    </a:p>
                    <a:p>
                      <a:pPr>
                        <a:spcBef>
                          <a:spcPts val="100"/>
                        </a:spcBef>
                        <a:spcAft>
                          <a:spcPts val="100"/>
                        </a:spcAft>
                      </a:pPr>
                      <a:r>
                        <a:rPr lang="en-US" sz="2400" kern="1200" dirty="0" smtClean="0">
                          <a:solidFill>
                            <a:schemeClr val="dk1"/>
                          </a:solidFill>
                          <a:effectLst/>
                          <a:latin typeface="Courier" charset="0"/>
                          <a:ea typeface="Courier" charset="0"/>
                          <a:cs typeface="Courier" charset="0"/>
                        </a:rPr>
                        <a:t>double </a:t>
                      </a:r>
                      <a:r>
                        <a:rPr lang="en-US" sz="2400" kern="1200" dirty="0" err="1" smtClean="0">
                          <a:solidFill>
                            <a:schemeClr val="dk1"/>
                          </a:solidFill>
                          <a:effectLst/>
                          <a:latin typeface="Courier" charset="0"/>
                          <a:ea typeface="Courier" charset="0"/>
                          <a:cs typeface="Courier" charset="0"/>
                        </a:rPr>
                        <a:t>getBalance</a:t>
                      </a:r>
                      <a:r>
                        <a:rPr lang="en-US" sz="2400" kern="1200" dirty="0" smtClean="0">
                          <a:solidFill>
                            <a:schemeClr val="dk1"/>
                          </a:solidFill>
                          <a:effectLst/>
                          <a:latin typeface="Courier" charset="0"/>
                          <a:ea typeface="Courier" charset="0"/>
                          <a:cs typeface="Courier" charset="0"/>
                        </a:rPr>
                        <a:t>() </a:t>
                      </a:r>
                      <a:r>
                        <a:rPr lang="en-US" sz="2400" kern="1200" dirty="0" err="1" smtClean="0">
                          <a:solidFill>
                            <a:schemeClr val="dk1"/>
                          </a:solidFill>
                          <a:effectLst/>
                          <a:latin typeface="Courier" charset="0"/>
                          <a:ea typeface="Courier" charset="0"/>
                          <a:cs typeface="Courier" charset="0"/>
                        </a:rPr>
                        <a:t>const</a:t>
                      </a:r>
                      <a:endParaRPr lang="en-US" sz="2400" kern="1200" dirty="0" smtClean="0">
                        <a:solidFill>
                          <a:schemeClr val="dk1"/>
                        </a:solidFill>
                        <a:effectLst/>
                        <a:latin typeface="Courier" charset="0"/>
                        <a:ea typeface="Courier" charset="0"/>
                        <a:cs typeface="Courier" charset="0"/>
                      </a:endParaRPr>
                    </a:p>
                    <a:p>
                      <a:pPr>
                        <a:spcBef>
                          <a:spcPts val="100"/>
                        </a:spcBef>
                        <a:spcAft>
                          <a:spcPts val="100"/>
                        </a:spcAft>
                      </a:pPr>
                      <a:r>
                        <a:rPr lang="en-US" sz="2400" kern="1200" dirty="0" smtClean="0">
                          <a:solidFill>
                            <a:schemeClr val="dk1"/>
                          </a:solidFill>
                          <a:effectLst/>
                          <a:latin typeface="Courier" charset="0"/>
                          <a:ea typeface="Courier" charset="0"/>
                          <a:cs typeface="Courier" charset="0"/>
                        </a:rPr>
                        <a:t>string </a:t>
                      </a:r>
                      <a:r>
                        <a:rPr lang="en-US" sz="2400" kern="1200" dirty="0" err="1" smtClean="0">
                          <a:solidFill>
                            <a:schemeClr val="dk1"/>
                          </a:solidFill>
                          <a:effectLst/>
                          <a:latin typeface="Courier" charset="0"/>
                          <a:ea typeface="Courier" charset="0"/>
                          <a:cs typeface="Courier" charset="0"/>
                        </a:rPr>
                        <a:t>getName</a:t>
                      </a:r>
                      <a:r>
                        <a:rPr lang="en-US" sz="2400" kern="1200" dirty="0" smtClean="0">
                          <a:solidFill>
                            <a:schemeClr val="dk1"/>
                          </a:solidFill>
                          <a:effectLst/>
                          <a:latin typeface="Courier" charset="0"/>
                          <a:ea typeface="Courier" charset="0"/>
                          <a:cs typeface="Courier" charset="0"/>
                        </a:rPr>
                        <a:t>() </a:t>
                      </a:r>
                      <a:r>
                        <a:rPr lang="en-US" sz="2400" kern="1200" dirty="0" err="1" smtClean="0">
                          <a:solidFill>
                            <a:schemeClr val="dk1"/>
                          </a:solidFill>
                          <a:effectLst/>
                          <a:latin typeface="Courier" charset="0"/>
                          <a:ea typeface="Courier" charset="0"/>
                          <a:cs typeface="Courier" charset="0"/>
                        </a:rPr>
                        <a:t>const</a:t>
                      </a:r>
                      <a:r>
                        <a:rPr lang="en-US" sz="2400" dirty="0" smtClean="0">
                          <a:effectLst/>
                          <a:latin typeface="Courier" charset="0"/>
                          <a:ea typeface="Courier" charset="0"/>
                          <a:cs typeface="Courier" charset="0"/>
                        </a:rPr>
                        <a:t> </a:t>
                      </a:r>
                      <a:endParaRPr lang="en-US" sz="2400" dirty="0" smtClean="0">
                        <a:latin typeface="Courier" charset="0"/>
                        <a:ea typeface="Courier" charset="0"/>
                        <a:cs typeface="Courier" charset="0"/>
                      </a:endParaRPr>
                    </a:p>
                    <a:p>
                      <a:pPr>
                        <a:spcBef>
                          <a:spcPts val="100"/>
                        </a:spcBef>
                        <a:spcAft>
                          <a:spcPts val="100"/>
                        </a:spcAft>
                      </a:pPr>
                      <a:endParaRPr lang="en-US" sz="2400" dirty="0">
                        <a:latin typeface="Courier" charset="0"/>
                        <a:ea typeface="Courier" charset="0"/>
                        <a:cs typeface="Courier" charset="0"/>
                      </a:endParaRPr>
                    </a:p>
                  </a:txBody>
                  <a:tcPr/>
                </a:tc>
              </a:tr>
            </a:tbl>
          </a:graphicData>
        </a:graphic>
      </p:graphicFrame>
    </p:spTree>
    <p:extLst>
      <p:ext uri="{BB962C8B-B14F-4D97-AF65-F5344CB8AC3E}">
        <p14:creationId xmlns:p14="http://schemas.microsoft.com/office/powerpoint/2010/main" val="167137570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1026"/>
          <p:cNvSpPr>
            <a:spLocks noGrp="1" noChangeArrowheads="1"/>
          </p:cNvSpPr>
          <p:nvPr>
            <p:ph type="title"/>
          </p:nvPr>
        </p:nvSpPr>
        <p:spPr>
          <a:noFill/>
          <a:ln/>
        </p:spPr>
        <p:txBody>
          <a:bodyPr lIns="92075" tIns="46038" rIns="92075" bIns="46038"/>
          <a:lstStyle/>
          <a:p>
            <a:r>
              <a:rPr lang="en-US" altLang="en-US" dirty="0" smtClean="0"/>
              <a:t>Messages</a:t>
            </a:r>
            <a:endParaRPr lang="en-US" altLang="en-US" sz="2000" dirty="0"/>
          </a:p>
        </p:txBody>
      </p:sp>
      <p:sp>
        <p:nvSpPr>
          <p:cNvPr id="219139" name="Rectangle 1027"/>
          <p:cNvSpPr>
            <a:spLocks noGrp="1" noChangeArrowheads="1"/>
          </p:cNvSpPr>
          <p:nvPr>
            <p:ph idx="1"/>
          </p:nvPr>
        </p:nvSpPr>
        <p:spPr>
          <a:xfrm>
            <a:off x="533400" y="1825625"/>
            <a:ext cx="7886700" cy="4351338"/>
          </a:xfrm>
          <a:noFill/>
          <a:ln/>
        </p:spPr>
        <p:txBody>
          <a:bodyPr lIns="92075" tIns="46038" rIns="92075" bIns="46038"/>
          <a:lstStyle/>
          <a:p>
            <a:r>
              <a:rPr lang="en-US" altLang="en-US" i="1" dirty="0"/>
              <a:t>General Form: </a:t>
            </a:r>
            <a:r>
              <a:rPr lang="en-US" altLang="en-US" dirty="0"/>
              <a:t>sending a message to an </a:t>
            </a:r>
            <a:r>
              <a:rPr lang="en-US" altLang="en-US" dirty="0" smtClean="0"/>
              <a:t>object</a:t>
            </a:r>
            <a:endParaRPr lang="en-US" altLang="en-US" b="0" i="1" dirty="0">
              <a:effectLst/>
              <a:latin typeface="Book Antiqua" charset="0"/>
            </a:endParaRPr>
          </a:p>
          <a:p>
            <a:pPr lvl="1">
              <a:buFont typeface="Symbol" charset="2"/>
              <a:buNone/>
            </a:pPr>
            <a:r>
              <a:rPr lang="en-US" altLang="en-US" i="1" dirty="0"/>
              <a:t>   object-name </a:t>
            </a:r>
            <a:r>
              <a:rPr lang="en-US" altLang="en-US" b="1" dirty="0">
                <a:solidFill>
                  <a:schemeClr val="tx2"/>
                </a:solidFill>
                <a:latin typeface="Courier New" charset="0"/>
              </a:rPr>
              <a:t>.</a:t>
            </a:r>
            <a:r>
              <a:rPr lang="en-US" altLang="en-US" dirty="0"/>
              <a:t> </a:t>
            </a:r>
            <a:r>
              <a:rPr lang="en-US" altLang="en-US" i="1" dirty="0" smtClean="0"/>
              <a:t>function-name</a:t>
            </a:r>
            <a:r>
              <a:rPr lang="en-US" altLang="en-US" b="1" dirty="0" smtClean="0">
                <a:solidFill>
                  <a:schemeClr val="tx2"/>
                </a:solidFill>
                <a:latin typeface="Courier New" charset="0"/>
              </a:rPr>
              <a:t>(</a:t>
            </a:r>
            <a:r>
              <a:rPr lang="en-US" altLang="en-US" i="1" dirty="0" smtClean="0"/>
              <a:t>arguments</a:t>
            </a:r>
            <a:r>
              <a:rPr lang="en-US" altLang="en-US" b="1" dirty="0" smtClean="0">
                <a:solidFill>
                  <a:schemeClr val="tx2"/>
                </a:solidFill>
                <a:latin typeface="Courier New" charset="0"/>
              </a:rPr>
              <a:t>)</a:t>
            </a:r>
            <a:r>
              <a:rPr lang="en-US" altLang="en-US" b="1" dirty="0" smtClean="0"/>
              <a:t> </a:t>
            </a:r>
            <a:endParaRPr lang="en-US" altLang="en-US" dirty="0"/>
          </a:p>
          <a:p>
            <a:r>
              <a:rPr lang="en-US" altLang="en-US" dirty="0"/>
              <a:t>Examples</a:t>
            </a:r>
          </a:p>
          <a:p>
            <a:pPr marL="109728" indent="0">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anAccount.deposit</a:t>
            </a:r>
            <a:r>
              <a:rPr lang="en-US" altLang="en-US" sz="2200" dirty="0">
                <a:latin typeface="Courier" charset="0"/>
                <a:ea typeface="Courier" charset="0"/>
                <a:cs typeface="Courier" charset="0"/>
              </a:rPr>
              <a:t>(100.00);</a:t>
            </a:r>
          </a:p>
          <a:p>
            <a:pPr marL="109728" indent="0">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cout.width</a:t>
            </a:r>
            <a:r>
              <a:rPr lang="en-US" altLang="en-US" sz="2200" dirty="0">
                <a:latin typeface="Courier" charset="0"/>
                <a:ea typeface="Courier" charset="0"/>
                <a:cs typeface="Courier" charset="0"/>
              </a:rPr>
              <a:t>(6);</a:t>
            </a:r>
          </a:p>
          <a:p>
            <a:pPr marL="109728" indent="0">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cout</a:t>
            </a:r>
            <a:r>
              <a:rPr lang="en-US" altLang="en-US" sz="2200" dirty="0">
                <a:latin typeface="Courier" charset="0"/>
                <a:ea typeface="Courier" charset="0"/>
                <a:cs typeface="Courier" charset="0"/>
              </a:rPr>
              <a:t> &lt;&lt; </a:t>
            </a:r>
            <a:r>
              <a:rPr lang="en-US" altLang="en-US" sz="2200" dirty="0" err="1">
                <a:latin typeface="Courier" charset="0"/>
                <a:ea typeface="Courier" charset="0"/>
                <a:cs typeface="Courier" charset="0"/>
              </a:rPr>
              <a:t>anAccount.balance</a:t>
            </a:r>
            <a:r>
              <a:rPr lang="en-US" altLang="en-US" sz="2200" dirty="0">
                <a:latin typeface="Courier" charset="0"/>
                <a:ea typeface="Courier" charset="0"/>
                <a:cs typeface="Courier" charset="0"/>
              </a:rPr>
              <a:t>() &lt;&lt; </a:t>
            </a:r>
            <a:r>
              <a:rPr lang="en-US" altLang="en-US" sz="2200" dirty="0" err="1">
                <a:latin typeface="Courier" charset="0"/>
                <a:ea typeface="Courier" charset="0"/>
                <a:cs typeface="Courier" charset="0"/>
              </a:rPr>
              <a:t>endl</a:t>
            </a:r>
            <a:r>
              <a:rPr lang="en-US" altLang="en-US" sz="2200" dirty="0">
                <a:latin typeface="Courier" charset="0"/>
                <a:ea typeface="Courier" charset="0"/>
                <a:cs typeface="Courier" charset="0"/>
              </a:rPr>
              <a:t>;</a:t>
            </a:r>
          </a:p>
          <a:p>
            <a:pPr marL="109728" indent="0">
              <a:buNone/>
            </a:pPr>
            <a:r>
              <a:rPr lang="en-US" altLang="en-US" sz="2200" dirty="0">
                <a:latin typeface="Courier" charset="0"/>
                <a:ea typeface="Courier" charset="0"/>
                <a:cs typeface="Courier" charset="0"/>
              </a:rPr>
              <a:t>   </a:t>
            </a:r>
            <a:r>
              <a:rPr lang="en-US" altLang="en-US" sz="2200" dirty="0" err="1">
                <a:latin typeface="Courier" charset="0"/>
                <a:ea typeface="Courier" charset="0"/>
                <a:cs typeface="Courier" charset="0"/>
              </a:rPr>
              <a:t>cout</a:t>
            </a:r>
            <a:r>
              <a:rPr lang="en-US" altLang="en-US" sz="2200" dirty="0">
                <a:latin typeface="Courier" charset="0"/>
                <a:ea typeface="Courier" charset="0"/>
                <a:cs typeface="Courier" charset="0"/>
              </a:rPr>
              <a:t> &lt;&lt; </a:t>
            </a:r>
            <a:r>
              <a:rPr lang="en-US" altLang="en-US" sz="2200" dirty="0" err="1">
                <a:latin typeface="Courier" charset="0"/>
                <a:ea typeface="Courier" charset="0"/>
                <a:cs typeface="Courier" charset="0"/>
              </a:rPr>
              <a:t>aString.length</a:t>
            </a:r>
            <a:r>
              <a:rPr lang="en-US" altLang="en-US" sz="2200" dirty="0">
                <a:latin typeface="Courier" charset="0"/>
                <a:ea typeface="Courier" charset="0"/>
                <a:cs typeface="Courier" charset="0"/>
              </a:rPr>
              <a:t>() &lt;&lt; </a:t>
            </a:r>
            <a:r>
              <a:rPr lang="en-US" altLang="en-US" sz="2200" dirty="0" err="1">
                <a:latin typeface="Courier" charset="0"/>
                <a:ea typeface="Courier" charset="0"/>
                <a:cs typeface="Courier" charset="0"/>
              </a:rPr>
              <a:t>endl</a:t>
            </a:r>
            <a:r>
              <a:rPr lang="en-US" altLang="en-US" sz="2200" dirty="0">
                <a:latin typeface="Courier" charset="0"/>
                <a:ea typeface="Courier" charset="0"/>
                <a:cs typeface="Courier" charset="0"/>
              </a:rPr>
              <a:t>;</a:t>
            </a:r>
          </a:p>
          <a:p>
            <a:pPr marL="109728" indent="0">
              <a:buNone/>
            </a:pPr>
            <a:r>
              <a:rPr lang="en-US" altLang="en-US" sz="2200" dirty="0">
                <a:latin typeface="Courier" charset="0"/>
                <a:ea typeface="Courier" charset="0"/>
                <a:cs typeface="Courier" charset="0"/>
              </a:rPr>
              <a:t>   </a:t>
            </a:r>
            <a:r>
              <a:rPr lang="en-US" altLang="en-US" sz="2200" dirty="0" err="1" smtClean="0">
                <a:latin typeface="Courier" charset="0"/>
                <a:ea typeface="Courier" charset="0"/>
                <a:cs typeface="Courier" charset="0"/>
              </a:rPr>
              <a:t>aGrid.move</a:t>
            </a:r>
            <a:r>
              <a:rPr lang="en-US" altLang="en-US" sz="2200" dirty="0" smtClean="0">
                <a:latin typeface="Courier" charset="0"/>
                <a:ea typeface="Courier" charset="0"/>
                <a:cs typeface="Courier" charset="0"/>
              </a:rPr>
              <a:t>(3</a:t>
            </a:r>
            <a:r>
              <a:rPr lang="en-US" altLang="en-US" sz="2200" dirty="0">
                <a:latin typeface="Courier" charset="0"/>
                <a:ea typeface="Courier" charset="0"/>
                <a:cs typeface="Courier"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noFill/>
          <a:ln/>
        </p:spPr>
        <p:txBody>
          <a:bodyPr lIns="92075" tIns="46038" rIns="92075" bIns="46038"/>
          <a:lstStyle/>
          <a:p>
            <a:r>
              <a:rPr lang="en-US" altLang="en-US"/>
              <a:t>Messages</a:t>
            </a:r>
          </a:p>
        </p:txBody>
      </p:sp>
      <p:sp>
        <p:nvSpPr>
          <p:cNvPr id="218115" name="Rectangle 3"/>
          <p:cNvSpPr>
            <a:spLocks noGrp="1" noChangeArrowheads="1"/>
          </p:cNvSpPr>
          <p:nvPr>
            <p:ph idx="1"/>
          </p:nvPr>
        </p:nvSpPr>
        <p:spPr>
          <a:xfrm>
            <a:off x="571500" y="1825625"/>
            <a:ext cx="7886700" cy="4651375"/>
          </a:xfrm>
          <a:noFill/>
          <a:ln/>
        </p:spPr>
        <p:txBody>
          <a:bodyPr lIns="92075" tIns="46038" rIns="92075" bIns="46038"/>
          <a:lstStyle/>
          <a:p>
            <a:r>
              <a:rPr lang="en-US" altLang="en-US" dirty="0"/>
              <a:t>Some messages return the object's state. Other messages tell an object to do </a:t>
            </a:r>
            <a:r>
              <a:rPr lang="en-US" altLang="en-US" dirty="0" smtClean="0"/>
              <a:t>something.</a:t>
            </a:r>
            <a:endParaRPr lang="en-US" altLang="en-US" dirty="0"/>
          </a:p>
          <a:p>
            <a:r>
              <a:rPr lang="en-US" altLang="en-US" dirty="0" smtClean="0"/>
              <a:t>Here is a </a:t>
            </a:r>
            <a:r>
              <a:rPr lang="en-US" altLang="en-US" i="1" dirty="0"/>
              <a:t>message</a:t>
            </a:r>
            <a:r>
              <a:rPr lang="en-US" altLang="en-US" dirty="0"/>
              <a:t>  that asks </a:t>
            </a:r>
            <a:r>
              <a:rPr lang="en-US" altLang="en-US" dirty="0" smtClean="0"/>
              <a:t>the </a:t>
            </a:r>
            <a:r>
              <a:rPr lang="en-US" altLang="en-US" sz="2800" dirty="0" err="1" smtClean="0">
                <a:latin typeface="Courier" charset="0"/>
                <a:ea typeface="Courier" charset="0"/>
                <a:cs typeface="Courier" charset="0"/>
              </a:rPr>
              <a:t>BankAccount</a:t>
            </a:r>
            <a:r>
              <a:rPr lang="en-US" altLang="en-US" sz="3200" dirty="0" smtClean="0"/>
              <a:t> </a:t>
            </a:r>
            <a:r>
              <a:rPr lang="en-US" altLang="en-US" sz="3200" dirty="0"/>
              <a:t>object to return </a:t>
            </a:r>
            <a:r>
              <a:rPr lang="en-US" altLang="en-US" sz="3200" dirty="0" smtClean="0"/>
              <a:t>a value</a:t>
            </a:r>
            <a:endParaRPr lang="en-US" altLang="en-US" sz="3200" dirty="0"/>
          </a:p>
          <a:p>
            <a:pPr marL="109728" indent="0" algn="just">
              <a:spcAft>
                <a:spcPts val="600"/>
              </a:spcAft>
              <a:buNone/>
            </a:pPr>
            <a:r>
              <a:rPr lang="en-US" altLang="en-US" sz="2200" dirty="0" smtClean="0">
                <a:latin typeface="Courier" charset="0"/>
                <a:ea typeface="Courier" charset="0"/>
                <a:cs typeface="Courier" charset="0"/>
              </a:rPr>
              <a:t>   </a:t>
            </a:r>
            <a:r>
              <a:rPr lang="en-US" altLang="en-US" sz="2200" dirty="0" err="1">
                <a:latin typeface="Courier" charset="0"/>
                <a:ea typeface="Courier" charset="0"/>
                <a:cs typeface="Courier" charset="0"/>
              </a:rPr>
              <a:t>cout</a:t>
            </a:r>
            <a:r>
              <a:rPr lang="en-US" altLang="en-US" sz="2200" dirty="0">
                <a:latin typeface="Courier" charset="0"/>
                <a:ea typeface="Courier" charset="0"/>
                <a:cs typeface="Courier" charset="0"/>
              </a:rPr>
              <a:t> &lt;&lt; </a:t>
            </a:r>
            <a:r>
              <a:rPr lang="en-US" altLang="en-US" sz="2200" dirty="0" err="1">
                <a:latin typeface="Courier" charset="0"/>
                <a:ea typeface="Courier" charset="0"/>
                <a:cs typeface="Courier" charset="0"/>
              </a:rPr>
              <a:t>anAccount.balance</a:t>
            </a:r>
            <a:r>
              <a:rPr lang="en-US" altLang="en-US" sz="2200" dirty="0">
                <a:latin typeface="Courier" charset="0"/>
                <a:ea typeface="Courier" charset="0"/>
                <a:cs typeface="Courier" charset="0"/>
              </a:rPr>
              <a:t>() &lt;&lt; </a:t>
            </a:r>
            <a:r>
              <a:rPr lang="en-US" altLang="en-US" sz="2200" dirty="0" err="1">
                <a:latin typeface="Courier" charset="0"/>
                <a:ea typeface="Courier" charset="0"/>
                <a:cs typeface="Courier" charset="0"/>
              </a:rPr>
              <a:t>endl</a:t>
            </a:r>
            <a:r>
              <a:rPr lang="en-US" altLang="en-US" sz="2200" dirty="0" smtClean="0">
                <a:latin typeface="Courier" charset="0"/>
                <a:ea typeface="Courier" charset="0"/>
                <a:cs typeface="Courier" charset="0"/>
              </a:rPr>
              <a:t>;</a:t>
            </a:r>
            <a:endParaRPr lang="en-US" altLang="en-US" sz="2200" b="0" dirty="0">
              <a:effectLst/>
              <a:latin typeface="Courier" charset="0"/>
              <a:ea typeface="Courier" charset="0"/>
              <a:cs typeface="Courier" charset="0"/>
            </a:endParaRPr>
          </a:p>
          <a:p>
            <a:r>
              <a:rPr lang="en-US" altLang="en-US" dirty="0" smtClean="0"/>
              <a:t>Here is a </a:t>
            </a:r>
            <a:r>
              <a:rPr lang="en-US" altLang="en-US" i="1" dirty="0"/>
              <a:t>message  </a:t>
            </a:r>
            <a:r>
              <a:rPr lang="en-US" altLang="en-US" dirty="0"/>
              <a:t>that tells the object to do something: </a:t>
            </a:r>
          </a:p>
          <a:p>
            <a:pPr marL="109728" indent="0">
              <a:buNone/>
            </a:pPr>
            <a:r>
              <a:rPr lang="en-US" altLang="en-US" sz="2400" dirty="0">
                <a:latin typeface="Courier" charset="0"/>
                <a:ea typeface="Courier" charset="0"/>
                <a:cs typeface="Courier" charset="0"/>
              </a:rPr>
              <a:t>  </a:t>
            </a:r>
            <a:r>
              <a:rPr lang="en-US" altLang="en-US" sz="2400" dirty="0" smtClean="0">
                <a:latin typeface="Courier" charset="0"/>
                <a:ea typeface="Courier" charset="0"/>
                <a:cs typeface="Courier" charset="0"/>
              </a:rPr>
              <a:t> </a:t>
            </a:r>
            <a:r>
              <a:rPr lang="en-US" altLang="en-US" sz="2200" dirty="0" err="1">
                <a:latin typeface="Courier" charset="0"/>
                <a:ea typeface="Courier" charset="0"/>
                <a:cs typeface="Courier" charset="0"/>
              </a:rPr>
              <a:t>anAccount.withdraw</a:t>
            </a:r>
            <a:r>
              <a:rPr lang="en-US" altLang="en-US" sz="2200" dirty="0">
                <a:latin typeface="Courier" charset="0"/>
                <a:ea typeface="Courier" charset="0"/>
                <a:cs typeface="Courier" charset="0"/>
              </a:rPr>
              <a:t>(25.00);</a:t>
            </a:r>
          </a:p>
          <a:p>
            <a:pPr algn="just">
              <a:spcBef>
                <a:spcPct val="24000"/>
              </a:spcBef>
            </a:pPr>
            <a:endParaRPr lang="en-US" altLang="en-US" b="0" dirty="0">
              <a:effectLst/>
            </a:endParaRPr>
          </a:p>
          <a:p>
            <a:endParaRPr lang="en-US" altLang="en-US" b="0" dirty="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316493780</TotalTime>
  <Pages>72</Pages>
  <Words>1957</Words>
  <Application>Microsoft Macintosh PowerPoint</Application>
  <PresentationFormat>On-screen Show (4:3)</PresentationFormat>
  <Paragraphs>330</Paragraphs>
  <Slides>32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Book Antiqua</vt:lpstr>
      <vt:lpstr>Courier</vt:lpstr>
      <vt:lpstr>Courier New</vt:lpstr>
      <vt:lpstr>Symbol</vt:lpstr>
      <vt:lpstr>Times New Roman</vt:lpstr>
      <vt:lpstr>Arial</vt:lpstr>
      <vt:lpstr>Office Theme</vt:lpstr>
      <vt:lpstr>Document</vt:lpstr>
      <vt:lpstr>PowerPoint Presentation</vt:lpstr>
      <vt:lpstr>Goals</vt:lpstr>
      <vt:lpstr>Find the objects in this specification</vt:lpstr>
      <vt:lpstr>Nouns are potential classes</vt:lpstr>
      <vt:lpstr>Operations and State</vt:lpstr>
      <vt:lpstr>Some objects need 2 or more arguments in the constructor</vt:lpstr>
      <vt:lpstr>Class Diagram:  Name, State, Functions</vt:lpstr>
      <vt:lpstr>Messages</vt:lpstr>
      <vt:lpstr>Messages</vt:lpstr>
      <vt:lpstr>Example Program Needs BankAccount.h and BankAccount.cpp</vt:lpstr>
      <vt:lpstr>Object Diagram</vt:lpstr>
      <vt:lpstr>class string</vt:lpstr>
      <vt:lpstr>string member functions length at find</vt:lpstr>
      <vt:lpstr>string member functions </vt:lpstr>
      <vt:lpstr>string operators [] and + </vt:lpstr>
      <vt:lpstr>string operators &gt;&gt; and &lt;&lt; </vt:lpstr>
      <vt:lpstr>classes ostream and istream</vt:lpstr>
      <vt:lpstr>classes ostream and istream</vt:lpstr>
      <vt:lpstr>Class Member Function Headings </vt:lpstr>
      <vt:lpstr>Class member function headings</vt:lpstr>
      <vt:lpstr>Why qualify member function headings?</vt:lpstr>
      <vt:lpstr>Another nonstandard class Grid</vt:lpstr>
      <vt:lpstr>Example</vt:lpstr>
      <vt:lpstr>Access the state of a Grid object</vt:lpstr>
      <vt:lpstr>Member Functions that Modify Grid objects</vt:lpstr>
      <vt:lpstr>Failing to Meet the Preconditions</vt:lpstr>
      <vt:lpstr>So what are we to do? </vt:lpstr>
      <vt:lpstr>One small Grid program</vt:lpstr>
      <vt:lpstr>Why Functions and Classes?</vt:lpstr>
      <vt:lpstr>Functions hide a lot of detail</vt:lpstr>
      <vt:lpstr>Reasons for functions</vt:lpstr>
      <vt:lpstr>Structured Programming  Object-Oriented Programming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Fundamentals with C++</dc:title>
  <dc:subject/>
  <dc:creator>Rick Mercer - University of Arizona, Tucson AZ</dc:creator>
  <cp:keywords/>
  <dc:description/>
  <cp:lastModifiedBy>Microsoft Office User</cp:lastModifiedBy>
  <cp:revision>105</cp:revision>
  <cp:lastPrinted>1999-08-08T04:40:38Z</cp:lastPrinted>
  <dcterms:created xsi:type="dcterms:W3CDTF">1995-07-23T21:08:00Z</dcterms:created>
  <dcterms:modified xsi:type="dcterms:W3CDTF">2018-01-05T20:15:05Z</dcterms:modified>
</cp:coreProperties>
</file>