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30" r:id="rId2"/>
    <p:sldId id="298" r:id="rId3"/>
    <p:sldId id="257" r:id="rId4"/>
    <p:sldId id="259" r:id="rId5"/>
    <p:sldId id="289" r:id="rId6"/>
    <p:sldId id="258" r:id="rId7"/>
    <p:sldId id="332" r:id="rId8"/>
    <p:sldId id="261" r:id="rId9"/>
    <p:sldId id="331" r:id="rId10"/>
    <p:sldId id="262" r:id="rId11"/>
    <p:sldId id="264" r:id="rId12"/>
    <p:sldId id="263" r:id="rId13"/>
    <p:sldId id="265" r:id="rId14"/>
    <p:sldId id="268" r:id="rId15"/>
    <p:sldId id="319" r:id="rId16"/>
    <p:sldId id="320" r:id="rId17"/>
    <p:sldId id="321" r:id="rId18"/>
    <p:sldId id="327" r:id="rId19"/>
    <p:sldId id="328" r:id="rId20"/>
    <p:sldId id="329" r:id="rId21"/>
    <p:sldId id="322" r:id="rId22"/>
    <p:sldId id="323" r:id="rId23"/>
    <p:sldId id="326" r:id="rId24"/>
    <p:sldId id="318" r:id="rId25"/>
    <p:sldId id="270" r:id="rId26"/>
    <p:sldId id="290" r:id="rId27"/>
    <p:sldId id="291" r:id="rId28"/>
    <p:sldId id="293" r:id="rId29"/>
    <p:sldId id="292" r:id="rId30"/>
    <p:sldId id="294" r:id="rId31"/>
    <p:sldId id="295" r:id="rId32"/>
    <p:sldId id="296" r:id="rId33"/>
    <p:sldId id="303" r:id="rId34"/>
    <p:sldId id="304" r:id="rId3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0069"/>
    <a:srgbClr val="FF0066"/>
    <a:srgbClr val="777777"/>
    <a:srgbClr val="393939"/>
    <a:srgbClr val="5F5F5F"/>
    <a:srgbClr val="B2B2B2"/>
    <a:srgbClr val="29292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60"/>
  </p:normalViewPr>
  <p:slideViewPr>
    <p:cSldViewPr>
      <p:cViewPr varScale="1">
        <p:scale>
          <a:sx n="82" d="100"/>
          <a:sy n="82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71513" y="8305800"/>
            <a:ext cx="55768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1100" u="sng" dirty="0">
                <a:latin typeface="Times New Roman Regular" charset="0"/>
              </a:rPr>
              <a:t>Computing Fundamentals with C++</a:t>
            </a:r>
            <a:r>
              <a:rPr lang="en-US" altLang="en-US" sz="1100" dirty="0">
                <a:latin typeface="Times New Roman Regular" charset="0"/>
              </a:rPr>
              <a:t>, Object-Oriented Programming and Design, 2nd Edition  Rick Mercer, 1999  Franklin, </a:t>
            </a:r>
            <a:r>
              <a:rPr lang="en-US" altLang="en-US" sz="1100" dirty="0" err="1">
                <a:latin typeface="Times New Roman Regular" charset="0"/>
              </a:rPr>
              <a:t>Beedle</a:t>
            </a:r>
            <a:r>
              <a:rPr lang="en-US" altLang="en-US" sz="1100" dirty="0">
                <a:latin typeface="Times New Roman Regular" charset="0"/>
              </a:rPr>
              <a:t>, and Associates</a:t>
            </a:r>
            <a:endParaRPr lang="en-US" altLang="en-US" sz="1200" dirty="0">
              <a:latin typeface="Times New Roma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0225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7015" y="8742157"/>
            <a:ext cx="39113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4564D4E-C52D-EA4D-BC3A-2F2046402C10}" type="slidenum">
              <a:rPr lang="en-US" altLang="en-US" sz="1400" b="0" i="0">
                <a:latin typeface="Times New Roman Regular" charset="0"/>
              </a:rPr>
              <a:pPr algn="r"/>
              <a:t>‹#›</a:t>
            </a:fld>
            <a:endParaRPr lang="en-US" altLang="en-US" sz="1400" b="0" i="0" dirty="0">
              <a:latin typeface="Times New Roman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1E76A-61FF-FE4A-B170-8F34C2A27505}" type="datetimeFigureOut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B2BF1C-4EF8-8448-A850-E7B3BE71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3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65760">
              <a:buSzPct val="90000"/>
              <a:defRPr sz="2800"/>
            </a:lvl1pPr>
            <a:lvl2pPr marL="914400" indent="-365760">
              <a:buSzPct val="90000"/>
              <a:defRPr sz="2600"/>
            </a:lvl2pPr>
            <a:lvl3pPr marL="1371600">
              <a:buSzPct val="90000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33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518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3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800100" indent="-4572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26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028700" indent="-34290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4A4A-ED17-6941-99F9-8D2BA046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4334" y="4584391"/>
            <a:ext cx="3989575" cy="1557250"/>
          </a:xfrm>
        </p:spPr>
        <p:txBody>
          <a:bodyPr anchor="t">
            <a:normAutofit/>
          </a:bodyPr>
          <a:lstStyle/>
          <a:p>
            <a:pPr algn="l"/>
            <a:r>
              <a:rPr lang="en-US" sz="3600"/>
              <a:t>C++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70B50-D773-E44C-84A9-42A9F0391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4335" y="3855256"/>
            <a:ext cx="3989573" cy="729135"/>
          </a:xfrm>
        </p:spPr>
        <p:txBody>
          <a:bodyPr anchor="b">
            <a:normAutofit/>
          </a:bodyPr>
          <a:lstStyle/>
          <a:p>
            <a:pPr algn="l"/>
            <a:r>
              <a:rPr lang="en-US" sz="1500"/>
              <a:t>Rick Mercer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2BCFB-6299-E04D-BC15-9DF9CF06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1017"/>
          <a:stretch/>
        </p:blipFill>
        <p:spPr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777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 Definition (comments removed) </a:t>
            </a:r>
            <a:endParaRPr lang="en-US" altLang="en-US" sz="2400" dirty="0"/>
          </a:p>
        </p:txBody>
      </p:sp>
      <p:sp>
        <p:nvSpPr>
          <p:cNvPr id="265222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305800" cy="49530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&lt;string&gt;</a:t>
            </a:r>
            <a:br>
              <a:rPr lang="en-US" sz="18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</a:br>
            <a:endParaRPr lang="en-US" sz="1200" dirty="0">
              <a:solidFill>
                <a:srgbClr val="2A00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10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{</a:t>
            </a:r>
            <a:endParaRPr lang="en-US" sz="1800" dirty="0">
              <a:solidFill>
                <a:srgbClr val="7F0055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&amp;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initName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b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   </a:t>
            </a: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initBalance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>
              <a:solidFill>
                <a:srgbClr val="7F0055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void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deposit(</a:t>
            </a: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depositAmount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void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withdraw(</a:t>
            </a: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withdrawalAmount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  double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getBalance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</a:t>
            </a:r>
            <a:r>
              <a:rPr lang="en-US" sz="180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getName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</a:t>
            </a:r>
            <a:r>
              <a:rPr lang="en-US" sz="180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1800" dirty="0">
              <a:solidFill>
                <a:srgbClr val="7F0055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180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en-US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mr-IN" sz="18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mr-IN" sz="1800" dirty="0">
              <a:latin typeface="Courier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 Definitions</a:t>
            </a:r>
            <a:endParaRPr lang="en-US" altLang="en-US" sz="2400" dirty="0"/>
          </a:p>
        </p:txBody>
      </p:sp>
      <p:sp>
        <p:nvSpPr>
          <p:cNvPr id="26931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897062"/>
            <a:ext cx="7886700" cy="4351338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The following things can be determined from a class definition</a:t>
            </a:r>
          </a:p>
          <a:p>
            <a:pPr lvl="1"/>
            <a:r>
              <a:rPr lang="en-US" altLang="en-US" dirty="0"/>
              <a:t>The class name</a:t>
            </a:r>
          </a:p>
          <a:p>
            <a:pPr lvl="1"/>
            <a:r>
              <a:rPr lang="en-US" altLang="en-US" dirty="0"/>
              <a:t>The name of all member functions</a:t>
            </a:r>
          </a:p>
          <a:p>
            <a:pPr lvl="1"/>
            <a:r>
              <a:rPr lang="en-US" altLang="en-US" dirty="0"/>
              <a:t>The return type of any function (or if it is void)</a:t>
            </a:r>
          </a:p>
          <a:p>
            <a:pPr lvl="1"/>
            <a:r>
              <a:rPr lang="en-US" altLang="en-US" dirty="0"/>
              <a:t>The number and type of arguments required in any member function call</a:t>
            </a:r>
          </a:p>
          <a:p>
            <a:pPr lvl="1"/>
            <a:r>
              <a:rPr lang="en-US" altLang="en-US" dirty="0"/>
              <a:t>The action of each member function </a:t>
            </a:r>
            <a:r>
              <a:rPr lang="en-US" altLang="en-US" i="1" dirty="0"/>
              <a:t>if it has comments, that is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 Definitions</a:t>
            </a:r>
            <a:endParaRPr lang="en-US" altLang="en-US" sz="2800" dirty="0"/>
          </a:p>
        </p:txBody>
      </p:sp>
      <p:sp>
        <p:nvSpPr>
          <p:cNvPr id="267269" name="Rectangle 5"/>
          <p:cNvSpPr>
            <a:spLocks noGrp="1" noChangeArrowheads="1"/>
          </p:cNvSpPr>
          <p:nvPr>
            <p:ph idx="1"/>
          </p:nvPr>
        </p:nvSpPr>
        <p:spPr>
          <a:xfrm>
            <a:off x="552450" y="1905000"/>
            <a:ext cx="8134350" cy="44196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 definitions </a:t>
            </a:r>
          </a:p>
          <a:p>
            <a:pPr lvl="1"/>
            <a:r>
              <a:rPr lang="en-US" altLang="en-US" dirty="0"/>
              <a:t>represent the interface, which is the collection of available messages</a:t>
            </a:r>
          </a:p>
          <a:p>
            <a:pPr lvl="1"/>
            <a:r>
              <a:rPr lang="en-US" altLang="en-US" dirty="0"/>
              <a:t>describe the member function headings to enable syntactically correct messages</a:t>
            </a:r>
          </a:p>
          <a:p>
            <a:pPr lvl="1"/>
            <a:r>
              <a:rPr lang="en-US" altLang="en-US" dirty="0"/>
              <a:t>describes the data members </a:t>
            </a:r>
          </a:p>
          <a:p>
            <a:pPr lvl="2"/>
            <a:r>
              <a:rPr lang="en-US" altLang="en-US" dirty="0"/>
              <a:t>the values each object will remember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Objects are about </a:t>
            </a:r>
            <a:br>
              <a:rPr lang="en-US" altLang="en-US" dirty="0"/>
            </a:br>
            <a:r>
              <a:rPr lang="en-US" altLang="en-US" dirty="0"/>
              <a:t>Operations and State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82955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The </a:t>
            </a:r>
            <a:r>
              <a:rPr lang="en-US" altLang="en-US" i="1" dirty="0"/>
              <a:t>function-headings </a:t>
            </a:r>
            <a:r>
              <a:rPr lang="en-US" altLang="en-US" dirty="0"/>
              <a:t>after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public:</a:t>
            </a:r>
            <a:r>
              <a:rPr lang="en-US" altLang="en-US" dirty="0"/>
              <a:t> represent the messages that may be sent to any object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data-members</a:t>
            </a:r>
            <a:r>
              <a:rPr lang="en-US" altLang="en-US" dirty="0"/>
              <a:t> after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private:</a:t>
            </a:r>
            <a:r>
              <a:rPr lang="en-US" altLang="en-US" dirty="0"/>
              <a:t> store the state of any object</a:t>
            </a:r>
          </a:p>
          <a:p>
            <a:pPr lvl="1"/>
            <a:r>
              <a:rPr lang="en-US" altLang="en-US" dirty="0"/>
              <a:t>every instance of a class has it own separate state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Construct an object, send Messages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534400" cy="47244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This code would compile, but not build until</a:t>
            </a:r>
            <a:b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the methods are implemented in </a:t>
            </a:r>
            <a:r>
              <a:rPr 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BankAccout.cpp</a:t>
            </a:r>
            <a:endParaRPr lang="en-US" sz="2000" dirty="0">
              <a:solidFill>
                <a:srgbClr val="7F0055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200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iostream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#include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200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BankAccount.h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for class </a:t>
            </a:r>
            <a:r>
              <a:rPr 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endParaRPr lang="en-US" sz="200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anAcct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"Alex"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50.00 );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Construct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anAcct.withdraw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(20.00);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Modify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mr-IN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anAcct.deposit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(40.00);   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</a:t>
            </a:r>
            <a:r>
              <a:rPr lang="mr-IN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Modify</a:t>
            </a:r>
            <a:endParaRPr lang="mr-IN" sz="2000" dirty="0">
              <a:solidFill>
                <a:srgbClr val="3F7F5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anAcct.getName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&lt;&lt;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 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Access 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anAcct.getBalance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&lt;&lt;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Access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0;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91440" indent="0">
              <a:lnSpc>
                <a:spcPct val="95000"/>
              </a:lnSpc>
              <a:spcBef>
                <a:spcPts val="0"/>
              </a:spcBef>
              <a:buNone/>
            </a:pPr>
            <a:endParaRPr lang="en-US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5659160"/>
            <a:ext cx="1295400" cy="10464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1800" i="1" dirty="0"/>
              <a:t>Output</a:t>
            </a:r>
          </a:p>
          <a:p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Alex</a:t>
            </a:r>
          </a:p>
          <a:p>
            <a:r>
              <a:rPr lang="it-IT" sz="2200" dirty="0">
                <a:latin typeface="Courier" charset="0"/>
                <a:ea typeface="Courier" charset="0"/>
                <a:cs typeface="Courier" charset="0"/>
              </a:rPr>
              <a:t>70</a:t>
            </a:r>
            <a:endParaRPr lang="en-US" sz="22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Implementing Class Member Functions</a:t>
            </a:r>
          </a:p>
        </p:txBody>
      </p:sp>
      <p:sp>
        <p:nvSpPr>
          <p:cNvPr id="306183" name="Rectangle 7"/>
          <p:cNvSpPr>
            <a:spLocks noGrp="1" noChangeArrowheads="1"/>
          </p:cNvSpPr>
          <p:nvPr>
            <p:ph idx="1"/>
          </p:nvPr>
        </p:nvSpPr>
        <p:spPr>
          <a:xfrm>
            <a:off x="628650" y="1828800"/>
            <a:ext cx="805815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 member function implementation are similar to their non-member counterparts </a:t>
            </a:r>
          </a:p>
          <a:p>
            <a:r>
              <a:rPr lang="en-US" altLang="en-US" dirty="0"/>
              <a:t>All class member functions must be qualified with the class name and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altLang="en-US" dirty="0"/>
              <a:t> scope resolution operator</a:t>
            </a:r>
          </a:p>
          <a:p>
            <a:pPr lvl="1"/>
            <a:r>
              <a:rPr lang="en-US" altLang="en-US" dirty="0"/>
              <a:t>Important! This gives the member functions access to the private data members.</a:t>
            </a:r>
          </a:p>
          <a:p>
            <a:r>
              <a:rPr lang="en-US" altLang="en-US" dirty="0"/>
              <a:t>Constructors have the same name as the class and no return type</a:t>
            </a:r>
          </a:p>
          <a:p>
            <a:r>
              <a:rPr lang="en-US" altLang="en-US" dirty="0"/>
              <a:t>Modifying member functions can not have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const</a:t>
            </a:r>
            <a:endParaRPr lang="en-US" altLang="en-US" sz="2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altLang="en-US" dirty="0"/>
              <a:t> Accessing member functions should have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const</a:t>
            </a:r>
            <a:endParaRPr lang="en-US" alt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altLang="en-US" sz="2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878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3600" dirty="0"/>
              <a:t>Why have .h files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4191000"/>
          </a:xfrm>
          <a:noFill/>
          <a:ln/>
        </p:spPr>
        <p:txBody>
          <a:bodyPr lIns="92075" tIns="46038" rIns="92075" bIns="46038"/>
          <a:lstStyle/>
          <a:p>
            <a:pPr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The practice of studying a class through its interface represents a principle in software engineering</a:t>
            </a:r>
          </a:p>
          <a:p>
            <a:pPr lvl="1"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This allows us to separate the interface from the implementation, that are the details in the functions</a:t>
            </a:r>
          </a:p>
          <a:p>
            <a:pPr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In C++, interfaces are in header (</a:t>
            </a:r>
            <a:r>
              <a:rPr lang="en-US" sz="2600" dirty="0">
                <a:latin typeface="Courier" charset="0"/>
                <a:ea typeface="Courier" charset="0"/>
                <a:cs typeface="Courier" charset="0"/>
              </a:rPr>
              <a:t>.h</a:t>
            </a:r>
            <a:r>
              <a:rPr lang="en-US" dirty="0"/>
              <a:t>) files </a:t>
            </a:r>
          </a:p>
          <a:p>
            <a:pPr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Member function implementations are separated from class definitions in a </a:t>
            </a:r>
            <a:r>
              <a:rPr lang="en-US" sz="2600" dirty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en-US" sz="2600" dirty="0" err="1">
                <a:latin typeface="Courier" charset="0"/>
                <a:ea typeface="Courier" charset="0"/>
                <a:cs typeface="Courier" charset="0"/>
              </a:rPr>
              <a:t>cpp</a:t>
            </a:r>
            <a:r>
              <a:rPr lang="en-US" dirty="0"/>
              <a:t> file</a:t>
            </a:r>
            <a:endParaRPr lang="en-US" altLang="en-US" dirty="0"/>
          </a:p>
          <a:p>
            <a:pPr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Using .h file speeds up compilation (large programs)</a:t>
            </a:r>
          </a:p>
          <a:p>
            <a:pPr indent="-457200" defTabSz="9144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/>
              <a:t>It is easier to understand a type by looking at the interface rather than the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162140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3600" dirty="0"/>
              <a:t>Implementing Constructors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382000" cy="42672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r>
              <a:rPr lang="en-US" altLang="en-US" dirty="0"/>
              <a:t>The following constructor with parameters is called whenever objects are constructed like this </a:t>
            </a:r>
          </a:p>
          <a:p>
            <a:pPr marL="91440" indent="0"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("Mason", 2500.00);</a:t>
            </a:r>
          </a:p>
          <a:p>
            <a:pPr marL="9144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2000" dirty="0">
                <a:solidFill>
                  <a:srgbClr val="3F7F5F"/>
                </a:solidFill>
                <a:latin typeface="Courier" charset="0"/>
              </a:rPr>
              <a:t>// This code is in the file </a:t>
            </a:r>
            <a:r>
              <a:rPr lang="en-US" sz="2000" dirty="0" err="1">
                <a:solidFill>
                  <a:srgbClr val="3F7F5F"/>
                </a:solidFill>
                <a:latin typeface="Courier" charset="0"/>
              </a:rPr>
              <a:t>BankAccount.cpp</a:t>
            </a:r>
            <a:endParaRPr lang="en-US" alt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#include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2A00FF"/>
                </a:solidFill>
                <a:latin typeface="Courier" charset="0"/>
              </a:rPr>
              <a:t>"</a:t>
            </a:r>
            <a:r>
              <a:rPr lang="en-US" sz="2000" dirty="0" err="1">
                <a:solidFill>
                  <a:srgbClr val="2A00FF"/>
                </a:solidFill>
                <a:latin typeface="Courier" charset="0"/>
              </a:rPr>
              <a:t>BankAccount.h</a:t>
            </a:r>
            <a:r>
              <a:rPr lang="en-US" sz="2000" dirty="0">
                <a:solidFill>
                  <a:srgbClr val="2A00FF"/>
                </a:solidFill>
                <a:latin typeface="Courier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3F7F5F"/>
                </a:solidFill>
                <a:latin typeface="Courier" charset="0"/>
              </a:rPr>
              <a:t>// Get the definition</a:t>
            </a:r>
            <a:br>
              <a:rPr lang="en-US" sz="2000" dirty="0">
                <a:solidFill>
                  <a:srgbClr val="3F7F5F"/>
                </a:solidFill>
                <a:latin typeface="Courier" charset="0"/>
              </a:rPr>
            </a:br>
            <a:endParaRPr lang="en-US" sz="2000" dirty="0">
              <a:latin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</a:t>
            </a:r>
            <a:r>
              <a:rPr lang="en-US" sz="2000" dirty="0">
                <a:solidFill>
                  <a:srgbClr val="005032"/>
                </a:solidFill>
                <a:latin typeface="Courier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initName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                       </a:t>
            </a: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initBalance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)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initName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initBalance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The parameters are used to initialized the private instance variables </a:t>
            </a:r>
            <a:r>
              <a:rPr lang="en-US" dirty="0">
                <a:solidFill>
                  <a:srgbClr val="0000C0"/>
                </a:solidFill>
                <a:latin typeface="Courier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52477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Constructors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820862"/>
            <a:ext cx="7886700" cy="4351338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Constructors</a:t>
            </a:r>
          </a:p>
          <a:p>
            <a:r>
              <a:rPr lang="en-US" altLang="en-US" dirty="0"/>
              <a:t>They differ from the other member functions</a:t>
            </a:r>
          </a:p>
          <a:p>
            <a:pPr marL="1062990" lvl="1" indent="-514350">
              <a:buFont typeface="+mj-lt"/>
              <a:buAutoNum type="arabicPeriod"/>
            </a:pPr>
            <a:r>
              <a:rPr lang="en-US" altLang="en-US" dirty="0"/>
              <a:t>they have no return type</a:t>
            </a:r>
          </a:p>
          <a:p>
            <a:pPr marL="1062990" lvl="1" indent="-514350">
              <a:buFont typeface="+mj-lt"/>
              <a:buAutoNum type="arabicPeriod"/>
            </a:pPr>
            <a:r>
              <a:rPr lang="en-US" altLang="en-US" dirty="0"/>
              <a:t>they have the same name as the class</a:t>
            </a:r>
          </a:p>
        </p:txBody>
      </p:sp>
    </p:spTree>
    <p:extLst>
      <p:ext uri="{BB962C8B-B14F-4D97-AF65-F5344CB8AC3E}">
        <p14:creationId xmlns:p14="http://schemas.microsoft.com/office/powerpoint/2010/main" val="10891454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Constructors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Classes can have more than one constructor </a:t>
            </a:r>
          </a:p>
          <a:p>
            <a:r>
              <a:rPr lang="en-US" altLang="en-US" dirty="0"/>
              <a:t>Default constructors assign default values to the private instance variables</a:t>
            </a:r>
          </a:p>
          <a:p>
            <a:r>
              <a:rPr lang="en-US" altLang="en-US" dirty="0"/>
              <a:t>A default constructor is a constructor with no parameters and no return type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name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"?"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mr-IN" sz="2000" dirty="0" err="1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0.0;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91440" indent="0">
              <a:buNone/>
            </a:pPr>
            <a:endParaRPr lang="en-US" altLang="en-US" dirty="0"/>
          </a:p>
          <a:p>
            <a:pPr marL="9144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8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endParaRPr lang="mr-IN" sz="18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2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Goals</a:t>
            </a:r>
            <a:endParaRPr lang="en-US" altLang="en-US" dirty="0"/>
          </a:p>
        </p:txBody>
      </p:sp>
      <p:sp>
        <p:nvSpPr>
          <p:cNvPr id="325635" name="Rectangle 2051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01000" cy="4495800"/>
          </a:xfrm>
          <a:noFill/>
          <a:ln/>
        </p:spPr>
        <p:txBody>
          <a:bodyPr lIns="92075" tIns="46038" rIns="92075" bIns="46038"/>
          <a:lstStyle/>
          <a:p>
            <a:pPr lvl="0"/>
            <a:r>
              <a:rPr lang="en-GB" dirty="0"/>
              <a:t>Read and understand class definitions</a:t>
            </a:r>
            <a:endParaRPr lang="en-US" dirty="0"/>
          </a:p>
          <a:p>
            <a:pPr lvl="0"/>
            <a:r>
              <a:rPr lang="en-GB" dirty="0"/>
              <a:t>Implement class member functions using existing class definitions</a:t>
            </a:r>
            <a:endParaRPr lang="en-US" dirty="0"/>
          </a:p>
          <a:p>
            <a:pPr lvl="0"/>
            <a:r>
              <a:rPr lang="en-GB" dirty="0"/>
              <a:t>Apply some object-oriented design guidelines</a:t>
            </a:r>
            <a:endParaRPr lang="en-US" dirty="0"/>
          </a:p>
          <a:p>
            <a:pPr lvl="1"/>
            <a:endParaRPr lang="en-US" alt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Why Default Constructors?</a:t>
            </a:r>
          </a:p>
        </p:txBody>
      </p:sp>
      <p:sp>
        <p:nvSpPr>
          <p:cNvPr id="31437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5105400"/>
          </a:xfrm>
          <a:noFill/>
          <a:ln/>
        </p:spPr>
        <p:txBody>
          <a:bodyPr lIns="92075" tIns="46038" rIns="92075" bIns="46038"/>
          <a:lstStyle/>
          <a:p>
            <a:pPr lvl="0"/>
            <a:r>
              <a:rPr lang="en-GB" dirty="0"/>
              <a:t>Default constructors are required to have collections of objects; needed later with </a:t>
            </a:r>
            <a:r>
              <a:rPr lang="en-GB" sz="2200" dirty="0">
                <a:latin typeface="Courier" charset="0"/>
                <a:ea typeface="Courier" charset="0"/>
                <a:cs typeface="Courier" charset="0"/>
              </a:rPr>
              <a:t>vector</a:t>
            </a:r>
            <a:r>
              <a:rPr lang="en-GB" dirty="0"/>
              <a:t> objects</a:t>
            </a:r>
            <a:endParaRPr lang="en-US" dirty="0"/>
          </a:p>
          <a:p>
            <a:pPr lvl="0"/>
            <a:r>
              <a:rPr lang="en-GB" dirty="0"/>
              <a:t>Default constructors guarantee initialization to a specific state so programmers always know what to expect (more vivid examples are yet to come)</a:t>
            </a:r>
            <a:endParaRPr lang="en-US" dirty="0"/>
          </a:p>
          <a:p>
            <a:pPr lvl="0"/>
            <a:r>
              <a:rPr lang="en-GB"/>
              <a:t>Default constructors </a:t>
            </a:r>
            <a:r>
              <a:rPr lang="en-GB" dirty="0"/>
              <a:t>define the default values used when another default constructor is called</a:t>
            </a:r>
          </a:p>
          <a:p>
            <a:pPr lvl="1"/>
            <a:r>
              <a:rPr lang="en-GB" dirty="0"/>
              <a:t>For example, the default state for string is the empty string </a:t>
            </a:r>
            <a:r>
              <a:rPr lang="en-GB" dirty="0">
                <a:latin typeface="Courier" charset="0"/>
                <a:ea typeface="Courier" charset="0"/>
                <a:cs typeface="Courier" charset="0"/>
              </a:rPr>
              <a:t>""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mr-IN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buNone/>
            </a:pPr>
            <a:endParaRPr lang="en-US" altLang="en-US" dirty="0"/>
          </a:p>
          <a:p>
            <a:pPr marL="43434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9183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3600" dirty="0"/>
              <a:t>Implementing Modifiers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idx="1"/>
          </p:nvPr>
        </p:nvSpPr>
        <p:spPr>
          <a:xfrm>
            <a:off x="552450" y="1830387"/>
            <a:ext cx="7981950" cy="495141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Member functions are implemented like free functions and qualified with </a:t>
            </a:r>
            <a:r>
              <a:rPr lang="en-US" altLang="en-US" i="1" dirty="0"/>
              <a:t>class-name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::</a:t>
            </a:r>
          </a:p>
          <a:p>
            <a:pPr lvl="1"/>
            <a:r>
              <a:rPr lang="en-US" altLang="en-US" dirty="0"/>
              <a:t>The scope resolution operator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::</a:t>
            </a:r>
            <a:r>
              <a:rPr lang="en-US" altLang="en-US" dirty="0"/>
              <a:t> gives the modifier access to the private instance variables that need to be modified</a:t>
            </a:r>
          </a:p>
          <a:p>
            <a:pPr lvl="1"/>
            <a:r>
              <a:rPr lang="en-US" altLang="en-US" dirty="0"/>
              <a:t>In modifying member functions, the private data member 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en-US" altLang="en-US" dirty="0"/>
              <a:t> is changed so do</a:t>
            </a:r>
            <a:r>
              <a:rPr lang="en-US" altLang="en-US" i="1" dirty="0"/>
              <a:t> </a:t>
            </a:r>
            <a:r>
              <a:rPr lang="en-US" altLang="en-US" b="1" i="1" dirty="0"/>
              <a:t>not</a:t>
            </a:r>
            <a:r>
              <a:rPr lang="en-US" altLang="en-US" dirty="0"/>
              <a:t> use</a:t>
            </a:r>
            <a:r>
              <a:rPr lang="en-US" altLang="en-US" i="1" dirty="0"/>
              <a:t> </a:t>
            </a:r>
            <a:r>
              <a:rPr lang="en-US" altLang="en-US" sz="22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1200" dirty="0"/>
              <a:t> </a:t>
            </a:r>
            <a:r>
              <a:rPr lang="en-US" altLang="en-US" dirty="0"/>
              <a:t> </a:t>
            </a:r>
          </a:p>
          <a:p>
            <a:pPr marL="91440" indent="0">
              <a:lnSpc>
                <a:spcPts val="1800"/>
              </a:lnSpc>
              <a:spcBef>
                <a:spcPts val="120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::deposit(</a:t>
            </a: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depositAmount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) {</a:t>
            </a:r>
          </a:p>
          <a:p>
            <a:pPr marL="91440" indent="0">
              <a:lnSpc>
                <a:spcPts val="18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=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depositAmount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 marL="91440" indent="0">
              <a:lnSpc>
                <a:spcPts val="18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</a:t>
            </a:r>
          </a:p>
          <a:p>
            <a:pPr marL="91440" indent="0">
              <a:lnSpc>
                <a:spcPts val="1800"/>
              </a:lnSpc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::withdraw(</a:t>
            </a: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amount) {</a:t>
            </a:r>
          </a:p>
          <a:p>
            <a:pPr marL="91440" indent="0">
              <a:lnSpc>
                <a:spcPts val="18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=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- amount;</a:t>
            </a:r>
          </a:p>
          <a:p>
            <a:pPr marL="91440" indent="0">
              <a:lnSpc>
                <a:spcPts val="18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14617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Implementing Accessor Functions:</a:t>
            </a:r>
          </a:p>
        </p:txBody>
      </p:sp>
      <p:sp>
        <p:nvSpPr>
          <p:cNvPr id="314375" name="Rectangle 7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51054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Accessor functions must also be qualified with </a:t>
            </a:r>
            <a:r>
              <a:rPr lang="en-US" altLang="en-US" i="1" dirty="0"/>
              <a:t>class-name</a:t>
            </a:r>
            <a:r>
              <a:rPr lang="en-US" altLang="en-US" dirty="0"/>
              <a:t> :: to gives access to the state being used to return info </a:t>
            </a:r>
            <a:r>
              <a:rPr lang="en-US" altLang="en-US" i="1" dirty="0"/>
              <a:t> remember to write </a:t>
            </a:r>
            <a:r>
              <a:rPr lang="en-US" altLang="en-US" dirty="0" err="1">
                <a:solidFill>
                  <a:schemeClr val="tx2"/>
                </a:solidFill>
                <a:latin typeface="Courier Regular" charset="0"/>
              </a:rPr>
              <a:t>const</a:t>
            </a:r>
            <a:endParaRPr lang="en-US" altLang="en-US" dirty="0"/>
          </a:p>
          <a:p>
            <a:pPr marL="9144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   double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getBalance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() </a:t>
            </a:r>
            <a:r>
              <a:rPr lang="en-US" sz="2000" dirty="0" err="1">
                <a:solidFill>
                  <a:srgbClr val="7F0055"/>
                </a:solidFill>
                <a:latin typeface="Courier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   </a:t>
            </a: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balance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 }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200" dirty="0">
                <a:latin typeface="Courier" charset="0"/>
              </a:rPr>
            </a:br>
            <a:r>
              <a:rPr lang="en-US" sz="2000" dirty="0">
                <a:latin typeface="Courier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std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</a:t>
            </a:r>
            <a:r>
              <a:rPr lang="en-US" sz="2000" dirty="0">
                <a:solidFill>
                  <a:srgbClr val="005032"/>
                </a:solidFill>
                <a:latin typeface="Courier" charset="0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BankAccount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::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getName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() </a:t>
            </a:r>
            <a:r>
              <a:rPr lang="en-US" sz="2000" dirty="0" err="1">
                <a:solidFill>
                  <a:srgbClr val="7F0055"/>
                </a:solidFill>
                <a:latin typeface="Courier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   </a:t>
            </a:r>
            <a:r>
              <a:rPr lang="en-US" sz="2000" dirty="0">
                <a:solidFill>
                  <a:srgbClr val="7F0055"/>
                </a:solidFill>
                <a:latin typeface="Courier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C0"/>
                </a:solidFill>
                <a:latin typeface="Courier" charset="0"/>
              </a:rPr>
              <a:t>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  }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r>
              <a:rPr lang="en-US" altLang="en-US" dirty="0"/>
              <a:t>The state is now available with these messages</a:t>
            </a:r>
          </a:p>
          <a:p>
            <a:pPr marL="91440" indent="0">
              <a:spcBef>
                <a:spcPct val="20000"/>
              </a:spcBef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anAcct.getBalance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() &lt;&lt;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91440" indent="0">
              <a:spcBef>
                <a:spcPct val="20000"/>
              </a:spcBef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anAcct.getName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() &lt;&lt;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91440" indent="0">
              <a:spcBef>
                <a:spcPct val="20000"/>
              </a:spcBef>
              <a:buNone/>
            </a:pPr>
            <a:endParaRPr lang="en-US" alt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163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3 default </a:t>
            </a:r>
            <a:r>
              <a:rPr lang="en-US" sz="26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dirty="0"/>
              <a:t> objects that would have an initial balance of 0.0 and a name of  "?"</a:t>
            </a:r>
          </a:p>
          <a:p>
            <a:pPr marL="91440" indent="0">
              <a:buNone/>
            </a:pP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a, b, c;</a:t>
            </a:r>
          </a:p>
          <a:p>
            <a:r>
              <a:rPr lang="en-US" dirty="0"/>
              <a:t>Initialize </a:t>
            </a:r>
            <a:r>
              <a:rPr lang="en-US" sz="26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dirty="0"/>
              <a:t> objects with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dirty="0"/>
              <a:t> or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{}</a:t>
            </a:r>
          </a:p>
          <a:p>
            <a:pPr marL="91440" indent="0">
              <a:buNone/>
            </a:pP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anAcct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{"Kim", 123.45};</a:t>
            </a:r>
          </a:p>
          <a:p>
            <a:pPr marL="91440" indent="0">
              <a:buNone/>
            </a:pP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200" dirty="0" err="1">
                <a:latin typeface="Courier" charset="0"/>
                <a:ea typeface="Courier" charset="0"/>
                <a:cs typeface="Courier" charset="0"/>
              </a:rPr>
              <a:t>anotherAcct</a:t>
            </a:r>
            <a:r>
              <a:rPr lang="en-US" sz="2200" dirty="0">
                <a:latin typeface="Courier" charset="0"/>
                <a:ea typeface="Courier" charset="0"/>
                <a:cs typeface="Courier" charset="0"/>
              </a:rPr>
              <a:t> ("Chris", 200.00};</a:t>
            </a:r>
          </a:p>
        </p:txBody>
      </p:sp>
    </p:spTree>
    <p:extLst>
      <p:ext uri="{BB962C8B-B14F-4D97-AF65-F5344CB8AC3E}">
        <p14:creationId xmlns:p14="http://schemas.microsoft.com/office/powerpoint/2010/main" val="132842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Constructing Objects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820862"/>
            <a:ext cx="7886700" cy="4351338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en-US" dirty="0"/>
              <a:t>General form for object construction</a:t>
            </a:r>
          </a:p>
          <a:p>
            <a:pPr lvl="1">
              <a:buFont typeface="Symbol" charset="2"/>
              <a:buNone/>
            </a:pPr>
            <a:r>
              <a:rPr lang="en-US" altLang="en-US" dirty="0"/>
              <a:t>   </a:t>
            </a:r>
            <a:r>
              <a:rPr lang="en-US" altLang="en-US" i="1" dirty="0"/>
              <a:t>type  identifier(s)</a:t>
            </a:r>
            <a:r>
              <a:rPr lang="en-US" altLang="en-US" b="1" dirty="0">
                <a:solidFill>
                  <a:schemeClr val="tx2"/>
                </a:solidFill>
              </a:rPr>
              <a:t>; </a:t>
            </a:r>
          </a:p>
          <a:p>
            <a:pPr lvl="1">
              <a:buFont typeface="Symbol" charset="2"/>
              <a:buNone/>
            </a:pPr>
            <a:r>
              <a:rPr lang="en-US" altLang="en-US" dirty="0"/>
              <a:t>		-or-</a:t>
            </a:r>
          </a:p>
          <a:p>
            <a:pPr lvl="1">
              <a:buFont typeface="Symbol" charset="2"/>
              <a:buNone/>
            </a:pPr>
            <a:r>
              <a:rPr lang="en-US" altLang="en-US" dirty="0"/>
              <a:t>   </a:t>
            </a:r>
            <a:r>
              <a:rPr lang="en-US" altLang="en-US" i="1" dirty="0"/>
              <a:t>type  identifier</a:t>
            </a:r>
            <a:r>
              <a:rPr lang="en-US" altLang="en-US" b="1" dirty="0">
                <a:solidFill>
                  <a:schemeClr val="tx2"/>
                </a:solidFill>
              </a:rPr>
              <a:t>(</a:t>
            </a:r>
            <a:r>
              <a:rPr lang="en-US" altLang="en-US" dirty="0"/>
              <a:t> </a:t>
            </a:r>
            <a:r>
              <a:rPr lang="en-US" altLang="en-US" i="1" dirty="0"/>
              <a:t>initial-state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tx2"/>
                </a:solidFill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When passing one or more arguments to a constructor, enclose the arguments in </a:t>
            </a:r>
            <a:r>
              <a:rPr lang="en-US" altLang="en-US" sz="26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 or </a:t>
            </a:r>
            <a:r>
              <a:rPr lang="en-US" altLang="en-US" sz="2600" dirty="0">
                <a:solidFill>
                  <a:prstClr val="black"/>
                </a:solidFill>
                <a:latin typeface="Courier" charset="0"/>
                <a:ea typeface="Courier" charset="0"/>
                <a:cs typeface="Courier" charset="0"/>
              </a:rPr>
              <a:t>{}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marL="9144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string name("First I. L. Last");</a:t>
            </a:r>
          </a:p>
          <a:p>
            <a:pPr marL="9144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string name2{"Last, First"};     </a:t>
            </a:r>
          </a:p>
          <a:p>
            <a:pPr marL="9144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anAcct</a:t>
            </a:r>
            <a:r>
              <a:rPr lang="en-US" alt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"Alex"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50.00);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Symbol" charset="2"/>
              <a:buNone/>
            </a:pP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anAcct</a:t>
            </a:r>
            <a:r>
              <a:rPr lang="en-US" alt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 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"Alex"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50.00}; 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003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Constructing Objects</a:t>
            </a:r>
            <a:endParaRPr lang="en-US" altLang="en-US" sz="2400" dirty="0"/>
          </a:p>
        </p:txBody>
      </p:sp>
      <p:sp>
        <p:nvSpPr>
          <p:cNvPr id="278533" name="Rectangle 5"/>
          <p:cNvSpPr>
            <a:spLocks noGrp="1" noChangeArrowheads="1"/>
          </p:cNvSpPr>
          <p:nvPr>
            <p:ph idx="1"/>
          </p:nvPr>
        </p:nvSpPr>
        <p:spPr>
          <a:xfrm>
            <a:off x="552450" y="1828800"/>
            <a:ext cx="8058150" cy="49530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C++ default constructor calls keep the same format at creating objects from C++ primitives:</a:t>
            </a:r>
          </a:p>
          <a:p>
            <a:r>
              <a:rPr lang="en-US" altLang="en-US" dirty="0"/>
              <a:t>When calling the default constructor to create one or more objects, do not use the ()</a:t>
            </a:r>
            <a:endParaRPr lang="en-US" altLang="en-US" sz="2600" dirty="0">
              <a:latin typeface="Courier" charset="0"/>
              <a:ea typeface="Courier" charset="0"/>
              <a:cs typeface="Courier" charset="0"/>
            </a:endParaRPr>
          </a:p>
          <a:p>
            <a:pPr marL="9144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string s1, s2, s3;</a:t>
            </a:r>
          </a:p>
          <a:p>
            <a:pPr marL="91440" indent="0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a, b, c;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These are incorrect</a:t>
            </a:r>
            <a:br>
              <a:rPr lang="en-US" altLang="en-US" sz="3100" dirty="0"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</a:br>
            <a:r>
              <a:rPr lang="en-US" altLang="en-US" sz="3100" dirty="0">
                <a:latin typeface="Times New Roman" panose="02020603050405020304" pitchFamily="18" charset="0"/>
                <a:ea typeface="Courier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string s1(), s2(), s3(); 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Wrong</a:t>
            </a:r>
          </a:p>
          <a:p>
            <a:pPr marL="91440" indent="0"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a(), b(), c();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Wrong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Object-Oriented Design Heuristics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86750" cy="47244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Classes must be designed</a:t>
            </a:r>
          </a:p>
          <a:p>
            <a:pPr lvl="1"/>
            <a:r>
              <a:rPr lang="en-US" altLang="en-US" dirty="0"/>
              <a:t>function names, needed parameters and return types </a:t>
            </a:r>
          </a:p>
          <a:p>
            <a:r>
              <a:rPr lang="en-US" altLang="en-US" dirty="0"/>
              <a:t>There are some heuristics (guidelines) to help us make design decisions</a:t>
            </a:r>
          </a:p>
          <a:p>
            <a:pPr lvl="1">
              <a:spcBef>
                <a:spcPct val="40000"/>
              </a:spcBef>
              <a:buFont typeface="Symbol" charset="2"/>
              <a:buNone/>
            </a:pPr>
            <a:r>
              <a:rPr lang="en-US" altLang="en-US" sz="2800" dirty="0"/>
              <a:t>   </a:t>
            </a:r>
            <a:r>
              <a:rPr lang="en-US" altLang="en-US" sz="2800" b="1" dirty="0"/>
              <a:t> </a:t>
            </a:r>
            <a:r>
              <a:rPr lang="en-US" altLang="en-US" sz="2800" b="1" u="sng" dirty="0"/>
              <a:t>Design Heuristic</a:t>
            </a:r>
            <a:endParaRPr lang="en-US" altLang="en-US" sz="2800" b="1" dirty="0"/>
          </a:p>
          <a:p>
            <a:pPr lvl="1">
              <a:spcAft>
                <a:spcPct val="40000"/>
              </a:spcAft>
              <a:buFont typeface="Symbol" charset="2"/>
              <a:buNone/>
            </a:pPr>
            <a:r>
              <a:rPr lang="en-US" altLang="en-US" i="1" dirty="0"/>
              <a:t>      All data should be hidden within its class</a:t>
            </a:r>
          </a:p>
          <a:p>
            <a:pPr>
              <a:spcBef>
                <a:spcPct val="5000"/>
              </a:spcBef>
            </a:pPr>
            <a:r>
              <a:rPr lang="en-US" altLang="en-US" dirty="0"/>
              <a:t>Ramifications </a:t>
            </a:r>
          </a:p>
          <a:p>
            <a:pPr lvl="1"/>
            <a:r>
              <a:rPr lang="en-US" altLang="en-US" dirty="0"/>
              <a:t>Good: Can't mess up the state (compiler complains) </a:t>
            </a:r>
          </a:p>
          <a:p>
            <a:pPr lvl="1"/>
            <a:r>
              <a:rPr lang="en-US" altLang="en-US" dirty="0"/>
              <a:t>Good: Have to create interface of member functions</a:t>
            </a:r>
          </a:p>
          <a:p>
            <a:pPr lvl="1"/>
            <a:r>
              <a:rPr lang="en-US" altLang="en-US" dirty="0"/>
              <a:t>Bad: Extra coding, but worth it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686800" cy="13335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Cohesion Within a Class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924800" cy="502761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A class definition provides the public interface</a:t>
            </a:r>
          </a:p>
          <a:p>
            <a:pPr lvl="1"/>
            <a:r>
              <a:rPr lang="en-US" altLang="en-US" dirty="0"/>
              <a:t>The methods and state should be closely related</a:t>
            </a:r>
          </a:p>
          <a:p>
            <a:r>
              <a:rPr lang="en-US" altLang="en-US" dirty="0"/>
              <a:t>The related data objects necessary to carry out a message should be in the class</a:t>
            </a:r>
          </a:p>
          <a:p>
            <a:pPr lvl="1">
              <a:spcBef>
                <a:spcPct val="35000"/>
              </a:spcBef>
              <a:buFont typeface="Symbol" charset="2"/>
              <a:buNone/>
            </a:pPr>
            <a:r>
              <a:rPr lang="en-US" altLang="en-US" sz="2800" b="1" u="sng" dirty="0"/>
              <a:t>Design Heuristic </a:t>
            </a:r>
          </a:p>
          <a:p>
            <a:pPr lvl="1">
              <a:spcBef>
                <a:spcPct val="35000"/>
              </a:spcBef>
              <a:buFont typeface="Symbol" charset="2"/>
              <a:buNone/>
            </a:pPr>
            <a:r>
              <a:rPr lang="en-US" altLang="en-US" i="1" dirty="0"/>
              <a:t>     </a:t>
            </a:r>
            <a:r>
              <a:rPr lang="en-US" altLang="en-US" sz="2600" i="1" dirty="0"/>
              <a:t>Keep related data and behavior in one place</a:t>
            </a:r>
          </a:p>
          <a:p>
            <a:r>
              <a:rPr lang="en-US" altLang="en-US" dirty="0"/>
              <a:t>Ramifications</a:t>
            </a:r>
          </a:p>
          <a:p>
            <a:pPr lvl="1"/>
            <a:r>
              <a:rPr lang="en-US" altLang="en-US" dirty="0"/>
              <a:t>Good: Provides intuitive collection of operations </a:t>
            </a:r>
          </a:p>
          <a:p>
            <a:pPr lvl="1"/>
            <a:r>
              <a:rPr lang="en-US" altLang="en-US" dirty="0"/>
              <a:t>Good: Reduces the number of arguments in messages</a:t>
            </a:r>
          </a:p>
          <a:p>
            <a:pPr lvl="1"/>
            <a:r>
              <a:rPr lang="en-US" altLang="en-US" dirty="0"/>
              <a:t>Bad: None that I can think of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Cohesion</a:t>
            </a:r>
            <a:endParaRPr lang="en-US" altLang="en-US" sz="2400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86700" cy="4351338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Synonyms for cohesion:</a:t>
            </a:r>
          </a:p>
          <a:p>
            <a:pPr lvl="1"/>
            <a:r>
              <a:rPr lang="en-US" altLang="en-US" dirty="0"/>
              <a:t>hanging together</a:t>
            </a:r>
          </a:p>
          <a:p>
            <a:pPr lvl="1"/>
            <a:r>
              <a:rPr lang="en-US" altLang="en-US" dirty="0"/>
              <a:t>unity, adherence, solidarity</a:t>
            </a:r>
          </a:p>
          <a:p>
            <a:r>
              <a:rPr lang="en-US" altLang="en-US" dirty="0"/>
              <a:t>Cohesion means</a:t>
            </a:r>
          </a:p>
          <a:p>
            <a:pPr lvl="1"/>
            <a:r>
              <a:rPr lang="en-US" altLang="en-US" dirty="0"/>
              <a:t>data objects are related to the operations</a:t>
            </a:r>
          </a:p>
          <a:p>
            <a:pPr lvl="1"/>
            <a:r>
              <a:rPr lang="en-US" altLang="en-US" dirty="0"/>
              <a:t>operations are related to the data objects</a:t>
            </a:r>
          </a:p>
          <a:p>
            <a:pPr lvl="1"/>
            <a:r>
              <a:rPr lang="en-US" altLang="en-US" dirty="0"/>
              <a:t>data and operations are part of the same class definition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Cohesion</a:t>
            </a:r>
            <a:endParaRPr lang="en-US" altLang="en-US" sz="2400" dirty="0"/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86700" cy="4351338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For example, cohesion means </a:t>
            </a:r>
          </a:p>
          <a:p>
            <a:pPr lvl="1"/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dirty="0"/>
              <a:t> does not have operations like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dealCardDeck</a:t>
            </a:r>
            <a:r>
              <a:rPr lang="en-US" altLang="en-US" dirty="0"/>
              <a:t> or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ambientTemperature</a:t>
            </a:r>
            <a:r>
              <a:rPr lang="en-US" altLang="en-US" dirty="0"/>
              <a:t> or instance variables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velocity</a:t>
            </a:r>
            <a:r>
              <a:rPr lang="en-US" altLang="en-US" dirty="0"/>
              <a:t> or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meters</a:t>
            </a:r>
          </a:p>
          <a:p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dirty="0"/>
              <a:t> member functions have access to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en-US" altLang="en-US" dirty="0"/>
              <a:t>, something which often needs to be referenced </a:t>
            </a:r>
          </a:p>
          <a:p>
            <a:pPr lvl="1"/>
            <a:r>
              <a:rPr lang="en-US" altLang="en-US" dirty="0"/>
              <a:t>The private instance variable </a:t>
            </a:r>
            <a:r>
              <a:rPr lang="en-US" altLang="en-US" dirty="0">
                <a:latin typeface="Courier Regular" charset="0"/>
              </a:rPr>
              <a:t>balance</a:t>
            </a:r>
            <a:r>
              <a:rPr lang="en-US" altLang="en-US" dirty="0"/>
              <a:t> is not maintained separately or passed as an argument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8763000" cy="13335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Abstraction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600" dirty="0"/>
              <a:t>Abstraction is the act of using and/or understanding something without full knowledge of the implementation</a:t>
            </a:r>
          </a:p>
          <a:p>
            <a:r>
              <a:rPr lang="en-US" altLang="en-US" sz="2600" dirty="0"/>
              <a:t>Abstraction allows programmers to concentrate on the essentials</a:t>
            </a:r>
          </a:p>
          <a:p>
            <a:pPr lvl="1"/>
            <a:r>
              <a:rPr lang="en-US" altLang="en-US" sz="2400" dirty="0"/>
              <a:t>how does a </a:t>
            </a:r>
            <a:r>
              <a:rPr lang="en-US" alt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Grid</a:t>
            </a:r>
            <a:r>
              <a:rPr lang="en-US" altLang="en-US" sz="2400" dirty="0"/>
              <a:t> object move? No need to worry</a:t>
            </a:r>
          </a:p>
          <a:p>
            <a:pPr lvl="1"/>
            <a:r>
              <a:rPr lang="en-US" altLang="en-US" sz="2400" dirty="0"/>
              <a:t>how does </a:t>
            </a:r>
            <a:r>
              <a:rPr lang="en-US" alt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string::</a:t>
            </a:r>
            <a:r>
              <a:rPr lang="en-US" alt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substr</a:t>
            </a:r>
            <a:r>
              <a:rPr lang="en-US" alt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altLang="en-US" sz="2400" dirty="0"/>
              <a:t>work? Don't really need to know</a:t>
            </a:r>
          </a:p>
          <a:p>
            <a:pPr lvl="1"/>
            <a:r>
              <a:rPr lang="en-US" altLang="en-US" sz="2400" dirty="0"/>
              <a:t>How does a vector </a:t>
            </a:r>
            <a:r>
              <a:rPr lang="en-US" altLang="en-US" sz="2400" dirty="0" err="1"/>
              <a:t>push_back</a:t>
            </a:r>
            <a:r>
              <a:rPr lang="en-US" altLang="en-US" sz="2400" dirty="0"/>
              <a:t> a value? Maybe we will actually do that later</a:t>
            </a:r>
          </a:p>
        </p:txBody>
      </p:sp>
    </p:spTree>
    <p:extLst>
      <p:ext uri="{BB962C8B-B14F-4D97-AF65-F5344CB8AC3E}">
        <p14:creationId xmlns:p14="http://schemas.microsoft.com/office/powerpoint/2010/main" val="492427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6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3600" dirty="0"/>
              <a:t> or not?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81950" cy="4351338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Note that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/>
              <a:t> follows the accessing functions but not the modifying functions</a:t>
            </a:r>
          </a:p>
          <a:p>
            <a:r>
              <a:rPr lang="en-US" altLang="en-US" dirty="0"/>
              <a:t>This makes our object 'safer' by avoiding accidental modification</a:t>
            </a:r>
          </a:p>
          <a:p>
            <a:r>
              <a:rPr lang="en-US" altLang="en-US" dirty="0"/>
              <a:t>Using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/>
              <a:t> is necessary to allow objects be passed by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/>
              <a:t> reference to another function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sz="30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3200" dirty="0"/>
              <a:t> Messages are Okay, </a:t>
            </a:r>
            <a:br>
              <a:rPr lang="en-US" altLang="en-US" sz="3200" dirty="0"/>
            </a:br>
            <a:r>
              <a:rPr lang="en-US" altLang="en-US" sz="3200" dirty="0"/>
              <a:t>Non </a:t>
            </a:r>
            <a:r>
              <a:rPr lang="en-US" altLang="en-US" sz="30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3200" dirty="0"/>
              <a:t> are Errors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686800" cy="4267200"/>
          </a:xfrm>
          <a:noFill/>
          <a:ln/>
        </p:spPr>
        <p:txBody>
          <a:bodyPr lIns="92075" tIns="46038" rIns="92075" bIns="46038"/>
          <a:lstStyle/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void</a:t>
            </a:r>
            <a:r>
              <a:rPr lang="en-US" sz="20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display(</a:t>
            </a:r>
            <a:r>
              <a:rPr lang="en-US" sz="2000" b="1" dirty="0" err="1">
                <a:solidFill>
                  <a:srgbClr val="7F0055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0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dirty="0" err="1">
                <a:solidFill>
                  <a:srgbClr val="005032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0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&amp; b) {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OKAY to send name and balance messages since they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were both declared with </a:t>
            </a:r>
            <a:r>
              <a:rPr 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member functions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"{ </a:t>
            </a:r>
            <a:r>
              <a:rPr lang="en-US" sz="2000" dirty="0" err="1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: "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b.getName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&lt;&lt; </a:t>
            </a:r>
            <a:r>
              <a:rPr lang="mr-IN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", $"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b.getBalance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&lt;&lt; </a:t>
            </a:r>
            <a:r>
              <a:rPr lang="mr-IN" sz="2000" dirty="0">
                <a:solidFill>
                  <a:srgbClr val="2A00FF"/>
                </a:solidFill>
                <a:latin typeface="Courier" charset="0"/>
                <a:ea typeface="Courier" charset="0"/>
                <a:cs typeface="Courier" charset="0"/>
              </a:rPr>
              <a:t>" }"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&lt;&lt; </a:t>
            </a:r>
            <a:r>
              <a:rPr lang="mr-IN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endl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Modifying message to non-</a:t>
            </a:r>
            <a:r>
              <a:rPr lang="en-US" sz="2000" dirty="0" err="1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 member function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was not tagged as const. It should be an ERROR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b.</a:t>
            </a:r>
            <a:r>
              <a:rPr lang="en-US" sz="20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withdraw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(234.56); </a:t>
            </a:r>
            <a:r>
              <a:rPr lang="en-US" sz="2000" dirty="0">
                <a:solidFill>
                  <a:srgbClr val="3F7F5F"/>
                </a:solidFill>
                <a:latin typeface="Courier" charset="0"/>
                <a:ea typeface="Courier" charset="0"/>
                <a:cs typeface="Courier" charset="0"/>
              </a:rPr>
              <a:t>// &lt;- Error</a:t>
            </a:r>
          </a:p>
          <a:p>
            <a:pPr marL="9144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A C++ Specific Guideline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200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This leads to another guideline that is particular to C++ </a:t>
            </a:r>
          </a:p>
          <a:p>
            <a:pPr marL="91440" indent="0">
              <a:lnSpc>
                <a:spcPct val="90000"/>
              </a:lnSpc>
              <a:spcBef>
                <a:spcPct val="15000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 Regular" charset="0"/>
              </a:rPr>
              <a:t>        </a:t>
            </a:r>
            <a:r>
              <a:rPr lang="en-US" altLang="en-US" sz="2800" u="sng" dirty="0">
                <a:latin typeface="Times New Roman Regular" charset="0"/>
              </a:rPr>
              <a:t>Design Heuristic</a:t>
            </a:r>
            <a:endParaRPr lang="en-US" altLang="en-US" dirty="0"/>
          </a:p>
          <a:p>
            <a:pPr lvl="1">
              <a:lnSpc>
                <a:spcPct val="90000"/>
              </a:lnSpc>
              <a:buFont typeface="Symbol" charset="2"/>
              <a:buNone/>
            </a:pPr>
            <a:r>
              <a:rPr lang="en-US" altLang="en-US" sz="2600" i="1" dirty="0"/>
              <a:t>      Always declare accessor member functions as</a:t>
            </a:r>
          </a:p>
          <a:p>
            <a:pPr lvl="1">
              <a:lnSpc>
                <a:spcPct val="90000"/>
              </a:lnSpc>
              <a:buFont typeface="Symbol" charset="2"/>
              <a:buNone/>
            </a:pPr>
            <a:r>
              <a:rPr lang="en-US" altLang="en-US" sz="2600" i="1" dirty="0"/>
              <a:t>           </a:t>
            </a:r>
            <a:r>
              <a:rPr lang="en-US" altLang="en-US" sz="2600" i="1" dirty="0" err="1"/>
              <a:t>const</a:t>
            </a:r>
            <a:r>
              <a:rPr lang="en-US" altLang="en-US" sz="2600" i="1" dirty="0"/>
              <a:t>, Never declare modifiers as </a:t>
            </a:r>
            <a:r>
              <a:rPr lang="en-US" altLang="en-US" sz="2600" i="1" dirty="0" err="1"/>
              <a:t>const</a:t>
            </a:r>
            <a:endParaRPr lang="en-US" altLang="en-US" sz="2600" i="1" dirty="0"/>
          </a:p>
          <a:p>
            <a:r>
              <a:rPr lang="en-US" altLang="en-US" dirty="0"/>
              <a:t>This guideline is easy to forget</a:t>
            </a:r>
          </a:p>
          <a:p>
            <a:pPr lvl="1"/>
            <a:r>
              <a:rPr lang="en-US" altLang="en-US" dirty="0"/>
              <a:t>Unless you thoroughly test, you may not get a </a:t>
            </a:r>
            <a:r>
              <a:rPr lang="en-US" altLang="en-US" dirty="0" err="1"/>
              <a:t>compiletime</a:t>
            </a:r>
            <a:r>
              <a:rPr lang="en-US" altLang="en-US" dirty="0"/>
              <a:t> error </a:t>
            </a:r>
          </a:p>
          <a:p>
            <a:pPr lvl="1"/>
            <a:r>
              <a:rPr lang="en-US" altLang="en-US" dirty="0"/>
              <a:t>You will not be told something is wrong until you try to pass an instance of your new class by </a:t>
            </a:r>
            <a:r>
              <a:rPr lang="en-US" altLang="en-US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dirty="0"/>
              <a:t> reference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Naming Conventions</a:t>
            </a:r>
          </a:p>
        </p:txBody>
      </p:sp>
      <p:sp>
        <p:nvSpPr>
          <p:cNvPr id="29286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534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Rules #1, 2, and 3:</a:t>
            </a:r>
          </a:p>
          <a:p>
            <a:pPr lvl="1">
              <a:spcBef>
                <a:spcPct val="10000"/>
              </a:spcBef>
              <a:buFont typeface="Symbol" charset="2"/>
              <a:buNone/>
            </a:pPr>
            <a:r>
              <a:rPr lang="en-US" altLang="en-US" dirty="0"/>
              <a:t>1: Always use meaningful names</a:t>
            </a:r>
          </a:p>
          <a:p>
            <a:pPr lvl="1">
              <a:spcBef>
                <a:spcPct val="10000"/>
              </a:spcBef>
              <a:buFont typeface="Symbol" charset="2"/>
              <a:buNone/>
            </a:pPr>
            <a:r>
              <a:rPr lang="en-US" altLang="en-US" dirty="0"/>
              <a:t>2: Always use meaningful names</a:t>
            </a:r>
          </a:p>
          <a:p>
            <a:pPr lvl="1">
              <a:spcBef>
                <a:spcPct val="10000"/>
              </a:spcBef>
              <a:buFont typeface="Symbol" charset="2"/>
              <a:buNone/>
            </a:pPr>
            <a:r>
              <a:rPr lang="en-US" altLang="en-US" dirty="0"/>
              <a:t>3: Always use meaningful names</a:t>
            </a:r>
          </a:p>
          <a:p>
            <a:r>
              <a:rPr lang="en-US" altLang="en-US" dirty="0"/>
              <a:t>Rule #4</a:t>
            </a:r>
          </a:p>
          <a:p>
            <a:pPr>
              <a:buFont typeface="Symbol" charset="2"/>
              <a:buNone/>
            </a:pPr>
            <a:r>
              <a:rPr lang="en-US" altLang="en-US" dirty="0"/>
              <a:t>	Constructors: Name of the class</a:t>
            </a:r>
          </a:p>
          <a:p>
            <a:pPr>
              <a:spcBef>
                <a:spcPct val="10000"/>
              </a:spcBef>
              <a:buFont typeface="Symbol" charset="2"/>
              <a:buNone/>
            </a:pPr>
            <a:r>
              <a:rPr lang="en-US" altLang="en-US" dirty="0"/>
              <a:t>	Modifiers:	Verbs   </a:t>
            </a:r>
            <a:r>
              <a:rPr lang="en-US" altLang="en-US" sz="2600" dirty="0" err="1">
                <a:latin typeface="Courier Regular" charset="0"/>
              </a:rPr>
              <a:t>borrowBook</a:t>
            </a:r>
            <a:r>
              <a:rPr lang="en-US" altLang="en-US" sz="2600" dirty="0">
                <a:latin typeface="Courier Regular" charset="0"/>
              </a:rPr>
              <a:t> withdraw</a:t>
            </a:r>
            <a:endParaRPr lang="en-US" altLang="en-US" sz="2600" dirty="0"/>
          </a:p>
          <a:p>
            <a:pPr>
              <a:spcBef>
                <a:spcPct val="10000"/>
              </a:spcBef>
              <a:buFont typeface="Symbol" charset="2"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Accessors</a:t>
            </a:r>
            <a:r>
              <a:rPr lang="en-US" altLang="en-US" dirty="0"/>
              <a:t>:	Nouns with get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getLength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getName</a:t>
            </a:r>
            <a:endParaRPr lang="en-US" altLang="en-US" sz="2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5441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public:</a:t>
            </a:r>
            <a:r>
              <a:rPr lang="en-US" altLang="en-US" dirty="0"/>
              <a:t> or  </a:t>
            </a: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private: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3820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When designing a class, do this   </a:t>
            </a:r>
            <a:r>
              <a:rPr lang="en-US" altLang="en-US" i="1" dirty="0"/>
              <a:t>at least for now</a:t>
            </a:r>
            <a:endParaRPr lang="en-US" altLang="en-US" dirty="0"/>
          </a:p>
          <a:p>
            <a:pPr lvl="1"/>
            <a:r>
              <a:rPr lang="en-US" altLang="en-US" dirty="0"/>
              <a:t>place operations under </a:t>
            </a:r>
            <a:r>
              <a:rPr lang="en-US" altLang="en-US" sz="2600" dirty="0">
                <a:latin typeface="Courier Regular" charset="0"/>
              </a:rPr>
              <a:t>public:</a:t>
            </a:r>
            <a:endParaRPr lang="en-US" altLang="en-US" dirty="0"/>
          </a:p>
          <a:p>
            <a:pPr lvl="1"/>
            <a:r>
              <a:rPr lang="en-US" altLang="en-US" dirty="0"/>
              <a:t>place object that store state under </a:t>
            </a:r>
            <a:r>
              <a:rPr lang="en-US" altLang="en-US" sz="2600" dirty="0">
                <a:latin typeface="Courier Regular" charset="0"/>
              </a:rPr>
              <a:t>private:</a:t>
            </a:r>
          </a:p>
          <a:p>
            <a:r>
              <a:rPr lang="en-US" altLang="en-US" dirty="0"/>
              <a:t>Public messages can be sent from the block in which the object is declared</a:t>
            </a:r>
          </a:p>
          <a:p>
            <a:r>
              <a:rPr lang="en-US" altLang="en-US" dirty="0"/>
              <a:t>Private state can not be messed up like this</a:t>
            </a:r>
          </a:p>
          <a:p>
            <a:pPr marL="91440" indent="0"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myAcct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("Me", 10.00);</a:t>
            </a:r>
          </a:p>
          <a:p>
            <a:pPr marL="91440" indent="0">
              <a:buNone/>
            </a:pP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myAcct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mr-IN" sz="2000" dirty="0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altLang="en-US" sz="2000" dirty="0" err="1">
                <a:latin typeface="Courier" charset="0"/>
                <a:ea typeface="Courier" charset="0"/>
                <a:cs typeface="Courier" charset="0"/>
              </a:rPr>
              <a:t>myAcct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.</a:t>
            </a:r>
            <a:r>
              <a:rPr lang="mr-IN" sz="2000" dirty="0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err="1">
                <a:solidFill>
                  <a:srgbClr val="0000C0"/>
                </a:solidFill>
                <a:latin typeface="Courier" charset="0"/>
                <a:ea typeface="Courier" charset="0"/>
                <a:cs typeface="Courier" charset="0"/>
              </a:rPr>
              <a:t>balance</a:t>
            </a:r>
            <a:r>
              <a:rPr lang="en-US" altLang="en-US" sz="2000" dirty="0">
                <a:latin typeface="Courier" charset="0"/>
                <a:ea typeface="Courier" charset="0"/>
                <a:cs typeface="Courier" charset="0"/>
              </a:rPr>
              <a:t> + 999999.99;  </a:t>
            </a:r>
          </a:p>
        </p:txBody>
      </p:sp>
    </p:spTree>
    <p:extLst>
      <p:ext uri="{BB962C8B-B14F-4D97-AF65-F5344CB8AC3E}">
        <p14:creationId xmlns:p14="http://schemas.microsoft.com/office/powerpoint/2010/main" val="73085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What is "good" design?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1905000"/>
            <a:ext cx="813435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Design decisions may be based on making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a software component more maintainable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code that is easier to read and understand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software that is easy to use</a:t>
            </a:r>
          </a:p>
          <a:p>
            <a:pPr lvl="1">
              <a:spcBef>
                <a:spcPct val="10000"/>
              </a:spcBef>
            </a:pPr>
            <a:r>
              <a:rPr lang="en-US" altLang="en-US" dirty="0"/>
              <a:t>software that can be reused in other applications</a:t>
            </a:r>
          </a:p>
          <a:p>
            <a:r>
              <a:rPr lang="en-US" altLang="en-US" dirty="0"/>
              <a:t>There are usually tradeoffs to consider</a:t>
            </a:r>
          </a:p>
          <a:p>
            <a:r>
              <a:rPr lang="en-US" altLang="en-US" dirty="0"/>
              <a:t>There is rarely a perfect design</a:t>
            </a:r>
          </a:p>
          <a:p>
            <a:r>
              <a:rPr lang="en-US" altLang="en-US" dirty="0"/>
              <a:t>Design is influenced by many things</a:t>
            </a:r>
          </a:p>
        </p:txBody>
      </p:sp>
    </p:spTree>
    <p:extLst>
      <p:ext uri="{BB962C8B-B14F-4D97-AF65-F5344CB8AC3E}">
        <p14:creationId xmlns:p14="http://schemas.microsoft.com/office/powerpoint/2010/main" val="144808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102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Rectangle 1029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Rectangle 103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Rectangle 103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Rectangle 1032"/>
          <p:cNvSpPr>
            <a:spLocks noGrp="1" noChangeArrowheads="1"/>
          </p:cNvSpPr>
          <p:nvPr>
            <p:ph type="title"/>
          </p:nvPr>
        </p:nvSpPr>
        <p:spPr>
          <a:xfrm>
            <a:off x="228600" y="266700"/>
            <a:ext cx="8534400" cy="13335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en-US" dirty="0"/>
              <a:t>The C++ Class</a:t>
            </a:r>
          </a:p>
        </p:txBody>
      </p:sp>
      <p:sp>
        <p:nvSpPr>
          <p:cNvPr id="215049" name="Rectangle 103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600" dirty="0"/>
              <a:t>Consider the design of a </a:t>
            </a:r>
            <a:r>
              <a:rPr lang="en-US" alt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BankAccount</a:t>
            </a:r>
            <a:r>
              <a:rPr lang="en-US" altLang="en-US" sz="2600" dirty="0"/>
              <a:t> type to represent an account at a bank</a:t>
            </a:r>
          </a:p>
          <a:p>
            <a:r>
              <a:rPr lang="en-US" altLang="en-US" sz="2600" dirty="0"/>
              <a:t>Values</a:t>
            </a: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name</a:t>
            </a: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balance</a:t>
            </a:r>
            <a:r>
              <a:rPr lang="en-US" altLang="en-US" sz="2400" dirty="0"/>
              <a:t> </a:t>
            </a:r>
          </a:p>
          <a:p>
            <a:r>
              <a:rPr lang="en-US" altLang="en-US" sz="2600" dirty="0"/>
              <a:t>Operations</a:t>
            </a: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deposit</a:t>
            </a: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withdraw</a:t>
            </a: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</a:rPr>
              <a:t>getBalance</a:t>
            </a:r>
            <a:endParaRPr lang="en-US" alt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548640" lvl="1" indent="0"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</a:rPr>
              <a:t>getName</a:t>
            </a:r>
            <a:endParaRPr lang="en-US" altLang="en-US" sz="2400" dirty="0">
              <a:latin typeface="Courier" charset="0"/>
              <a:ea typeface="Courier" charset="0"/>
              <a:cs typeface="Courier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98952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126"/>
            <a:ext cx="8915400" cy="13255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altLang="en-US" dirty="0"/>
              <a:t>Design Decisions with</a:t>
            </a:r>
            <a:br>
              <a:rPr lang="en-US" altLang="en-US" dirty="0"/>
            </a:br>
            <a:r>
              <a:rPr lang="en-US" altLang="en-US" sz="3800" dirty="0"/>
              <a:t> </a:t>
            </a:r>
            <a:r>
              <a:rPr lang="en-US" altLang="en-US" sz="34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altLang="en-US" sz="34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endParaRPr lang="en-US" altLang="en-US" sz="3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05800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BankAccount</a:t>
            </a:r>
            <a:r>
              <a:rPr lang="en-US" altLang="en-US" dirty="0"/>
              <a:t> could have</a:t>
            </a:r>
          </a:p>
          <a:p>
            <a:pPr lvl="1"/>
            <a:r>
              <a:rPr lang="en-US" altLang="en-US" dirty="0"/>
              <a:t>more operations</a:t>
            </a:r>
          </a:p>
          <a:p>
            <a:pPr lvl="1"/>
            <a:r>
              <a:rPr lang="en-US" altLang="en-US" dirty="0"/>
              <a:t>more values</a:t>
            </a:r>
          </a:p>
          <a:p>
            <a:r>
              <a:rPr lang="en-US" alt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BankAccount</a:t>
            </a:r>
            <a:r>
              <a:rPr lang="en-US" altLang="en-US" dirty="0"/>
              <a:t> was designed to be simple because it is an introductory example</a:t>
            </a:r>
          </a:p>
          <a:p>
            <a:r>
              <a:rPr lang="en-US" altLang="en-US" dirty="0"/>
              <a:t>An account number wasn't present because </a:t>
            </a:r>
          </a:p>
          <a:p>
            <a:pPr lvl="1">
              <a:lnSpc>
                <a:spcPct val="100000"/>
              </a:lnSpc>
            </a:pPr>
            <a:r>
              <a:rPr lang="en-US" altLang="en-US" dirty="0"/>
              <a:t>it's easier to remember a name like "Smith" rather than a more realistic account number like "217051931"</a:t>
            </a:r>
          </a:p>
        </p:txBody>
      </p:sp>
    </p:spTree>
    <p:extLst>
      <p:ext uri="{BB962C8B-B14F-4D97-AF65-F5344CB8AC3E}">
        <p14:creationId xmlns:p14="http://schemas.microsoft.com/office/powerpoint/2010/main" val="142566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9E85-F7C3-114B-BE78-8A8E9077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B6BA-A70A-9746-A69A-7FECB773E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a new type can be captured as a class definition</a:t>
            </a:r>
          </a:p>
        </p:txBody>
      </p:sp>
    </p:spTree>
    <p:extLst>
      <p:ext uri="{BB962C8B-B14F-4D97-AF65-F5344CB8AC3E}">
        <p14:creationId xmlns:p14="http://schemas.microsoft.com/office/powerpoint/2010/main" val="215020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Class Definitions</a:t>
            </a:r>
          </a:p>
        </p:txBody>
      </p:sp>
      <p:sp>
        <p:nvSpPr>
          <p:cNvPr id="26317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5800" cy="48006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altLang="en-US" sz="2400" dirty="0"/>
              <a:t> </a:t>
            </a:r>
            <a:r>
              <a:rPr lang="en-US" altLang="en-US" sz="2400" i="1" dirty="0"/>
              <a:t> class-name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en-US" altLang="en-US" sz="2400" dirty="0">
              <a:latin typeface="Courier" charset="0"/>
              <a:ea typeface="Courier" charset="0"/>
              <a:cs typeface="Courier" charset="0"/>
            </a:endParaRP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public: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000" dirty="0"/>
              <a:t>   </a:t>
            </a:r>
            <a:r>
              <a:rPr lang="en-US" altLang="en-US" sz="2400" i="1" dirty="0"/>
              <a:t>class-name() 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  <a:r>
              <a:rPr lang="en-US" altLang="en-US" sz="2400" i="1" dirty="0">
                <a:solidFill>
                  <a:schemeClr val="tx2"/>
                </a:solidFill>
              </a:rPr>
              <a:t> </a:t>
            </a:r>
            <a:r>
              <a:rPr lang="en-US" altLang="en-US" sz="2400" i="1" dirty="0"/>
              <a:t>                        </a:t>
            </a:r>
            <a:r>
              <a:rPr lang="en-US" altLang="en-US" sz="2000" dirty="0"/>
              <a:t>// Default constructor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400" i="1" dirty="0"/>
              <a:t>   class-name(parameter-list)</a:t>
            </a:r>
            <a:r>
              <a:rPr lang="en-US" altLang="en-US" sz="2400" b="1" dirty="0">
                <a:solidFill>
                  <a:schemeClr val="tx2"/>
                </a:solidFill>
              </a:rPr>
              <a:t>;   </a:t>
            </a:r>
            <a:r>
              <a:rPr lang="en-US" altLang="en-US" sz="2000" dirty="0"/>
              <a:t>// Constructor with parameters</a:t>
            </a:r>
            <a:endParaRPr lang="en-US" altLang="en-US" sz="2400" i="1" dirty="0"/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400" i="1" dirty="0"/>
              <a:t>   function-heading</a:t>
            </a:r>
            <a:r>
              <a:rPr lang="en-US" altLang="en-US" sz="2400" b="1" dirty="0">
                <a:solidFill>
                  <a:schemeClr val="tx2"/>
                </a:solidFill>
              </a:rPr>
              <a:t>;                   </a:t>
            </a:r>
            <a:r>
              <a:rPr lang="en-US" altLang="en-US" sz="2000" dirty="0"/>
              <a:t>// Member functions that modify state</a:t>
            </a:r>
            <a:endParaRPr lang="en-US" altLang="en-US" sz="2400" dirty="0"/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400" i="1" dirty="0"/>
              <a:t>   function-heading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400" i="1" dirty="0"/>
              <a:t>   function-heading 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000" dirty="0"/>
              <a:t>// Members function that don't modify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000" i="1" dirty="0"/>
              <a:t>   </a:t>
            </a:r>
            <a:r>
              <a:rPr lang="en-US" altLang="en-US" sz="2400" i="1" dirty="0"/>
              <a:t>function-heading </a:t>
            </a:r>
            <a:r>
              <a:rPr lang="en-US" altLang="en-US" sz="2400" b="1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 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private: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object-declaration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  <a:r>
              <a:rPr lang="en-US" altLang="en-US" sz="2400" i="1" dirty="0"/>
              <a:t>                  </a:t>
            </a:r>
            <a:r>
              <a:rPr lang="en-US" altLang="en-US" sz="2000" dirty="0"/>
              <a:t>// Data members -- the state</a:t>
            </a:r>
            <a:endParaRPr lang="en-US" altLang="en-US" sz="2400" i="1" dirty="0"/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Font typeface="Symbol" charset="2"/>
              <a:buNone/>
            </a:pPr>
            <a:r>
              <a:rPr lang="en-US" altLang="en-US" sz="2400" i="1" dirty="0"/>
              <a:t>   object-declaration</a:t>
            </a:r>
            <a:r>
              <a:rPr lang="en-US" altLang="en-US" sz="2400" b="1" dirty="0">
                <a:solidFill>
                  <a:schemeClr val="tx2"/>
                </a:solidFill>
              </a:rPr>
              <a:t>;                  </a:t>
            </a:r>
            <a:r>
              <a:rPr lang="en-US" altLang="en-US" sz="2000" dirty="0"/>
              <a:t>// that can also be initialized here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2400" dirty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altLang="en-US" sz="2400" b="1" dirty="0">
                <a:solidFill>
                  <a:schemeClr val="tx2"/>
                </a:solidFill>
              </a:rPr>
              <a:t>;</a:t>
            </a:r>
          </a:p>
          <a:p>
            <a:pPr marL="457200" lvl="2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endParaRPr lang="en-US" altLang="en-US" sz="24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Some objects need 2 or more arguments in the constructor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45813" cy="4267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dirty="0"/>
              <a:t>,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altLang="en-US" dirty="0"/>
              <a:t>, and </a:t>
            </a:r>
            <a:r>
              <a:rPr lang="en-US" altLang="en-US" sz="2600" dirty="0">
                <a:latin typeface="Courier" charset="0"/>
                <a:ea typeface="Courier" charset="0"/>
                <a:cs typeface="Courier" charset="0"/>
              </a:rPr>
              <a:t>string</a:t>
            </a:r>
            <a:r>
              <a:rPr lang="en-US" altLang="en-US" dirty="0"/>
              <a:t> objects are initialized with only one argument and optional use </a:t>
            </a:r>
            <a:r>
              <a:rPr lang="en-US" altLang="en-US" sz="2800" dirty="0">
                <a:latin typeface="Courier" charset="0"/>
                <a:ea typeface="Courier" charset="0"/>
                <a:cs typeface="Courier" charset="0"/>
              </a:rPr>
              <a:t>( )</a:t>
            </a:r>
          </a:p>
          <a:p>
            <a:pPr marL="109728" indent="0">
              <a:buNone/>
            </a:pP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alt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 = 0;             </a:t>
            </a:r>
            <a:r>
              <a:rPr lang="en-US" alt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</a:t>
            </a: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n(0);</a:t>
            </a:r>
          </a:p>
          <a:p>
            <a:pPr marL="109728" indent="0">
              <a:buNone/>
            </a:pP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double x = 0.001;      double x(0.001);</a:t>
            </a:r>
          </a:p>
          <a:p>
            <a:pPr marL="109728" indent="0">
              <a:buNone/>
            </a:pP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string s = "Kim";      string s("</a:t>
            </a:r>
            <a:r>
              <a:rPr lang="en-US" alt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kim</a:t>
            </a:r>
            <a:r>
              <a:rPr lang="en-US" alt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");</a:t>
            </a:r>
          </a:p>
          <a:p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dirty="0"/>
              <a:t> objects require two arguments, initialization with = is not an option</a:t>
            </a:r>
          </a:p>
          <a:p>
            <a:r>
              <a:rPr lang="en-US" altLang="en-US" dirty="0"/>
              <a:t>The special function is named </a:t>
            </a:r>
            <a:r>
              <a:rPr lang="en-US" altLang="en-US" sz="26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endParaRPr lang="en-US" altLang="en-US" sz="2600" dirty="0">
              <a:latin typeface="Courier" charset="0"/>
              <a:ea typeface="Courier" charset="0"/>
              <a:cs typeface="Courier" charset="0"/>
            </a:endParaRPr>
          </a:p>
          <a:p>
            <a:pPr marL="109728" indent="0">
              <a:buNone/>
            </a:pPr>
            <a:r>
              <a:rPr lang="en-US" altLang="en-US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200" dirty="0" err="1">
                <a:latin typeface="Courier" charset="0"/>
                <a:ea typeface="Courier" charset="0"/>
                <a:cs typeface="Courier" charset="0"/>
              </a:rPr>
              <a:t>BankAccount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2200" dirty="0" err="1">
                <a:latin typeface="Courier" charset="0"/>
                <a:ea typeface="Courier" charset="0"/>
                <a:cs typeface="Courier" charset="0"/>
              </a:rPr>
              <a:t>anAccount</a:t>
            </a:r>
            <a:r>
              <a:rPr lang="en-US" altLang="en-US" sz="2200" dirty="0">
                <a:latin typeface="Courier" charset="0"/>
                <a:ea typeface="Courier" charset="0"/>
                <a:cs typeface="Courier" charset="0"/>
              </a:rPr>
              <a:t>("Kim", 100.00);</a:t>
            </a:r>
            <a:r>
              <a:rPr lang="en-US" altLang="en-US" sz="2200" b="0" dirty="0">
                <a:effectLst/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endParaRPr lang="en-US" alt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813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1677</Words>
  <Application>Microsoft Macintosh PowerPoint</Application>
  <PresentationFormat>On-screen Show (4:3)</PresentationFormat>
  <Paragraphs>278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Courier</vt:lpstr>
      <vt:lpstr>Courier Regular</vt:lpstr>
      <vt:lpstr>Menlo</vt:lpstr>
      <vt:lpstr>Symbol</vt:lpstr>
      <vt:lpstr>Times New Roman</vt:lpstr>
      <vt:lpstr>Times New Roman Regular</vt:lpstr>
      <vt:lpstr>Office Theme</vt:lpstr>
      <vt:lpstr>C++ Classes</vt:lpstr>
      <vt:lpstr>Goals</vt:lpstr>
      <vt:lpstr>Abstraction</vt:lpstr>
      <vt:lpstr>What is "good" design?</vt:lpstr>
      <vt:lpstr>The C++ Class</vt:lpstr>
      <vt:lpstr>Design Decisions with  class BankAccount</vt:lpstr>
      <vt:lpstr>Class Definitions</vt:lpstr>
      <vt:lpstr>Class Definitions</vt:lpstr>
      <vt:lpstr>Some objects need 2 or more arguments in the constructor</vt:lpstr>
      <vt:lpstr>Class Definition (comments removed) </vt:lpstr>
      <vt:lpstr>Class Definitions</vt:lpstr>
      <vt:lpstr>Class Definitions</vt:lpstr>
      <vt:lpstr>Objects are about  Operations and State</vt:lpstr>
      <vt:lpstr>Construct an object, send Messages</vt:lpstr>
      <vt:lpstr>Implementing Class Member Functions</vt:lpstr>
      <vt:lpstr>Why have .h files</vt:lpstr>
      <vt:lpstr>Implementing Constructors</vt:lpstr>
      <vt:lpstr>Constructors</vt:lpstr>
      <vt:lpstr>Default Constructors</vt:lpstr>
      <vt:lpstr>Why Default Constructors?</vt:lpstr>
      <vt:lpstr>Implementing Modifiers</vt:lpstr>
      <vt:lpstr>Implementing Accessor Functions:</vt:lpstr>
      <vt:lpstr>Construct Objects</vt:lpstr>
      <vt:lpstr>Constructing Objects</vt:lpstr>
      <vt:lpstr>Constructing Objects</vt:lpstr>
      <vt:lpstr>Object-Oriented Design Heuristics</vt:lpstr>
      <vt:lpstr>Cohesion Within a Class</vt:lpstr>
      <vt:lpstr>Cohesion</vt:lpstr>
      <vt:lpstr>Cohesion</vt:lpstr>
      <vt:lpstr>const or not?</vt:lpstr>
      <vt:lpstr>const Messages are Okay,  Non const are Errors</vt:lpstr>
      <vt:lpstr>A C++ Specific Guideline</vt:lpstr>
      <vt:lpstr>Naming Conventions</vt:lpstr>
      <vt:lpstr>public: or  private: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Classes</dc:title>
  <dc:creator>Mercer, Richard H - (mercer)</dc:creator>
  <cp:lastModifiedBy>Mercer, Richard H - (mercer)</cp:lastModifiedBy>
  <cp:revision>6</cp:revision>
  <cp:lastPrinted>2019-02-11T04:20:55Z</cp:lastPrinted>
  <dcterms:created xsi:type="dcterms:W3CDTF">2019-02-11T03:27:06Z</dcterms:created>
  <dcterms:modified xsi:type="dcterms:W3CDTF">2019-02-11T04:25:56Z</dcterms:modified>
</cp:coreProperties>
</file>