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vml" ContentType="application/vnd.openxmlformats-officedocument.vmlDrawing"/>
  <Default Extension="rels" ContentType="application/vnd.openxmlformats-package.relationships+xml"/>
  <Default Extension="emf" ContentType="image/x-emf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60" r:id="rId1"/>
  </p:sldMasterIdLst>
  <p:notesMasterIdLst>
    <p:notesMasterId r:id="rId47"/>
  </p:notesMasterIdLst>
  <p:handoutMasterIdLst>
    <p:handoutMasterId r:id="rId48"/>
  </p:handoutMasterIdLst>
  <p:sldIdLst>
    <p:sldId id="308" r:id="rId2"/>
    <p:sldId id="257" r:id="rId3"/>
    <p:sldId id="260" r:id="rId4"/>
    <p:sldId id="261" r:id="rId5"/>
    <p:sldId id="262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81" r:id="rId22"/>
    <p:sldId id="282" r:id="rId23"/>
    <p:sldId id="283" r:id="rId24"/>
    <p:sldId id="284" r:id="rId25"/>
    <p:sldId id="286" r:id="rId26"/>
    <p:sldId id="287" r:id="rId27"/>
    <p:sldId id="288" r:id="rId28"/>
    <p:sldId id="289" r:id="rId29"/>
    <p:sldId id="290" r:id="rId30"/>
    <p:sldId id="291" r:id="rId31"/>
    <p:sldId id="292" r:id="rId32"/>
    <p:sldId id="293" r:id="rId33"/>
    <p:sldId id="294" r:id="rId34"/>
    <p:sldId id="295" r:id="rId35"/>
    <p:sldId id="298" r:id="rId36"/>
    <p:sldId id="299" r:id="rId37"/>
    <p:sldId id="300" r:id="rId38"/>
    <p:sldId id="301" r:id="rId39"/>
    <p:sldId id="309" r:id="rId40"/>
    <p:sldId id="310" r:id="rId41"/>
    <p:sldId id="311" r:id="rId42"/>
    <p:sldId id="302" r:id="rId43"/>
    <p:sldId id="303" r:id="rId44"/>
    <p:sldId id="304" r:id="rId45"/>
    <p:sldId id="305" r:id="rId46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1C76"/>
    <a:srgbClr val="B50069"/>
    <a:srgbClr val="FF0066"/>
    <a:srgbClr val="777777"/>
    <a:srgbClr val="393939"/>
    <a:srgbClr val="5F5F5F"/>
    <a:srgbClr val="B2B2B2"/>
    <a:srgbClr val="00176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8"/>
    <p:restoredTop sz="94633"/>
  </p:normalViewPr>
  <p:slideViewPr>
    <p:cSldViewPr>
      <p:cViewPr varScale="1">
        <p:scale>
          <a:sx n="85" d="100"/>
          <a:sy n="85" d="100"/>
        </p:scale>
        <p:origin x="1848" y="1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50" Type="http://schemas.openxmlformats.org/officeDocument/2006/relationships/viewProps" Target="viewProps.xml"/><Relationship Id="rId51" Type="http://schemas.openxmlformats.org/officeDocument/2006/relationships/theme" Target="theme/theme1.xml"/><Relationship Id="rId52" Type="http://schemas.openxmlformats.org/officeDocument/2006/relationships/tableStyles" Target="tableStyles.xml"/><Relationship Id="rId53" Type="http://schemas.microsoft.com/office/2015/10/relationships/revisionInfo" Target="revisionInfo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notesMaster" Target="notesMasters/notesMaster1.xml"/><Relationship Id="rId48" Type="http://schemas.openxmlformats.org/officeDocument/2006/relationships/handoutMaster" Target="handoutMasters/handoutMaster1.xml"/><Relationship Id="rId4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671513" y="8305800"/>
            <a:ext cx="5576887" cy="425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defRPr/>
            </a:pPr>
            <a:r>
              <a:rPr lang="en-US" altLang="en-US" sz="1100" u="sng"/>
              <a:t>Computing Fundamentals with C++</a:t>
            </a:r>
            <a:r>
              <a:rPr lang="en-US" altLang="en-US" sz="1100"/>
              <a:t>, Object-Oriented Programming and Design, 2nd Edition  Rick Mercer, 1999, Franklin, Beedle and Associates, ISBN 1-887902-36-8</a:t>
            </a:r>
            <a:endParaRPr lang="en-US" altLang="en-US" sz="11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33941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0225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0488" tIns="44450" rIns="90488" bIns="444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notes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2051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9350" y="692150"/>
            <a:ext cx="4559300" cy="341630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400800" y="8743950"/>
            <a:ext cx="387350" cy="301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0488" tIns="44450" rIns="90488" bIns="44450" anchor="ctr">
            <a:spAutoFit/>
          </a:bodyPr>
          <a:lstStyle/>
          <a:p>
            <a:pPr algn="r">
              <a:defRPr/>
            </a:pPr>
            <a:fld id="{0EB43DF1-887E-A24B-B614-EE28CD7BDDB7}" type="slidenum">
              <a:rPr lang="en-US" altLang="en-US" sz="1400">
                <a:latin typeface="Book Antiqua" charset="0"/>
              </a:rPr>
              <a:pPr algn="r">
                <a:defRPr/>
              </a:pPr>
              <a:t>‹#›</a:t>
            </a:fld>
            <a:endParaRPr lang="en-US" altLang="en-US" sz="1400">
              <a:latin typeface="Book Antiqu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968313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0938" y="692150"/>
            <a:ext cx="4556125" cy="34163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4848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771D78-86EA-6C42-85A1-6276CBD52D72}" type="datetimeFigureOut">
              <a:rPr lang="en-US"/>
              <a:pPr>
                <a:defRPr/>
              </a:pPr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32D766A-A6AC-1B43-909F-92245B05988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0023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ctr">
              <a:defRPr sz="3800">
                <a:latin typeface="Arial" charset="0"/>
                <a:ea typeface="Arial" charset="0"/>
                <a:cs typeface="Arial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74320" indent="-27432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1pPr>
            <a:lvl2pPr marL="800100" indent="-274320">
              <a:lnSpc>
                <a:spcPts val="3360"/>
              </a:lnSpc>
              <a:spcBef>
                <a:spcPts val="400"/>
              </a:spcBef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2pPr>
            <a:lvl3pPr marL="1280160" indent="-274320">
              <a:lnSpc>
                <a:spcPct val="100000"/>
              </a:lnSpc>
              <a:spcBef>
                <a:spcPts val="400"/>
              </a:spcBef>
              <a:buFont typeface="Arial" charset="0"/>
              <a:buChar char="•"/>
              <a:defRPr sz="2800">
                <a:latin typeface="Times New Roman" charset="0"/>
                <a:ea typeface="Times New Roman" charset="0"/>
                <a:cs typeface="Times New Roman" charset="0"/>
              </a:defRPr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14685405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41C8013B-9C47-DB4A-B3AC-0AC1A882EB38}" type="datetimeFigureOut">
              <a:rPr lang="en-US"/>
              <a:pPr>
                <a:defRPr/>
              </a:pPr>
              <a:t>1/5/18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E71BFD25-D802-2C4C-8C9C-988E02E8221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</p:sldLayoutIdLst>
  <p:txStyles>
    <p:titleStyle>
      <a:lvl1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  <a:lvl2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2pPr>
      <a:lvl3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3pPr>
      <a:lvl4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4pPr>
      <a:lvl5pPr algn="l" defTabSz="685800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5pPr>
      <a:lvl6pPr marL="4572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6pPr>
      <a:lvl7pPr marL="9144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7pPr>
      <a:lvl8pPr marL="13716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8pPr>
      <a:lvl9pPr marL="1828800" algn="l" defTabSz="685800" rtl="0" fontAlgn="base">
        <a:lnSpc>
          <a:spcPct val="90000"/>
        </a:lnSpc>
        <a:spcBef>
          <a:spcPct val="0"/>
        </a:spcBef>
        <a:spcAft>
          <a:spcPct val="0"/>
        </a:spcAft>
        <a:defRPr sz="3300">
          <a:solidFill>
            <a:schemeClr val="tx1"/>
          </a:solidFill>
          <a:latin typeface="Calibri Light" charset="0"/>
        </a:defRPr>
      </a:lvl9pPr>
    </p:titleStyle>
    <p:bodyStyle>
      <a:lvl1pPr marL="171450" indent="-171450" algn="l" defTabSz="685800" rtl="0" eaLnBrk="0" fontAlgn="base" hangingPunct="0">
        <a:lnSpc>
          <a:spcPct val="90000"/>
        </a:lnSpc>
        <a:spcBef>
          <a:spcPts val="750"/>
        </a:spcBef>
        <a:spcAft>
          <a:spcPct val="0"/>
        </a:spcAft>
        <a:buFont typeface="Arial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0" fontAlgn="base" hangingPunct="0">
        <a:lnSpc>
          <a:spcPct val="90000"/>
        </a:lnSpc>
        <a:spcBef>
          <a:spcPts val="375"/>
        </a:spcBef>
        <a:spcAft>
          <a:spcPct val="0"/>
        </a:spcAft>
        <a:buFont typeface="Arial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1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2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3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4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w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2" name="Rectangle 2"/>
          <p:cNvSpPr>
            <a:spLocks noChangeArrowheads="1"/>
          </p:cNvSpPr>
          <p:nvPr/>
        </p:nvSpPr>
        <p:spPr bwMode="auto">
          <a:xfrm>
            <a:off x="152400" y="609600"/>
            <a:ext cx="8545513" cy="2552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0488" tIns="44450" rIns="90488" bIns="44450">
            <a:spAutoFit/>
          </a:bodyPr>
          <a:lstStyle/>
          <a:p>
            <a:pPr algn="ctr">
              <a:spcBef>
                <a:spcPct val="20000"/>
              </a:spcBef>
              <a:defRPr/>
            </a:pPr>
            <a:endParaRPr lang="en-US" altLang="en-US" sz="4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solidFill>
                <a:srgbClr val="00005C"/>
              </a:solidFill>
              <a:latin typeface="Arial" charset="0"/>
            </a:endParaRPr>
          </a:p>
          <a:p>
            <a:pPr algn="ctr">
              <a:spcBef>
                <a:spcPct val="20000"/>
              </a:spcBef>
              <a:defRPr/>
            </a:pPr>
            <a:endParaRPr lang="en-US" altLang="en-US" sz="2000" dirty="0">
              <a:effectLst>
                <a:outerShdw blurRad="38100" dist="38100" dir="2700000" algn="tl">
                  <a:srgbClr val="C0C0C0"/>
                </a:outerShdw>
              </a:effectLst>
              <a:latin typeface="Book Antiqua" charset="0"/>
            </a:endParaRPr>
          </a:p>
        </p:txBody>
      </p:sp>
      <p:sp>
        <p:nvSpPr>
          <p:cNvPr id="5122" name="Title 1"/>
          <p:cNvSpPr>
            <a:spLocks noGrp="1"/>
          </p:cNvSpPr>
          <p:nvPr>
            <p:ph type="ctrTitle"/>
          </p:nvPr>
        </p:nvSpPr>
        <p:spPr>
          <a:xfrm>
            <a:off x="838200" y="990600"/>
            <a:ext cx="7859713" cy="1397000"/>
          </a:xfrm>
        </p:spPr>
        <p:txBody>
          <a:bodyPr/>
          <a:lstStyle/>
          <a:p>
            <a:pPr eaLnBrk="1" hangingPunct="1">
              <a:lnSpc>
                <a:spcPct val="100000"/>
              </a:lnSpc>
              <a:spcBef>
                <a:spcPts val="2300"/>
              </a:spcBef>
            </a:pPr>
            <a:r>
              <a:rPr lang="en-US" altLang="en-US" sz="3600" dirty="0">
                <a:solidFill>
                  <a:srgbClr val="001C76"/>
                </a:solidFill>
                <a:latin typeface="Arial" charset="0"/>
                <a:ea typeface="Arial" charset="0"/>
                <a:cs typeface="Arial" charset="0"/>
              </a:rPr>
              <a:t>Chapter 7</a:t>
            </a:r>
            <a:br>
              <a:rPr lang="en-US" altLang="en-US" sz="3600" dirty="0">
                <a:solidFill>
                  <a:srgbClr val="001C76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en-US" sz="1200" dirty="0">
                <a:solidFill>
                  <a:srgbClr val="001C76"/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altLang="en-US" sz="4000" dirty="0">
                <a:solidFill>
                  <a:srgbClr val="001C76"/>
                </a:solidFill>
                <a:latin typeface="Arial" charset="0"/>
                <a:ea typeface="Arial" charset="0"/>
                <a:cs typeface="Arial" charset="0"/>
              </a:rPr>
              <a:t/>
            </a:r>
            <a:br>
              <a:rPr lang="en-US" altLang="en-US" sz="4000" dirty="0">
                <a:solidFill>
                  <a:srgbClr val="001C76"/>
                </a:solidFill>
                <a:latin typeface="Arial" charset="0"/>
                <a:ea typeface="Arial" charset="0"/>
                <a:cs typeface="Arial" charset="0"/>
              </a:rPr>
            </a:br>
            <a:r>
              <a:rPr lang="en-US" altLang="en-US" sz="4000" dirty="0">
                <a:solidFill>
                  <a:srgbClr val="001C76"/>
                </a:solidFill>
                <a:latin typeface="Arial" charset="0"/>
                <a:ea typeface="Arial" charset="0"/>
                <a:cs typeface="Arial" charset="0"/>
              </a:rPr>
              <a:t>Selection</a:t>
            </a:r>
          </a:p>
        </p:txBody>
      </p:sp>
      <p:sp>
        <p:nvSpPr>
          <p:cNvPr id="5123" name="Subtitle 2"/>
          <p:cNvSpPr>
            <a:spLocks noGrp="1"/>
          </p:cNvSpPr>
          <p:nvPr>
            <p:ph type="subTitle" idx="1"/>
          </p:nvPr>
        </p:nvSpPr>
        <p:spPr>
          <a:xfrm>
            <a:off x="609600" y="3754438"/>
            <a:ext cx="8229600" cy="1655762"/>
          </a:xfrm>
        </p:spPr>
        <p:txBody>
          <a:bodyPr/>
          <a:lstStyle/>
          <a:p>
            <a:pPr algn="l" eaLnBrk="1" hangingPunct="1"/>
            <a:r>
              <a:rPr lang="en-US" altLang="en-US" sz="2400">
                <a:latin typeface="Arial" charset="0"/>
                <a:ea typeface="Arial" charset="0"/>
                <a:cs typeface="Arial" charset="0"/>
              </a:rPr>
              <a:t>3rd 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Edition</a:t>
            </a:r>
          </a:p>
          <a:p>
            <a:pPr algn="l" eaLnBrk="1" hangingPunct="1">
              <a:spcBef>
                <a:spcPts val="0"/>
              </a:spcBef>
            </a:pPr>
            <a:r>
              <a:rPr lang="en-US" altLang="en-US" sz="3300" dirty="0">
                <a:latin typeface="Arial" charset="0"/>
                <a:ea typeface="Arial" charset="0"/>
                <a:cs typeface="Arial" charset="0"/>
              </a:rPr>
              <a:t>Computing Fundamentals with C++</a:t>
            </a:r>
          </a:p>
          <a:p>
            <a:pPr algn="l" eaLnBrk="1" hangingPunct="1">
              <a:lnSpc>
                <a:spcPct val="100000"/>
              </a:lnSpc>
              <a:spcBef>
                <a:spcPts val="1200"/>
              </a:spcBef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Rick Mercer</a:t>
            </a:r>
          </a:p>
          <a:p>
            <a:pPr algn="l" eaLnBrk="1" hangingPunct="1">
              <a:lnSpc>
                <a:spcPct val="100000"/>
              </a:lnSpc>
              <a:spcBef>
                <a:spcPts val="0"/>
              </a:spcBef>
            </a:pP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Franklin, </a:t>
            </a:r>
            <a:r>
              <a:rPr lang="en-US" altLang="en-US" sz="2400" dirty="0" err="1">
                <a:latin typeface="Arial" charset="0"/>
                <a:ea typeface="Arial" charset="0"/>
                <a:cs typeface="Arial" charset="0"/>
              </a:rPr>
              <a:t>Beedle</a:t>
            </a:r>
            <a:r>
              <a:rPr lang="en-US" altLang="en-US" sz="2400" dirty="0">
                <a:latin typeface="Arial" charset="0"/>
                <a:ea typeface="Arial" charset="0"/>
                <a:cs typeface="Arial" charset="0"/>
              </a:rPr>
              <a:t> &amp; Associates</a:t>
            </a:r>
          </a:p>
        </p:txBody>
      </p:sp>
    </p:spTree>
  </p:cSld>
  <p:clrMapOvr>
    <a:masterClrMapping/>
  </p:clrMapOvr>
  <p:transition spd="slow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Relational Operators </a:t>
            </a:r>
          </a:p>
        </p:txBody>
      </p:sp>
      <p:sp>
        <p:nvSpPr>
          <p:cNvPr id="14338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 dirty="0"/>
              <a:t>Logical expressions often use relational operators:</a:t>
            </a:r>
          </a:p>
          <a:p>
            <a:pPr marL="273050" indent="-273050" eaLnBrk="1" hangingPunct="1">
              <a:lnSpc>
                <a:spcPts val="3363"/>
              </a:lnSpc>
            </a:pPr>
            <a:endParaRPr lang="en-US" altLang="en-US" dirty="0"/>
          </a:p>
          <a:p>
            <a:pPr marL="273050" indent="-273050" eaLnBrk="1" hangingPunct="1">
              <a:lnSpc>
                <a:spcPts val="3363"/>
              </a:lnSpc>
            </a:pPr>
            <a:endParaRPr lang="en-US" altLang="en-US" dirty="0"/>
          </a:p>
          <a:p>
            <a:pPr marL="273050" indent="-273050" eaLnBrk="1" hangingPunct="1">
              <a:lnSpc>
                <a:spcPts val="3363"/>
              </a:lnSpc>
            </a:pPr>
            <a:endParaRPr lang="en-US" altLang="en-US" dirty="0"/>
          </a:p>
          <a:p>
            <a:pPr marL="273050" indent="-273050" eaLnBrk="1" hangingPunct="1">
              <a:lnSpc>
                <a:spcPts val="3363"/>
              </a:lnSpc>
            </a:pPr>
            <a:endParaRPr lang="en-US" altLang="en-US" dirty="0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 dirty="0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 dirty="0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 dirty="0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 dirty="0"/>
          </a:p>
          <a:p>
            <a:pPr marL="273050" indent="-273050" eaLnBrk="1" hangingPunct="1">
              <a:lnSpc>
                <a:spcPts val="3363"/>
              </a:lnSpc>
            </a:pPr>
            <a:endParaRPr lang="en-US" altLang="en-US" dirty="0">
              <a:latin typeface="Book Antiqua" charset="0"/>
            </a:endParaRPr>
          </a:p>
        </p:txBody>
      </p:sp>
      <p:graphicFrame>
        <p:nvGraphicFramePr>
          <p:cNvPr id="14339" name="Object 4"/>
          <p:cNvGraphicFramePr>
            <a:graphicFrameLocks/>
          </p:cNvGraphicFramePr>
          <p:nvPr/>
        </p:nvGraphicFramePr>
        <p:xfrm>
          <a:off x="1981200" y="2667000"/>
          <a:ext cx="4419600" cy="2667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Document" r:id="rId3" imgW="4408932" imgH="2773680" progId="Word.Document.8">
                  <p:embed/>
                </p:oleObj>
              </mc:Choice>
              <mc:Fallback>
                <p:oleObj name="Document" r:id="rId3" imgW="4408932" imgH="277368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blackGray">
                      <a:xfrm>
                        <a:off x="1981200" y="2667000"/>
                        <a:ext cx="4419600" cy="2667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Logical Expressions</a:t>
            </a:r>
          </a:p>
        </p:txBody>
      </p:sp>
      <p:sp>
        <p:nvSpPr>
          <p:cNvPr id="15362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1828800"/>
            <a:ext cx="7924800" cy="4495800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Which expressions are true, which are false?</a:t>
            </a:r>
          </a:p>
          <a:p>
            <a:pPr marL="342900" lvl="1" indent="0" eaLnBrk="1" hangingPunct="1">
              <a:lnSpc>
                <a:spcPts val="3363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int n1 = 78;</a:t>
            </a:r>
            <a:br>
              <a:rPr lang="en-US" altLang="en-US" sz="220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int n2 = 80;</a:t>
            </a:r>
          </a:p>
          <a:p>
            <a:pPr marL="342900" lvl="1" indent="0" eaLnBrk="1" hangingPunct="1">
              <a:lnSpc>
                <a:spcPts val="3363"/>
              </a:lnSpc>
              <a:spcBef>
                <a:spcPct val="0"/>
              </a:spcBef>
              <a:buFont typeface="Arial" charset="0"/>
              <a:buNone/>
            </a:pPr>
            <a:endParaRPr lang="en-US" altLang="en-US" sz="2200">
              <a:latin typeface="Courier" charset="0"/>
              <a:ea typeface="Courier" charset="0"/>
              <a:cs typeface="Courier" charset="0"/>
            </a:endParaRPr>
          </a:p>
          <a:p>
            <a:pPr marL="342900" lvl="1" indent="0" eaLnBrk="1" hangingPunct="1">
              <a:lnSpc>
                <a:spcPts val="3363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n1 &lt; n2  	   </a:t>
            </a:r>
            <a:r>
              <a:rPr lang="en-US" altLang="en-US" sz="2200" i="1">
                <a:latin typeface="Courier" charset="0"/>
                <a:ea typeface="Courier" charset="0"/>
                <a:cs typeface="Courier" charset="0"/>
              </a:rPr>
              <a:t>// _____</a:t>
            </a:r>
            <a:br>
              <a:rPr lang="en-US" altLang="en-US" sz="2200" i="1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n1 &gt;= n2  	   </a:t>
            </a:r>
            <a:r>
              <a:rPr lang="en-US" altLang="en-US" sz="2200" i="1">
                <a:latin typeface="Courier" charset="0"/>
                <a:ea typeface="Courier" charset="0"/>
                <a:cs typeface="Courier" charset="0"/>
              </a:rPr>
              <a:t>// _____</a:t>
            </a:r>
            <a:br>
              <a:rPr lang="en-US" altLang="en-US" sz="2200" i="1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 i="1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(n1 + 35) &gt; n2 </a:t>
            </a:r>
            <a:r>
              <a:rPr lang="en-US" altLang="en-US" sz="2200" i="1">
                <a:latin typeface="Courier" charset="0"/>
                <a:ea typeface="Courier" charset="0"/>
                <a:cs typeface="Courier" charset="0"/>
              </a:rPr>
              <a:t>// _____</a:t>
            </a: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altLang="en-US" sz="220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n1 &gt; 78        </a:t>
            </a:r>
            <a:r>
              <a:rPr lang="en-US" altLang="en-US" sz="2200" i="1">
                <a:latin typeface="Courier" charset="0"/>
                <a:ea typeface="Courier" charset="0"/>
                <a:cs typeface="Courier" charset="0"/>
              </a:rPr>
              <a:t>// _____</a:t>
            </a: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altLang="en-US" sz="220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n1 == n2 	   </a:t>
            </a:r>
            <a:r>
              <a:rPr lang="en-US" altLang="en-US" sz="2200" i="1">
                <a:latin typeface="Courier" charset="0"/>
                <a:ea typeface="Courier" charset="0"/>
                <a:cs typeface="Courier" charset="0"/>
              </a:rPr>
              <a:t>// _____</a:t>
            </a: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/>
            </a:r>
            <a:br>
              <a:rPr lang="en-US" altLang="en-US" sz="220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n1 != n2 	   </a:t>
            </a:r>
            <a:r>
              <a:rPr lang="en-US" altLang="en-US" sz="2200" i="1">
                <a:latin typeface="Courier" charset="0"/>
                <a:ea typeface="Courier" charset="0"/>
                <a:cs typeface="Courier" charset="0"/>
              </a:rPr>
              <a:t>// _____</a:t>
            </a: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Logical Expressions with strings</a:t>
            </a:r>
          </a:p>
        </p:txBody>
      </p:sp>
      <p:sp>
        <p:nvSpPr>
          <p:cNvPr id="1638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210550" cy="4495800"/>
          </a:xfrm>
        </p:spPr>
        <p:txBody>
          <a:bodyPr lIns="92075" tIns="46038" rIns="92075" bIns="46038"/>
          <a:lstStyle/>
          <a:p>
            <a:pPr lvl="1" indent="-273050" eaLnBrk="1" hangingPunct="1">
              <a:lnSpc>
                <a:spcPts val="3363"/>
              </a:lnSpc>
            </a:pPr>
            <a:r>
              <a:rPr lang="en-US" altLang="en-US" dirty="0"/>
              <a:t>Which expressions are true, which are false?</a:t>
            </a:r>
            <a:endParaRPr lang="en-US" altLang="en-US" sz="1200" dirty="0"/>
          </a:p>
          <a:p>
            <a:pPr marL="0" indent="0" eaLnBrk="1" hangingPunct="1">
              <a:lnSpc>
                <a:spcPts val="3363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</a:t>
            </a:r>
          </a:p>
          <a:p>
            <a:pPr marL="0" indent="0" eaLnBrk="1" hangingPunct="1">
              <a:lnSpc>
                <a:spcPts val="3363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string s1 = "Carson";</a:t>
            </a:r>
            <a:br>
              <a:rPr lang="en-US" altLang="en-US" sz="2200" dirty="0">
                <a:latin typeface="Courier" charset="0"/>
                <a:ea typeface="Courier" charset="0"/>
                <a:cs typeface="Courier" charset="0"/>
              </a:rPr>
            </a:b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string s2 = "Carly";</a:t>
            </a:r>
            <a:br>
              <a:rPr lang="en-US" altLang="en-US" sz="2200" dirty="0">
                <a:latin typeface="Courier" charset="0"/>
                <a:ea typeface="Courier" charset="0"/>
                <a:cs typeface="Courier" charset="0"/>
              </a:rPr>
            </a:b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20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s1 &lt; s2  	</a:t>
            </a:r>
            <a:r>
              <a:rPr lang="en-US" altLang="en-US" sz="2200" i="1" dirty="0" smtClean="0">
                <a:latin typeface="Courier" charset="0"/>
                <a:ea typeface="Courier" charset="0"/>
                <a:cs typeface="Courier" charset="0"/>
              </a:rPr>
              <a:t>_____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20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s1 &gt; s2  	</a:t>
            </a:r>
            <a:r>
              <a:rPr lang="en-US" altLang="en-US" sz="2200" i="1" dirty="0" smtClean="0">
                <a:latin typeface="Courier" charset="0"/>
                <a:ea typeface="Courier" charset="0"/>
                <a:cs typeface="Courier" charset="0"/>
              </a:rPr>
              <a:t>_____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20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s1 == s2 	</a:t>
            </a:r>
            <a:r>
              <a:rPr lang="en-US" altLang="en-US" sz="2200" i="1" dirty="0" smtClean="0">
                <a:latin typeface="Courier" charset="0"/>
                <a:ea typeface="Courier" charset="0"/>
                <a:cs typeface="Courier" charset="0"/>
              </a:rPr>
              <a:t>_____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20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s1 != s2 	</a:t>
            </a:r>
            <a:r>
              <a:rPr lang="en-US" altLang="en-US" sz="2200" i="1" dirty="0" smtClean="0">
                <a:latin typeface="Courier" charset="0"/>
                <a:ea typeface="Courier" charset="0"/>
                <a:cs typeface="Courier" charset="0"/>
              </a:rPr>
              <a:t>_____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20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s1 &gt; s2   </a:t>
            </a:r>
            <a:r>
              <a:rPr lang="en-US" altLang="en-US" sz="2200" i="1" dirty="0" smtClean="0">
                <a:latin typeface="Courier" charset="0"/>
                <a:ea typeface="Courier" charset="0"/>
                <a:cs typeface="Courier" charset="0"/>
              </a:rPr>
              <a:t>_____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200"/>
              </a:spcBef>
              <a:buFont typeface="Arial" charset="0"/>
              <a:buNone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   s2 &lt; "C"  </a:t>
            </a:r>
            <a:r>
              <a:rPr lang="en-US" altLang="en-US" sz="2200" i="1" dirty="0" smtClean="0">
                <a:latin typeface="Courier" charset="0"/>
                <a:ea typeface="Courier" charset="0"/>
                <a:cs typeface="Courier" charset="0"/>
              </a:rPr>
              <a:t>_____</a:t>
            </a:r>
            <a:r>
              <a:rPr lang="en-US" alt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Relational Operators in</a:t>
            </a:r>
            <a:br>
              <a:rPr lang="en-US" altLang="en-US"/>
            </a:br>
            <a:r>
              <a:rPr lang="en-US" altLang="en-US" sz="3600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en-US"/>
              <a:t> Statements</a:t>
            </a:r>
          </a:p>
        </p:txBody>
      </p:sp>
      <p:sp>
        <p:nvSpPr>
          <p:cNvPr id="284675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839200" cy="4876800"/>
          </a:xfrm>
        </p:spPr>
        <p:txBody>
          <a:bodyPr lIns="92075" tIns="46038" rIns="92075" bIns="46038" rtlCol="0">
            <a:normAutofit/>
          </a:bodyPr>
          <a:lstStyle/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fr-FR" sz="2200" dirty="0">
                <a:solidFill>
                  <a:srgbClr val="000000"/>
                </a:solidFill>
                <a:latin typeface="Courier" charset="0"/>
              </a:rPr>
              <a:t>   </a:t>
            </a:r>
            <a:r>
              <a:rPr lang="fr-FR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fr-FR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x = 59.0;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&gt;= 60.0) {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passing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}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 60.0) {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2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failing</a:t>
            </a:r>
            <a:r>
              <a:rPr lang="mr-IN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}</a:t>
            </a:r>
            <a:endParaRPr lang="en-US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 eaLnBrk="1" fontAlgn="auto" hangingPunct="1"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en-US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>
                <a:solidFill>
                  <a:srgbClr val="000000"/>
                </a:solidFill>
              </a:rPr>
              <a:t>What is the output when </a:t>
            </a:r>
            <a:r>
              <a:rPr lang="en-US" altLang="en-US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en-US" altLang="en-US" dirty="0">
                <a:solidFill>
                  <a:srgbClr val="000000"/>
                </a:solidFill>
              </a:rPr>
              <a:t> is 59, 60, and 61?</a:t>
            </a:r>
          </a:p>
          <a:p>
            <a:pPr marL="0" indent="0" eaLnBrk="1" fontAlgn="auto" hangingPunct="1">
              <a:lnSpc>
                <a:spcPts val="3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  double x = 59.0; 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_______</a:t>
            </a:r>
          </a:p>
          <a:p>
            <a:pPr marL="0" indent="0" eaLnBrk="1" fontAlgn="auto" hangingPunct="1">
              <a:lnSpc>
                <a:spcPts val="3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  double x = 60.0; 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_______ </a:t>
            </a:r>
          </a:p>
          <a:p>
            <a:pPr marL="0" indent="0" eaLnBrk="1" fontAlgn="auto" hangingPunct="1">
              <a:lnSpc>
                <a:spcPts val="3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    double x = 61.0; </a:t>
            </a:r>
            <a:r>
              <a:rPr lang="en-US" sz="22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latin typeface="Courier" charset="0"/>
                <a:ea typeface="Courier" charset="0"/>
                <a:cs typeface="Courier" charset="0"/>
              </a:rPr>
              <a:t>_______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Programming Tip  </a:t>
            </a:r>
          </a:p>
        </p:txBody>
      </p:sp>
      <p:sp>
        <p:nvSpPr>
          <p:cNvPr id="286723" name="Rectangle 1027"/>
          <p:cNvSpPr>
            <a:spLocks noGrp="1" noChangeArrowheads="1"/>
          </p:cNvSpPr>
          <p:nvPr>
            <p:ph idx="1"/>
          </p:nvPr>
        </p:nvSpPr>
        <p:spPr>
          <a:xfrm>
            <a:off x="704850" y="1828800"/>
            <a:ext cx="8058150" cy="4495800"/>
          </a:xfrm>
        </p:spPr>
        <p:txBody>
          <a:bodyPr lIns="92075" tIns="46038" rIns="92075" bIns="46038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altLang="en-US" dirty="0"/>
              <a:t>Using = for == is a common mistake. For example the following two statements are legal, but ...</a:t>
            </a:r>
            <a:r>
              <a:rPr lang="en-US" altLang="en-US" sz="800" dirty="0"/>
              <a:t>  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mr-IN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x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25;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Because assignment statements evaluate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to the expression on the right of =, x=1      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// is always 1, which is nonzero, or true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(x = 1) </a:t>
            </a:r>
            <a:r>
              <a:rPr 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should be (x == 1)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"I'm always displayed"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en-US" dirty="0"/>
              <a:t>So consider putting the literal first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(1 = x) </a:t>
            </a:r>
            <a:r>
              <a:rPr lang="en-US" alt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This is a </a:t>
            </a:r>
            <a:r>
              <a:rPr lang="en-US" altLang="en-US" sz="2200" dirty="0" err="1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compiletime</a:t>
            </a:r>
            <a:r>
              <a:rPr lang="en-US" altLang="en-US" sz="2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error</a:t>
            </a:r>
          </a:p>
          <a:p>
            <a:pPr marL="0" indent="0" eaLnBrk="1" fontAlgn="auto" hangingPunct="1">
              <a:lnSpc>
                <a:spcPts val="3000"/>
              </a:lnSpc>
              <a:spcBef>
                <a:spcPts val="0"/>
              </a:spcBef>
              <a:spcAft>
                <a:spcPts val="0"/>
              </a:spcAft>
              <a:buFont typeface="Arial" charset="0"/>
              <a:buNone/>
              <a:defRPr/>
            </a:pP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The Alternative Action Pattern</a:t>
            </a:r>
          </a:p>
        </p:txBody>
      </p:sp>
      <p:sp>
        <p:nvSpPr>
          <p:cNvPr id="19458" name="Rectangle 1027"/>
          <p:cNvSpPr>
            <a:spLocks noGrp="1" noChangeArrowheads="1"/>
          </p:cNvSpPr>
          <p:nvPr>
            <p:ph idx="1"/>
          </p:nvPr>
        </p:nvSpPr>
        <p:spPr>
          <a:xfrm>
            <a:off x="647700" y="1825625"/>
            <a:ext cx="7886700" cy="4351338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Programs often contain statements that select between one set of actions or another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Examples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withdraw or deposit money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pass or fail the entrance requirements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This is the Alternative Action Pattern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choose between two alternate sets of actions </a:t>
            </a:r>
          </a:p>
        </p:txBody>
      </p:sp>
    </p:spTree>
  </p:cSld>
  <p:clrMapOvr>
    <a:masterClrMapping/>
  </p:clrMapOvr>
  <p:transition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Alternative Action</a:t>
            </a:r>
          </a:p>
        </p:txBody>
      </p:sp>
      <p:sp>
        <p:nvSpPr>
          <p:cNvPr id="290819" name="Rectangle 3"/>
          <p:cNvSpPr>
            <a:spLocks noChangeArrowheads="1"/>
          </p:cNvSpPr>
          <p:nvPr/>
        </p:nvSpPr>
        <p:spPr bwMode="auto">
          <a:xfrm>
            <a:off x="615950" y="1905000"/>
            <a:ext cx="8070850" cy="387862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2075" tIns="46038" rIns="92075" bIns="46038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</a:defRPr>
            </a:lvl9pPr>
          </a:lstStyle>
          <a:p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Pattern:	Alternative Action</a:t>
            </a:r>
          </a:p>
          <a:p>
            <a:r>
              <a:rPr lang="en-US" altLang="en-US" sz="600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	</a:t>
            </a:r>
          </a:p>
          <a:p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Problem:	Must choose one action from two alternatives</a:t>
            </a:r>
          </a:p>
          <a:p>
            <a:endParaRPr lang="en-US" altLang="en-US" sz="600" dirty="0">
              <a:solidFill>
                <a:srgbClr val="292929"/>
              </a:solidFill>
              <a:ea typeface="Times New Roman" charset="0"/>
              <a:cs typeface="Times New Roman" charset="0"/>
            </a:endParaRPr>
          </a:p>
          <a:p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Outline:	</a:t>
            </a:r>
            <a:r>
              <a:rPr lang="en-US" altLang="en-US" dirty="0">
                <a:solidFill>
                  <a:srgbClr val="292929"/>
                </a:solidFill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en-US" i="1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true-or-false-condition</a:t>
            </a:r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  is </a:t>
            </a:r>
            <a:r>
              <a:rPr lang="en-US" altLang="en-US" dirty="0" smtClean="0">
                <a:solidFill>
                  <a:srgbClr val="292929"/>
                </a:solidFill>
                <a:ea typeface="Times New Roman" charset="0"/>
                <a:cs typeface="Times New Roman" charset="0"/>
              </a:rPr>
              <a:t>true </a:t>
            </a:r>
            <a:r>
              <a:rPr lang="en-US" altLang="en-US" dirty="0" smtClean="0">
                <a:solidFill>
                  <a:srgbClr val="292929"/>
                </a:solidFill>
                <a:latin typeface="Courier" charset="0"/>
                <a:ea typeface="Courier" charset="0"/>
                <a:cs typeface="Courier" charset="0"/>
              </a:rPr>
              <a:t>)</a:t>
            </a:r>
            <a:endParaRPr lang="en-US" altLang="en-US" dirty="0">
              <a:solidFill>
                <a:srgbClr val="292929"/>
              </a:solidFill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		    </a:t>
            </a:r>
            <a:r>
              <a:rPr lang="en-US" altLang="en-US" i="1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action-1</a:t>
            </a:r>
          </a:p>
          <a:p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		</a:t>
            </a:r>
            <a:r>
              <a:rPr lang="en-US" altLang="en-US" dirty="0">
                <a:solidFill>
                  <a:srgbClr val="292929"/>
                </a:solidFill>
                <a:latin typeface="Courier" charset="0"/>
                <a:ea typeface="Courier" charset="0"/>
                <a:cs typeface="Courier" charset="0"/>
              </a:rPr>
              <a:t>else </a:t>
            </a:r>
          </a:p>
          <a:p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		    </a:t>
            </a:r>
            <a:r>
              <a:rPr lang="en-US" altLang="en-US" i="1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action-2</a:t>
            </a:r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	</a:t>
            </a:r>
          </a:p>
          <a:p>
            <a:endParaRPr lang="en-US" altLang="en-US" sz="600" dirty="0">
              <a:solidFill>
                <a:srgbClr val="292929"/>
              </a:solidFill>
              <a:ea typeface="Times New Roman" charset="0"/>
              <a:cs typeface="Times New Roman" charset="0"/>
            </a:endParaRPr>
          </a:p>
          <a:p>
            <a:r>
              <a:rPr lang="en-US" altLang="en-US" dirty="0">
                <a:solidFill>
                  <a:srgbClr val="292929"/>
                </a:solidFill>
                <a:ea typeface="Times New Roman" charset="0"/>
                <a:cs typeface="Times New Roman" charset="0"/>
              </a:rPr>
              <a:t>Code</a:t>
            </a:r>
            <a:r>
              <a:rPr lang="en-US" altLang="en-US" dirty="0">
                <a:ea typeface="Times New Roman" charset="0"/>
                <a:cs typeface="Times New Roman" charset="0"/>
              </a:rPr>
              <a:t>  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	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if(</a:t>
            </a:r>
            <a:r>
              <a:rPr lang="en-US" altLang="en-US" sz="2000" dirty="0" err="1" smtClean="0">
                <a:latin typeface="Courier" charset="0"/>
                <a:ea typeface="Courier" charset="0"/>
                <a:cs typeface="Courier" charset="0"/>
              </a:rPr>
              <a:t>finalGrade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&gt;= 60.0)  </a:t>
            </a:r>
            <a:endParaRPr lang="en-US" altLang="en-US" sz="2000" dirty="0" smtClean="0">
              <a:latin typeface="Courier" charset="0"/>
              <a:ea typeface="Courier" charset="0"/>
              <a:cs typeface="Courier" charset="0"/>
            </a:endParaRPr>
          </a:p>
          <a:p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            </a:t>
            </a:r>
            <a:r>
              <a:rPr lang="en-US" altLang="en-US" sz="2000" dirty="0" err="1" smtClean="0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&lt;&lt; "passing" &lt;&lt;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          else  </a:t>
            </a:r>
          </a:p>
          <a:p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            </a:t>
            </a:r>
            <a:r>
              <a:rPr lang="en-US" altLang="en-US" sz="2000" dirty="0" err="1" smtClean="0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sz="2000" dirty="0" smtClean="0"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&lt;&lt; "failing" &lt;&lt; </a:t>
            </a:r>
            <a:r>
              <a:rPr lang="en-US" altLang="en-US" sz="2000" dirty="0" err="1">
                <a:latin typeface="Courier" charset="0"/>
                <a:ea typeface="Courier" charset="0"/>
                <a:cs typeface="Courier" charset="0"/>
              </a:rPr>
              <a:t>endl</a:t>
            </a: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2000" dirty="0">
              <a:solidFill>
                <a:schemeClr val="tx2"/>
              </a:solidFill>
              <a:ea typeface="Times New Roman" charset="0"/>
              <a:cs typeface="Times New Roman" charset="0"/>
            </a:endParaRPr>
          </a:p>
        </p:txBody>
      </p:sp>
      <p:sp>
        <p:nvSpPr>
          <p:cNvPr id="290820" name="Line 4"/>
          <p:cNvSpPr>
            <a:spLocks noChangeShapeType="1"/>
          </p:cNvSpPr>
          <p:nvPr/>
        </p:nvSpPr>
        <p:spPr bwMode="auto">
          <a:xfrm>
            <a:off x="2057400" y="1905000"/>
            <a:ext cx="0" cy="4191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0821" name="Line 5"/>
          <p:cNvSpPr>
            <a:spLocks noChangeShapeType="1"/>
          </p:cNvSpPr>
          <p:nvPr/>
        </p:nvSpPr>
        <p:spPr bwMode="auto">
          <a:xfrm flipH="1">
            <a:off x="628650" y="2819399"/>
            <a:ext cx="8058150" cy="1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0822" name="Line 6"/>
          <p:cNvSpPr>
            <a:spLocks noChangeShapeType="1"/>
          </p:cNvSpPr>
          <p:nvPr/>
        </p:nvSpPr>
        <p:spPr bwMode="auto">
          <a:xfrm flipH="1">
            <a:off x="615950" y="4343400"/>
            <a:ext cx="80708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0823" name="Line 7"/>
          <p:cNvSpPr>
            <a:spLocks noChangeShapeType="1"/>
          </p:cNvSpPr>
          <p:nvPr/>
        </p:nvSpPr>
        <p:spPr bwMode="auto">
          <a:xfrm flipH="1">
            <a:off x="615950" y="2362200"/>
            <a:ext cx="807085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if-else</a:t>
            </a:r>
          </a:p>
        </p:txBody>
      </p:sp>
      <p:sp>
        <p:nvSpPr>
          <p:cNvPr id="21506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905000"/>
            <a:ext cx="8153400" cy="4495800"/>
          </a:xfrm>
        </p:spPr>
        <p:txBody>
          <a:bodyPr lIns="92075" tIns="46038" rIns="92075" bIns="46038"/>
          <a:lstStyle/>
          <a:p>
            <a:pPr lvl="1" indent="-273050" eaLnBrk="1" hangingPunct="1">
              <a:lnSpc>
                <a:spcPts val="3363"/>
              </a:lnSpc>
              <a:buFont typeface="Symbol" charset="2"/>
              <a:buNone/>
            </a:pPr>
            <a:r>
              <a:rPr lang="en-US" altLang="en-US" b="1">
                <a:solidFill>
                  <a:schemeClr val="tx2"/>
                </a:solidFill>
              </a:rPr>
              <a:t> 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>
                <a:solidFill>
                  <a:schemeClr val="tx2"/>
                </a:solidFill>
              </a:rPr>
              <a:t> </a:t>
            </a:r>
            <a:r>
              <a:rPr lang="en-US" altLang="en-US" b="1">
                <a:solidFill>
                  <a:schemeClr val="tx2"/>
                </a:solidFill>
              </a:rPr>
              <a:t>( </a:t>
            </a:r>
            <a:r>
              <a:rPr lang="en-US" altLang="en-US" i="1"/>
              <a:t>logical-expression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tx2"/>
                </a:solidFill>
              </a:rPr>
              <a:t>) </a:t>
            </a:r>
            <a:endParaRPr lang="en-US" altLang="en-US"/>
          </a:p>
          <a:p>
            <a:pPr lvl="1" indent="-273050" eaLnBrk="1" hangingPunct="1">
              <a:lnSpc>
                <a:spcPts val="3363"/>
              </a:lnSpc>
              <a:spcBef>
                <a:spcPct val="10000"/>
              </a:spcBef>
              <a:buFont typeface="Symbol" charset="2"/>
              <a:buNone/>
            </a:pPr>
            <a:r>
              <a:rPr lang="en-US" altLang="en-US" b="1">
                <a:solidFill>
                  <a:schemeClr val="tx2"/>
                </a:solidFill>
              </a:rPr>
              <a:t>   </a:t>
            </a:r>
            <a:r>
              <a:rPr lang="en-US" altLang="en-US"/>
              <a:t>    </a:t>
            </a:r>
            <a:r>
              <a:rPr lang="en-US" altLang="en-US" i="1"/>
              <a:t>true-part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tx2"/>
                </a:solidFill>
              </a:rPr>
              <a:t>;</a:t>
            </a:r>
          </a:p>
          <a:p>
            <a:pPr lvl="1" indent="-273050" eaLnBrk="1" hangingPunct="1">
              <a:lnSpc>
                <a:spcPts val="3363"/>
              </a:lnSpc>
              <a:spcBef>
                <a:spcPct val="10000"/>
              </a:spcBef>
              <a:buFont typeface="Symbol" charset="2"/>
              <a:buNone/>
            </a:pP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 else</a:t>
            </a:r>
          </a:p>
          <a:p>
            <a:pPr lvl="1" indent="-273050" eaLnBrk="1" hangingPunct="1">
              <a:lnSpc>
                <a:spcPts val="3363"/>
              </a:lnSpc>
              <a:spcBef>
                <a:spcPct val="10000"/>
              </a:spcBef>
              <a:buFont typeface="Symbol" charset="2"/>
              <a:buNone/>
            </a:pPr>
            <a:r>
              <a:rPr lang="en-US" altLang="en-US"/>
              <a:t>       </a:t>
            </a:r>
            <a:r>
              <a:rPr lang="en-US" altLang="en-US" i="1"/>
              <a:t>false-part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tx2"/>
                </a:solidFill>
              </a:rPr>
              <a:t>;</a:t>
            </a:r>
            <a:endParaRPr lang="en-US" altLang="en-US" sz="1200" i="1">
              <a:latin typeface="Book Antiqua" charset="0"/>
            </a:endParaRPr>
          </a:p>
          <a:p>
            <a:pPr lvl="1" indent="-273050" eaLnBrk="1" hangingPunct="1">
              <a:lnSpc>
                <a:spcPts val="3363"/>
              </a:lnSpc>
              <a:spcBef>
                <a:spcPts val="1200"/>
              </a:spcBef>
            </a:pPr>
            <a:r>
              <a:rPr lang="en-US" altLang="en-US"/>
              <a:t>When the logical expression evaluates to true, the true-part executes and the false-part is disregarded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/>
              <a:t>When the logical expression is false, only the false-part executes.</a:t>
            </a:r>
            <a:r>
              <a:rPr lang="en-US" altLang="en-US" b="1"/>
              <a:t>  </a:t>
            </a:r>
          </a:p>
        </p:txBody>
      </p:sp>
    </p:spTree>
  </p:cSld>
  <p:clrMapOvr>
    <a:masterClrMapping/>
  </p:clrMapOvr>
  <p:transition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  The if...else statement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169275" cy="1295400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The if...else statement allows two alternate courses of action </a:t>
            </a:r>
          </a:p>
        </p:txBody>
      </p:sp>
      <p:sp>
        <p:nvSpPr>
          <p:cNvPr id="294916" name="AutoShape 4"/>
          <p:cNvSpPr>
            <a:spLocks noChangeArrowheads="1"/>
          </p:cNvSpPr>
          <p:nvPr/>
        </p:nvSpPr>
        <p:spPr bwMode="auto">
          <a:xfrm>
            <a:off x="3206750" y="3054350"/>
            <a:ext cx="2959100" cy="11303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17" name="Rectangle 5"/>
          <p:cNvSpPr>
            <a:spLocks noChangeArrowheads="1"/>
          </p:cNvSpPr>
          <p:nvPr/>
        </p:nvSpPr>
        <p:spPr bwMode="auto">
          <a:xfrm>
            <a:off x="5670550" y="4011613"/>
            <a:ext cx="1943100" cy="477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18" name="Rectangle 6"/>
          <p:cNvSpPr>
            <a:spLocks noChangeArrowheads="1"/>
          </p:cNvSpPr>
          <p:nvPr/>
        </p:nvSpPr>
        <p:spPr bwMode="auto">
          <a:xfrm>
            <a:off x="5668963" y="4849813"/>
            <a:ext cx="2020887" cy="477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19" name="Oval 7"/>
          <p:cNvSpPr>
            <a:spLocks noChangeArrowheads="1"/>
          </p:cNvSpPr>
          <p:nvPr/>
        </p:nvSpPr>
        <p:spPr bwMode="auto">
          <a:xfrm>
            <a:off x="4425950" y="5721350"/>
            <a:ext cx="368300" cy="2921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20" name="Rectangle 8"/>
          <p:cNvSpPr>
            <a:spLocks noChangeArrowheads="1"/>
          </p:cNvSpPr>
          <p:nvPr/>
        </p:nvSpPr>
        <p:spPr bwMode="auto">
          <a:xfrm>
            <a:off x="3824288" y="3125788"/>
            <a:ext cx="180340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 algn="ctr">
              <a:defRPr/>
            </a:pPr>
            <a:r>
              <a:rPr lang="en-US" altLang="en-US" i="1" dirty="0">
                <a:solidFill>
                  <a:srgbClr val="081D58"/>
                </a:solidFill>
                <a:latin typeface="Book Antiqua" charset="0"/>
              </a:rPr>
              <a:t>logical</a:t>
            </a:r>
          </a:p>
          <a:p>
            <a:pPr algn="ctr">
              <a:defRPr/>
            </a:pPr>
            <a:r>
              <a:rPr lang="en-US" altLang="en-US" i="1" dirty="0">
                <a:solidFill>
                  <a:srgbClr val="081D58"/>
                </a:solidFill>
                <a:latin typeface="Book Antiqua" charset="0"/>
              </a:rPr>
              <a:t>expression</a:t>
            </a:r>
          </a:p>
        </p:txBody>
      </p:sp>
      <p:sp>
        <p:nvSpPr>
          <p:cNvPr id="294921" name="Line 9"/>
          <p:cNvSpPr>
            <a:spLocks noChangeShapeType="1"/>
          </p:cNvSpPr>
          <p:nvPr/>
        </p:nvSpPr>
        <p:spPr bwMode="auto">
          <a:xfrm>
            <a:off x="6157913" y="3657600"/>
            <a:ext cx="5476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22" name="Rectangle 10"/>
          <p:cNvSpPr>
            <a:spLocks noChangeArrowheads="1"/>
          </p:cNvSpPr>
          <p:nvPr/>
        </p:nvSpPr>
        <p:spPr bwMode="auto">
          <a:xfrm>
            <a:off x="6210300" y="3074988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tx2"/>
                </a:solidFill>
                <a:latin typeface="Book Antiqua" charset="0"/>
              </a:rPr>
              <a:t>False</a:t>
            </a:r>
          </a:p>
        </p:txBody>
      </p:sp>
      <p:sp>
        <p:nvSpPr>
          <p:cNvPr id="294923" name="Rectangle 11"/>
          <p:cNvSpPr>
            <a:spLocks noChangeArrowheads="1"/>
          </p:cNvSpPr>
          <p:nvPr/>
        </p:nvSpPr>
        <p:spPr bwMode="auto">
          <a:xfrm>
            <a:off x="5651500" y="4065588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en-US" i="1">
                <a:solidFill>
                  <a:srgbClr val="081D58"/>
                </a:solidFill>
                <a:latin typeface="Book Antiqua" charset="0"/>
              </a:rPr>
              <a:t>statement-1</a:t>
            </a:r>
          </a:p>
        </p:txBody>
      </p:sp>
      <p:sp>
        <p:nvSpPr>
          <p:cNvPr id="294924" name="Rectangle 12"/>
          <p:cNvSpPr>
            <a:spLocks noChangeArrowheads="1"/>
          </p:cNvSpPr>
          <p:nvPr/>
        </p:nvSpPr>
        <p:spPr bwMode="auto">
          <a:xfrm>
            <a:off x="5648325" y="4903788"/>
            <a:ext cx="198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en-US" i="1">
                <a:solidFill>
                  <a:srgbClr val="081D58"/>
                </a:solidFill>
                <a:latin typeface="Book Antiqua" charset="0"/>
              </a:rPr>
              <a:t>statement-n </a:t>
            </a:r>
          </a:p>
        </p:txBody>
      </p:sp>
      <p:sp>
        <p:nvSpPr>
          <p:cNvPr id="294925" name="Line 13"/>
          <p:cNvSpPr>
            <a:spLocks noChangeShapeType="1"/>
          </p:cNvSpPr>
          <p:nvPr/>
        </p:nvSpPr>
        <p:spPr bwMode="auto">
          <a:xfrm>
            <a:off x="6705600" y="36576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26" name="Line 14"/>
          <p:cNvSpPr>
            <a:spLocks noChangeShapeType="1"/>
          </p:cNvSpPr>
          <p:nvPr/>
        </p:nvSpPr>
        <p:spPr bwMode="auto">
          <a:xfrm>
            <a:off x="6705600" y="44958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27" name="Line 15"/>
          <p:cNvSpPr>
            <a:spLocks noChangeShapeType="1"/>
          </p:cNvSpPr>
          <p:nvPr/>
        </p:nvSpPr>
        <p:spPr bwMode="auto">
          <a:xfrm>
            <a:off x="6705600" y="5410200"/>
            <a:ext cx="0" cy="4572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28" name="Rectangle 16"/>
          <p:cNvSpPr>
            <a:spLocks noChangeArrowheads="1"/>
          </p:cNvSpPr>
          <p:nvPr/>
        </p:nvSpPr>
        <p:spPr bwMode="auto">
          <a:xfrm>
            <a:off x="1554163" y="4121150"/>
            <a:ext cx="1943100" cy="4778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29" name="Rectangle 17"/>
          <p:cNvSpPr>
            <a:spLocks noChangeArrowheads="1"/>
          </p:cNvSpPr>
          <p:nvPr/>
        </p:nvSpPr>
        <p:spPr bwMode="auto">
          <a:xfrm>
            <a:off x="1554163" y="4926013"/>
            <a:ext cx="2020887" cy="477837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30" name="Line 18"/>
          <p:cNvSpPr>
            <a:spLocks noChangeShapeType="1"/>
          </p:cNvSpPr>
          <p:nvPr/>
        </p:nvSpPr>
        <p:spPr bwMode="auto">
          <a:xfrm>
            <a:off x="2590800" y="3657600"/>
            <a:ext cx="609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31" name="Rectangle 19"/>
          <p:cNvSpPr>
            <a:spLocks noChangeArrowheads="1"/>
          </p:cNvSpPr>
          <p:nvPr/>
        </p:nvSpPr>
        <p:spPr bwMode="auto">
          <a:xfrm>
            <a:off x="1536700" y="4141788"/>
            <a:ext cx="1879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en-US" i="1">
                <a:solidFill>
                  <a:srgbClr val="081D58"/>
                </a:solidFill>
                <a:latin typeface="Book Antiqua" charset="0"/>
              </a:rPr>
              <a:t>statement-1</a:t>
            </a:r>
          </a:p>
        </p:txBody>
      </p:sp>
      <p:sp>
        <p:nvSpPr>
          <p:cNvPr id="294932" name="Rectangle 20"/>
          <p:cNvSpPr>
            <a:spLocks noChangeArrowheads="1"/>
          </p:cNvSpPr>
          <p:nvPr/>
        </p:nvSpPr>
        <p:spPr bwMode="auto">
          <a:xfrm>
            <a:off x="1533525" y="4979988"/>
            <a:ext cx="19843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en-US" i="1">
                <a:solidFill>
                  <a:srgbClr val="081D58"/>
                </a:solidFill>
                <a:latin typeface="Book Antiqua" charset="0"/>
              </a:rPr>
              <a:t>statement-n </a:t>
            </a:r>
          </a:p>
        </p:txBody>
      </p:sp>
      <p:sp>
        <p:nvSpPr>
          <p:cNvPr id="294933" name="Line 21"/>
          <p:cNvSpPr>
            <a:spLocks noChangeShapeType="1"/>
          </p:cNvSpPr>
          <p:nvPr/>
        </p:nvSpPr>
        <p:spPr bwMode="auto">
          <a:xfrm>
            <a:off x="2590800" y="36576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34" name="Line 22"/>
          <p:cNvSpPr>
            <a:spLocks noChangeShapeType="1"/>
          </p:cNvSpPr>
          <p:nvPr/>
        </p:nvSpPr>
        <p:spPr bwMode="auto">
          <a:xfrm>
            <a:off x="2590800" y="4572000"/>
            <a:ext cx="0" cy="304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35" name="Line 23"/>
          <p:cNvSpPr>
            <a:spLocks noChangeShapeType="1"/>
          </p:cNvSpPr>
          <p:nvPr/>
        </p:nvSpPr>
        <p:spPr bwMode="auto">
          <a:xfrm>
            <a:off x="2590800" y="54864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36" name="Rectangle 24"/>
          <p:cNvSpPr>
            <a:spLocks noChangeArrowheads="1"/>
          </p:cNvSpPr>
          <p:nvPr/>
        </p:nvSpPr>
        <p:spPr bwMode="auto">
          <a:xfrm>
            <a:off x="2324100" y="3074988"/>
            <a:ext cx="892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tx2"/>
                </a:solidFill>
                <a:latin typeface="Book Antiqua" charset="0"/>
              </a:rPr>
              <a:t>True</a:t>
            </a:r>
          </a:p>
        </p:txBody>
      </p:sp>
      <p:sp>
        <p:nvSpPr>
          <p:cNvPr id="294937" name="Rectangle 25"/>
          <p:cNvSpPr>
            <a:spLocks noChangeArrowheads="1"/>
          </p:cNvSpPr>
          <p:nvPr/>
        </p:nvSpPr>
        <p:spPr bwMode="auto">
          <a:xfrm>
            <a:off x="7908925" y="4251325"/>
            <a:ext cx="869950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latin typeface="Book Antiqua" charset="0"/>
              </a:rPr>
              <a:t>False</a:t>
            </a:r>
          </a:p>
          <a:p>
            <a:pPr>
              <a:defRPr/>
            </a:pPr>
            <a:r>
              <a:rPr lang="en-US" altLang="en-US">
                <a:latin typeface="Book Antiqua" charset="0"/>
              </a:rPr>
              <a:t>Part</a:t>
            </a:r>
          </a:p>
        </p:txBody>
      </p:sp>
      <p:sp>
        <p:nvSpPr>
          <p:cNvPr id="294938" name="Rectangle 26"/>
          <p:cNvSpPr>
            <a:spLocks noChangeArrowheads="1"/>
          </p:cNvSpPr>
          <p:nvPr/>
        </p:nvSpPr>
        <p:spPr bwMode="auto">
          <a:xfrm>
            <a:off x="441325" y="4327525"/>
            <a:ext cx="82073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latin typeface="Book Antiqua" charset="0"/>
              </a:rPr>
              <a:t>True</a:t>
            </a:r>
          </a:p>
          <a:p>
            <a:pPr>
              <a:defRPr/>
            </a:pPr>
            <a:r>
              <a:rPr lang="en-US" altLang="en-US">
                <a:latin typeface="Book Antiqua" charset="0"/>
              </a:rPr>
              <a:t>Part</a:t>
            </a:r>
          </a:p>
        </p:txBody>
      </p:sp>
      <p:sp>
        <p:nvSpPr>
          <p:cNvPr id="294939" name="Line 27"/>
          <p:cNvSpPr>
            <a:spLocks noChangeShapeType="1"/>
          </p:cNvSpPr>
          <p:nvPr/>
        </p:nvSpPr>
        <p:spPr bwMode="auto">
          <a:xfrm>
            <a:off x="2590800" y="5867400"/>
            <a:ext cx="182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40" name="Line 28"/>
          <p:cNvSpPr>
            <a:spLocks noChangeShapeType="1"/>
          </p:cNvSpPr>
          <p:nvPr/>
        </p:nvSpPr>
        <p:spPr bwMode="auto">
          <a:xfrm flipH="1">
            <a:off x="4800600" y="5867400"/>
            <a:ext cx="19050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41" name="Line 29"/>
          <p:cNvSpPr>
            <a:spLocks noChangeShapeType="1"/>
          </p:cNvSpPr>
          <p:nvPr/>
        </p:nvSpPr>
        <p:spPr bwMode="auto">
          <a:xfrm>
            <a:off x="4648200" y="6019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94942" name="Line 30"/>
          <p:cNvSpPr>
            <a:spLocks noChangeShapeType="1"/>
          </p:cNvSpPr>
          <p:nvPr/>
        </p:nvSpPr>
        <p:spPr bwMode="auto">
          <a:xfrm>
            <a:off x="4724400" y="26670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if...else Example </a:t>
            </a:r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828800"/>
            <a:ext cx="8839200" cy="4495800"/>
          </a:xfrm>
        </p:spPr>
        <p:txBody>
          <a:bodyPr lIns="92075" tIns="46038" rIns="92075" bIns="46038"/>
          <a:lstStyle/>
          <a:p>
            <a:pPr marL="0" indent="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9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(miles &gt; 24000) </a:t>
            </a:r>
          </a:p>
          <a:p>
            <a:pPr marL="0" indent="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Tune-up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miles-24000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miles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overdue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900" dirty="0" smtClean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en-US" sz="19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1900" dirty="0" smtClean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Tune-up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due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24000-miles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miles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400" dirty="0"/>
          </a:p>
          <a:p>
            <a:pPr marL="1028700" lvl="3" indent="0"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miles</a:t>
            </a: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		 Output?</a:t>
            </a:r>
          </a:p>
          <a:p>
            <a:pPr marL="1028700" lvl="3" indent="0"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30123		____________________________		</a:t>
            </a:r>
          </a:p>
          <a:p>
            <a:pPr marL="1028700" lvl="3" indent="0"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2000		____________________________</a:t>
            </a:r>
          </a:p>
          <a:p>
            <a:pPr marL="1028700" lvl="3" indent="0" eaLnBrk="1" hangingPunct="1">
              <a:spcBef>
                <a:spcPct val="50000"/>
              </a:spcBef>
              <a:buFont typeface="Arial" charset="0"/>
              <a:buNone/>
            </a:pPr>
            <a:r>
              <a:rPr lang="en-US" altLang="en-US" sz="2400" dirty="0">
                <a:latin typeface="Times New Roman" charset="0"/>
                <a:ea typeface="Times New Roman" charset="0"/>
                <a:cs typeface="Times New Roman" charset="0"/>
              </a:rPr>
              <a:t>24000		____________________________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Goals</a:t>
            </a:r>
          </a:p>
        </p:txBody>
      </p:sp>
      <p:sp>
        <p:nvSpPr>
          <p:cNvPr id="307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447800"/>
            <a:ext cx="8058150" cy="4351338"/>
          </a:xfrm>
          <a:extLst/>
        </p:spPr>
        <p:txBody>
          <a:bodyPr lIns="92075" tIns="46038" rIns="92075" bIns="46038">
            <a:normAutofit lnSpcReduction="10000"/>
          </a:bodyPr>
          <a:lstStyle/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Recognize when to use the Guarded Action pattern</a:t>
            </a: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Implement the Guarded Action pattern with the if statement</a:t>
            </a:r>
            <a:endParaRPr lang="en-US" altLang="en-US" sz="2500">
              <a:solidFill>
                <a:srgbClr val="000000"/>
              </a:solidFill>
              <a:latin typeface="Arial Unicode MS" charset="0"/>
            </a:endParaRP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use relational operators such as </a:t>
            </a:r>
            <a:r>
              <a:rPr lang="en-US" altLang="en-US" sz="24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&lt;</a:t>
            </a:r>
            <a:r>
              <a:rPr lang="en-US" altLang="en-US" sz="2500">
                <a:solidFill>
                  <a:srgbClr val="000000"/>
                </a:solidFill>
              </a:rPr>
              <a:t> and </a:t>
            </a:r>
            <a:r>
              <a:rPr lang="en-US" altLang="en-US" sz="24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&gt;</a:t>
            </a: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create and evaluate expressions with the logical operators </a:t>
            </a: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use </a:t>
            </a:r>
            <a:r>
              <a:rPr lang="en-US" altLang="en-US" sz="24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 sz="2500">
                <a:solidFill>
                  <a:srgbClr val="000000"/>
                </a:solidFill>
              </a:rPr>
              <a:t> objects</a:t>
            </a: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understand the Alternative Action pattern</a:t>
            </a: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implement the Alternative Action pattern with the C++ </a:t>
            </a:r>
            <a:r>
              <a:rPr lang="en-US" altLang="en-US" sz="24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if...else </a:t>
            </a:r>
            <a:r>
              <a:rPr lang="en-US" altLang="en-US" sz="2500">
                <a:solidFill>
                  <a:srgbClr val="000000"/>
                </a:solidFill>
              </a:rPr>
              <a:t>statement</a:t>
            </a:r>
            <a:endParaRPr lang="en-US" altLang="en-US" sz="2500">
              <a:solidFill>
                <a:srgbClr val="000000"/>
              </a:solidFill>
              <a:latin typeface="Arial Unicode MS" charset="0"/>
            </a:endParaRP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implement the Multiple Selection n with </a:t>
            </a:r>
            <a:r>
              <a:rPr lang="en-US" altLang="en-US" sz="24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if...else </a:t>
            </a:r>
            <a:r>
              <a:rPr lang="en-US" altLang="en-US" sz="2500">
                <a:solidFill>
                  <a:srgbClr val="000000"/>
                </a:solidFill>
              </a:rPr>
              <a:t>and switch</a:t>
            </a:r>
            <a:endParaRPr lang="en-US" altLang="en-US" sz="2500">
              <a:solidFill>
                <a:srgbClr val="000000"/>
              </a:solidFill>
              <a:latin typeface="Arial Unicode MS" charset="0"/>
            </a:endParaRPr>
          </a:p>
          <a:p>
            <a:pPr marL="273050" indent="-273050" eaLnBrk="1" hangingPunct="1">
              <a:buClr>
                <a:srgbClr val="000000"/>
              </a:buClr>
            </a:pPr>
            <a:r>
              <a:rPr lang="en-US" altLang="en-US" sz="2500">
                <a:solidFill>
                  <a:srgbClr val="000000"/>
                </a:solidFill>
              </a:rPr>
              <a:t>solve problems using the Multiple Selection pattern</a:t>
            </a:r>
          </a:p>
          <a:p>
            <a:pPr marL="273050" indent="-273050" eaLnBrk="1" hangingPunct="1"/>
            <a:endParaRPr lang="en-US" altLang="en-US" sz="2400">
              <a:solidFill>
                <a:srgbClr val="000000"/>
              </a:solidFill>
              <a:latin typeface="Arial Unicode MS" charset="0"/>
            </a:endParaRPr>
          </a:p>
          <a:p>
            <a:pPr marL="273050" indent="-273050" eaLnBrk="1" hangingPunct="1">
              <a:lnSpc>
                <a:spcPts val="3363"/>
              </a:lnSpc>
              <a:spcBef>
                <a:spcPct val="0"/>
              </a:spcBef>
              <a:buFontTx/>
              <a:buNone/>
            </a:pPr>
            <a:endParaRPr lang="en-US" altLang="en-US"/>
          </a:p>
        </p:txBody>
      </p:sp>
    </p:spTree>
  </p:cSld>
  <p:clrMapOvr>
    <a:masterClrMapping/>
  </p:clrMapOvr>
  <p:transition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The Block </a:t>
            </a:r>
            <a:r>
              <a:rPr lang="en-US" altLang="en-US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{}</a:t>
            </a:r>
            <a:r>
              <a:rPr lang="en-US" altLang="en-US" b="1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altLang="en-US"/>
              <a:t>with if-else</a:t>
            </a:r>
            <a:endParaRPr lang="en-US" altLang="en-US" b="1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4578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305800" cy="4267200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 dirty="0"/>
              <a:t>Blocks may be used even when </a:t>
            </a:r>
          </a:p>
          <a:p>
            <a:pPr marL="273050" indent="-273050" eaLnBrk="1" hangingPunct="1">
              <a:lnSpc>
                <a:spcPts val="3363"/>
              </a:lnSpc>
              <a:buFont typeface="Arial" charset="0"/>
              <a:buNone/>
            </a:pPr>
            <a:r>
              <a:rPr lang="en-US" altLang="en-US" sz="19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(miles &gt; 24000) {</a:t>
            </a:r>
          </a:p>
          <a:p>
            <a:pPr marL="273050" indent="-27305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19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Tune-up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miles-24000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miles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overdue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 </a:t>
            </a:r>
            <a:r>
              <a:rPr lang="en-US" altLang="en-US" sz="19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  <a:r>
              <a:rPr lang="en-US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{</a:t>
            </a:r>
          </a:p>
          <a:p>
            <a:pPr marL="273050" indent="-27305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19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Tune-up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due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in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 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24000-miles &lt;&lt; 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 </a:t>
            </a:r>
            <a:r>
              <a:rPr lang="mr-IN" altLang="en-US" sz="19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miles</a:t>
            </a:r>
            <a:r>
              <a:rPr lang="mr-IN" altLang="en-US" sz="19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lnSpc>
                <a:spcPts val="26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19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altLang="en-US" sz="1900" dirty="0"/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 dirty="0"/>
              <a:t>Using curly braces all the time helps avoid difficult to detect errors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bool Objects</a:t>
            </a:r>
          </a:p>
        </p:txBody>
      </p:sp>
      <p:sp>
        <p:nvSpPr>
          <p:cNvPr id="22530" name="Rectangle 3"/>
          <p:cNvSpPr>
            <a:spLocks noGrp="1" noChangeArrowheads="1"/>
          </p:cNvSpPr>
          <p:nvPr>
            <p:ph idx="1"/>
          </p:nvPr>
        </p:nvSpPr>
        <p:spPr>
          <a:extLst/>
        </p:spPr>
        <p:txBody>
          <a:bodyPr lIns="92075" tIns="46038" rIns="92075" bIns="46038">
            <a:normAutofit/>
          </a:bodyPr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The standard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/>
              <a:t> type stores one of two values</a:t>
            </a:r>
          </a:p>
          <a:p>
            <a:pPr marL="342900" lvl="1" indent="0" eaLnBrk="1" hangingPunct="1">
              <a:lnSpc>
                <a:spcPts val="3363"/>
              </a:lnSpc>
              <a:buFont typeface="Arial" charset="0"/>
              <a:buNone/>
            </a:pP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 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altLang="en-US" sz="2400" b="1">
                <a:solidFill>
                  <a:schemeClr val="tx2"/>
                </a:solidFill>
                <a:latin typeface="Courier New" charset="0"/>
              </a:rPr>
              <a:t> </a:t>
            </a:r>
            <a:r>
              <a:rPr lang="en-US" altLang="en-US"/>
              <a:t> and  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false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A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/>
              <a:t> object stores the result of a logical expression:</a:t>
            </a:r>
            <a:endParaRPr lang="en-US" altLang="en-US" sz="1200"/>
          </a:p>
          <a:p>
            <a:pPr marL="273050" indent="-273050" eaLnBrk="1" hangingPunct="1">
              <a:lnSpc>
                <a:spcPts val="28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bool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ready =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lnSpc>
                <a:spcPts val="28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ready &lt;&lt; endl; </a:t>
            </a:r>
            <a:r>
              <a:rPr lang="en-US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0 for false</a:t>
            </a:r>
          </a:p>
          <a:p>
            <a:pPr marL="273050" indent="-273050" eaLnBrk="1" hangingPunct="1">
              <a:lnSpc>
                <a:spcPts val="28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  double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hours = 4.5;</a:t>
            </a:r>
          </a:p>
          <a:p>
            <a:pPr marL="273050" indent="-273050" eaLnBrk="1" hangingPunct="1">
              <a:lnSpc>
                <a:spcPts val="28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ready = hours &gt;= 4.0;</a:t>
            </a:r>
          </a:p>
          <a:p>
            <a:pPr marL="273050" indent="-273050" eaLnBrk="1" hangingPunct="1">
              <a:lnSpc>
                <a:spcPts val="28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ready &lt;&lt; endl; </a:t>
            </a:r>
            <a:r>
              <a:rPr lang="en-US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1 for true</a:t>
            </a:r>
          </a:p>
        </p:txBody>
      </p:sp>
    </p:spTree>
  </p:cSld>
  <p:clrMapOvr>
    <a:masterClrMapping/>
  </p:clrMapOvr>
  <p:transition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err="1"/>
              <a:t>bool</a:t>
            </a:r>
            <a:r>
              <a:rPr lang="en-US" altLang="en-US" dirty="0"/>
              <a:t> </a:t>
            </a:r>
            <a:r>
              <a:rPr lang="en-US" altLang="en-US" dirty="0" smtClean="0"/>
              <a:t>Functions</a:t>
            </a:r>
            <a:endParaRPr lang="en-US" altLang="en-US" dirty="0"/>
          </a:p>
        </p:txBody>
      </p:sp>
      <p:sp>
        <p:nvSpPr>
          <p:cNvPr id="23554" name="Rectangle 3"/>
          <p:cNvSpPr>
            <a:spLocks noGrp="1" noChangeArrowheads="1"/>
          </p:cNvSpPr>
          <p:nvPr>
            <p:ph idx="1"/>
          </p:nvPr>
        </p:nvSpPr>
        <p:spPr>
          <a:xfrm>
            <a:off x="628650" y="1752600"/>
            <a:ext cx="7886700" cy="4351338"/>
          </a:xfrm>
          <a:extLst/>
        </p:spPr>
        <p:txBody>
          <a:bodyPr lIns="92075" tIns="46038" rIns="92075" bIns="46038">
            <a:normAutofit fontScale="62500" lnSpcReduction="20000"/>
          </a:bodyPr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 sz="4500" dirty="0" smtClean="0"/>
              <a:t>It </a:t>
            </a:r>
            <a:r>
              <a:rPr lang="en-US" altLang="en-US" sz="4500" dirty="0"/>
              <a:t>is common to have functions that return one of the </a:t>
            </a:r>
            <a:r>
              <a:rPr lang="en-US" altLang="en-US" sz="4500" dirty="0" err="1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 sz="4500" dirty="0"/>
              <a:t> values (true or false)</a:t>
            </a:r>
          </a:p>
          <a:p>
            <a:pPr marL="273050" indent="-273050" eaLnBrk="1" hangingPunct="1">
              <a:lnSpc>
                <a:spcPts val="2400"/>
              </a:lnSpc>
              <a:buFont typeface="Arial" charset="0"/>
              <a:buNone/>
            </a:pPr>
            <a:r>
              <a:rPr lang="en-US" altLang="en-US" sz="26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endParaRPr lang="en-US" altLang="en-US" sz="2600" dirty="0" smtClean="0">
              <a:solidFill>
                <a:srgbClr val="7F0055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73050" indent="-273050" eaLnBrk="1" hangingPunct="1">
              <a:lnSpc>
                <a:spcPts val="2400"/>
              </a:lnSpc>
              <a:spcBef>
                <a:spcPct val="0"/>
              </a:spcBef>
              <a:buFont typeface="Arial" charset="0"/>
              <a:buNone/>
            </a:pPr>
            <a:endParaRPr lang="mr-IN" altLang="en-US" sz="2600" dirty="0">
              <a:latin typeface="Courier" charset="0"/>
              <a:ea typeface="Courier" charset="0"/>
              <a:cs typeface="Courier" charset="0"/>
            </a:endParaRPr>
          </a:p>
          <a:p>
            <a:pPr marL="273050" indent="-273050" eaLnBrk="1" hangingPunct="1">
              <a:lnSpc>
                <a:spcPts val="2000"/>
              </a:lnSpc>
              <a:buFont typeface="Arial" charset="0"/>
              <a:buNone/>
            </a:pPr>
            <a:endParaRPr lang="en-US" altLang="en-US" sz="21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0481967"/>
              </p:ext>
            </p:extLst>
          </p:nvPr>
        </p:nvGraphicFramePr>
        <p:xfrm>
          <a:off x="611160" y="2971800"/>
          <a:ext cx="8151839" cy="25298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189440"/>
                <a:gridCol w="3962399"/>
              </a:tblGrid>
              <a:tr h="370840">
                <a:tc>
                  <a:txBody>
                    <a:bodyPr/>
                    <a:lstStyle/>
                    <a:p>
                      <a:pPr marL="273050" indent="-273050" eaLnBrk="1" hangingPunct="1">
                        <a:lnSpc>
                          <a:spcPts val="2400"/>
                        </a:lnSpc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3F7F5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// true if n is odd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endParaRPr lang="en-US" altLang="en-US" sz="2000" dirty="0" smtClean="0">
                        <a:solidFill>
                          <a:srgbClr val="7F0055"/>
                        </a:solidFill>
                        <a:latin typeface="Courier" charset="0"/>
                        <a:ea typeface="Courier" charset="0"/>
                        <a:cs typeface="Courier" charset="0"/>
                      </a:endParaRP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buFont typeface="Arial" charset="0"/>
                        <a:buNone/>
                      </a:pPr>
                      <a:r>
                        <a:rPr lang="en-US" altLang="en-US" sz="2000" dirty="0" err="1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bool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odd(</a:t>
                      </a:r>
                      <a:r>
                        <a:rPr lang="en-US" altLang="en-US" sz="2000" dirty="0" err="1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int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n) {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 </a:t>
                      </a:r>
                      <a:r>
                        <a:rPr lang="mr-IN" altLang="en-US" sz="2000" dirty="0" err="1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return</a:t>
                      </a:r>
                      <a:r>
                        <a:rPr lang="mr-IN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(</a:t>
                      </a:r>
                      <a:r>
                        <a:rPr lang="mr-IN" altLang="en-US" sz="2000" dirty="0" err="1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n</a:t>
                      </a:r>
                      <a:r>
                        <a:rPr lang="mr-IN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% 2) != 0;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mr-IN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}</a:t>
                      </a:r>
                    </a:p>
                    <a:p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3F7F5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// Use</a:t>
                      </a:r>
                      <a:r>
                        <a:rPr lang="en-US" altLang="en-US" sz="2000" baseline="0" dirty="0" smtClean="0">
                          <a:solidFill>
                            <a:srgbClr val="3F7F5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the odd function</a:t>
                      </a:r>
                      <a:r>
                        <a:rPr lang="en-US" altLang="en-US" sz="2000" dirty="0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err="1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int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main() {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  </a:t>
                      </a:r>
                      <a:r>
                        <a:rPr lang="mr-IN" altLang="en-US" sz="2000" dirty="0" err="1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int</a:t>
                      </a:r>
                      <a:r>
                        <a:rPr lang="mr-IN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mr-IN" altLang="en-US" sz="2000" dirty="0" err="1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anInt</a:t>
                      </a:r>
                      <a:r>
                        <a:rPr lang="mr-IN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= 3;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  </a:t>
                      </a:r>
                      <a:r>
                        <a:rPr lang="en-US" altLang="en-US" sz="2000" dirty="0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if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( odd(</a:t>
                      </a:r>
                      <a:r>
                        <a:rPr lang="en-US" altLang="en-US" sz="2000" dirty="0" err="1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anInt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) )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mr-IN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   </a:t>
                      </a:r>
                      <a:r>
                        <a:rPr lang="mr-IN" altLang="en-US" sz="2000" dirty="0" err="1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anInt</a:t>
                      </a:r>
                      <a:r>
                        <a:rPr lang="mr-IN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++;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  </a:t>
                      </a:r>
                      <a:r>
                        <a:rPr lang="en-US" altLang="en-US" sz="2000" dirty="0" err="1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cout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&lt;&lt; </a:t>
                      </a:r>
                      <a:r>
                        <a:rPr lang="en-US" altLang="en-US" sz="2000" dirty="0" err="1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anInt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;  </a:t>
                      </a:r>
                      <a:r>
                        <a:rPr lang="en-US" altLang="en-US" sz="2000" dirty="0" smtClean="0">
                          <a:solidFill>
                            <a:srgbClr val="3F7F5F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// 4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  </a:t>
                      </a:r>
                      <a:r>
                        <a:rPr lang="en-US" altLang="en-US" sz="2000" dirty="0" smtClean="0">
                          <a:solidFill>
                            <a:srgbClr val="7F0055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return</a:t>
                      </a: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0;</a:t>
                      </a:r>
                    </a:p>
                    <a:p>
                      <a:pPr marL="273050" indent="-273050" eaLnBrk="1" hangingPunct="1">
                        <a:lnSpc>
                          <a:spcPts val="2400"/>
                        </a:lnSpc>
                        <a:spcBef>
                          <a:spcPct val="0"/>
                        </a:spcBef>
                        <a:buFont typeface="Arial" charset="0"/>
                        <a:buNone/>
                      </a:pPr>
                      <a:r>
                        <a:rPr lang="en-US" altLang="en-US" sz="2000" dirty="0" smtClean="0">
                          <a:solidFill>
                            <a:srgbClr val="000000"/>
                          </a:solidFill>
                          <a:latin typeface="Courier" charset="0"/>
                          <a:ea typeface="Courier" charset="0"/>
                          <a:cs typeface="Courier" charset="0"/>
                        </a:rPr>
                        <a:t> }</a:t>
                      </a:r>
                      <a:endParaRPr lang="en-US" sz="20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5" name="Straight Connector 4"/>
          <p:cNvCxnSpPr/>
          <p:nvPr/>
        </p:nvCxnSpPr>
        <p:spPr>
          <a:xfrm>
            <a:off x="4572000" y="2971800"/>
            <a:ext cx="0" cy="25146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Boolean Operators </a:t>
            </a:r>
          </a:p>
        </p:txBody>
      </p:sp>
      <p:sp>
        <p:nvSpPr>
          <p:cNvPr id="24578" name="Rectangle 1027"/>
          <p:cNvSpPr>
            <a:spLocks noGrp="1" noChangeArrowheads="1"/>
          </p:cNvSpPr>
          <p:nvPr>
            <p:ph idx="1"/>
          </p:nvPr>
        </p:nvSpPr>
        <p:spPr>
          <a:xfrm>
            <a:off x="628650" y="1752600"/>
            <a:ext cx="7886700" cy="4351338"/>
          </a:xfrm>
          <a:extLst/>
        </p:spPr>
        <p:txBody>
          <a:bodyPr lIns="92075" tIns="46038" rIns="92075" bIns="46038" rtlCol="0">
            <a:normAutofit/>
          </a:bodyPr>
          <a:lstStyle/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A logical operator (&amp;&amp; means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and</a:t>
            </a:r>
            <a:r>
              <a:rPr lang="en-US" altLang="en-US" dirty="0"/>
              <a:t>) used in an if...else statement</a:t>
            </a:r>
          </a:p>
          <a:p>
            <a:pPr marL="0" indent="0" eaLnBrk="1" hangingPunct="1">
              <a:lnSpc>
                <a:spcPts val="26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mr-IN" dirty="0">
                <a:solidFill>
                  <a:srgbClr val="000000"/>
                </a:solidFill>
                <a:latin typeface="Courier" charset="0"/>
              </a:rPr>
              <a:t> </a:t>
            </a:r>
            <a:r>
              <a:rPr lang="en-US" dirty="0">
                <a:solidFill>
                  <a:srgbClr val="000000"/>
                </a:solidFill>
                <a:latin typeface="Courier" charset="0"/>
              </a:rPr>
              <a:t> 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50;</a:t>
            </a:r>
          </a:p>
          <a:p>
            <a:pPr marL="0" indent="0" eaLnBrk="1" hangingPunct="1">
              <a:lnSpc>
                <a:spcPts val="2600"/>
              </a:lnSpc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 (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&gt;= 0) &amp;&amp; (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&lt;= 100) )</a:t>
            </a:r>
          </a:p>
          <a:p>
            <a:pPr marL="0" indent="0" eaLnBrk="1" hangingPunct="1">
              <a:lnSpc>
                <a:spcPts val="2600"/>
              </a:lnSpc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"Test is in range"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lnSpc>
                <a:spcPts val="2600"/>
              </a:lnSpc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 marL="0" indent="0" eaLnBrk="1" hangingPunct="1">
              <a:lnSpc>
                <a:spcPts val="2600"/>
              </a:lnSpc>
              <a:spcAft>
                <a:spcPts val="600"/>
              </a:spcAft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</a:t>
            </a:r>
            <a:r>
              <a:rPr 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"**Warning--Test out of range"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2200" dirty="0">
              <a:latin typeface="Courier" charset="0"/>
              <a:ea typeface="Courier" charset="0"/>
              <a:cs typeface="Courier" charset="0"/>
            </a:endParaRPr>
          </a:p>
          <a:p>
            <a:pPr eaLnBrk="1" hangingPunct="1">
              <a:spcBef>
                <a:spcPts val="600"/>
              </a:spcBef>
              <a:defRPr/>
            </a:pPr>
            <a:r>
              <a:rPr lang="en-US" altLang="en-US" dirty="0"/>
              <a:t>The code describes whether or not the value of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en-US" altLang="en-US" dirty="0"/>
              <a:t> is in the range of 0 through 100 inclusive.</a:t>
            </a:r>
          </a:p>
        </p:txBody>
      </p:sp>
    </p:spTree>
  </p:cSld>
  <p:clrMapOvr>
    <a:masterClrMapping/>
  </p:clrMapOvr>
  <p:transition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Truth Tables for Boolean Operators</a:t>
            </a:r>
          </a:p>
        </p:txBody>
      </p:sp>
      <p:sp>
        <p:nvSpPr>
          <p:cNvPr id="25602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752600"/>
            <a:ext cx="8229600" cy="1301750"/>
          </a:xfrm>
          <a:extLst/>
        </p:spPr>
        <p:txBody>
          <a:bodyPr lIns="92075" tIns="46038" rIns="92075" bIns="46038">
            <a:normAutofit/>
          </a:bodyPr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Truth tables for the Logical (Boolean) operators</a:t>
            </a:r>
          </a:p>
          <a:p>
            <a:pPr marL="342900" lvl="1" indent="0" eaLnBrk="1" hangingPunct="1">
              <a:lnSpc>
                <a:spcPts val="3363"/>
              </a:lnSpc>
              <a:buFont typeface="Arial" charset="0"/>
              <a:buNone/>
            </a:pPr>
            <a:r>
              <a:rPr lang="en-US" altLang="en-US"/>
              <a:t>        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! </a:t>
            </a:r>
            <a:r>
              <a:rPr lang="en-US" altLang="en-US"/>
              <a:t>(not)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      ¦¦ </a:t>
            </a:r>
            <a:r>
              <a:rPr lang="en-US" altLang="en-US"/>
              <a:t>(or)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       &amp;&amp; </a:t>
            </a:r>
            <a:r>
              <a:rPr lang="en-US" altLang="en-US"/>
              <a:t>(and)</a:t>
            </a:r>
            <a:endParaRPr lang="en-US" altLang="en-US">
              <a:latin typeface="Courier" charset="0"/>
              <a:ea typeface="Courier" charset="0"/>
              <a:cs typeface="Courier" charset="0"/>
            </a:endParaRPr>
          </a:p>
          <a:p>
            <a:pPr marL="342900" lvl="1" indent="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342900" lvl="1" indent="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342900" lvl="1" indent="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342900" lvl="1" indent="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273050" indent="-273050" eaLnBrk="1" hangingPunct="1">
              <a:lnSpc>
                <a:spcPts val="3363"/>
              </a:lnSpc>
              <a:spcBef>
                <a:spcPct val="20000"/>
              </a:spcBef>
            </a:pPr>
            <a:endParaRPr lang="en-US" altLang="en-US" sz="3200">
              <a:latin typeface="Book Antiqua" charset="0"/>
            </a:endParaRPr>
          </a:p>
        </p:txBody>
      </p:sp>
      <p:graphicFrame>
        <p:nvGraphicFramePr>
          <p:cNvPr id="28675" name="Object 4"/>
          <p:cNvGraphicFramePr>
            <a:graphicFrameLocks/>
          </p:cNvGraphicFramePr>
          <p:nvPr/>
        </p:nvGraphicFramePr>
        <p:xfrm>
          <a:off x="0" y="2895600"/>
          <a:ext cx="9144000" cy="20304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Document" r:id="rId3" imgW="8698992" imgH="1722120" progId="Word.Document.8">
                  <p:embed/>
                </p:oleObj>
              </mc:Choice>
              <mc:Fallback>
                <p:oleObj name="Document" r:id="rId3" imgW="8698992" imgH="1722120" progId="Word.Document.8">
                  <p:embed/>
                  <p:pic>
                    <p:nvPicPr>
                      <p:cNvPr id="0" name="Object 4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2895600"/>
                        <a:ext cx="9144000" cy="20304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blurRad="63500" dist="38099" dir="2700000" algn="ctr" rotWithShape="0">
                                <a:schemeClr val="bg2">
                                  <a:alpha val="74997"/>
                                </a:schemeClr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762000" y="5029200"/>
            <a:ext cx="7753350" cy="1524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92075" tIns="46038" rIns="92075" bIns="46038">
            <a:normAutofit/>
          </a:bodyPr>
          <a:lstStyle>
            <a:lvl1pPr marL="457200" indent="-457200"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800100" indent="-4572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4572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ts val="3363"/>
              </a:lnSpc>
              <a:spcBef>
                <a:spcPts val="400"/>
              </a:spcBef>
            </a:pPr>
            <a:r>
              <a:rPr lang="en-US" altLang="en-US" sz="2800">
                <a:latin typeface="Times New Roman" charset="0"/>
                <a:ea typeface="Times New Roman" charset="0"/>
                <a:cs typeface="Times New Roman" charset="0"/>
              </a:rPr>
              <a:t>You can also use these more readable operators instead of  </a:t>
            </a:r>
            <a:r>
              <a:rPr lang="en-US" altLang="en-US" sz="2800">
                <a:latin typeface="Courier" charset="0"/>
                <a:ea typeface="Courier" charset="0"/>
                <a:cs typeface="Courier" charset="0"/>
              </a:rPr>
              <a:t>!     ¦¦    &amp;&amp; </a:t>
            </a:r>
          </a:p>
          <a:p>
            <a:pPr>
              <a:lnSpc>
                <a:spcPts val="3363"/>
              </a:lnSpc>
              <a:spcBef>
                <a:spcPts val="400"/>
              </a:spcBef>
              <a:buFont typeface="Arial" charset="0"/>
              <a:buNone/>
            </a:pPr>
            <a:r>
              <a:rPr lang="en-US" altLang="en-US" sz="2800">
                <a:solidFill>
                  <a:srgbClr val="7F0055"/>
                </a:solidFill>
                <a:latin typeface="Courier" charset="0"/>
                <a:ea typeface="Times New Roman" charset="0"/>
                <a:cs typeface="Times New Roman" charset="0"/>
              </a:rPr>
              <a:t>        </a:t>
            </a:r>
            <a:r>
              <a:rPr lang="mr-IN" altLang="en-US" sz="2800">
                <a:solidFill>
                  <a:srgbClr val="7F0055"/>
                </a:solidFill>
                <a:latin typeface="Courier" charset="0"/>
                <a:ea typeface="Times New Roman" charset="0"/>
                <a:cs typeface="Times New Roman" charset="0"/>
              </a:rPr>
              <a:t>not</a:t>
            </a:r>
            <a:r>
              <a:rPr lang="en-US" altLang="en-US" sz="2800">
                <a:solidFill>
                  <a:srgbClr val="7F0055"/>
                </a:solidFill>
                <a:latin typeface="Courier" charset="0"/>
                <a:ea typeface="Times New Roman" charset="0"/>
                <a:cs typeface="Times New Roman" charset="0"/>
              </a:rPr>
              <a:t>    or    and</a:t>
            </a:r>
            <a:endParaRPr lang="mr-IN" altLang="en-US" sz="2800">
              <a:solidFill>
                <a:srgbClr val="000000"/>
              </a:solidFill>
              <a:latin typeface="Courier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ts val="3363"/>
              </a:lnSpc>
              <a:spcBef>
                <a:spcPct val="20000"/>
              </a:spcBef>
            </a:pPr>
            <a:endParaRPr lang="en-US" altLang="en-US" sz="3200">
              <a:latin typeface="Book Antiqua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More Precedence Rules</a:t>
            </a:r>
          </a:p>
        </p:txBody>
      </p:sp>
      <p:sp>
        <p:nvSpPr>
          <p:cNvPr id="27650" name="Rectangle 3"/>
          <p:cNvSpPr>
            <a:spLocks noGrp="1" noChangeArrowheads="1"/>
          </p:cNvSpPr>
          <p:nvPr>
            <p:ph idx="1"/>
          </p:nvPr>
        </p:nvSpPr>
        <p:spPr>
          <a:xfrm>
            <a:off x="552450" y="1752600"/>
            <a:ext cx="8134350" cy="4495800"/>
          </a:xfrm>
          <a:extLst/>
        </p:spPr>
        <p:txBody>
          <a:bodyPr lIns="92075" tIns="46038" rIns="92075" bIns="46038" rtlCol="0">
            <a:normAutofit/>
          </a:bodyPr>
          <a:lstStyle/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The following slide summarizes all operators used in this textbook (we've seen them all now)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Precedence: most operators are evaluated (grouped) in a left-to-right order:</a:t>
            </a:r>
          </a:p>
          <a:p>
            <a:pPr marL="0" indent="0" eaLnBrk="1" hangingPunct="1">
              <a:lnSpc>
                <a:spcPts val="3363"/>
              </a:lnSpc>
              <a:buFont typeface="Arial" charset="0"/>
              <a:buNone/>
              <a:defRPr/>
            </a:pPr>
            <a:r>
              <a:rPr lang="en-US" altLang="en-US" dirty="0"/>
              <a:t>       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a/b/c/d</a:t>
            </a:r>
            <a:r>
              <a:rPr lang="en-US" altLang="en-US" dirty="0"/>
              <a:t> </a:t>
            </a:r>
            <a:r>
              <a:rPr lang="en-US" altLang="en-US" dirty="0">
                <a:latin typeface="Book Antiqua" charset="0"/>
              </a:rPr>
              <a:t>is equivalent to</a:t>
            </a:r>
            <a:r>
              <a:rPr lang="en-US" altLang="en-US" dirty="0"/>
              <a:t> 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(((a/b)/c)/d)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Assignment operators group in a right-to-left order so the expression </a:t>
            </a:r>
          </a:p>
          <a:p>
            <a:pPr marL="0" indent="0" eaLnBrk="1" hangingPunct="1">
              <a:lnSpc>
                <a:spcPts val="3363"/>
              </a:lnSpc>
              <a:buFont typeface="Arial" charset="0"/>
              <a:buNone/>
              <a:defRPr/>
            </a:pPr>
            <a:r>
              <a:rPr lang="en-US" altLang="en-US" dirty="0"/>
              <a:t>        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x=y=z=0 </a:t>
            </a:r>
            <a:r>
              <a:rPr lang="en-US" altLang="en-US" dirty="0">
                <a:latin typeface="Book Antiqua" charset="0"/>
              </a:rPr>
              <a:t>is equivalent to</a:t>
            </a:r>
            <a:r>
              <a:rPr lang="en-US" altLang="en-US" dirty="0"/>
              <a:t>  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x=(y=(z=0)) </a:t>
            </a:r>
          </a:p>
        </p:txBody>
      </p:sp>
    </p:spTree>
  </p:cSld>
  <p:clrMapOvr>
    <a:masterClrMapping/>
  </p:clrMapOvr>
  <p:transition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Operators used in this book</a:t>
            </a:r>
          </a:p>
        </p:txBody>
      </p:sp>
      <p:graphicFrame>
        <p:nvGraphicFramePr>
          <p:cNvPr id="30722" name="Object 1028"/>
          <p:cNvGraphicFramePr>
            <a:graphicFrameLocks/>
          </p:cNvGraphicFramePr>
          <p:nvPr/>
        </p:nvGraphicFramePr>
        <p:xfrm>
          <a:off x="152400" y="1447800"/>
          <a:ext cx="8794750" cy="5219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30" name="Document" r:id="rId3" imgW="9121140" imgH="5495544" progId="Word.Document.8">
                  <p:embed/>
                </p:oleObj>
              </mc:Choice>
              <mc:Fallback>
                <p:oleObj name="Document" r:id="rId3" imgW="9121140" imgH="5495544" progId="Word.Document.8">
                  <p:embed/>
                  <p:pic>
                    <p:nvPicPr>
                      <p:cNvPr id="0" name="Object 1028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2100" b="4860"/>
                      <a:stretch>
                        <a:fillRect/>
                      </a:stretch>
                    </p:blipFill>
                    <p:spPr bwMode="auto">
                      <a:xfrm>
                        <a:off x="152400" y="1447800"/>
                        <a:ext cx="8794750" cy="5219700"/>
                      </a:xfrm>
                      <a:prstGeom prst="rect">
                        <a:avLst/>
                      </a:prstGeom>
                      <a:solidFill>
                        <a:srgbClr val="ADB9C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Applying Operators and Precedence Rules</a:t>
            </a:r>
          </a:p>
        </p:txBody>
      </p:sp>
      <p:sp>
        <p:nvSpPr>
          <p:cNvPr id="29698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382000" cy="4267200"/>
          </a:xfrm>
          <a:extLst/>
        </p:spPr>
        <p:txBody>
          <a:bodyPr lIns="92075" tIns="46038" rIns="92075" bIns="46038" rtlCol="0">
            <a:normAutofit/>
          </a:bodyPr>
          <a:lstStyle/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Use the precedence rules to evaluate the following expression:</a:t>
            </a:r>
          </a:p>
          <a:p>
            <a:pPr marL="0" indent="0" eaLnBrk="1" hangingPunct="1">
              <a:lnSpc>
                <a:spcPts val="2400"/>
              </a:lnSpc>
              <a:spcBef>
                <a:spcPts val="1200"/>
              </a:spcBef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5;</a:t>
            </a:r>
          </a:p>
          <a:p>
            <a:pPr marL="0" indent="0" eaLnBrk="1" hangingPunct="1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k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10;</a:t>
            </a:r>
          </a:p>
          <a:p>
            <a:pPr marL="0" indent="0" eaLnBrk="1" hangingPunct="1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TorF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endParaRPr lang="en-US" sz="2200" dirty="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TorF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(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* (1 +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k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&gt; 55) ||</a:t>
            </a:r>
          </a:p>
          <a:p>
            <a:pPr marL="0" indent="0" eaLnBrk="1" hangingPunct="1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((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+ 5 &lt;=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k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 &amp;&amp; (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j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 </a:t>
            </a:r>
            <a:r>
              <a:rPr lang="mr-IN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k</a:t>
            </a:r>
            <a:r>
              <a:rPr lang="mr-IN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));</a:t>
            </a:r>
          </a:p>
          <a:p>
            <a:pPr marL="0" indent="0" eaLnBrk="1" hangingPunct="1">
              <a:lnSpc>
                <a:spcPts val="2400"/>
              </a:lnSpc>
              <a:spcBef>
                <a:spcPts val="0"/>
              </a:spcBef>
              <a:buFont typeface="Arial" charset="0"/>
              <a:buNone/>
              <a:defRPr/>
            </a:pPr>
            <a:endParaRPr lang="mr-IN" sz="2200" dirty="0">
              <a:latin typeface="Courier" charset="0"/>
              <a:ea typeface="Courier" charset="0"/>
              <a:cs typeface="Courier" charset="0"/>
            </a:endParaRP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What is assigned to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TorF</a:t>
            </a:r>
            <a:r>
              <a:rPr lang="en-US" altLang="en-US" dirty="0"/>
              <a:t>?______</a:t>
            </a:r>
          </a:p>
        </p:txBody>
      </p:sp>
    </p:spTree>
  </p:cSld>
  <p:clrMapOvr>
    <a:masterClrMapping/>
  </p:clrMapOvr>
  <p:transition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/>
              <a:t> </a:t>
            </a:r>
            <a:r>
              <a:rPr lang="en-US" altLang="en-US" sz="3600" b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||</a:t>
            </a:r>
            <a:r>
              <a:rPr lang="en-US" altLang="en-US"/>
              <a:t> with a Grid Object</a:t>
            </a:r>
          </a:p>
        </p:txBody>
      </p:sp>
      <p:sp>
        <p:nvSpPr>
          <p:cNvPr id="32770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1600200"/>
            <a:ext cx="8610600" cy="4648200"/>
          </a:xfrm>
        </p:spPr>
        <p:txBody>
          <a:bodyPr lIns="92075" tIns="46038" rIns="92075" bIns="46038"/>
          <a:lstStyle/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#include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"Grid.h"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for class Grid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00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Return true if the mover is at an end of the world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moverOnEdge(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const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00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Grid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&amp; aGrid) {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   aGrid.row()==0        </a:t>
            </a:r>
            <a:r>
              <a:rPr lang="mr-IN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on north edge?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|| aGrid.row()==aGrid.nRows()-1 </a:t>
            </a:r>
            <a:r>
              <a:rPr lang="mr-IN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on sout?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|| aGrid.column()==0     </a:t>
            </a:r>
            <a:r>
              <a:rPr lang="mr-IN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on west edge?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  || aGrid.column()==aGrid.nColumns()-1 ); </a:t>
            </a:r>
            <a:endParaRPr lang="mr-IN" altLang="en-US" sz="2000">
              <a:solidFill>
                <a:srgbClr val="3F7F5F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mr-IN" altLang="en-US" sz="2000"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Grid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tarpit(5, 10, 4, 4, </a:t>
            </a:r>
            <a:r>
              <a:rPr lang="en-US" altLang="en-US" sz="2000" i="1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east</a:t>
            </a:r>
            <a:r>
              <a:rPr lang="en-US" altLang="en-US" sz="2000" i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);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 moverOnEdge(tarpit) )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"On edge"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endl; </a:t>
            </a:r>
            <a:r>
              <a:rPr lang="mr-IN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On edge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else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Inside border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endl;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0;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0" indent="0" eaLnBrk="1" hangingPunct="1">
              <a:lnSpc>
                <a:spcPts val="2200"/>
              </a:lnSpc>
              <a:spcBef>
                <a:spcPct val="0"/>
              </a:spcBef>
              <a:buFont typeface="Arial" charset="0"/>
              <a:buNone/>
            </a:pPr>
            <a:endParaRPr lang="en-US" altLang="en-US" sz="200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Short Circuit Boolean Evaluation</a:t>
            </a:r>
          </a:p>
        </p:txBody>
      </p:sp>
      <p:sp>
        <p:nvSpPr>
          <p:cNvPr id="31746" name="Rectangle 3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8075613" cy="4495800"/>
          </a:xfrm>
          <a:extLst/>
        </p:spPr>
        <p:txBody>
          <a:bodyPr lIns="92075" tIns="46038" rIns="92075" bIns="46038" rtlCol="0">
            <a:normAutofit/>
          </a:bodyPr>
          <a:lstStyle/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C++ logical expressions evaluate sub-expressions in a left to right order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Sometimes the evaluation can stop early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This will never evaluates </a:t>
            </a:r>
            <a:r>
              <a:rPr lang="en-US" altLang="en-US" sz="2400" b="1" dirty="0" err="1">
                <a:solidFill>
                  <a:schemeClr val="tx2"/>
                </a:solidFill>
                <a:latin typeface="Courier New" charset="0"/>
              </a:rPr>
              <a:t>sqrt</a:t>
            </a:r>
            <a:r>
              <a:rPr lang="en-US" altLang="en-US" dirty="0"/>
              <a:t> of a negative number:</a:t>
            </a:r>
          </a:p>
          <a:p>
            <a:pPr marL="0" indent="0" eaLnBrk="1" hangingPunct="1">
              <a:lnSpc>
                <a:spcPts val="3363"/>
              </a:lnSpc>
              <a:spcBef>
                <a:spcPct val="10000"/>
              </a:spcBef>
              <a:buFont typeface="Arial" charset="0"/>
              <a:buNone/>
              <a:defRPr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	if((x &gt;= 0.0) &amp;&amp; (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sqrt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(x) &lt;= 2.5))</a:t>
            </a:r>
            <a:r>
              <a:rPr lang="en-US" altLang="en-US" sz="2200" i="1" dirty="0">
                <a:latin typeface="Courier" charset="0"/>
                <a:ea typeface="Courier" charset="0"/>
                <a:cs typeface="Courier" charset="0"/>
              </a:rPr>
              <a:t>  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test &gt; 100</a:t>
            </a:r>
            <a:r>
              <a:rPr lang="en-US" altLang="en-US" dirty="0"/>
              <a:t> will not be evaluated when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test</a:t>
            </a:r>
            <a:r>
              <a:rPr lang="en-US" altLang="en-US" dirty="0"/>
              <a:t> is negative</a:t>
            </a:r>
          </a:p>
          <a:p>
            <a:pPr marL="0" indent="0" eaLnBrk="1" hangingPunct="1">
              <a:lnSpc>
                <a:spcPts val="3363"/>
              </a:lnSpc>
              <a:spcBef>
                <a:spcPct val="10000"/>
              </a:spcBef>
              <a:buFont typeface="Arial" charset="0"/>
              <a:buNone/>
              <a:defRPr/>
            </a:pP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  	if(test &lt; 0 || test &gt; 100)</a:t>
            </a:r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Why do we need selection?</a:t>
            </a:r>
          </a:p>
        </p:txBody>
      </p:sp>
      <p:sp>
        <p:nvSpPr>
          <p:cNvPr id="7170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Programs must often anticipate a variety of situations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Consider an Automated Teller Machine: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ATMs must serve valid bank customers. 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They must also reject invalid PINs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The code that controls an ATM must permit different requests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Software developers must implement code that anticipates all possible transactions</a:t>
            </a:r>
          </a:p>
        </p:txBody>
      </p:sp>
    </p:spTree>
  </p:cSld>
  <p:clrMapOvr>
    <a:masterClrMapping/>
  </p:clrMapOvr>
  <p:transition/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A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/>
              <a:t> member function</a:t>
            </a:r>
            <a:br>
              <a:rPr lang="en-US" altLang="en-US"/>
            </a:br>
            <a:endParaRPr lang="en-US" altLang="en-US" sz="3200">
              <a:solidFill>
                <a:schemeClr val="accent2"/>
              </a:solidFill>
            </a:endParaRPr>
          </a:p>
        </p:txBody>
      </p:sp>
      <p:sp>
        <p:nvSpPr>
          <p:cNvPr id="32770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828800"/>
            <a:ext cx="7981950" cy="4876800"/>
          </a:xfrm>
          <a:extLst/>
        </p:spPr>
        <p:txBody>
          <a:bodyPr lIns="92075" tIns="46038" rIns="92075" bIns="46038" rtlCol="0">
            <a:normAutofit/>
          </a:bodyPr>
          <a:lstStyle/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Consider changing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::withdraw </a:t>
            </a:r>
            <a:r>
              <a:rPr lang="en-US" altLang="en-US" dirty="0"/>
              <a:t>so it only withdraws money if the balance is sufficient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Also have it return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altLang="en-US" dirty="0"/>
              <a:t> in this case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Have it return </a:t>
            </a:r>
            <a:r>
              <a:rPr lang="en-US" altLang="en-US" sz="2600" dirty="0">
                <a:latin typeface="Courier" charset="0"/>
                <a:ea typeface="Courier" charset="0"/>
                <a:cs typeface="Courier" charset="0"/>
              </a:rPr>
              <a:t>false</a:t>
            </a:r>
            <a:r>
              <a:rPr lang="en-US" altLang="en-US" dirty="0"/>
              <a:t> when there are insufficient funds, after the change to the state of the object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First change heading in class </a:t>
            </a:r>
            <a:r>
              <a:rPr lang="en-US" altLang="en-US" sz="2600" dirty="0" err="1"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altLang="en-US" dirty="0"/>
              <a:t> that is in the file </a:t>
            </a:r>
            <a:r>
              <a:rPr lang="en-US" altLang="en-US" dirty="0" err="1"/>
              <a:t>BankAccount.h</a:t>
            </a:r>
            <a:r>
              <a:rPr lang="en-US" altLang="en-US" dirty="0"/>
              <a:t> </a:t>
            </a:r>
          </a:p>
          <a:p>
            <a:pPr marL="0" indent="0" eaLnBrk="1" hangingPunct="1">
              <a:lnSpc>
                <a:spcPts val="3363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en-US" altLang="en-US" dirty="0"/>
              <a:t>       </a:t>
            </a:r>
            <a:r>
              <a:rPr lang="en-US" sz="2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withdraw(double </a:t>
            </a:r>
            <a:r>
              <a:rPr lang="en-US" altLang="en-US" sz="2200" dirty="0" err="1">
                <a:latin typeface="Courier" charset="0"/>
                <a:ea typeface="Courier" charset="0"/>
                <a:cs typeface="Courier" charset="0"/>
              </a:rPr>
              <a:t>withdrawalAmount</a:t>
            </a:r>
            <a:r>
              <a:rPr lang="en-US" altLang="en-US" sz="2200" dirty="0">
                <a:latin typeface="Courier" charset="0"/>
                <a:ea typeface="Courier" charset="0"/>
                <a:cs typeface="Courier" charset="0"/>
              </a:rPr>
              <a:t>); </a:t>
            </a:r>
            <a:endParaRPr lang="en-US" altLang="en-US" sz="2200" i="1" dirty="0">
              <a:solidFill>
                <a:srgbClr val="CECECE"/>
              </a:solidFill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Rectangle 1026"/>
          <p:cNvSpPr>
            <a:spLocks noGrp="1" noChangeArrowheads="1"/>
          </p:cNvSpPr>
          <p:nvPr>
            <p:ph type="title"/>
          </p:nvPr>
        </p:nvSpPr>
        <p:spPr>
          <a:xfrm>
            <a:off x="0" y="190500"/>
            <a:ext cx="9142413" cy="13335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 a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/>
              <a:t> member function</a:t>
            </a:r>
            <a:endParaRPr lang="en-US" altLang="en-US" sz="2400"/>
          </a:p>
        </p:txBody>
      </p:sp>
      <p:sp>
        <p:nvSpPr>
          <p:cNvPr id="33794" name="Rectangle 1027"/>
          <p:cNvSpPr>
            <a:spLocks noGrp="1" noChangeArrowheads="1"/>
          </p:cNvSpPr>
          <p:nvPr>
            <p:ph idx="1"/>
          </p:nvPr>
        </p:nvSpPr>
        <p:spPr>
          <a:xfrm>
            <a:off x="533400" y="1752600"/>
            <a:ext cx="8001000" cy="4495800"/>
          </a:xfrm>
          <a:extLst/>
        </p:spPr>
        <p:txBody>
          <a:bodyPr lIns="92075" tIns="46038" rIns="92075" bIns="46038">
            <a:normAutofit fontScale="47500" lnSpcReduction="20000"/>
          </a:bodyPr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 sz="5900" dirty="0"/>
              <a:t>Also change implementation in </a:t>
            </a:r>
            <a:r>
              <a:rPr lang="en-US" altLang="en-US" sz="5900" dirty="0" err="1"/>
              <a:t>BankAccount.cpp</a:t>
            </a:r>
            <a:endParaRPr lang="en-US" altLang="en-US" sz="5900" dirty="0"/>
          </a:p>
          <a:p>
            <a:pPr marL="273050" indent="-273050" eaLnBrk="1" hangingPunct="1">
              <a:lnSpc>
                <a:spcPct val="120000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42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4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BankAccount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::withdraw(</a:t>
            </a:r>
            <a:r>
              <a:rPr lang="en-US" altLang="en-US" sz="4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amount) {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altLang="en-US" sz="4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post: return true if withdrawal was 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    // successful or false with insufficient funds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altLang="en-US" sz="4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</a:t>
            </a:r>
            <a:r>
              <a:rPr lang="en-US" altLang="en-US" sz="420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balance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&gt;= amount) {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altLang="en-US" sz="420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balance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 </a:t>
            </a:r>
            <a:r>
              <a:rPr lang="en-US" altLang="en-US" sz="4200" dirty="0">
                <a:solidFill>
                  <a:srgbClr val="0000C0"/>
                </a:solidFill>
                <a:latin typeface="Courier" charset="0"/>
                <a:ea typeface="Courier" charset="0"/>
                <a:cs typeface="Courier" charset="0"/>
              </a:rPr>
              <a:t>balance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- amount;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altLang="en-US" sz="4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4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true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mr-IN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altLang="en-US" sz="4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4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false</a:t>
            </a: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lnSpc>
                <a:spcPct val="12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4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</a:t>
            </a:r>
            <a:endParaRPr lang="en-US" altLang="en-US" sz="4200" dirty="0">
              <a:latin typeface="Courier" charset="0"/>
              <a:ea typeface="Courier" charset="0"/>
              <a:cs typeface="Courier" charset="0"/>
            </a:endParaRPr>
          </a:p>
          <a:p>
            <a:pPr marL="273050" indent="-273050" eaLnBrk="1" hangingPunct="1">
              <a:lnSpc>
                <a:spcPts val="3363"/>
              </a:lnSpc>
              <a:spcBef>
                <a:spcPct val="20000"/>
              </a:spcBef>
            </a:pPr>
            <a:endParaRPr lang="en-US" altLang="en-US" sz="1200" dirty="0"/>
          </a:p>
          <a:p>
            <a:pPr marL="273050" indent="-273050" eaLnBrk="1" hangingPunct="1">
              <a:lnSpc>
                <a:spcPts val="3363"/>
              </a:lnSpc>
              <a:spcBef>
                <a:spcPct val="20000"/>
              </a:spcBef>
              <a:buFont typeface="Arial" charset="0"/>
              <a:buNone/>
            </a:pPr>
            <a:r>
              <a:rPr lang="en-US" altLang="en-US" dirty="0"/>
              <a:t>  </a:t>
            </a:r>
            <a:endParaRPr lang="en-US" altLang="en-US" sz="2000" dirty="0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Multiple Selection</a:t>
            </a:r>
          </a:p>
        </p:txBody>
      </p:sp>
      <p:sp>
        <p:nvSpPr>
          <p:cNvPr id="327683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752600"/>
            <a:ext cx="8077200" cy="4495800"/>
          </a:xfrm>
        </p:spPr>
        <p:txBody>
          <a:bodyPr lIns="92075" tIns="46038" rIns="92075" bIns="46038">
            <a:normAutofit/>
          </a:bodyPr>
          <a:lstStyle/>
          <a:p>
            <a:pPr marL="273050" indent="-273050" eaLnBrk="1" hangingPunct="1"/>
            <a:r>
              <a:rPr lang="en-US" altLang="en-US" i="1"/>
              <a:t>Nested logic: </a:t>
            </a:r>
            <a:r>
              <a:rPr lang="en-US" altLang="en-US"/>
              <a:t>When one control structure contains another similar control structure</a:t>
            </a:r>
          </a:p>
          <a:p>
            <a:pPr marL="1279525" lvl="2" indent="-273050" eaLnBrk="1" hangingPunct="1"/>
            <a:r>
              <a:rPr lang="en-US" altLang="en-US"/>
              <a:t>an </a:t>
            </a:r>
            <a:r>
              <a:rPr lang="en-US" altLang="en-US" sz="2400">
                <a:latin typeface="Courier" charset="0"/>
                <a:ea typeface="Courier" charset="0"/>
                <a:cs typeface="Courier" charset="0"/>
              </a:rPr>
              <a:t>if else</a:t>
            </a:r>
            <a:r>
              <a:rPr lang="en-US" altLang="en-US"/>
              <a:t> inside another </a:t>
            </a:r>
            <a:r>
              <a:rPr lang="en-US" altLang="en-US" sz="2400">
                <a:latin typeface="Courier" charset="0"/>
                <a:ea typeface="Courier" charset="0"/>
                <a:cs typeface="Courier" charset="0"/>
              </a:rPr>
              <a:t>if else</a:t>
            </a:r>
            <a:endParaRPr lang="en-US" altLang="en-US" sz="2400"/>
          </a:p>
          <a:p>
            <a:pPr marL="1279525" lvl="2" indent="-273050" eaLnBrk="1" hangingPunct="1"/>
            <a:r>
              <a:rPr lang="en-US" altLang="en-US"/>
              <a:t>allows selections from 3 or more alternatives</a:t>
            </a:r>
          </a:p>
          <a:p>
            <a:pPr marL="273050" indent="-273050" eaLnBrk="1" hangingPunct="1"/>
            <a:r>
              <a:rPr lang="en-US" altLang="en-US"/>
              <a:t>We must often select one alternative from many</a:t>
            </a:r>
          </a:p>
        </p:txBody>
      </p:sp>
    </p:spTree>
  </p:cSld>
  <p:clrMapOvr>
    <a:masterClrMapping/>
  </p:clrMapOvr>
  <p:transition/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889" name="Object 2"/>
          <p:cNvGraphicFramePr>
            <a:graphicFrameLocks/>
          </p:cNvGraphicFramePr>
          <p:nvPr/>
        </p:nvGraphicFramePr>
        <p:xfrm>
          <a:off x="914400" y="76200"/>
          <a:ext cx="7315200" cy="701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7897" name="Document" r:id="rId3" imgW="5486400" imgH="4991100" progId="Word.Document.8">
                  <p:embed/>
                </p:oleObj>
              </mc:Choice>
              <mc:Fallback>
                <p:oleObj name="Document" r:id="rId3" imgW="5486400" imgH="4991100" progId="Word.Document.8">
                  <p:embed/>
                  <p:pic>
                    <p:nvPicPr>
                      <p:cNvPr id="0" name="Object 2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r="19620"/>
                      <a:stretch>
                        <a:fillRect/>
                      </a:stretch>
                    </p:blipFill>
                    <p:spPr bwMode="auto">
                      <a:xfrm>
                        <a:off x="914400" y="76200"/>
                        <a:ext cx="7315200" cy="7010400"/>
                      </a:xfrm>
                      <a:prstGeom prst="rect">
                        <a:avLst/>
                      </a:prstGeom>
                      <a:solidFill>
                        <a:srgbClr val="ADB9CA"/>
                      </a:solidFill>
                      <a:ln>
                        <a:noFill/>
                      </a:ln>
                      <a:extLs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Example of Multiple Selection </a:t>
            </a:r>
            <a:r>
              <a:rPr lang="en-US" altLang="en-US" sz="2800"/>
              <a:t>nested if...else</a:t>
            </a:r>
          </a:p>
        </p:txBody>
      </p:sp>
      <p:sp>
        <p:nvSpPr>
          <p:cNvPr id="38914" name="Rectangle 1027"/>
          <p:cNvSpPr>
            <a:spLocks noGrp="1" noChangeArrowheads="1"/>
          </p:cNvSpPr>
          <p:nvPr>
            <p:ph idx="1"/>
          </p:nvPr>
        </p:nvSpPr>
        <p:spPr>
          <a:xfrm>
            <a:off x="228600" y="1828800"/>
            <a:ext cx="7886700" cy="4351338"/>
          </a:xfrm>
        </p:spPr>
        <p:txBody>
          <a:bodyPr lIns="92075" tIns="46038" rIns="92075" bIns="46038"/>
          <a:lstStyle/>
          <a:p>
            <a:pPr marL="0" indent="0" eaLnBrk="1" hangingPunct="1">
              <a:buFont typeface="Arial" charset="0"/>
              <a:buNone/>
            </a:pPr>
            <a:r>
              <a:rPr lang="en-US" altLang="en-US" sz="2200"/>
              <a:t>  </a:t>
            </a: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if(GPA &lt; 3.5)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  cout &lt;&lt; "Try harder" &lt;&lt; endl;</a:t>
            </a:r>
          </a:p>
          <a:p>
            <a:pPr marL="0" indent="0" eaLnBrk="1" hangingPunct="1">
              <a:buFont typeface="Arial" charset="0"/>
              <a:buNone/>
            </a:pPr>
            <a:r>
              <a:rPr lang="en-US" altLang="en-US" sz="2200">
                <a:latin typeface="Courier" charset="0"/>
                <a:ea typeface="Courier" charset="0"/>
                <a:cs typeface="Courier" charset="0"/>
              </a:rPr>
              <a:t>  else</a:t>
            </a:r>
          </a:p>
          <a:p>
            <a:pPr marL="0" indent="0" eaLnBrk="1" hangingPunct="1">
              <a:buFont typeface="Arial" charset="0"/>
              <a:buNone/>
            </a:pPr>
            <a:endParaRPr lang="en-US" altLang="en-US" sz="2200"/>
          </a:p>
          <a:p>
            <a:pPr marL="0" indent="0" eaLnBrk="1" hangingPunct="1">
              <a:buFont typeface="Arial" charset="0"/>
              <a:buNone/>
            </a:pPr>
            <a:endParaRPr lang="en-US" altLang="en-US" sz="2200"/>
          </a:p>
          <a:p>
            <a:pPr marL="0" indent="0" eaLnBrk="1" hangingPunct="1">
              <a:buFont typeface="Arial" charset="0"/>
              <a:buNone/>
            </a:pPr>
            <a:endParaRPr lang="en-US" altLang="en-US" sz="2200"/>
          </a:p>
          <a:p>
            <a:pPr marL="0" indent="0" eaLnBrk="1" hangingPunct="1">
              <a:buFont typeface="Arial" charset="0"/>
              <a:buNone/>
            </a:pPr>
            <a:endParaRPr lang="en-US" altLang="en-US" sz="2200"/>
          </a:p>
          <a:p>
            <a:pPr marL="0" indent="0" eaLnBrk="1" hangingPunct="1">
              <a:buFont typeface="Arial" charset="0"/>
              <a:buNone/>
            </a:pPr>
            <a:endParaRPr lang="en-US" altLang="en-US" sz="1200"/>
          </a:p>
          <a:p>
            <a:pPr marL="0" indent="0" eaLnBrk="1" hangingPunct="1">
              <a:buFont typeface="Arial" charset="0"/>
              <a:buNone/>
            </a:pPr>
            <a:r>
              <a:rPr lang="en-US" altLang="en-US" sz="2200" i="1">
                <a:latin typeface="Book Antiqua" charset="0"/>
              </a:rPr>
              <a:t>	</a:t>
            </a:r>
            <a:r>
              <a:rPr lang="en-US" altLang="en-US" sz="2200">
                <a:latin typeface="Book Antiqua" charset="0"/>
              </a:rPr>
              <a:t>GPA	</a:t>
            </a:r>
            <a:r>
              <a:rPr lang="en-US" altLang="en-US" sz="2200" i="1">
                <a:latin typeface="Book Antiqua" charset="0"/>
              </a:rPr>
              <a:t>	Output:	</a:t>
            </a:r>
          </a:p>
          <a:p>
            <a:pPr marL="0" indent="0" eaLnBrk="1" hangingPunct="1">
              <a:spcBef>
                <a:spcPct val="25000"/>
              </a:spcBef>
              <a:buFont typeface="Arial" charset="0"/>
              <a:buNone/>
            </a:pPr>
            <a:r>
              <a:rPr lang="en-US" altLang="en-US" sz="2200">
                <a:latin typeface="Book Antiqua" charset="0"/>
              </a:rPr>
              <a:t>	3.0	__________________</a:t>
            </a:r>
          </a:p>
          <a:p>
            <a:pPr marL="0" indent="0" eaLnBrk="1" hangingPunct="1">
              <a:spcBef>
                <a:spcPct val="40000"/>
              </a:spcBef>
              <a:buFont typeface="Arial" charset="0"/>
              <a:buNone/>
            </a:pPr>
            <a:r>
              <a:rPr lang="en-US" altLang="en-US" sz="2200">
                <a:latin typeface="Book Antiqua" charset="0"/>
              </a:rPr>
              <a:t>	3.6	__________________</a:t>
            </a:r>
          </a:p>
          <a:p>
            <a:pPr marL="0" indent="0" eaLnBrk="1" hangingPunct="1">
              <a:spcBef>
                <a:spcPct val="40000"/>
              </a:spcBef>
              <a:buFont typeface="Arial" charset="0"/>
              <a:buNone/>
            </a:pPr>
            <a:r>
              <a:rPr lang="en-US" altLang="en-US" sz="2200">
                <a:latin typeface="Book Antiqua" charset="0"/>
              </a:rPr>
              <a:t>	4.0	__________________</a:t>
            </a:r>
          </a:p>
        </p:txBody>
      </p:sp>
      <p:sp>
        <p:nvSpPr>
          <p:cNvPr id="330757" name="Rectangle 1029"/>
          <p:cNvSpPr>
            <a:spLocks noChangeArrowheads="1"/>
          </p:cNvSpPr>
          <p:nvPr/>
        </p:nvSpPr>
        <p:spPr bwMode="auto">
          <a:xfrm>
            <a:off x="7924800" y="3095625"/>
            <a:ext cx="1295400" cy="1323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altLang="en-US" sz="2000" dirty="0">
                <a:latin typeface="Book Antiqua" charset="0"/>
              </a:rPr>
              <a:t>The false part is another if...else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628650" y="2971800"/>
            <a:ext cx="7296150" cy="1570038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pPr>
              <a:defRPr/>
            </a:pP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if(GPA &lt; 4.0)</a:t>
            </a:r>
          </a:p>
          <a:p>
            <a:pPr>
              <a:defRPr/>
            </a:pP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&lt;&lt; "Dean's List";</a:t>
            </a:r>
          </a:p>
          <a:p>
            <a:pPr>
              <a:defRPr/>
            </a:pP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   else</a:t>
            </a:r>
          </a:p>
          <a:p>
            <a:pPr>
              <a:defRPr/>
            </a:pP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 &lt;&lt; "President's list";</a:t>
            </a:r>
            <a:endParaRPr lang="en-US" dirty="0"/>
          </a:p>
        </p:txBody>
      </p:sp>
    </p:spTree>
  </p:cSld>
  <p:clrMapOvr>
    <a:masterClrMapping/>
  </p:clrMapOvr>
  <p:transition/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Multiple Returns</a:t>
            </a:r>
          </a:p>
        </p:txBody>
      </p:sp>
      <p:sp>
        <p:nvSpPr>
          <p:cNvPr id="39938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229600" cy="4800600"/>
          </a:xfrm>
          <a:extLst/>
        </p:spPr>
        <p:txBody>
          <a:bodyPr lIns="92075" tIns="46038" rIns="92075" bIns="46038">
            <a:normAutofit lnSpcReduction="10000"/>
          </a:bodyPr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It's possible to have multiple return statements in a function  </a:t>
            </a:r>
            <a:r>
              <a:rPr lang="en-US" altLang="en-US" sz="2000" i="1"/>
              <a:t>terminate when the first return executes</a:t>
            </a:r>
          </a:p>
          <a:p>
            <a:pPr marL="273050" indent="-273050" eaLnBrk="1" hangingPunct="1">
              <a:lnSpc>
                <a:spcPct val="95000"/>
              </a:lnSpc>
            </a:pPr>
            <a:endParaRPr lang="en-US" altLang="en-US" sz="600"/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en-US" altLang="en-US" sz="210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    string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letterGrade(</a:t>
            </a:r>
            <a:r>
              <a:rPr lang="en-US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percentage) {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(percentage &gt;= 90)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1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"A"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(percentage &gt;= 80)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1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"B"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(percentage &gt;= 70)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1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"C"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(percentage &gt;= 60)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1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"D"</a:t>
            </a:r>
            <a:r>
              <a:rPr lang="mr-IN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</a:t>
            </a:r>
            <a:r>
              <a:rPr lang="en-US" altLang="en-US" sz="21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1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"F"</a:t>
            </a: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  </a:t>
            </a:r>
            <a:r>
              <a:rPr lang="en-US" altLang="en-US" sz="21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percentage &lt; 0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en-US" altLang="en-US" sz="21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}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3900"/>
              <a:t>Testing Multiple Selection</a:t>
            </a:r>
          </a:p>
        </p:txBody>
      </p:sp>
      <p:sp>
        <p:nvSpPr>
          <p:cNvPr id="4096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905000"/>
            <a:ext cx="7905750" cy="4724400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It is often difficult and unnecessary to test every possible value </a:t>
            </a:r>
            <a:r>
              <a:rPr lang="en-US" altLang="en-US" sz="2400" i="1"/>
              <a:t>imagine all those doubles  0.1, 0.001, 0.0001,...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Testing our code in "most" branches can prove dangerously inadequate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Each branch through the multiple selection should be tested</a:t>
            </a:r>
          </a:p>
        </p:txBody>
      </p:sp>
    </p:spTree>
  </p:cSld>
  <p:clrMapOvr>
    <a:masterClrMapping/>
  </p:clrMapOvr>
  <p:transition/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Perform Branch Coverage Test</a:t>
            </a:r>
          </a:p>
        </p:txBody>
      </p:sp>
      <p:sp>
        <p:nvSpPr>
          <p:cNvPr id="41986" name="Rectangle 1027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077200" cy="4267200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To correctly perform branch coverage testing we need to do the following: 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/>
              <a:t>Establish a set of data that ensures all paths will execute     </a:t>
            </a:r>
            <a:r>
              <a:rPr lang="en-US" altLang="en-US" sz="2400" i="1"/>
              <a:t>the statements after the logical expressions</a:t>
            </a:r>
            <a:endParaRPr lang="en-US" altLang="en-US" sz="2000" i="1"/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/>
              <a:t>Execute the code </a:t>
            </a:r>
            <a:r>
              <a:rPr lang="en-US" altLang="en-US" sz="2000" i="1"/>
              <a:t>call the function</a:t>
            </a:r>
            <a:r>
              <a:rPr lang="en-US" altLang="en-US"/>
              <a:t> with the nested logic for all selected data values 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/>
              <a:t>Observe that the code behaves correctly for </a:t>
            </a:r>
            <a:r>
              <a:rPr lang="en-US" altLang="en-US" b="1" i="1"/>
              <a:t>all </a:t>
            </a:r>
            <a:r>
              <a:rPr lang="en-US" altLang="en-US"/>
              <a:t>data   </a:t>
            </a:r>
            <a:r>
              <a:rPr lang="en-US" altLang="en-US" sz="3200"/>
              <a:t> </a:t>
            </a:r>
            <a:r>
              <a:rPr lang="en-US" altLang="en-US" sz="2400" i="1"/>
              <a:t>compare program output with expected results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This is glass box testing   </a:t>
            </a:r>
            <a:r>
              <a:rPr lang="en-US" altLang="en-US" sz="2400" i="1"/>
              <a:t>when</a:t>
            </a:r>
            <a:r>
              <a:rPr lang="en-US" altLang="en-US"/>
              <a:t> </a:t>
            </a:r>
            <a:r>
              <a:rPr lang="en-US" altLang="en-US" sz="2400" i="1"/>
              <a:t>you look at the code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/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Boundary Testing</a:t>
            </a:r>
          </a:p>
        </p:txBody>
      </p:sp>
      <p:sp>
        <p:nvSpPr>
          <p:cNvPr id="342019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>
            <a:normAutofit/>
          </a:bodyPr>
          <a:lstStyle/>
          <a:p>
            <a:pPr marL="273050" indent="-273050" eaLnBrk="1" hangingPunct="1"/>
            <a:r>
              <a:rPr lang="en-US" altLang="en-US" dirty="0"/>
              <a:t>Boundary testing involves executing the code using the boundary (cutoff) values</a:t>
            </a:r>
          </a:p>
          <a:p>
            <a:pPr marL="273050" indent="-273050" eaLnBrk="1" hangingPunct="1"/>
            <a:r>
              <a:rPr lang="en-US" altLang="en-US" dirty="0"/>
              <a:t>What grade would you receive with a percentage of 90 using this code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en-US" altLang="en-US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en-US" altLang="en-US" sz="2200" dirty="0">
                <a:solidFill>
                  <a:srgbClr val="005032"/>
                </a:solidFill>
                <a:latin typeface="Courier" charset="0"/>
                <a:ea typeface="Courier" charset="0"/>
                <a:cs typeface="Courier" charset="0"/>
              </a:rPr>
              <a:t>string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double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percentage) {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(percentage &gt; 90)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"A"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Font typeface="Arial" charset="0"/>
              <a:buNone/>
            </a:pP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(percentage &gt;= 80)</a:t>
            </a:r>
            <a:endParaRPr lang="en-US" altLang="en-US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None/>
            </a:pP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 </a:t>
            </a:r>
            <a:r>
              <a:rPr lang="mr-IN" altLang="en-US" sz="2200" dirty="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return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alt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B</a:t>
            </a:r>
            <a:r>
              <a:rPr lang="mr-IN" altLang="en-US" sz="22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endParaRPr lang="en-US" altLang="en-US" sz="22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273050" indent="-273050" eaLnBrk="1" hangingPunct="1">
              <a:spcBef>
                <a:spcPct val="0"/>
              </a:spcBef>
              <a:spcAft>
                <a:spcPts val="200"/>
              </a:spcAft>
              <a:buNone/>
            </a:pPr>
            <a:r>
              <a:rPr lang="en-US" altLang="en-US" sz="22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  . . . </a:t>
            </a:r>
            <a:endParaRPr lang="en-US" altLang="en-US" sz="2200" dirty="0"/>
          </a:p>
          <a:p>
            <a:pPr marL="273050" indent="-273050" eaLnBrk="1" hangingPunct="1"/>
            <a:endParaRPr lang="en-US" altLang="en-US" dirty="0"/>
          </a:p>
        </p:txBody>
      </p:sp>
    </p:spTree>
  </p:cSld>
  <p:clrMapOvr>
    <a:masterClrMapping/>
  </p:clrMapOvr>
  <p:transition/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function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assert</a:t>
            </a:r>
          </a:p>
        </p:txBody>
      </p:sp>
      <p:sp>
        <p:nvSpPr>
          <p:cNvPr id="44034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marL="273050" indent="-273050" eaLnBrk="1" hangingPunct="1"/>
            <a:r>
              <a:rPr lang="en-US" altLang="en-US"/>
              <a:t>So far testing has been done by printing with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cout </a:t>
            </a:r>
          </a:p>
          <a:p>
            <a:pPr marL="273050" indent="-273050" eaLnBrk="1" hangingPunct="1"/>
            <a:r>
              <a:rPr lang="en-US" altLang="en-US"/>
              <a:t>This requires a careful inspection of the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cout</a:t>
            </a:r>
            <a:r>
              <a:rPr lang="en-US" altLang="en-US"/>
              <a:t> statements and the associated output</a:t>
            </a:r>
          </a:p>
          <a:p>
            <a:pPr marL="273050" indent="-273050" eaLnBrk="1" hangingPunct="1"/>
            <a:r>
              <a:rPr lang="en-US" altLang="en-US"/>
              <a:t>C++ has an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en-US" altLang="en-US"/>
              <a:t> function takes a </a:t>
            </a:r>
            <a:r>
              <a:rPr lang="en-US" altLang="en-US" sz="2400">
                <a:latin typeface="Courier" charset="0"/>
                <a:ea typeface="Courier" charset="0"/>
                <a:cs typeface="Courier" charset="0"/>
              </a:rPr>
              <a:t>bool</a:t>
            </a:r>
            <a:r>
              <a:rPr lang="en-US" altLang="en-US"/>
              <a:t> argument to more easily test our functions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If the argument is false, C++ will inform you with a line of output that begins with Assertion failed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600"/>
              <a:t>In this case, </a:t>
            </a:r>
            <a:r>
              <a:rPr lang="en-US" altLang="en-US" sz="2400"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en-US" altLang="en-US" sz="2600"/>
              <a:t> will terminate the program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 sz="2400"/>
              <a:t>If all expressions in all calls to the </a:t>
            </a:r>
            <a:r>
              <a:rPr lang="en-US" altLang="en-US" sz="2400"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en-US" altLang="en-US" sz="2400"/>
              <a:t> function are true, there is </a:t>
            </a:r>
            <a:r>
              <a:rPr lang="en-US" altLang="en-US" sz="2400" b="1" i="1"/>
              <a:t>no</a:t>
            </a:r>
            <a:r>
              <a:rPr lang="en-US" altLang="en-US" sz="2400"/>
              <a:t> output</a:t>
            </a:r>
            <a:endParaRPr lang="en-US" altLang="en-US" sz="2600"/>
          </a:p>
        </p:txBody>
      </p: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Selective Control</a:t>
            </a:r>
          </a:p>
        </p:txBody>
      </p:sp>
      <p:sp>
        <p:nvSpPr>
          <p:cNvPr id="8194" name="Rectangle 3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Programs often contain statements that may not always execute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Sometimes a statement may execute and other certain conditions it may not</a:t>
            </a:r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/>
              <a:t>Reject invalid PIN entries at an ATM instead of allowing a withdrawal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We say an action is guarded from executing</a:t>
            </a:r>
          </a:p>
        </p:txBody>
      </p:sp>
    </p:spTree>
  </p:cSld>
  <p:clrMapOvr>
    <a:masterClrMapping/>
  </p:clrMapOvr>
  <p:transition/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function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assert</a:t>
            </a:r>
          </a:p>
        </p:txBody>
      </p:sp>
      <p:sp>
        <p:nvSpPr>
          <p:cNvPr id="342019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 rtlCol="0">
            <a:normAutofit fontScale="92500" lnSpcReduction="2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Consider this test driver that uses assert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If </a:t>
            </a:r>
            <a:r>
              <a:rPr lang="en-US" dirty="0" err="1"/>
              <a:t>letterGrade</a:t>
            </a:r>
            <a:r>
              <a:rPr lang="en-US" dirty="0"/>
              <a:t> is correct there will be no output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endParaRPr lang="en-US" sz="1200" b="1" dirty="0">
              <a:solidFill>
                <a:srgbClr val="7F0055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(100.0));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(90.0));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B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(89.9));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B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(80.0));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"C"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(79.9));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"C"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(70.0));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"D"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(69.9));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"D"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(60.0));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F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(59.0));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F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(59.9));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function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assert</a:t>
            </a:r>
          </a:p>
        </p:txBody>
      </p:sp>
      <p:sp>
        <p:nvSpPr>
          <p:cNvPr id="342019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 rtlCol="0"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US" dirty="0"/>
              <a:t>If any assertion is wrong, you will get a message</a:t>
            </a:r>
          </a:p>
          <a:p>
            <a:pPr lvl="1" eaLnBrk="1" fontAlgn="auto" hangingPunct="1">
              <a:spcAft>
                <a:spcPts val="0"/>
              </a:spcAft>
              <a:defRPr/>
            </a:pPr>
            <a:r>
              <a:rPr lang="en-US" dirty="0"/>
              <a:t>The program terminates, the 3</a:t>
            </a:r>
            <a:r>
              <a:rPr lang="en-US" baseline="30000" dirty="0"/>
              <a:t>rd</a:t>
            </a:r>
            <a:r>
              <a:rPr lang="en-US" dirty="0"/>
              <a:t> assert is not executed </a:t>
            </a:r>
          </a:p>
          <a:p>
            <a:pPr marL="0" indent="0" eaLnBrk="1" fontAlgn="auto" hangingPunct="1">
              <a:spcAft>
                <a:spcPts val="0"/>
              </a:spcAft>
              <a:buFont typeface="Arial" charset="0"/>
              <a:buNone/>
              <a:defRPr/>
            </a:pPr>
            <a:r>
              <a:rPr lang="en-US" sz="2000" dirty="0" err="1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main() {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 err="1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(100.0));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E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(90.0));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en-US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assert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en-US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A</a:t>
            </a:r>
            <a:r>
              <a:rPr lang="mr-IN" sz="2000" dirty="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== </a:t>
            </a:r>
            <a:r>
              <a:rPr lang="mr-IN" sz="2000" dirty="0" err="1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letterGrade</a:t>
            </a: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(59.9));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r>
              <a:rPr lang="mr-IN" sz="2000" dirty="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endParaRPr lang="en-US" sz="2000" dirty="0">
              <a:solidFill>
                <a:srgbClr val="000000"/>
              </a:solidFill>
              <a:latin typeface="Courier" charset="0"/>
              <a:ea typeface="Courier" charset="0"/>
              <a:cs typeface="Courier" charset="0"/>
            </a:endParaRPr>
          </a:p>
          <a:p>
            <a:pPr marL="0" indent="0" eaLnBrk="1" hangingPunct="1">
              <a:buFont typeface="Arial" charset="0"/>
              <a:buNone/>
              <a:defRPr/>
            </a:pPr>
            <a:r>
              <a:rPr lang="en-US" sz="2000" dirty="0">
                <a:solidFill>
                  <a:srgbClr val="FF0000"/>
                </a:solidFill>
                <a:latin typeface="Courier New" charset="0"/>
              </a:rPr>
              <a:t>Assertion failed: ("E" == </a:t>
            </a:r>
            <a:r>
              <a:rPr lang="en-US" sz="2000" dirty="0" err="1">
                <a:solidFill>
                  <a:srgbClr val="FF0000"/>
                </a:solidFill>
                <a:latin typeface="Courier New" charset="0"/>
              </a:rPr>
              <a:t>letterGrade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</a:rPr>
              <a:t>(90.0)), function main, file ../</a:t>
            </a:r>
            <a:r>
              <a:rPr lang="en-US" sz="2000" dirty="0" err="1">
                <a:solidFill>
                  <a:srgbClr val="FF0000"/>
                </a:solidFill>
                <a:latin typeface="Courier New" charset="0"/>
              </a:rPr>
              <a:t>src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</a:rPr>
              <a:t>/</a:t>
            </a:r>
            <a:r>
              <a:rPr lang="en-US" sz="2000" dirty="0" err="1">
                <a:solidFill>
                  <a:srgbClr val="FF0000"/>
                </a:solidFill>
                <a:latin typeface="Courier New" charset="0"/>
              </a:rPr>
              <a:t>testGrade.cpp</a:t>
            </a:r>
            <a:r>
              <a:rPr lang="en-US" sz="2000" dirty="0">
                <a:solidFill>
                  <a:srgbClr val="FF0000"/>
                </a:solidFill>
                <a:latin typeface="Courier New" charset="0"/>
              </a:rPr>
              <a:t>, line 29.</a:t>
            </a:r>
          </a:p>
          <a:p>
            <a:pPr marL="0" indent="0" eaLnBrk="1" hangingPunct="1">
              <a:spcBef>
                <a:spcPts val="0"/>
              </a:spcBef>
              <a:spcAft>
                <a:spcPts val="100"/>
              </a:spcAft>
              <a:buFont typeface="Arial" charset="0"/>
              <a:buNone/>
              <a:defRPr/>
            </a:pPr>
            <a:endParaRPr lang="en-US" sz="20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746125"/>
            <a:ext cx="7886700" cy="1158875"/>
          </a:xfrm>
          <a:noFill/>
        </p:spPr>
        <p:txBody>
          <a:bodyPr lIns="92075" tIns="46038" rIns="92075" bIns="46038">
            <a:normAutofit fontScale="90000"/>
          </a:bodyPr>
          <a:lstStyle/>
          <a:p>
            <a:pPr eaLnBrk="1" hangingPunct="1">
              <a:lnSpc>
                <a:spcPct val="100000"/>
              </a:lnSpc>
            </a:pPr>
            <a:r>
              <a:rPr lang="en-US" altLang="en-US"/>
              <a:t>The switch Statement </a:t>
            </a:r>
            <a:br>
              <a:rPr lang="en-US" altLang="en-US"/>
            </a:br>
            <a:endParaRPr lang="en-US" altLang="en-US"/>
          </a:p>
        </p:txBody>
      </p:sp>
      <p:sp>
        <p:nvSpPr>
          <p:cNvPr id="47106" name="Rectangle 3"/>
          <p:cNvSpPr>
            <a:spLocks noGrp="1" noChangeArrowheads="1"/>
          </p:cNvSpPr>
          <p:nvPr>
            <p:ph idx="1"/>
          </p:nvPr>
        </p:nvSpPr>
        <p:spPr>
          <a:xfrm>
            <a:off x="152400" y="1752600"/>
            <a:ext cx="8839200" cy="4800600"/>
          </a:xfrm>
        </p:spPr>
        <p:txBody>
          <a:bodyPr lIns="92075" tIns="46038" rIns="92075" bIns="46038"/>
          <a:lstStyle/>
          <a:p>
            <a:pPr marL="1279525" lvl="2" indent="-273050" eaLnBrk="1" hangingPunct="1">
              <a:lnSpc>
                <a:spcPts val="3363"/>
              </a:lnSpc>
              <a:spcBef>
                <a:spcPct val="0"/>
              </a:spcBef>
              <a:buFont typeface="Symbol" charset="2"/>
              <a:buNone/>
            </a:pP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altLang="en-US" sz="2600" b="1"/>
              <a:t> </a:t>
            </a:r>
            <a:r>
              <a:rPr lang="en-US" altLang="en-US" sz="2600" b="1">
                <a:solidFill>
                  <a:schemeClr val="tx2"/>
                </a:solidFill>
              </a:rPr>
              <a:t>( </a:t>
            </a:r>
            <a:r>
              <a:rPr lang="en-US" altLang="en-US" sz="2600" i="1"/>
              <a:t>switch-expression </a:t>
            </a:r>
            <a:r>
              <a:rPr lang="en-US" altLang="en-US" sz="2600" b="1">
                <a:solidFill>
                  <a:schemeClr val="tx2"/>
                </a:solidFill>
              </a:rPr>
              <a:t>)</a:t>
            </a:r>
            <a:r>
              <a:rPr lang="en-US" altLang="en-US" sz="2600">
                <a:solidFill>
                  <a:schemeClr val="tx2"/>
                </a:solidFill>
              </a:rPr>
              <a:t> </a:t>
            </a:r>
            <a:r>
              <a:rPr lang="en-US" altLang="en-US" sz="2600"/>
              <a:t> </a:t>
            </a:r>
            <a:r>
              <a:rPr lang="en-US" altLang="en-US" sz="2600" b="1">
                <a:solidFill>
                  <a:schemeClr val="tx2"/>
                </a:solidFill>
              </a:rPr>
              <a:t>{</a:t>
            </a:r>
            <a:endParaRPr lang="en-US" altLang="en-US" sz="2600"/>
          </a:p>
          <a:p>
            <a:pPr marL="1279525" lvl="2" indent="-273050" eaLnBrk="1" hangingPunct="1">
              <a:lnSpc>
                <a:spcPts val="3363"/>
              </a:lnSpc>
              <a:spcBef>
                <a:spcPct val="0"/>
              </a:spcBef>
              <a:buFont typeface="Symbol" charset="2"/>
              <a:buNone/>
            </a:pPr>
            <a:r>
              <a:rPr lang="en-US" altLang="en-US" sz="2600">
                <a:solidFill>
                  <a:schemeClr val="tx2"/>
                </a:solidFill>
              </a:rPr>
              <a:t>  </a:t>
            </a:r>
            <a:r>
              <a:rPr lang="en-US" altLang="en-US" sz="2600" b="1">
                <a:solidFill>
                  <a:schemeClr val="tx2"/>
                </a:solidFill>
              </a:rPr>
              <a:t>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altLang="en-US" sz="2600"/>
              <a:t> </a:t>
            </a:r>
            <a:r>
              <a:rPr lang="en-US" altLang="en-US" sz="2600" i="1"/>
              <a:t>value-1</a:t>
            </a:r>
            <a:r>
              <a:rPr lang="en-US" altLang="en-US" sz="2600"/>
              <a:t>  </a:t>
            </a:r>
            <a:r>
              <a:rPr lang="en-US" altLang="en-US" sz="2600" b="1">
                <a:solidFill>
                  <a:schemeClr val="tx2"/>
                </a:solidFill>
              </a:rPr>
              <a:t>:</a:t>
            </a:r>
            <a:endParaRPr lang="en-US" altLang="en-US" sz="2600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r>
              <a:rPr lang="en-US" altLang="en-US" sz="2600" i="1"/>
              <a:t>        statement(s)-1</a:t>
            </a:r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r>
              <a:rPr lang="en-US" altLang="en-US" sz="2600"/>
              <a:t>     </a:t>
            </a:r>
            <a:r>
              <a:rPr lang="en-US" altLang="en-US" sz="2600" b="1">
                <a:solidFill>
                  <a:schemeClr val="tx2"/>
                </a:solidFill>
              </a:rPr>
              <a:t>   </a:t>
            </a:r>
            <a:r>
              <a:rPr lang="en-US" altLang="en-US" sz="2600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break</a:t>
            </a:r>
            <a:r>
              <a:rPr lang="en-US" altLang="en-US" sz="2600" b="1">
                <a:solidFill>
                  <a:schemeClr val="tx2"/>
                </a:solidFill>
              </a:rPr>
              <a:t>;</a:t>
            </a:r>
            <a:r>
              <a:rPr lang="en-US" altLang="en-US" sz="2600"/>
              <a:t>	...     // many cases are allowed</a:t>
            </a:r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r>
              <a:rPr lang="en-US" altLang="en-US" sz="2600" b="1">
                <a:solidFill>
                  <a:schemeClr val="tx2"/>
                </a:solidFill>
              </a:rPr>
              <a:t>  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en-US" altLang="en-US" sz="2600"/>
              <a:t> </a:t>
            </a:r>
            <a:r>
              <a:rPr lang="en-US" altLang="en-US" sz="2600" i="1"/>
              <a:t>value-n</a:t>
            </a:r>
            <a:r>
              <a:rPr lang="en-US" altLang="en-US" sz="2600"/>
              <a:t>  </a:t>
            </a:r>
            <a:r>
              <a:rPr lang="en-US" altLang="en-US" sz="2600" b="1">
                <a:solidFill>
                  <a:schemeClr val="tx2"/>
                </a:solidFill>
              </a:rPr>
              <a:t>:</a:t>
            </a:r>
            <a:endParaRPr lang="en-US" altLang="en-US" sz="2600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r>
              <a:rPr lang="en-US" altLang="en-US" sz="2600" i="1"/>
              <a:t>       statement(s)-n</a:t>
            </a:r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r>
              <a:rPr lang="en-US" altLang="en-US" sz="2600" b="1">
                <a:solidFill>
                  <a:schemeClr val="tx2"/>
                </a:solidFill>
              </a:rPr>
              <a:t>      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break;</a:t>
            </a:r>
            <a:r>
              <a:rPr lang="en-US" altLang="en-US" sz="2600" b="1">
                <a:solidFill>
                  <a:schemeClr val="tx2"/>
                </a:solidFill>
              </a:rPr>
              <a:t> </a:t>
            </a:r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r>
              <a:rPr lang="en-US" altLang="en-US" sz="2600"/>
              <a:t>   </a:t>
            </a:r>
            <a:r>
              <a:rPr lang="en-US" altLang="en-US" sz="2600">
                <a:latin typeface="Courier" charset="0"/>
                <a:ea typeface="Courier" charset="0"/>
                <a:cs typeface="Courier" charset="0"/>
              </a:rPr>
              <a:t>default:</a:t>
            </a:r>
            <a:endParaRPr lang="en-US" altLang="en-US" sz="2600" b="1">
              <a:solidFill>
                <a:schemeClr val="tx2"/>
              </a:solidFill>
            </a:endParaRPr>
          </a:p>
          <a:p>
            <a:pPr marL="1279525" lvl="2" indent="-273050" eaLnBrk="1" hangingPunct="1">
              <a:lnSpc>
                <a:spcPts val="3363"/>
              </a:lnSpc>
              <a:spcBef>
                <a:spcPct val="0"/>
              </a:spcBef>
              <a:buFont typeface="Symbol" charset="2"/>
              <a:buNone/>
            </a:pPr>
            <a:r>
              <a:rPr lang="en-US" altLang="en-US" sz="2600" i="1"/>
              <a:t>        default-statement(s) </a:t>
            </a:r>
          </a:p>
          <a:p>
            <a:pPr marL="1279525" lvl="2" indent="-273050" eaLnBrk="1" hangingPunct="1">
              <a:lnSpc>
                <a:spcPts val="3363"/>
              </a:lnSpc>
              <a:spcBef>
                <a:spcPct val="0"/>
              </a:spcBef>
              <a:buFont typeface="Symbol" charset="2"/>
              <a:buNone/>
            </a:pPr>
            <a:r>
              <a:rPr lang="en-US" altLang="en-US" sz="2600" b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}</a:t>
            </a:r>
          </a:p>
        </p:txBody>
      </p:sp>
    </p:spTree>
  </p:cSld>
  <p:clrMapOvr>
    <a:masterClrMapping/>
  </p:clrMapOvr>
  <p:transition/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050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Switch control</a:t>
            </a:r>
          </a:p>
        </p:txBody>
      </p:sp>
      <p:sp>
        <p:nvSpPr>
          <p:cNvPr id="45058" name="Rectangle 2051"/>
          <p:cNvSpPr>
            <a:spLocks noGrp="1" noChangeArrowheads="1"/>
          </p:cNvSpPr>
          <p:nvPr>
            <p:ph idx="1"/>
          </p:nvPr>
        </p:nvSpPr>
        <p:spPr>
          <a:xfrm>
            <a:off x="628650" y="1828800"/>
            <a:ext cx="7981950" cy="4495800"/>
          </a:xfrm>
          <a:extLst/>
        </p:spPr>
        <p:txBody>
          <a:bodyPr lIns="92075" tIns="46038" rIns="92075" bIns="46038" rtlCol="0">
            <a:normAutofit/>
          </a:bodyPr>
          <a:lstStyle/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When a switch statement is encountered:</a:t>
            </a:r>
          </a:p>
          <a:p>
            <a:pPr lvl="1" eaLnBrk="1" hangingPunct="1">
              <a:lnSpc>
                <a:spcPts val="3363"/>
              </a:lnSpc>
              <a:defRPr/>
            </a:pPr>
            <a:r>
              <a:rPr lang="en-US" altLang="en-US" dirty="0"/>
              <a:t>the switch-expression is evaluated. This value is compared to each case value until switch-expression equals the case value.</a:t>
            </a:r>
          </a:p>
          <a:p>
            <a:pPr lvl="1" eaLnBrk="1" hangingPunct="1">
              <a:lnSpc>
                <a:spcPts val="3363"/>
              </a:lnSpc>
              <a:defRPr/>
            </a:pPr>
            <a:r>
              <a:rPr lang="en-US" altLang="en-US" dirty="0"/>
              <a:t>All statements after the colon : are executed. 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It is important to include the break statement</a:t>
            </a:r>
          </a:p>
          <a:p>
            <a:pPr eaLnBrk="1" hangingPunct="1">
              <a:lnSpc>
                <a:spcPts val="3363"/>
              </a:lnSpc>
              <a:defRPr/>
            </a:pPr>
            <a:r>
              <a:rPr lang="en-US" altLang="en-US" dirty="0"/>
              <a:t>The switch expression must evaluate to one of C++'s integral types</a:t>
            </a:r>
          </a:p>
          <a:p>
            <a:pPr marL="342900" lvl="1" indent="0" eaLnBrk="1" hangingPunct="1">
              <a:lnSpc>
                <a:spcPts val="3363"/>
              </a:lnSpc>
              <a:buFont typeface="Arial" charset="0"/>
              <a:buNone/>
              <a:defRPr/>
            </a:pP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int</a:t>
            </a:r>
            <a:r>
              <a:rPr lang="en-US" altLang="en-US" sz="2400" dirty="0">
                <a:latin typeface="Courier" charset="0"/>
                <a:ea typeface="Courier" charset="0"/>
                <a:cs typeface="Courier" charset="0"/>
              </a:rPr>
              <a:t>  char  </a:t>
            </a:r>
            <a:r>
              <a:rPr lang="en-US" altLang="en-US" sz="2400" dirty="0" err="1">
                <a:latin typeface="Courier" charset="0"/>
                <a:ea typeface="Courier" charset="0"/>
                <a:cs typeface="Courier" charset="0"/>
              </a:rPr>
              <a:t>enum</a:t>
            </a:r>
            <a:endParaRPr lang="en-US" altLang="en-US" sz="2400" dirty="0">
              <a:latin typeface="Courier" charset="0"/>
              <a:ea typeface="Courier" charset="0"/>
              <a:cs typeface="Courier" charset="0"/>
            </a:endParaRPr>
          </a:p>
        </p:txBody>
      </p:sp>
    </p:spTree>
  </p:cSld>
  <p:clrMapOvr>
    <a:masterClrMapping/>
  </p:clrMapOvr>
  <p:transition/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en-US" altLang="en-US"/>
              <a:t> Objects</a:t>
            </a:r>
          </a:p>
        </p:txBody>
      </p:sp>
      <p:sp>
        <p:nvSpPr>
          <p:cNvPr id="46082" name="Rectangle 3"/>
          <p:cNvSpPr>
            <a:spLocks noGrp="1" noChangeArrowheads="1"/>
          </p:cNvSpPr>
          <p:nvPr>
            <p:ph idx="1"/>
          </p:nvPr>
        </p:nvSpPr>
        <p:spPr>
          <a:xfrm>
            <a:off x="609600" y="1828800"/>
            <a:ext cx="8229600" cy="1446213"/>
          </a:xfrm>
          <a:extLst/>
        </p:spPr>
        <p:txBody>
          <a:bodyPr lIns="92075" tIns="46038" rIns="92075" bIns="46038">
            <a:normAutofit fontScale="25000" lnSpcReduction="20000"/>
          </a:bodyPr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 sz="8000" dirty="0">
                <a:latin typeface="Courier New" panose="02070309020205020404" pitchFamily="49" charset="0"/>
                <a:cs typeface="Courier New" panose="02070309020205020404" pitchFamily="49" charset="0"/>
              </a:rPr>
              <a:t>A </a:t>
            </a:r>
            <a:r>
              <a:rPr lang="en-US" altLang="en-US" sz="8000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</a:rPr>
              <a:t>char</a:t>
            </a:r>
            <a:r>
              <a:rPr lang="en-US" altLang="en-US" sz="8000" dirty="0">
                <a:latin typeface="Courier New" panose="02070309020205020404" pitchFamily="49" charset="0"/>
                <a:cs typeface="Courier New" panose="02070309020205020404" pitchFamily="49" charset="0"/>
              </a:rPr>
              <a:t> object stores 1 character</a:t>
            </a:r>
          </a:p>
          <a:p>
            <a:pPr marL="273050" indent="-273050" eaLnBrk="1" hangingPunct="1">
              <a:lnSpc>
                <a:spcPts val="3363"/>
              </a:lnSpc>
              <a:buFont typeface="Arial" charset="0"/>
              <a:buNone/>
            </a:pPr>
            <a:r>
              <a:rPr lang="en-US" altLang="en-US" sz="8000" dirty="0">
                <a:latin typeface="Courier New" panose="02070309020205020404" pitchFamily="49" charset="0"/>
                <a:ea typeface="Courier" charset="0"/>
                <a:cs typeface="Courier New" panose="02070309020205020404" pitchFamily="49" charset="0"/>
              </a:rPr>
              <a:t>   'A'   'x'   'c'   '?'   ' '  '1'  '.'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 sz="8000" dirty="0">
                <a:latin typeface="Courier New" panose="02070309020205020404" pitchFamily="49" charset="0"/>
                <a:cs typeface="Courier New" panose="02070309020205020404" pitchFamily="49" charset="0"/>
              </a:rPr>
              <a:t>Or 1 escape sequence</a:t>
            </a:r>
          </a:p>
          <a:p>
            <a:pPr marL="273050" indent="-273050" eaLnBrk="1" hangingPunct="1">
              <a:lnSpc>
                <a:spcPts val="3363"/>
              </a:lnSpc>
            </a:pPr>
            <a:endParaRPr lang="en-US" altLang="en-US" sz="3200" dirty="0">
              <a:latin typeface="Book Antiqua" charset="0"/>
            </a:endParaRPr>
          </a:p>
        </p:txBody>
      </p:sp>
      <p:graphicFrame>
        <p:nvGraphicFramePr>
          <p:cNvPr id="49155" name="Object 5"/>
          <p:cNvGraphicFramePr>
            <a:graphicFrameLocks/>
          </p:cNvGraphicFramePr>
          <p:nvPr/>
        </p:nvGraphicFramePr>
        <p:xfrm>
          <a:off x="1063625" y="3581400"/>
          <a:ext cx="5489575" cy="2325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9163" name="Document" r:id="rId3" imgW="6044184" imgH="2519172" progId="Word.Document.8">
                  <p:embed/>
                </p:oleObj>
              </mc:Choice>
              <mc:Fallback>
                <p:oleObj name="Document" r:id="rId3" imgW="6044184" imgH="2519172" progId="Word.Document.8">
                  <p:embed/>
                  <p:pic>
                    <p:nvPicPr>
                      <p:cNvPr id="0" name="Object 5"/>
                      <p:cNvPicPr>
                        <a:picLocks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 b="7870"/>
                      <a:stretch>
                        <a:fillRect/>
                      </a:stretch>
                    </p:blipFill>
                    <p:spPr bwMode="auto">
                      <a:xfrm>
                        <a:off x="1063625" y="3581400"/>
                        <a:ext cx="5489575" cy="2325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Example switch statement:</a:t>
            </a:r>
          </a:p>
        </p:txBody>
      </p:sp>
      <p:sp>
        <p:nvSpPr>
          <p:cNvPr id="50178" name="Rectangle 1027"/>
          <p:cNvSpPr>
            <a:spLocks noGrp="1" noChangeArrowheads="1"/>
          </p:cNvSpPr>
          <p:nvPr>
            <p:ph idx="1"/>
          </p:nvPr>
        </p:nvSpPr>
        <p:spPr>
          <a:xfrm>
            <a:off x="381000" y="1524000"/>
            <a:ext cx="8153400" cy="4953000"/>
          </a:xfrm>
        </p:spPr>
        <p:txBody>
          <a:bodyPr lIns="92075" tIns="46038" rIns="92075" bIns="46038"/>
          <a:lstStyle/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char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option =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'?'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cout &lt;&lt; </a:t>
            </a:r>
            <a:r>
              <a:rPr lang="en-US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"Enter W)ithdraw  D)eposit B)alances: "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cin &gt;&gt; option;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switch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(option) {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mr-IN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'W'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"Withdraw"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endl;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break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o-RO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ro-RO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ro-RO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ro-RO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'D'</a:t>
            </a:r>
            <a:r>
              <a:rPr lang="ro-RO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"Deposit"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endl;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break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ro-RO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ro-RO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case</a:t>
            </a:r>
            <a:r>
              <a:rPr lang="ro-RO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</a:t>
            </a:r>
            <a:r>
              <a:rPr lang="ro-RO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'B'</a:t>
            </a:r>
            <a:r>
              <a:rPr lang="ro-RO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"Balance"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endl;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</a:t>
            </a:r>
            <a:r>
              <a:rPr lang="mr-IN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break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Courier" charset="0"/>
                <a:cs typeface="Courier" charset="0"/>
              </a:rPr>
              <a:t>default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: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  cout &lt;&lt; </a:t>
            </a:r>
            <a:r>
              <a:rPr lang="mr-IN" altLang="en-US" sz="2000">
                <a:solidFill>
                  <a:srgbClr val="2A00FF"/>
                </a:solidFill>
                <a:latin typeface="Courier" charset="0"/>
                <a:ea typeface="Courier" charset="0"/>
                <a:cs typeface="Courier" charset="0"/>
              </a:rPr>
              <a:t>"Invalid"</a:t>
            </a:r>
            <a:r>
              <a:rPr lang="mr-IN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&lt;&lt; endl;</a:t>
            </a:r>
          </a:p>
          <a:p>
            <a:pPr marL="0" indent="0" eaLnBrk="1" hangingPunct="1"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Courier" charset="0"/>
                <a:cs typeface="Courier" charset="0"/>
              </a:rPr>
              <a:t>  } </a:t>
            </a:r>
            <a:r>
              <a:rPr lang="en-US" altLang="en-US" sz="2000">
                <a:solidFill>
                  <a:srgbClr val="3F7F5F"/>
                </a:solidFill>
                <a:latin typeface="Courier" charset="0"/>
                <a:ea typeface="Courier" charset="0"/>
                <a:cs typeface="Courier" charset="0"/>
              </a:rPr>
              <a:t>// end switch</a:t>
            </a:r>
            <a:endParaRPr lang="en-US" altLang="en-US" sz="2000">
              <a:latin typeface="Courier" charset="0"/>
              <a:ea typeface="Courier" charset="0"/>
              <a:cs typeface="Courier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581650" y="2667000"/>
            <a:ext cx="3409950" cy="3813175"/>
          </a:xfrm>
          <a:prstGeom prst="rect">
            <a:avLst/>
          </a:prstGeom>
          <a:gradFill>
            <a:gsLst>
              <a:gs pos="0">
                <a:schemeClr val="accent1">
                  <a:lumMod val="5000"/>
                  <a:lumOff val="95000"/>
                </a:schemeClr>
              </a:gs>
              <a:gs pos="74000">
                <a:schemeClr val="accent1">
                  <a:lumMod val="45000"/>
                  <a:lumOff val="55000"/>
                </a:schemeClr>
              </a:gs>
              <a:gs pos="83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lin ang="5400000" scaled="1"/>
          </a:gradFill>
          <a:ln>
            <a:solidFill>
              <a:schemeClr val="tx1"/>
            </a:solidFill>
          </a:ln>
        </p:spPr>
        <p:txBody>
          <a:bodyPr lIns="92075" tIns="46038" rIns="92075" bIns="46038">
            <a:normAutofit/>
          </a:bodyPr>
          <a:lstStyle>
            <a:lvl1pPr marL="457200" indent="-457200" algn="l" defTabSz="685800" rtl="0" fontAlgn="base">
              <a:lnSpc>
                <a:spcPts val="336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1pPr>
            <a:lvl2pPr marL="800100" indent="-457200" algn="l" defTabSz="685800" rtl="0" fontAlgn="base">
              <a:lnSpc>
                <a:spcPts val="336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2pPr>
            <a:lvl3pPr marL="1143000" indent="-457200" algn="l" defTabSz="685800" rtl="0" fontAlgn="base">
              <a:lnSpc>
                <a:spcPts val="3360"/>
              </a:lnSpc>
              <a:spcBef>
                <a:spcPts val="4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defRPr>
            </a:lvl3pPr>
            <a:lvl4pPr marL="12001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fontAlgn="base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1" indent="0" eaLnBrk="1" hangingPunct="1">
              <a:lnSpc>
                <a:spcPts val="3363"/>
              </a:lnSpc>
              <a:buFont typeface="Arial" charset="0"/>
              <a:buNone/>
              <a:defRPr/>
            </a:pPr>
            <a:r>
              <a:rPr lang="en-US" altLang="en-US" dirty="0"/>
              <a:t>Show output when </a:t>
            </a:r>
          </a:p>
          <a:p>
            <a:pPr eaLnBrk="1" hangingPunct="1">
              <a:lnSpc>
                <a:spcPts val="3363"/>
              </a:lnSpc>
              <a:spcBef>
                <a:spcPct val="50000"/>
              </a:spcBef>
              <a:buFont typeface="Symbol" charset="2"/>
              <a:buNone/>
              <a:defRPr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option == '?' _______</a:t>
            </a:r>
          </a:p>
          <a:p>
            <a:pPr eaLnBrk="1" hangingPunct="1">
              <a:lnSpc>
                <a:spcPts val="3363"/>
              </a:lnSpc>
              <a:spcBef>
                <a:spcPct val="50000"/>
              </a:spcBef>
              <a:buFont typeface="Symbol" charset="2"/>
              <a:buNone/>
              <a:defRPr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option == 'W' _______</a:t>
            </a:r>
          </a:p>
          <a:p>
            <a:pPr eaLnBrk="1" hangingPunct="1">
              <a:lnSpc>
                <a:spcPts val="3363"/>
              </a:lnSpc>
              <a:spcBef>
                <a:spcPct val="50000"/>
              </a:spcBef>
              <a:buFont typeface="Symbol" charset="2"/>
              <a:buNone/>
              <a:defRPr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option == 'B' _______</a:t>
            </a:r>
          </a:p>
          <a:p>
            <a:pPr eaLnBrk="1" hangingPunct="1">
              <a:lnSpc>
                <a:spcPts val="3363"/>
              </a:lnSpc>
              <a:spcBef>
                <a:spcPct val="50000"/>
              </a:spcBef>
              <a:buFont typeface="Symbol" charset="2"/>
              <a:buNone/>
              <a:defRPr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option == 'A' _______</a:t>
            </a:r>
          </a:p>
          <a:p>
            <a:pPr eaLnBrk="1" hangingPunct="1">
              <a:lnSpc>
                <a:spcPts val="3363"/>
              </a:lnSpc>
              <a:spcBef>
                <a:spcPct val="50000"/>
              </a:spcBef>
              <a:buFont typeface="Symbol" charset="2"/>
              <a:buNone/>
              <a:defRPr/>
            </a:pPr>
            <a:r>
              <a:rPr lang="en-US" altLang="en-US" sz="2000" dirty="0">
                <a:latin typeface="Courier" charset="0"/>
                <a:ea typeface="Courier" charset="0"/>
                <a:cs typeface="Courier" charset="0"/>
              </a:rPr>
              <a:t>option == 'Q' _______</a:t>
            </a:r>
          </a:p>
        </p:txBody>
      </p:sp>
    </p:spTree>
  </p:cSld>
  <p:clrMapOvr>
    <a:masterClrMapping/>
  </p:clrMapOvr>
  <p:transition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190500"/>
            <a:ext cx="8839200" cy="1333500"/>
          </a:xfrm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 sz="3600"/>
              <a:t>The Guarded Action Pattern</a:t>
            </a:r>
          </a:p>
        </p:txBody>
      </p:sp>
      <p:sp>
        <p:nvSpPr>
          <p:cNvPr id="269315" name="Rectangle 3"/>
          <p:cNvSpPr>
            <a:spLocks noChangeArrowheads="1"/>
          </p:cNvSpPr>
          <p:nvPr/>
        </p:nvSpPr>
        <p:spPr bwMode="auto">
          <a:xfrm>
            <a:off x="381000" y="1716087"/>
            <a:ext cx="8686800" cy="4532313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>
            <a:noFill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defRPr/>
            </a:pPr>
            <a:r>
              <a:rPr lang="en-US" altLang="en-US" b="1" dirty="0">
                <a:latin typeface="Albertus Medium" charset="0"/>
              </a:rPr>
              <a:t>Pattern:	</a:t>
            </a:r>
            <a:r>
              <a:rPr lang="en-US" altLang="en-US" dirty="0"/>
              <a:t>Guarded Action</a:t>
            </a:r>
            <a:r>
              <a:rPr lang="en-US" altLang="en-US" dirty="0">
                <a:latin typeface="Book Antiqua" charset="0"/>
              </a:rPr>
              <a:t>	</a:t>
            </a:r>
          </a:p>
          <a:p>
            <a:pPr>
              <a:defRPr/>
            </a:pPr>
            <a:endParaRPr lang="en-US" altLang="en-US" dirty="0"/>
          </a:p>
          <a:p>
            <a:pPr>
              <a:defRPr/>
            </a:pPr>
            <a:r>
              <a:rPr lang="en-US" altLang="en-US" b="1" dirty="0">
                <a:latin typeface="Albertus Medium" charset="0"/>
              </a:rPr>
              <a:t>Problem:	</a:t>
            </a:r>
            <a:r>
              <a:rPr lang="en-US" altLang="en-US" dirty="0"/>
              <a:t>Execute an action only under certain conditions</a:t>
            </a:r>
            <a:endParaRPr lang="en-US" altLang="en-US" dirty="0">
              <a:latin typeface="Book Antiqua" charset="0"/>
            </a:endParaRPr>
          </a:p>
          <a:p>
            <a:pPr>
              <a:defRPr/>
            </a:pPr>
            <a:endParaRPr lang="en-US" altLang="en-US" dirty="0"/>
          </a:p>
          <a:p>
            <a:pPr>
              <a:spcBef>
                <a:spcPct val="24000"/>
              </a:spcBef>
              <a:spcAft>
                <a:spcPct val="24000"/>
              </a:spcAft>
              <a:defRPr/>
            </a:pPr>
            <a:r>
              <a:rPr lang="en-US" altLang="en-US" b="1" dirty="0">
                <a:latin typeface="Albertus Medium" charset="0"/>
              </a:rPr>
              <a:t>General	</a:t>
            </a:r>
            <a:r>
              <a:rPr lang="en-US" altLang="en-US" b="1" dirty="0">
                <a:latin typeface="Courier New" charset="0"/>
              </a:rPr>
              <a:t>if(</a:t>
            </a:r>
            <a:r>
              <a:rPr lang="en-US" altLang="en-US" dirty="0">
                <a:latin typeface="Book Antiqua" charset="0"/>
              </a:rPr>
              <a:t> </a:t>
            </a:r>
            <a:r>
              <a:rPr lang="en-US" altLang="en-US" i="1" dirty="0"/>
              <a:t>logical-expression</a:t>
            </a:r>
            <a:r>
              <a:rPr lang="en-US" altLang="en-US" dirty="0">
                <a:latin typeface="Book Antiqua" charset="0"/>
              </a:rPr>
              <a:t> </a:t>
            </a:r>
            <a:r>
              <a:rPr lang="en-US" altLang="en-US" b="1" dirty="0">
                <a:latin typeface="Courier New" charset="0"/>
              </a:rPr>
              <a:t>)</a:t>
            </a:r>
            <a:r>
              <a:rPr lang="en-US" altLang="en-US" dirty="0">
                <a:latin typeface="Book Antiqua" charset="0"/>
              </a:rPr>
              <a:t> </a:t>
            </a:r>
          </a:p>
          <a:p>
            <a:pPr>
              <a:spcAft>
                <a:spcPct val="24000"/>
              </a:spcAft>
              <a:defRPr/>
            </a:pPr>
            <a:r>
              <a:rPr lang="en-US" altLang="en-US" b="1" dirty="0">
                <a:latin typeface="Albertus Medium" charset="0"/>
              </a:rPr>
              <a:t>Form:		</a:t>
            </a:r>
            <a:r>
              <a:rPr lang="en-US" altLang="en-US" dirty="0">
                <a:latin typeface="Book Antiqua" charset="0"/>
              </a:rPr>
              <a:t>   </a:t>
            </a:r>
            <a:r>
              <a:rPr lang="en-US" altLang="en-US" i="1" dirty="0"/>
              <a:t>true-part</a:t>
            </a:r>
            <a:endParaRPr lang="en-US" altLang="en-US" dirty="0">
              <a:latin typeface="Book Antiqua" charset="0"/>
            </a:endParaRPr>
          </a:p>
          <a:p>
            <a:pPr>
              <a:defRPr/>
            </a:pPr>
            <a:r>
              <a:rPr lang="en-US" altLang="en-US" dirty="0">
                <a:latin typeface="Courier New" charset="0"/>
              </a:rPr>
              <a:t>	</a:t>
            </a:r>
            <a:endParaRPr lang="en-US" altLang="en-US" dirty="0"/>
          </a:p>
          <a:p>
            <a:pPr>
              <a:spcBef>
                <a:spcPct val="10000"/>
              </a:spcBef>
              <a:defRPr/>
            </a:pPr>
            <a:r>
              <a:rPr lang="en-US" altLang="en-US" b="1" dirty="0">
                <a:latin typeface="Albertus Medium" charset="0"/>
              </a:rPr>
              <a:t>Code              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if(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aStudent.GPA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() &gt;= 3.5)</a:t>
            </a:r>
          </a:p>
          <a:p>
            <a:pPr>
              <a:spcBef>
                <a:spcPct val="10000"/>
              </a:spcBef>
              <a:defRPr/>
            </a:pPr>
            <a:r>
              <a:rPr lang="en-US" altLang="en-US" b="1" dirty="0">
                <a:latin typeface="Albertus Medium" charset="0"/>
              </a:rPr>
              <a:t>Example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:     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deansList.push_back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(</a:t>
            </a:r>
            <a:r>
              <a:rPr lang="en-US" altLang="en-US" dirty="0" err="1">
                <a:latin typeface="Courier" charset="0"/>
                <a:ea typeface="Courier" charset="0"/>
                <a:cs typeface="Courier" charset="0"/>
              </a:rPr>
              <a:t>aStudent</a:t>
            </a:r>
            <a:r>
              <a:rPr lang="en-US" altLang="en-US" dirty="0">
                <a:latin typeface="Courier" charset="0"/>
                <a:ea typeface="Courier" charset="0"/>
                <a:cs typeface="Courier" charset="0"/>
              </a:rPr>
              <a:t>)</a:t>
            </a:r>
            <a:r>
              <a:rPr lang="en-US" altLang="en-US" b="1" dirty="0">
                <a:solidFill>
                  <a:schemeClr val="tx2"/>
                </a:solidFill>
                <a:latin typeface="Courier New" charset="0"/>
              </a:rPr>
              <a:t>;</a:t>
            </a:r>
            <a:r>
              <a:rPr lang="en-US" altLang="en-US" dirty="0">
                <a:solidFill>
                  <a:schemeClr val="tx2"/>
                </a:solidFill>
                <a:latin typeface="Courier New" charset="0"/>
              </a:rPr>
              <a:t> </a:t>
            </a:r>
            <a:endParaRPr lang="en-US" altLang="en-US" i="1" dirty="0">
              <a:solidFill>
                <a:srgbClr val="CECECE"/>
              </a:solidFill>
              <a:latin typeface="Courier New" charset="0"/>
            </a:endParaRPr>
          </a:p>
          <a:p>
            <a:pPr>
              <a:spcBef>
                <a:spcPct val="10000"/>
              </a:spcBef>
              <a:defRPr/>
            </a:pPr>
            <a:r>
              <a:rPr lang="en-US" altLang="en-US" b="1" dirty="0">
                <a:solidFill>
                  <a:schemeClr val="tx2"/>
                </a:solidFill>
                <a:latin typeface="Courier New" charset="0"/>
              </a:rPr>
              <a:t>          </a:t>
            </a:r>
          </a:p>
          <a:p>
            <a:pPr>
              <a:defRPr/>
            </a:pPr>
            <a:endParaRPr lang="en-US" altLang="en-US" b="1" dirty="0">
              <a:solidFill>
                <a:schemeClr val="tx2"/>
              </a:solidFill>
              <a:latin typeface="Courier New" charset="0"/>
            </a:endParaRPr>
          </a:p>
        </p:txBody>
      </p:sp>
      <p:sp>
        <p:nvSpPr>
          <p:cNvPr id="269316" name="Line 4"/>
          <p:cNvSpPr>
            <a:spLocks noChangeShapeType="1"/>
          </p:cNvSpPr>
          <p:nvPr/>
        </p:nvSpPr>
        <p:spPr bwMode="auto">
          <a:xfrm>
            <a:off x="1905000" y="1676401"/>
            <a:ext cx="0" cy="457200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9317" name="Line 5"/>
          <p:cNvSpPr>
            <a:spLocks noChangeShapeType="1"/>
          </p:cNvSpPr>
          <p:nvPr/>
        </p:nvSpPr>
        <p:spPr bwMode="auto">
          <a:xfrm>
            <a:off x="304800" y="2438400"/>
            <a:ext cx="8763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9318" name="Line 6"/>
          <p:cNvSpPr>
            <a:spLocks noChangeShapeType="1"/>
          </p:cNvSpPr>
          <p:nvPr/>
        </p:nvSpPr>
        <p:spPr bwMode="auto">
          <a:xfrm>
            <a:off x="304800" y="3200400"/>
            <a:ext cx="8763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69319" name="Line 7"/>
          <p:cNvSpPr>
            <a:spLocks noChangeShapeType="1"/>
          </p:cNvSpPr>
          <p:nvPr/>
        </p:nvSpPr>
        <p:spPr bwMode="auto">
          <a:xfrm>
            <a:off x="304800" y="4572000"/>
            <a:ext cx="8763000" cy="0"/>
          </a:xfrm>
          <a:prstGeom prst="line">
            <a:avLst/>
          </a:prstGeom>
          <a:noFill/>
          <a:ln w="12700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</p:spTree>
  </p:cSld>
  <p:clrMapOvr>
    <a:masterClrMapping/>
  </p:clrMapOvr>
  <p:transition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Rectangle 1026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The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if</a:t>
            </a:r>
            <a:r>
              <a:rPr lang="en-US" altLang="en-US"/>
              <a:t> statement</a:t>
            </a:r>
          </a:p>
        </p:txBody>
      </p:sp>
      <p:sp>
        <p:nvSpPr>
          <p:cNvPr id="10242" name="Rectangle 1027"/>
          <p:cNvSpPr>
            <a:spLocks noGrp="1" noChangeArrowheads="1"/>
          </p:cNvSpPr>
          <p:nvPr>
            <p:ph idx="1"/>
          </p:nvPr>
        </p:nvSpPr>
        <p:spPr/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The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if </a:t>
            </a:r>
            <a:r>
              <a:rPr lang="en-US" altLang="en-US"/>
              <a:t>is the first statement that alters strict sequential control. General form </a:t>
            </a:r>
          </a:p>
          <a:p>
            <a:pPr marL="273050" indent="-273050" eaLnBrk="1" hangingPunct="1">
              <a:lnSpc>
                <a:spcPts val="3363"/>
              </a:lnSpc>
              <a:spcBef>
                <a:spcPts val="600"/>
              </a:spcBef>
              <a:buFont typeface="Arial" charset="0"/>
              <a:buNone/>
            </a:pPr>
            <a:r>
              <a:rPr lang="en-US" altLang="en-US" b="1">
                <a:solidFill>
                  <a:schemeClr val="tx2"/>
                </a:solidFill>
              </a:rPr>
              <a:t>    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if (</a:t>
            </a:r>
            <a:r>
              <a:rPr lang="en-US" altLang="en-US">
                <a:latin typeface="Courier New" charset="0"/>
                <a:ea typeface="Courier New" charset="0"/>
                <a:cs typeface="Courier New" charset="0"/>
              </a:rPr>
              <a:t> </a:t>
            </a:r>
            <a:r>
              <a:rPr lang="en-US" altLang="en-US" i="1"/>
              <a:t>logical-expression</a:t>
            </a:r>
            <a:r>
              <a:rPr lang="en-US" altLang="en-US"/>
              <a:t>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)</a:t>
            </a:r>
            <a:endParaRPr lang="en-US" altLang="en-US" b="1">
              <a:solidFill>
                <a:schemeClr val="tx2"/>
              </a:solidFill>
            </a:endParaRPr>
          </a:p>
          <a:p>
            <a:pPr lvl="1" indent="-273050" eaLnBrk="1" hangingPunct="1">
              <a:lnSpc>
                <a:spcPts val="3363"/>
              </a:lnSpc>
              <a:spcBef>
                <a:spcPct val="5000"/>
              </a:spcBef>
              <a:buFont typeface="Symbol" charset="2"/>
              <a:buNone/>
            </a:pPr>
            <a:r>
              <a:rPr lang="en-US" altLang="en-US"/>
              <a:t>         </a:t>
            </a:r>
            <a:r>
              <a:rPr lang="en-US" altLang="en-US" i="1"/>
              <a:t>true-part</a:t>
            </a:r>
            <a:r>
              <a:rPr lang="en-US" altLang="en-US"/>
              <a:t> </a:t>
            </a:r>
            <a:r>
              <a:rPr lang="en-US" altLang="en-US" b="1">
                <a:solidFill>
                  <a:schemeClr val="tx2"/>
                </a:solidFill>
                <a:latin typeface="Courier" charset="0"/>
                <a:ea typeface="Courier" charset="0"/>
                <a:cs typeface="Courier" charset="0"/>
              </a:rPr>
              <a:t>;</a:t>
            </a:r>
            <a:r>
              <a:rPr lang="en-US" altLang="en-US">
                <a:solidFill>
                  <a:schemeClr val="tx2"/>
                </a:solidFill>
              </a:rPr>
              <a:t>  </a:t>
            </a:r>
            <a:r>
              <a:rPr lang="en-US" altLang="en-US" sz="1200">
                <a:solidFill>
                  <a:schemeClr val="tx2"/>
                </a:solidFill>
              </a:rPr>
              <a:t>   </a:t>
            </a:r>
            <a:endParaRPr lang="en-US" altLang="en-US" sz="2000">
              <a:solidFill>
                <a:schemeClr val="tx2"/>
              </a:solidFill>
            </a:endParaRP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 i="1"/>
              <a:t>logical-expression</a:t>
            </a:r>
            <a:r>
              <a:rPr lang="en-US" altLang="en-US"/>
              <a:t>: any expression that evaluates to nonzero (true) or zero (false)</a:t>
            </a:r>
          </a:p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In C++,  almost everything is true or false</a:t>
            </a:r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Flow of control with </a:t>
            </a:r>
            <a:r>
              <a:rPr lang="en-US" altLang="en-US">
                <a:latin typeface="Courier" charset="0"/>
                <a:ea typeface="Courier" charset="0"/>
                <a:cs typeface="Courier" charset="0"/>
              </a:rPr>
              <a:t>if</a:t>
            </a:r>
            <a:endParaRPr lang="en-US" altLang="en-US"/>
          </a:p>
        </p:txBody>
      </p:sp>
      <p:sp>
        <p:nvSpPr>
          <p:cNvPr id="11266" name="Rectangle 3"/>
          <p:cNvSpPr>
            <a:spLocks noGrp="1" noChangeArrowheads="1"/>
          </p:cNvSpPr>
          <p:nvPr>
            <p:ph idx="1"/>
          </p:nvPr>
        </p:nvSpPr>
        <p:spPr>
          <a:xfrm>
            <a:off x="228600" y="1905000"/>
            <a:ext cx="8286750" cy="4876800"/>
          </a:xfrm>
        </p:spPr>
        <p:txBody>
          <a:bodyPr lIns="92075" tIns="46038" rIns="92075" bIns="46038"/>
          <a:lstStyle/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273050" indent="-273050" eaLnBrk="1" hangingPunct="1">
              <a:lnSpc>
                <a:spcPts val="3363"/>
              </a:lnSpc>
            </a:pPr>
            <a:endParaRPr lang="en-US" altLang="en-US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/>
          </a:p>
          <a:p>
            <a:pPr marL="1279525" lvl="2" indent="-273050" eaLnBrk="1" hangingPunct="1">
              <a:lnSpc>
                <a:spcPts val="3363"/>
              </a:lnSpc>
              <a:buFont typeface="Symbol" charset="2"/>
              <a:buNone/>
            </a:pPr>
            <a:endParaRPr lang="en-US" altLang="en-US" sz="1200"/>
          </a:p>
          <a:p>
            <a:pPr lvl="1" indent="-273050" eaLnBrk="1" hangingPunct="1">
              <a:lnSpc>
                <a:spcPts val="3363"/>
              </a:lnSpc>
            </a:pPr>
            <a:r>
              <a:rPr lang="en-US" altLang="en-US"/>
              <a:t>After the logical expression of the if statement evaluates, the true-part executes only if the logical expression is true.	</a:t>
            </a:r>
          </a:p>
        </p:txBody>
      </p:sp>
      <p:sp>
        <p:nvSpPr>
          <p:cNvPr id="273412" name="AutoShape 4"/>
          <p:cNvSpPr>
            <a:spLocks noChangeArrowheads="1"/>
          </p:cNvSpPr>
          <p:nvPr/>
        </p:nvSpPr>
        <p:spPr bwMode="auto">
          <a:xfrm>
            <a:off x="2444750" y="1835150"/>
            <a:ext cx="2882900" cy="1054100"/>
          </a:xfrm>
          <a:prstGeom prst="diamond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13" name="Line 5"/>
          <p:cNvSpPr>
            <a:spLocks noChangeShapeType="1"/>
          </p:cNvSpPr>
          <p:nvPr/>
        </p:nvSpPr>
        <p:spPr bwMode="auto">
          <a:xfrm>
            <a:off x="3886200" y="28956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14" name="Rectangle 6"/>
          <p:cNvSpPr>
            <a:spLocks noChangeArrowheads="1"/>
          </p:cNvSpPr>
          <p:nvPr/>
        </p:nvSpPr>
        <p:spPr bwMode="auto">
          <a:xfrm>
            <a:off x="2901950" y="3130550"/>
            <a:ext cx="1892300" cy="444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15" name="Rectangle 7"/>
          <p:cNvSpPr>
            <a:spLocks noChangeArrowheads="1"/>
          </p:cNvSpPr>
          <p:nvPr/>
        </p:nvSpPr>
        <p:spPr bwMode="auto">
          <a:xfrm>
            <a:off x="2901950" y="3816350"/>
            <a:ext cx="1968500" cy="444500"/>
          </a:xfrm>
          <a:prstGeom prst="rect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16" name="Line 8"/>
          <p:cNvSpPr>
            <a:spLocks noChangeShapeType="1"/>
          </p:cNvSpPr>
          <p:nvPr/>
        </p:nvSpPr>
        <p:spPr bwMode="auto">
          <a:xfrm>
            <a:off x="3886200" y="35814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17" name="Line 9"/>
          <p:cNvSpPr>
            <a:spLocks noChangeShapeType="1"/>
          </p:cNvSpPr>
          <p:nvPr/>
        </p:nvSpPr>
        <p:spPr bwMode="auto">
          <a:xfrm>
            <a:off x="5867400" y="2362200"/>
            <a:ext cx="0" cy="22098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18" name="Line 10"/>
          <p:cNvSpPr>
            <a:spLocks noChangeShapeType="1"/>
          </p:cNvSpPr>
          <p:nvPr/>
        </p:nvSpPr>
        <p:spPr bwMode="auto">
          <a:xfrm flipH="1">
            <a:off x="4114800" y="4572000"/>
            <a:ext cx="1752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19" name="Oval 11"/>
          <p:cNvSpPr>
            <a:spLocks noChangeArrowheads="1"/>
          </p:cNvSpPr>
          <p:nvPr/>
        </p:nvSpPr>
        <p:spPr bwMode="auto">
          <a:xfrm>
            <a:off x="3816350" y="4502150"/>
            <a:ext cx="215900" cy="215900"/>
          </a:xfrm>
          <a:prstGeom prst="ellipse">
            <a:avLst/>
          </a:prstGeom>
          <a:solidFill>
            <a:schemeClr val="tx2">
              <a:lumMod val="40000"/>
              <a:lumOff val="60000"/>
            </a:schemeClr>
          </a:solidFill>
          <a:ln w="1270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20" name="Line 12"/>
          <p:cNvSpPr>
            <a:spLocks noChangeShapeType="1"/>
          </p:cNvSpPr>
          <p:nvPr/>
        </p:nvSpPr>
        <p:spPr bwMode="auto">
          <a:xfrm>
            <a:off x="3886200" y="4267200"/>
            <a:ext cx="0" cy="2286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21" name="Line 13"/>
          <p:cNvSpPr>
            <a:spLocks noChangeShapeType="1"/>
          </p:cNvSpPr>
          <p:nvPr/>
        </p:nvSpPr>
        <p:spPr bwMode="auto">
          <a:xfrm>
            <a:off x="3886200" y="4724400"/>
            <a:ext cx="0" cy="5334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22" name="Rectangle 14"/>
          <p:cNvSpPr>
            <a:spLocks noChangeArrowheads="1"/>
          </p:cNvSpPr>
          <p:nvPr/>
        </p:nvSpPr>
        <p:spPr bwMode="auto">
          <a:xfrm>
            <a:off x="3165475" y="1889125"/>
            <a:ext cx="1487488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 algn="ctr">
              <a:defRPr/>
            </a:pPr>
            <a:r>
              <a:rPr lang="en-US" altLang="en-US" dirty="0">
                <a:solidFill>
                  <a:srgbClr val="081D58"/>
                </a:solidFill>
              </a:rPr>
              <a:t>logical</a:t>
            </a:r>
          </a:p>
          <a:p>
            <a:pPr algn="ctr">
              <a:defRPr/>
            </a:pPr>
            <a:r>
              <a:rPr lang="en-US" altLang="en-US" dirty="0">
                <a:solidFill>
                  <a:srgbClr val="081D58"/>
                </a:solidFill>
              </a:rPr>
              <a:t>expression</a:t>
            </a:r>
            <a:endParaRPr lang="en-US" altLang="en-US" dirty="0">
              <a:solidFill>
                <a:srgbClr val="081D58"/>
              </a:solidFill>
              <a:latin typeface="Book Antiqua" charset="0"/>
            </a:endParaRPr>
          </a:p>
        </p:txBody>
      </p:sp>
      <p:sp>
        <p:nvSpPr>
          <p:cNvPr id="273423" name="Line 15"/>
          <p:cNvSpPr>
            <a:spLocks noChangeShapeType="1"/>
          </p:cNvSpPr>
          <p:nvPr/>
        </p:nvSpPr>
        <p:spPr bwMode="auto">
          <a:xfrm>
            <a:off x="5334000" y="2362200"/>
            <a:ext cx="533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24" name="Rectangle 16"/>
          <p:cNvSpPr>
            <a:spLocks noChangeArrowheads="1"/>
          </p:cNvSpPr>
          <p:nvPr/>
        </p:nvSpPr>
        <p:spPr bwMode="auto">
          <a:xfrm>
            <a:off x="5165725" y="1812925"/>
            <a:ext cx="827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tx2"/>
                </a:solidFill>
              </a:rPr>
              <a:t>False</a:t>
            </a:r>
            <a:endParaRPr lang="en-US" altLang="en-US">
              <a:solidFill>
                <a:schemeClr val="tx2"/>
              </a:solidFill>
              <a:latin typeface="Book Antiqua" charset="0"/>
            </a:endParaRPr>
          </a:p>
        </p:txBody>
      </p:sp>
      <p:sp>
        <p:nvSpPr>
          <p:cNvPr id="273425" name="Rectangle 17"/>
          <p:cNvSpPr>
            <a:spLocks noChangeArrowheads="1"/>
          </p:cNvSpPr>
          <p:nvPr/>
        </p:nvSpPr>
        <p:spPr bwMode="auto">
          <a:xfrm>
            <a:off x="2955925" y="3108325"/>
            <a:ext cx="167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081D58"/>
                </a:solidFill>
              </a:rPr>
              <a:t>statement -1</a:t>
            </a:r>
          </a:p>
        </p:txBody>
      </p:sp>
      <p:sp>
        <p:nvSpPr>
          <p:cNvPr id="273426" name="Rectangle 18"/>
          <p:cNvSpPr>
            <a:spLocks noChangeArrowheads="1"/>
          </p:cNvSpPr>
          <p:nvPr/>
        </p:nvSpPr>
        <p:spPr bwMode="auto">
          <a:xfrm>
            <a:off x="2955925" y="3794125"/>
            <a:ext cx="16795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rgbClr val="081D58"/>
                </a:solidFill>
              </a:rPr>
              <a:t>statement-n</a:t>
            </a:r>
            <a:r>
              <a:rPr lang="en-US" altLang="en-US">
                <a:solidFill>
                  <a:srgbClr val="081D58"/>
                </a:solidFill>
                <a:latin typeface="Book Antiqua" charset="0"/>
              </a:rPr>
              <a:t> </a:t>
            </a:r>
          </a:p>
        </p:txBody>
      </p:sp>
      <p:sp>
        <p:nvSpPr>
          <p:cNvPr id="273427" name="Line 19"/>
          <p:cNvSpPr>
            <a:spLocks noChangeShapeType="1"/>
          </p:cNvSpPr>
          <p:nvPr/>
        </p:nvSpPr>
        <p:spPr bwMode="auto">
          <a:xfrm>
            <a:off x="3886200" y="1447800"/>
            <a:ext cx="0" cy="38100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stealth" w="med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sp>
        <p:nvSpPr>
          <p:cNvPr id="273428" name="Rectangle 20"/>
          <p:cNvSpPr>
            <a:spLocks noChangeArrowheads="1"/>
          </p:cNvSpPr>
          <p:nvPr/>
        </p:nvSpPr>
        <p:spPr bwMode="auto">
          <a:xfrm>
            <a:off x="1660525" y="3108325"/>
            <a:ext cx="758825" cy="822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/>
          <a:p>
            <a:pPr>
              <a:defRPr/>
            </a:pPr>
            <a:r>
              <a:rPr lang="en-US" altLang="en-US">
                <a:solidFill>
                  <a:schemeClr val="tx2"/>
                </a:solidFill>
              </a:rPr>
              <a:t>True</a:t>
            </a:r>
          </a:p>
          <a:p>
            <a:pPr>
              <a:defRPr/>
            </a:pPr>
            <a:r>
              <a:rPr lang="en-US" altLang="en-US">
                <a:solidFill>
                  <a:schemeClr val="tx2"/>
                </a:solidFill>
              </a:rPr>
              <a:t>Part</a:t>
            </a:r>
            <a:endParaRPr lang="en-US" altLang="en-US">
              <a:solidFill>
                <a:schemeClr val="tx2"/>
              </a:solidFill>
              <a:latin typeface="Book Antiqua" charset="0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Example if statement</a:t>
            </a:r>
          </a:p>
        </p:txBody>
      </p:sp>
      <p:sp>
        <p:nvSpPr>
          <p:cNvPr id="12290" name="Rectangle 3"/>
          <p:cNvSpPr>
            <a:spLocks noGrp="1" noChangeArrowheads="1"/>
          </p:cNvSpPr>
          <p:nvPr>
            <p:ph idx="1"/>
          </p:nvPr>
        </p:nvSpPr>
        <p:spPr>
          <a:xfrm>
            <a:off x="400050" y="1752600"/>
            <a:ext cx="8286750" cy="4572000"/>
          </a:xfrm>
        </p:spPr>
        <p:txBody>
          <a:bodyPr lIns="92075" tIns="46038" rIns="92075" bIns="46038"/>
          <a:lstStyle/>
          <a:p>
            <a:pPr marL="0" indent="0" eaLnBrk="1" hangingPunct="1">
              <a:lnSpc>
                <a:spcPts val="3363"/>
              </a:lnSpc>
              <a:buFont typeface="Arial" charset="0"/>
              <a:buNone/>
            </a:pPr>
            <a:r>
              <a:rPr lang="en-US" altLang="en-US"/>
              <a:t>  </a:t>
            </a:r>
          </a:p>
        </p:txBody>
      </p:sp>
      <p:sp>
        <p:nvSpPr>
          <p:cNvPr id="12291" name="Rectangle 1027"/>
          <p:cNvSpPr txBox="1">
            <a:spLocks noChangeArrowheads="1"/>
          </p:cNvSpPr>
          <p:nvPr/>
        </p:nvSpPr>
        <p:spPr bwMode="auto">
          <a:xfrm>
            <a:off x="400050" y="1752600"/>
            <a:ext cx="851535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defTabSz="685800">
              <a:lnSpc>
                <a:spcPct val="90000"/>
              </a:lnSpc>
              <a:spcBef>
                <a:spcPts val="750"/>
              </a:spcBef>
              <a:buFont typeface="Arial" charset="0"/>
              <a:buChar char="•"/>
              <a:defRPr sz="2100">
                <a:solidFill>
                  <a:schemeClr val="tx1"/>
                </a:solidFill>
                <a:latin typeface="Calibri" charset="0"/>
              </a:defRPr>
            </a:lvl1pPr>
            <a:lvl2pPr marL="800100" indent="-4572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>
                <a:solidFill>
                  <a:schemeClr val="tx1"/>
                </a:solidFill>
                <a:latin typeface="Calibri" charset="0"/>
              </a:defRPr>
            </a:lvl2pPr>
            <a:lvl3pPr marL="1143000" indent="-45720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500">
                <a:solidFill>
                  <a:schemeClr val="tx1"/>
                </a:solidFill>
                <a:latin typeface="Calibri" charset="0"/>
              </a:defRPr>
            </a:lvl3pPr>
            <a:lvl4pPr marL="1200150" indent="-1714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4pPr>
            <a:lvl5pPr marL="1543050" indent="-171450" defTabSz="685800">
              <a:lnSpc>
                <a:spcPct val="90000"/>
              </a:lnSpc>
              <a:spcBef>
                <a:spcPts val="375"/>
              </a:spcBef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5pPr>
            <a:lvl6pPr marL="20002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6pPr>
            <a:lvl7pPr marL="24574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7pPr>
            <a:lvl8pPr marL="29146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8pPr>
            <a:lvl9pPr marL="3371850" indent="-171450" defTabSz="685800" eaLnBrk="0" fontAlgn="base" hangingPunct="0">
              <a:lnSpc>
                <a:spcPct val="90000"/>
              </a:lnSpc>
              <a:spcBef>
                <a:spcPts val="375"/>
              </a:spcBef>
              <a:spcAft>
                <a:spcPct val="0"/>
              </a:spcAft>
              <a:buFont typeface="Arial" charset="0"/>
              <a:buChar char="•"/>
              <a:defRPr sz="1300">
                <a:solidFill>
                  <a:schemeClr val="tx1"/>
                </a:solidFill>
                <a:latin typeface="Calibri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800">
                <a:solidFill>
                  <a:srgbClr val="7F0055"/>
                </a:solidFill>
                <a:latin typeface="Courier" charset="0"/>
                <a:ea typeface="Times New Roman" charset="0"/>
                <a:cs typeface="Times New Roman" charset="0"/>
              </a:rPr>
              <a:t> 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Times New Roman" charset="0"/>
                <a:cs typeface="Times New Roman" charset="0"/>
              </a:rPr>
              <a:t>double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Times New Roman" charset="0"/>
                <a:cs typeface="Times New Roman" charset="0"/>
              </a:rPr>
              <a:t> hours = 38.0;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3F7F5F"/>
                </a:solidFill>
                <a:latin typeface="Courier" charset="0"/>
                <a:ea typeface="Times New Roman" charset="0"/>
                <a:cs typeface="Times New Roman" charset="0"/>
              </a:rPr>
              <a:t>   // Add 1.5 hours for hours&gt;40.0 (overtime)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Times New Roman" charset="0"/>
                <a:cs typeface="Times New Roman" charset="0"/>
              </a:rPr>
              <a:t>   </a:t>
            </a:r>
            <a:r>
              <a:rPr lang="en-US" altLang="en-US" sz="2000">
                <a:solidFill>
                  <a:srgbClr val="7F0055"/>
                </a:solidFill>
                <a:latin typeface="Courier" charset="0"/>
                <a:ea typeface="Times New Roman" charset="0"/>
                <a:cs typeface="Times New Roman" charset="0"/>
              </a:rPr>
              <a:t>if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  <a:ea typeface="Times New Roman" charset="0"/>
                <a:cs typeface="Times New Roman" charset="0"/>
              </a:rPr>
              <a:t> (hours &gt; 40.0)</a:t>
            </a:r>
          </a:p>
          <a:p>
            <a:pPr eaLnBrk="1" hangingPunct="1">
              <a:lnSpc>
                <a:spcPct val="100000"/>
              </a:lnSpc>
              <a:spcBef>
                <a:spcPct val="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Times New Roman" charset="0"/>
                <a:cs typeface="Times New Roman" charset="0"/>
              </a:rPr>
              <a:t>    hours = 40.0 + 1.5 * (hours - 40.0);</a:t>
            </a:r>
            <a:endParaRPr lang="en-US" altLang="en-US" sz="2000">
              <a:latin typeface="Courier" charset="0"/>
              <a:ea typeface="Times New Roman" charset="0"/>
              <a:cs typeface="Times New Roman" charset="0"/>
            </a:endParaRPr>
          </a:p>
          <a:p>
            <a:pPr eaLnBrk="1" hangingPunct="1">
              <a:lnSpc>
                <a:spcPct val="120000"/>
              </a:lnSpc>
              <a:spcBef>
                <a:spcPts val="400"/>
              </a:spcBef>
            </a:pPr>
            <a:r>
              <a:rPr lang="en-US" altLang="en-US" sz="2800">
                <a:latin typeface="Times New Roman" charset="0"/>
                <a:ea typeface="Times New Roman" charset="0"/>
                <a:cs typeface="Times New Roman" charset="0"/>
              </a:rPr>
              <a:t> What is the value of hours when </a:t>
            </a:r>
            <a:r>
              <a:rPr lang="en-US" altLang="en-US" sz="2800">
                <a:latin typeface="Courier" charset="0"/>
                <a:ea typeface="Courier" charset="0"/>
                <a:cs typeface="Courier" charset="0"/>
              </a:rPr>
              <a:t>hours</a:t>
            </a:r>
            <a:r>
              <a:rPr lang="en-US" altLang="en-US" sz="2800">
                <a:latin typeface="Times New Roman" charset="0"/>
                <a:ea typeface="Times New Roman" charset="0"/>
                <a:cs typeface="Times New Roman" charset="0"/>
              </a:rPr>
              <a:t> is</a:t>
            </a:r>
          </a:p>
          <a:p>
            <a:pPr eaLnBrk="1" hangingPunct="1">
              <a:lnSpc>
                <a:spcPct val="100000"/>
              </a:lnSpc>
              <a:spcBef>
                <a:spcPts val="20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  <a:ea typeface="Times New Roman" charset="0"/>
                <a:cs typeface="Times New Roman" charset="0"/>
              </a:rPr>
              <a:t>    </a:t>
            </a:r>
            <a:r>
              <a:rPr lang="en-US" altLang="en-US" sz="2000">
                <a:latin typeface="Courier" charset="0"/>
                <a:ea typeface="Times New Roman" charset="0"/>
                <a:cs typeface="Times New Roman" charset="0"/>
              </a:rPr>
              <a:t>double hours = 38.0;  // _______</a:t>
            </a:r>
          </a:p>
          <a:p>
            <a:pPr eaLnBrk="1" hangingPunct="1">
              <a:lnSpc>
                <a:spcPct val="100000"/>
              </a:lnSpc>
              <a:spcBef>
                <a:spcPts val="200"/>
              </a:spcBef>
              <a:buFont typeface="Arial" charset="0"/>
              <a:buNone/>
            </a:pPr>
            <a:r>
              <a:rPr lang="en-US" altLang="en-US" sz="2000">
                <a:latin typeface="Courier" charset="0"/>
                <a:ea typeface="Times New Roman" charset="0"/>
                <a:cs typeface="Times New Roman" charset="0"/>
              </a:rPr>
              <a:t>    double hours = 40.0;  // _______</a:t>
            </a:r>
          </a:p>
          <a:p>
            <a:pPr eaLnBrk="1" hangingPunct="1">
              <a:lnSpc>
                <a:spcPct val="100000"/>
              </a:lnSpc>
              <a:spcBef>
                <a:spcPts val="200"/>
              </a:spcBef>
              <a:buFont typeface="Arial" charset="0"/>
              <a:buNone/>
            </a:pPr>
            <a:r>
              <a:rPr lang="en-US" altLang="en-US" sz="2000">
                <a:latin typeface="Courier" charset="0"/>
                <a:ea typeface="Times New Roman" charset="0"/>
                <a:cs typeface="Times New Roman" charset="0"/>
              </a:rPr>
              <a:t>    double hours = 42.0;  // _______</a:t>
            </a:r>
            <a:endParaRPr lang="en-US" altLang="en-US" sz="200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ransition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 lIns="92075" tIns="46038" rIns="92075" bIns="46038"/>
          <a:lstStyle/>
          <a:p>
            <a:pPr eaLnBrk="1" hangingPunct="1"/>
            <a:r>
              <a:rPr lang="en-US" altLang="en-US"/>
              <a:t>Another way</a:t>
            </a:r>
          </a:p>
        </p:txBody>
      </p:sp>
      <p:sp>
        <p:nvSpPr>
          <p:cNvPr id="13314" name="Rectangle 3"/>
          <p:cNvSpPr>
            <a:spLocks noGrp="1" noChangeArrowheads="1"/>
          </p:cNvSpPr>
          <p:nvPr>
            <p:ph idx="1"/>
          </p:nvPr>
        </p:nvSpPr>
        <p:spPr>
          <a:xfrm>
            <a:off x="685800" y="1828800"/>
            <a:ext cx="8077200" cy="4495800"/>
          </a:xfrm>
        </p:spPr>
        <p:txBody>
          <a:bodyPr lIns="92075" tIns="46038" rIns="92075" bIns="46038"/>
          <a:lstStyle/>
          <a:p>
            <a:pPr marL="273050" indent="-273050" eaLnBrk="1" hangingPunct="1">
              <a:lnSpc>
                <a:spcPts val="3363"/>
              </a:lnSpc>
            </a:pPr>
            <a:r>
              <a:rPr lang="en-US" altLang="en-US"/>
              <a:t>The if statement could also be written with a block </a:t>
            </a:r>
          </a:p>
          <a:p>
            <a:pPr marL="273050" indent="-273050" eaLnBrk="1" hangingPunct="1">
              <a:lnSpc>
                <a:spcPts val="3363"/>
              </a:lnSpc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</a:rPr>
              <a:t>    double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hours = 42.0;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</a:rPr>
              <a:t>    if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(hours &gt; 40.0) {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     hours = 40.0 + 1.5 * (hours - 40.0);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   }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endParaRPr lang="en-US" altLang="en-US" sz="2000">
              <a:solidFill>
                <a:srgbClr val="000000"/>
              </a:solidFill>
              <a:latin typeface="Courier" charset="0"/>
            </a:endParaRPr>
          </a:p>
          <a:p>
            <a:pPr marL="273050" indent="-273050" eaLnBrk="1" hangingPunct="1">
              <a:spcBef>
                <a:spcPts val="100"/>
              </a:spcBef>
            </a:pPr>
            <a:r>
              <a:rPr lang="en-US" altLang="en-US"/>
              <a:t>Sometimes the block is required  consider using { }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r>
              <a:rPr lang="en-US" altLang="en-US" sz="2000">
                <a:solidFill>
                  <a:srgbClr val="7F0055"/>
                </a:solidFill>
                <a:latin typeface="Courier" charset="0"/>
              </a:rPr>
              <a:t>    if</a:t>
            </a: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(hours &gt; 40.0) {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     regularHours = 40.0;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     overtimeHours = hours - 40.0;</a:t>
            </a:r>
          </a:p>
          <a:p>
            <a:pPr marL="273050" indent="-273050" eaLnBrk="1" hangingPunct="1">
              <a:spcBef>
                <a:spcPts val="100"/>
              </a:spcBef>
              <a:buFont typeface="Arial" charset="0"/>
              <a:buNone/>
            </a:pPr>
            <a:r>
              <a:rPr lang="en-US" altLang="en-US" sz="2000">
                <a:solidFill>
                  <a:srgbClr val="000000"/>
                </a:solidFill>
                <a:latin typeface="Courier" charset="0"/>
              </a:rPr>
              <a:t>    }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316493739</TotalTime>
  <Pages>72</Pages>
  <Words>2401</Words>
  <Application>Microsoft Macintosh PowerPoint</Application>
  <PresentationFormat>On-screen Show (4:3)</PresentationFormat>
  <Paragraphs>430</Paragraphs>
  <Slides>45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45</vt:i4>
      </vt:variant>
    </vt:vector>
  </HeadingPairs>
  <TitlesOfParts>
    <vt:vector size="57" baseType="lpstr">
      <vt:lpstr>Albertus Medium</vt:lpstr>
      <vt:lpstr>Arial Unicode MS</vt:lpstr>
      <vt:lpstr>Book Antiqua</vt:lpstr>
      <vt:lpstr>Calibri</vt:lpstr>
      <vt:lpstr>Calibri Light</vt:lpstr>
      <vt:lpstr>Courier</vt:lpstr>
      <vt:lpstr>Courier New</vt:lpstr>
      <vt:lpstr>Symbol</vt:lpstr>
      <vt:lpstr>Times New Roman</vt:lpstr>
      <vt:lpstr>Arial</vt:lpstr>
      <vt:lpstr>Office Theme</vt:lpstr>
      <vt:lpstr>Document</vt:lpstr>
      <vt:lpstr>Chapter 7   Selection</vt:lpstr>
      <vt:lpstr>Goals</vt:lpstr>
      <vt:lpstr>Why do we need selection?</vt:lpstr>
      <vt:lpstr>Selective Control</vt:lpstr>
      <vt:lpstr>The Guarded Action Pattern</vt:lpstr>
      <vt:lpstr>The if statement</vt:lpstr>
      <vt:lpstr>Flow of control with if</vt:lpstr>
      <vt:lpstr>Example if statement</vt:lpstr>
      <vt:lpstr>Another way</vt:lpstr>
      <vt:lpstr>Relational Operators </vt:lpstr>
      <vt:lpstr>Logical Expressions</vt:lpstr>
      <vt:lpstr>Logical Expressions with strings</vt:lpstr>
      <vt:lpstr>Relational Operators in if Statements</vt:lpstr>
      <vt:lpstr>Programming Tip  </vt:lpstr>
      <vt:lpstr>The Alternative Action Pattern</vt:lpstr>
      <vt:lpstr>Alternative Action</vt:lpstr>
      <vt:lpstr>if-else</vt:lpstr>
      <vt:lpstr>  The if...else statement</vt:lpstr>
      <vt:lpstr>if...else Example </vt:lpstr>
      <vt:lpstr>The Block {} with if-else</vt:lpstr>
      <vt:lpstr>bool Objects</vt:lpstr>
      <vt:lpstr>bool Functions</vt:lpstr>
      <vt:lpstr>Boolean Operators </vt:lpstr>
      <vt:lpstr>Truth Tables for Boolean Operators</vt:lpstr>
      <vt:lpstr>More Precedence Rules</vt:lpstr>
      <vt:lpstr>Operators used in this book</vt:lpstr>
      <vt:lpstr>Applying Operators and Precedence Rules</vt:lpstr>
      <vt:lpstr>The bool || with a Grid Object</vt:lpstr>
      <vt:lpstr>Short Circuit Boolean Evaluation</vt:lpstr>
      <vt:lpstr>A bool member function </vt:lpstr>
      <vt:lpstr> a bool member function</vt:lpstr>
      <vt:lpstr>Multiple Selection</vt:lpstr>
      <vt:lpstr>PowerPoint Presentation</vt:lpstr>
      <vt:lpstr>Example of Multiple Selection nested if...else</vt:lpstr>
      <vt:lpstr>Multiple Returns</vt:lpstr>
      <vt:lpstr>Testing Multiple Selection</vt:lpstr>
      <vt:lpstr>Perform Branch Coverage Test</vt:lpstr>
      <vt:lpstr>Boundary Testing</vt:lpstr>
      <vt:lpstr>function assert</vt:lpstr>
      <vt:lpstr>function assert</vt:lpstr>
      <vt:lpstr>function assert</vt:lpstr>
      <vt:lpstr>The switch Statement  </vt:lpstr>
      <vt:lpstr>Switch control</vt:lpstr>
      <vt:lpstr>char Objects</vt:lpstr>
      <vt:lpstr>Example switch statement: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Fundamentals with C++</dc:title>
  <dc:subject/>
  <dc:creator>Rick Mercer - University of Arizona, Tucson AZ</dc:creator>
  <cp:keywords>Chapter 1</cp:keywords>
  <dc:description/>
  <cp:lastModifiedBy>Microsoft Office User</cp:lastModifiedBy>
  <cp:revision>98</cp:revision>
  <cp:lastPrinted>1998-02-18T19:41:22Z</cp:lastPrinted>
  <dcterms:created xsi:type="dcterms:W3CDTF">1995-07-23T21:08:00Z</dcterms:created>
  <dcterms:modified xsi:type="dcterms:W3CDTF">2018-01-05T19:22:35Z</dcterms:modified>
</cp:coreProperties>
</file>