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32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321" r:id="rId33"/>
    <p:sldId id="288" r:id="rId34"/>
    <p:sldId id="290" r:id="rId35"/>
    <p:sldId id="311" r:id="rId36"/>
    <p:sldId id="314" r:id="rId37"/>
    <p:sldId id="312" r:id="rId38"/>
    <p:sldId id="316" r:id="rId39"/>
    <p:sldId id="304" r:id="rId40"/>
    <p:sldId id="305" r:id="rId41"/>
    <p:sldId id="306" r:id="rId42"/>
    <p:sldId id="307" r:id="rId43"/>
    <p:sldId id="308" r:id="rId44"/>
    <p:sldId id="309" r:id="rId4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78"/>
    <a:srgbClr val="00006A"/>
    <a:srgbClr val="9B0000"/>
    <a:srgbClr val="B50069"/>
    <a:srgbClr val="FF0066"/>
    <a:srgbClr val="777777"/>
    <a:srgbClr val="393939"/>
    <a:srgbClr val="5F5F5F"/>
    <a:srgbClr val="B2B2B2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33"/>
  </p:normalViewPr>
  <p:slideViewPr>
    <p:cSldViewPr>
      <p:cViewPr varScale="1">
        <p:scale>
          <a:sx n="85" d="100"/>
          <a:sy n="85" d="100"/>
        </p:scale>
        <p:origin x="18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816"/>
    </p:cViewPr>
  </p:sorterViewPr>
  <p:notesViewPr>
    <p:cSldViewPr>
      <p:cViewPr varScale="1">
        <p:scale>
          <a:sx n="55" d="100"/>
          <a:sy n="55" d="100"/>
        </p:scale>
        <p:origin x="-18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5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1513" y="8305800"/>
            <a:ext cx="55768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100" u="sng"/>
              <a:t>Computing Fundamentals with C++</a:t>
            </a:r>
            <a:r>
              <a:rPr lang="en-US" altLang="en-US" sz="1100"/>
              <a:t>, Object-Oriented Programming and Design, 2nd Edition  Rick Mercer, 1999, Franklin, Beedle and Associates, ISBN 1-887902-36-8</a:t>
            </a:r>
            <a:endParaRPr lang="en-US" altLang="en-US" sz="11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4395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3083E0F7-9D2D-4D48-95F1-2FEE1B305A24}" type="slidenum">
              <a:rPr lang="en-US" altLang="en-US" sz="1400">
                <a:latin typeface="Book Antiqua" charset="0"/>
              </a:rPr>
              <a:pPr algn="r"/>
              <a:t>‹#›</a:t>
            </a:fld>
            <a:endParaRPr lang="en-US" altLang="en-US" sz="1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45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0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6432B3-BEC0-1C4B-9378-5FFBFA9BE4D7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BBB953-9CBB-B348-8EC9-1FAC2B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4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defRPr/>
            </a:lvl1pPr>
            <a:lvl2pPr marL="731520" indent="-274320">
              <a:defRPr sz="2600"/>
            </a:lvl2pPr>
            <a:lvl3pPr marL="1188720" indent="-274320"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9389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436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74320" indent="-27432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731520" indent="-27432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1280160" indent="-27432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52400" y="609600"/>
            <a:ext cx="8545512" cy="255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en-US" sz="4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CCE81-8121-443A-9542-7CAAB5BD9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859712" cy="13970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sz="3600" dirty="0">
                <a:solidFill>
                  <a:srgbClr val="000078"/>
                </a:solidFill>
              </a:rPr>
              <a:t>Chapter 8 </a:t>
            </a:r>
            <a:br>
              <a:rPr lang="en-US" altLang="en-US" sz="3600" dirty="0">
                <a:solidFill>
                  <a:srgbClr val="000078"/>
                </a:solidFill>
              </a:rPr>
            </a:br>
            <a:r>
              <a:rPr lang="en-US" altLang="en-US" sz="4000" dirty="0">
                <a:solidFill>
                  <a:srgbClr val="000078"/>
                </a:solidFill>
              </a:rPr>
              <a:t>Repetition</a:t>
            </a:r>
            <a:endParaRPr lang="en-US" sz="4000" dirty="0">
              <a:solidFill>
                <a:srgbClr val="000078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226286-5463-47BB-966A-826C5A148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754438"/>
            <a:ext cx="8229600" cy="165576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3rd Edition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altLang="en-US" sz="3300" b="0" dirty="0">
                <a:latin typeface="Arial" charset="0"/>
                <a:ea typeface="Arial" charset="0"/>
                <a:cs typeface="Arial" charset="0"/>
              </a:rPr>
              <a:t>Computing Fundamentals with C++</a:t>
            </a:r>
          </a:p>
          <a:p>
            <a:pPr algn="l">
              <a:lnSpc>
                <a:spcPct val="110000"/>
              </a:lnSpc>
              <a:spcBef>
                <a:spcPts val="1200"/>
              </a:spcBef>
            </a:pPr>
            <a:r>
              <a:rPr lang="en-US" altLang="en-US" sz="2400" b="0" dirty="0">
                <a:latin typeface="Arial" charset="0"/>
                <a:ea typeface="Arial" charset="0"/>
                <a:cs typeface="Arial" charset="0"/>
              </a:rPr>
              <a:t>Rick Mercer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altLang="en-US" sz="2400" b="0" dirty="0">
                <a:latin typeface="Arial" charset="0"/>
                <a:ea typeface="Arial" charset="0"/>
                <a:cs typeface="Arial" charset="0"/>
              </a:rPr>
              <a:t>Franklin, </a:t>
            </a:r>
            <a:r>
              <a:rPr lang="en-US" altLang="en-US" sz="2400" b="0" dirty="0" err="1">
                <a:latin typeface="Arial" charset="0"/>
                <a:ea typeface="Arial" charset="0"/>
                <a:cs typeface="Arial" charset="0"/>
              </a:rPr>
              <a:t>Beedle</a:t>
            </a:r>
            <a:r>
              <a:rPr lang="en-US" altLang="en-US" sz="2400" b="0" dirty="0">
                <a:latin typeface="Arial" charset="0"/>
                <a:ea typeface="Arial" charset="0"/>
                <a:cs typeface="Arial" charset="0"/>
              </a:rPr>
              <a:t> &amp; </a:t>
            </a:r>
            <a:r>
              <a:rPr lang="en-US" altLang="en-US" sz="2400" b="0" dirty="0" smtClean="0">
                <a:latin typeface="Arial" charset="0"/>
                <a:ea typeface="Arial" charset="0"/>
                <a:cs typeface="Arial" charset="0"/>
              </a:rPr>
              <a:t>Associates</a:t>
            </a:r>
            <a:endParaRPr lang="en-US" altLang="en-US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9637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Flow Chart View of a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altLang="en-US" dirty="0"/>
              <a:t> loop</a:t>
            </a:r>
          </a:p>
        </p:txBody>
      </p:sp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2520950" y="1987550"/>
            <a:ext cx="2578100" cy="444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2574925" y="1965325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b="1" dirty="0">
                <a:solidFill>
                  <a:srgbClr val="081D58"/>
                </a:solidFill>
              </a:rPr>
              <a:t>Initial statement</a:t>
            </a:r>
          </a:p>
        </p:txBody>
      </p:sp>
      <p:sp>
        <p:nvSpPr>
          <p:cNvPr id="275461" name="AutoShape 5"/>
          <p:cNvSpPr>
            <a:spLocks noChangeArrowheads="1"/>
          </p:cNvSpPr>
          <p:nvPr/>
        </p:nvSpPr>
        <p:spPr bwMode="auto">
          <a:xfrm>
            <a:off x="2597150" y="2901950"/>
            <a:ext cx="2349500" cy="9017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1812925" y="2803525"/>
            <a:ext cx="1035540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3032125" y="3108325"/>
            <a:ext cx="139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b="1">
                <a:solidFill>
                  <a:srgbClr val="081D58"/>
                </a:solidFill>
              </a:rPr>
              <a:t>Loop test</a:t>
            </a:r>
          </a:p>
        </p:txBody>
      </p:sp>
      <p:sp>
        <p:nvSpPr>
          <p:cNvPr id="275464" name="Line 8"/>
          <p:cNvSpPr>
            <a:spLocks noChangeShapeType="1"/>
          </p:cNvSpPr>
          <p:nvPr/>
        </p:nv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>
            <a:off x="5638800" y="3352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6" name="Rectangle 10"/>
          <p:cNvSpPr>
            <a:spLocks noChangeArrowheads="1"/>
          </p:cNvSpPr>
          <p:nvPr/>
        </p:nvSpPr>
        <p:spPr bwMode="auto">
          <a:xfrm>
            <a:off x="4349750" y="4197350"/>
            <a:ext cx="2882900" cy="444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7" name="Rectangle 11"/>
          <p:cNvSpPr>
            <a:spLocks noChangeArrowheads="1"/>
          </p:cNvSpPr>
          <p:nvPr/>
        </p:nvSpPr>
        <p:spPr bwMode="auto">
          <a:xfrm>
            <a:off x="4349750" y="5111750"/>
            <a:ext cx="2959100" cy="444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8" name="Line 12"/>
          <p:cNvSpPr>
            <a:spLocks noChangeShapeType="1"/>
          </p:cNvSpPr>
          <p:nvPr/>
        </p:nvSpPr>
        <p:spPr bwMode="auto">
          <a:xfrm>
            <a:off x="1905000" y="3352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9" name="Line 13"/>
          <p:cNvSpPr>
            <a:spLocks noChangeShapeType="1"/>
          </p:cNvSpPr>
          <p:nvPr/>
        </p:nvSpPr>
        <p:spPr bwMode="auto">
          <a:xfrm>
            <a:off x="1905000" y="3352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0" name="Line 14"/>
          <p:cNvSpPr>
            <a:spLocks noChangeShapeType="1"/>
          </p:cNvSpPr>
          <p:nvPr/>
        </p:nvSpPr>
        <p:spPr bwMode="auto">
          <a:xfrm>
            <a:off x="1905000" y="6248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1" name="Line 15"/>
          <p:cNvSpPr>
            <a:spLocks noChangeShapeType="1"/>
          </p:cNvSpPr>
          <p:nvPr/>
        </p:nvSpPr>
        <p:spPr bwMode="auto">
          <a:xfrm>
            <a:off x="5638800" y="556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2" name="Line 16"/>
          <p:cNvSpPr>
            <a:spLocks noChangeShapeType="1"/>
          </p:cNvSpPr>
          <p:nvPr/>
        </p:nvSpPr>
        <p:spPr bwMode="auto">
          <a:xfrm flipH="1">
            <a:off x="3733800" y="5867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3" name="Rectangle 17"/>
          <p:cNvSpPr>
            <a:spLocks noChangeArrowheads="1"/>
          </p:cNvSpPr>
          <p:nvPr/>
        </p:nvSpPr>
        <p:spPr bwMode="auto">
          <a:xfrm>
            <a:off x="4860925" y="4175125"/>
            <a:ext cx="205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b="1">
                <a:solidFill>
                  <a:srgbClr val="081D58"/>
                </a:solidFill>
              </a:rPr>
              <a:t>Repeated Part</a:t>
            </a:r>
            <a:endParaRPr lang="en-US" altLang="en-US" b="1">
              <a:solidFill>
                <a:srgbClr val="081D58"/>
              </a:solidFill>
              <a:latin typeface="Book Antiqua" charset="0"/>
            </a:endParaRPr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5006975" y="5089525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b="1">
                <a:solidFill>
                  <a:srgbClr val="081D58"/>
                </a:solidFill>
              </a:rPr>
              <a:t>update-step</a:t>
            </a:r>
            <a:endParaRPr lang="en-US" altLang="en-US" b="1">
              <a:solidFill>
                <a:srgbClr val="081D58"/>
              </a:solidFill>
              <a:latin typeface="Book Antiqua" charset="0"/>
            </a:endParaRPr>
          </a:p>
        </p:txBody>
      </p:sp>
      <p:sp>
        <p:nvSpPr>
          <p:cNvPr id="275475" name="Rectangle 19"/>
          <p:cNvSpPr>
            <a:spLocks noChangeArrowheads="1"/>
          </p:cNvSpPr>
          <p:nvPr/>
        </p:nvSpPr>
        <p:spPr bwMode="auto">
          <a:xfrm>
            <a:off x="5013325" y="2727325"/>
            <a:ext cx="865622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75476" name="Line 20"/>
          <p:cNvSpPr>
            <a:spLocks noChangeShapeType="1"/>
          </p:cNvSpPr>
          <p:nvPr/>
        </p:nvSpPr>
        <p:spPr bwMode="auto">
          <a:xfrm>
            <a:off x="37338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7" name="Line 21"/>
          <p:cNvSpPr>
            <a:spLocks noChangeShapeType="1"/>
          </p:cNvSpPr>
          <p:nvPr/>
        </p:nvSpPr>
        <p:spPr bwMode="auto">
          <a:xfrm>
            <a:off x="5638800" y="4648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8" name="Line 22"/>
          <p:cNvSpPr>
            <a:spLocks noChangeShapeType="1"/>
          </p:cNvSpPr>
          <p:nvPr/>
        </p:nvSpPr>
        <p:spPr bwMode="auto">
          <a:xfrm>
            <a:off x="3810000" y="152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9" name="Line 23"/>
          <p:cNvSpPr>
            <a:spLocks noChangeShapeType="1"/>
          </p:cNvSpPr>
          <p:nvPr/>
        </p:nvSpPr>
        <p:spPr bwMode="auto">
          <a:xfrm>
            <a:off x="38100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80" name="Line 24"/>
          <p:cNvSpPr>
            <a:spLocks noChangeShapeType="1"/>
          </p:cNvSpPr>
          <p:nvPr/>
        </p:nvSpPr>
        <p:spPr bwMode="auto">
          <a:xfrm flipV="1">
            <a:off x="3733800" y="3810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Use a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altLang="en-US" dirty="0"/>
              <a:t> loop to produce an average</a:t>
            </a:r>
          </a:p>
        </p:txBody>
      </p:sp>
      <p:sp>
        <p:nvSpPr>
          <p:cNvPr id="277508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5105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number;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sum = 0.0;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Get a value for the number of iterations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"How many numbers? "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mr-IN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US" sz="20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US" sz="20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US" sz="20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US" sz="20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US" sz="20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US" sz="20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Compute and display the average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average = sum / 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"Average: "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average;</a:t>
            </a:r>
            <a:endParaRPr lang="en-US" altLang="en-US" sz="2000" i="1" dirty="0">
              <a:solidFill>
                <a:srgbClr val="CECECE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483288"/>
            <a:ext cx="8229600" cy="2003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count = 1; count &lt;= n; count = count + 1)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Repeat the same three statements n times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number: "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sum = sum + number;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Operators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altLang="en-US" dirty="0"/>
              <a:t> and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--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676400"/>
            <a:ext cx="8362950" cy="4800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It is common to see determinate loops of this form where n is the number of repetitions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count = 1; count &lt;= n; count++) 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en-US" dirty="0"/>
              <a:t>The unary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++ </a:t>
            </a:r>
            <a:r>
              <a:rPr lang="en-US" altLang="en-US" dirty="0"/>
              <a:t>and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--</a:t>
            </a:r>
            <a:r>
              <a:rPr lang="en-US" altLang="en-US" dirty="0"/>
              <a:t> operators add 1 and subtract 1 from the values, respectively</a:t>
            </a:r>
          </a:p>
          <a:p>
            <a:pPr marL="0" indent="0">
              <a:lnSpc>
                <a:spcPts val="2200"/>
              </a:lnSpc>
              <a:spcBef>
                <a:spcPts val="120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n = 0;</a:t>
            </a:r>
          </a:p>
          <a:p>
            <a:pPr marL="0" indent="0">
              <a:lnSpc>
                <a:spcPts val="220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n++;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n is now 1, equivalent to n=n+1; </a:t>
            </a:r>
          </a:p>
          <a:p>
            <a:pPr marL="0" indent="0">
              <a:lnSpc>
                <a:spcPts val="220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n++;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n is now 2</a:t>
            </a:r>
          </a:p>
          <a:p>
            <a:pPr marL="0" indent="0">
              <a:lnSpc>
                <a:spcPts val="2200"/>
              </a:lnSpc>
              <a:spcAft>
                <a:spcPts val="12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n--;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n is now 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The expression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count++; </a:t>
            </a:r>
            <a:r>
              <a:rPr lang="en-US" altLang="en-US" dirty="0"/>
              <a:t>is equivalent to the more verbose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count = count + 1;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Other Assignment Operators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82000" cy="42672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r>
              <a:rPr lang="en-US" altLang="en-US" dirty="0"/>
              <a:t>C++ has several assignment operators in addition to</a:t>
            </a:r>
            <a:r>
              <a:rPr lang="en-US" altLang="en-US" sz="280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altLang="en-US" sz="2600" b="1" dirty="0">
                <a:latin typeface="Courier New" charset="0"/>
              </a:rPr>
              <a:t>=</a:t>
            </a:r>
            <a:r>
              <a:rPr lang="en-US" altLang="en-US" sz="2800" dirty="0">
                <a:solidFill>
                  <a:schemeClr val="tx2"/>
                </a:solidFill>
                <a:latin typeface="Courier New" charset="0"/>
              </a:rPr>
              <a:t>     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tx2"/>
                </a:solidFill>
                <a:latin typeface="Courier New" charset="0"/>
              </a:rPr>
              <a:t>  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n -= 2; </a:t>
            </a:r>
            <a:r>
              <a:rPr lang="en-US" altLang="en-US" dirty="0"/>
              <a:t>is the equivalent of</a:t>
            </a:r>
            <a:r>
              <a:rPr lang="en-US" altLang="en-US" sz="240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n = n - 2;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tx2"/>
                </a:solidFill>
                <a:latin typeface="Courier New" charset="0"/>
              </a:rPr>
              <a:t>  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sum += x; </a:t>
            </a:r>
            <a:r>
              <a:rPr lang="en-US" altLang="en-US" dirty="0"/>
              <a:t>is the equivalent of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sum = sum + x;</a:t>
            </a:r>
          </a:p>
          <a:p>
            <a:r>
              <a:rPr lang="en-US" altLang="en-US" dirty="0"/>
              <a:t>What is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en-US" altLang="en-US" dirty="0"/>
              <a:t> when a user enters 7 and 8?</a:t>
            </a:r>
            <a:endParaRPr lang="da-DK" sz="2400" dirty="0">
              <a:solidFill>
                <a:srgbClr val="000000"/>
              </a:solidFill>
              <a:latin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a-DK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da-DK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da-DK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sum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a-DK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da-DK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da-DK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a-DK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da-DK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a-DK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da-DK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da-DK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da-DK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da-DK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Enter</a:t>
            </a:r>
            <a:r>
              <a:rPr lang="da-DK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a </a:t>
            </a:r>
            <a:r>
              <a:rPr lang="da-DK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  <a:r>
              <a:rPr lang="da-DK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: "</a:t>
            </a:r>
            <a:r>
              <a:rPr lang="da-DK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  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user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enters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+=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a number: "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  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user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enters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8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+=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Determinate Loops with Grid Object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4800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This code surrounds the Grid with blocks</a:t>
            </a:r>
            <a:endParaRPr lang="en-US" altLang="en-US" sz="15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Grid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g(7, 14, 4, 4, </a:t>
            </a:r>
            <a:r>
              <a:rPr lang="en-US" sz="2000" i="1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east</a:t>
            </a:r>
            <a:r>
              <a:rPr lang="en-US" sz="2000" i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g.display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row = 0; row &lt;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g.nRows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row++)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g.block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row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0);                </a:t>
            </a:r>
            <a:r>
              <a:rPr lang="mr-IN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0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block</a:t>
            </a:r>
            <a:r>
              <a:rPr lang="mr-IN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west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col</a:t>
            </a:r>
            <a:endParaRPr lang="mr-IN" sz="20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g.block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(row,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g.nColumns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- 1);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block east col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1;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g.nColumns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- 1;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g.block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(0,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                </a:t>
            </a:r>
            <a:r>
              <a:rPr lang="mr-IN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0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block</a:t>
            </a:r>
            <a:r>
              <a:rPr lang="mr-IN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north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row</a:t>
            </a:r>
            <a:endParaRPr lang="mr-IN" sz="20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g.block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g.nRows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- 1, col);   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block south row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g.display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667000" y="5257800"/>
            <a:ext cx="3505200" cy="156966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The Grid: </a:t>
            </a:r>
          </a:p>
          <a:p>
            <a:r>
              <a:rPr lang="uk-UA" sz="1600" dirty="0">
                <a:latin typeface="Courier" charset="0"/>
                <a:ea typeface="Courier" charset="0"/>
                <a:cs typeface="Courier" charset="0"/>
              </a:rPr>
              <a:t># # # # # # # # # # # # </a:t>
            </a:r>
          </a:p>
          <a:p>
            <a:r>
              <a:rPr lang="uk-UA" sz="1600" dirty="0">
                <a:latin typeface="Courier" charset="0"/>
                <a:ea typeface="Courier" charset="0"/>
                <a:cs typeface="Courier" charset="0"/>
              </a:rPr>
              <a:t># . . . . . . . . . . # </a:t>
            </a:r>
          </a:p>
          <a:p>
            <a:r>
              <a:rPr lang="mr-IN" sz="1600" dirty="0">
                <a:latin typeface="Courier" charset="0"/>
                <a:ea typeface="Courier" charset="0"/>
                <a:cs typeface="Courier" charset="0"/>
              </a:rPr>
              <a:t># . . . . &gt; . . . . . # </a:t>
            </a:r>
          </a:p>
          <a:p>
            <a:r>
              <a:rPr lang="uk-UA" sz="1600" dirty="0">
                <a:latin typeface="Courier" charset="0"/>
                <a:ea typeface="Courier" charset="0"/>
                <a:cs typeface="Courier" charset="0"/>
              </a:rPr>
              <a:t># . . . . . . . . . . # </a:t>
            </a:r>
          </a:p>
          <a:p>
            <a:r>
              <a:rPr lang="uk-UA" sz="1600" dirty="0">
                <a:latin typeface="Courier" charset="0"/>
                <a:ea typeface="Courier" charset="0"/>
                <a:cs typeface="Courier" charset="0"/>
              </a:rPr>
              <a:t># # # # # # # # # # # #</a:t>
            </a:r>
            <a:endParaRPr lang="en-US" sz="16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The Determinate Loop Pattern</a:t>
            </a:r>
            <a:br>
              <a:rPr lang="en-US" altLang="en-US" dirty="0"/>
            </a:br>
            <a:r>
              <a:rPr lang="en-US" altLang="en-US" dirty="0"/>
              <a:t>Find the Range of Test Scores</a:t>
            </a:r>
          </a:p>
        </p:txBody>
      </p:sp>
      <p:sp>
        <p:nvSpPr>
          <p:cNvPr id="28774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153400" cy="4495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Find the range of test scores where range is defined as the highest minus the lowest</a:t>
            </a:r>
          </a:p>
          <a:p>
            <a:r>
              <a:rPr lang="en-US" altLang="en-US" dirty="0"/>
              <a:t>With the input of 4 test scores 80, 70, 100, and 90, what is the range _____?</a:t>
            </a:r>
          </a:p>
          <a:p>
            <a:r>
              <a:rPr lang="en-US" altLang="en-US" dirty="0"/>
              <a:t>Prelude to the range problem:</a:t>
            </a:r>
          </a:p>
          <a:p>
            <a:pPr lvl="1"/>
            <a:r>
              <a:rPr lang="en-US" altLang="en-US" dirty="0"/>
              <a:t>Imagine finding the largest number in a list of thousands of numbers––we need a systematic method (we can’t just glance at the list)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Analysis 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867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Problem: Write a program that determines a range (highest-lowest) of test scores. The user must enter the number of tests to check</a:t>
            </a:r>
          </a:p>
          <a:p>
            <a:r>
              <a:rPr lang="en-US" altLang="en-US" dirty="0"/>
              <a:t>Inputs: The number of test scores to scan, and the actual test scores </a:t>
            </a:r>
          </a:p>
          <a:p>
            <a:r>
              <a:rPr lang="en-US" altLang="en-US" dirty="0"/>
              <a:t>Output:  The range </a:t>
            </a:r>
          </a:p>
          <a:p>
            <a:r>
              <a:rPr lang="en-US" altLang="en-US" dirty="0"/>
              <a:t>Name the objects?</a:t>
            </a:r>
          </a:p>
          <a:p>
            <a:pPr>
              <a:buFont typeface="Symbol" charset="2"/>
              <a:buNone/>
            </a:pPr>
            <a:r>
              <a:rPr lang="en-US" altLang="en-US" dirty="0"/>
              <a:t>	_________	_________   _______   _______	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Design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Start with this algorithm</a:t>
            </a:r>
          </a:p>
          <a:p>
            <a:pPr lvl="1">
              <a:buFont typeface="Symbol" charset="2"/>
              <a:buNone/>
            </a:pPr>
            <a:r>
              <a:rPr lang="en-US" altLang="en-US" dirty="0"/>
              <a:t>1. Obtain the number of test scores</a:t>
            </a:r>
          </a:p>
          <a:p>
            <a:pPr lvl="1">
              <a:buFont typeface="Symbol" charset="2"/>
              <a:buNone/>
            </a:pPr>
            <a:r>
              <a:rPr lang="en-US" altLang="en-US" dirty="0"/>
              <a:t>2. Determine the range</a:t>
            </a:r>
          </a:p>
          <a:p>
            <a:pPr lvl="1">
              <a:buFont typeface="Symbol" charset="2"/>
              <a:buNone/>
            </a:pPr>
            <a:r>
              <a:rPr lang="en-US" altLang="en-US" dirty="0"/>
              <a:t>3. Display the range</a:t>
            </a:r>
          </a:p>
          <a:p>
            <a:r>
              <a:rPr lang="en-US" altLang="en-US" dirty="0"/>
              <a:t>You might notice that the process step, "Determine the range", needs further refinement </a:t>
            </a:r>
          </a:p>
          <a:p>
            <a:r>
              <a:rPr lang="en-US" altLang="en-US" dirty="0"/>
              <a:t>The first step is a prompt/input pattern and the third step is simply labeled output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Design (an Algorithm)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458200" cy="4876800"/>
          </a:xfrm>
          <a:noFill/>
          <a:ln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altLang="en-US" dirty="0"/>
              <a:t>1. Obtain the number of test scores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4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number of test scores: "</a:t>
            </a:r>
            <a:r>
              <a:rPr lang="en-US" sz="24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4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4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24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4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buNone/>
            </a:pPr>
            <a:r>
              <a:rPr lang="en-US" altLang="en-US" dirty="0"/>
              <a:t>2. Determine the range: TBA</a:t>
            </a:r>
          </a:p>
          <a:p>
            <a:pPr marL="0" indent="0">
              <a:buNone/>
            </a:pPr>
            <a:r>
              <a:rPr lang="en-US" altLang="en-US" dirty="0"/>
              <a:t>3. Display the range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altLang="en-US" sz="24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"Range = "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&lt;&lt; range;</a:t>
            </a:r>
            <a:endParaRPr lang="en-US" altLang="en-US" sz="1100" dirty="0"/>
          </a:p>
          <a:p>
            <a:r>
              <a:rPr lang="en-US" altLang="en-US" dirty="0"/>
              <a:t>Let us concentrate on the second step: </a:t>
            </a:r>
          </a:p>
          <a:p>
            <a:pPr lvl="1"/>
            <a:r>
              <a:rPr lang="en-US" altLang="en-US" dirty="0"/>
              <a:t>Determine the range</a:t>
            </a:r>
          </a:p>
          <a:p>
            <a:r>
              <a:rPr lang="en-US" altLang="en-US" dirty="0"/>
              <a:t>Since range is defined as largest </a:t>
            </a:r>
            <a:r>
              <a:rPr lang="mr-IN" altLang="en-US" dirty="0"/>
              <a:t>–</a:t>
            </a:r>
            <a:r>
              <a:rPr lang="en-US" altLang="en-US" dirty="0"/>
              <a:t> smallest, we need to find the largest and smallest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Design</a:t>
            </a:r>
            <a:endParaRPr lang="en-US" altLang="en-US" sz="2400" i="0" dirty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7244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We need the actual test scores for input to determine the largest and smallest</a:t>
            </a:r>
          </a:p>
          <a:p>
            <a:r>
              <a:rPr lang="en-US" altLang="en-US" dirty="0"/>
              <a:t>As each new test score is input, we compare it to the highest so far, and also to the smallest so far</a:t>
            </a:r>
          </a:p>
          <a:p>
            <a:r>
              <a:rPr lang="en-US" altLang="en-US" dirty="0"/>
              <a:t>But what do we compare the first test to?</a:t>
            </a:r>
          </a:p>
          <a:p>
            <a:pPr lvl="1"/>
            <a:r>
              <a:rPr lang="en-US" altLang="en-US" sz="2800" dirty="0"/>
              <a:t>How about something very large for the smallest</a:t>
            </a:r>
          </a:p>
          <a:p>
            <a:pPr lvl="2"/>
            <a:r>
              <a:rPr lang="en-US" altLang="en-US" sz="2200" dirty="0"/>
              <a:t>1,000 will be the smallest so far</a:t>
            </a:r>
          </a:p>
          <a:p>
            <a:pPr lvl="1"/>
            <a:r>
              <a:rPr lang="en-US" altLang="en-US" dirty="0"/>
              <a:t> and something very small for the largest</a:t>
            </a:r>
          </a:p>
          <a:p>
            <a:pPr lvl="2"/>
            <a:r>
              <a:rPr lang="en-US" altLang="en-US" dirty="0"/>
              <a:t>-1,000 will be the largest so far</a:t>
            </a:r>
          </a:p>
          <a:p>
            <a:pPr lvl="1"/>
            <a:r>
              <a:rPr lang="en-US" altLang="en-US" sz="2800" dirty="0"/>
              <a:t>Then the first number (we'll use 76) is compared to these artificial values for largest and smallest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algn="ctr"/>
            <a:r>
              <a:rPr lang="en-US" altLang="en-US" dirty="0"/>
              <a:t>Goals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724400"/>
          </a:xfrm>
          <a:noFill/>
          <a:ln/>
        </p:spPr>
        <p:txBody>
          <a:bodyPr lIns="92075" tIns="46038" rIns="92075" bIns="46038"/>
          <a:lstStyle/>
          <a:p>
            <a:pPr marL="274320" indent="-274320"/>
            <a:r>
              <a:rPr lang="en-US" dirty="0"/>
              <a:t>Use the Determinate Loop pattern to execute a set of statements a predetermined number of times</a:t>
            </a:r>
          </a:p>
          <a:p>
            <a:pPr marL="274320" indent="-274320"/>
            <a:r>
              <a:rPr lang="en-US" dirty="0"/>
              <a:t>Implement determinate loops with the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dirty="0"/>
              <a:t> statement</a:t>
            </a:r>
          </a:p>
          <a:p>
            <a:pPr marL="274320" indent="-274320"/>
            <a:r>
              <a:rPr lang="en-US" dirty="0"/>
              <a:t>Recognize and use the Indeterminate Loop pattern to execute a set of statements until some event occurs to stop it (no more data, for example)</a:t>
            </a:r>
          </a:p>
          <a:p>
            <a:pPr marL="274320" indent="-274320"/>
            <a:r>
              <a:rPr lang="en-US" dirty="0"/>
              <a:t>Implement indeterminate loops with the C++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/>
              <a:t> statement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Design   </a:t>
            </a:r>
            <a:r>
              <a:rPr lang="en-US" altLang="en-US" sz="2400" i="0"/>
              <a:t>continued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805815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In a side by side comparison, we see a valid test score (76) is greater than the largest so far (-1000) and also less than the smallest so far (+1000)</a:t>
            </a:r>
          </a:p>
        </p:txBody>
      </p:sp>
      <p:graphicFrame>
        <p:nvGraphicFramePr>
          <p:cNvPr id="29798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988864"/>
              </p:ext>
            </p:extLst>
          </p:nvPr>
        </p:nvGraphicFramePr>
        <p:xfrm>
          <a:off x="1063625" y="3124200"/>
          <a:ext cx="5949950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63" name="Chart" r:id="rId3" imgW="5592600" imgH="3870000" progId="MSGraph.Chart.5">
                  <p:embed/>
                </p:oleObj>
              </mc:Choice>
              <mc:Fallback>
                <p:oleObj name="Chart" r:id="rId3" imgW="5592600" imgH="3870000" progId="MSGraph.Chart.5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1060"/>
                      <a:stretch>
                        <a:fillRect/>
                      </a:stretch>
                    </p:blipFill>
                    <p:spPr bwMode="auto">
                      <a:xfrm>
                        <a:off x="1063625" y="3124200"/>
                        <a:ext cx="5949950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89" name="Line 5"/>
          <p:cNvSpPr>
            <a:spLocks noChangeShapeType="1"/>
          </p:cNvSpPr>
          <p:nvPr/>
        </p:nvSpPr>
        <p:spPr bwMode="auto">
          <a:xfrm flipH="1" flipV="1">
            <a:off x="3733800" y="3429000"/>
            <a:ext cx="1828800" cy="381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0" name="Line 6"/>
          <p:cNvSpPr>
            <a:spLocks noChangeShapeType="1"/>
          </p:cNvSpPr>
          <p:nvPr/>
        </p:nvSpPr>
        <p:spPr bwMode="auto">
          <a:xfrm flipH="1">
            <a:off x="4191000" y="4267200"/>
            <a:ext cx="1371600" cy="381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1" name="Line 7"/>
          <p:cNvSpPr>
            <a:spLocks noChangeShapeType="1"/>
          </p:cNvSpPr>
          <p:nvPr/>
        </p:nvSpPr>
        <p:spPr bwMode="auto">
          <a:xfrm flipH="1">
            <a:off x="4648200" y="4724400"/>
            <a:ext cx="914400" cy="1223274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91200" y="3528536"/>
            <a:ext cx="993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+1,000</a:t>
            </a:r>
          </a:p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76</a:t>
            </a:r>
          </a:p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800" dirty="0">
                <a:latin typeface="Arial" charset="0"/>
                <a:ea typeface="Arial" charset="0"/>
                <a:cs typeface="Arial" charset="0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-1,000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Design</a:t>
            </a:r>
            <a:endParaRPr lang="en-US" altLang="en-US" sz="2400" i="0" dirty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458200" cy="37338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Before reading tests from the user, initialize largest and smallest like this: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200" dirty="0">
                <a:solidFill>
                  <a:srgbClr val="7F0055"/>
                </a:solidFill>
                <a:latin typeface="Courier" charset="0"/>
              </a:rPr>
              <a:t>   double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largest = -1000;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sz="220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smallest = +1000;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Then we need to do the following n times </a:t>
            </a:r>
            <a:r>
              <a:rPr lang="en-US" altLang="en-US" sz="1200" dirty="0" smtClean="0">
                <a:solidFill>
                  <a:schemeClr val="tx1"/>
                </a:solidFill>
                <a:latin typeface="Book Antiqua" charset="0"/>
              </a:rPr>
              <a:t>   </a:t>
            </a:r>
            <a:endParaRPr lang="en-US" altLang="en-US" sz="1200" dirty="0">
              <a:solidFill>
                <a:schemeClr val="tx1"/>
              </a:solidFill>
              <a:latin typeface="Book Antiqua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altLang="en-US" sz="2200" dirty="0" smtClean="0">
                <a:latin typeface="Book Antiqua" charset="0"/>
              </a:rPr>
              <a:t>    1</a:t>
            </a:r>
            <a:r>
              <a:rPr lang="en-US" altLang="en-US" sz="2200" dirty="0">
                <a:latin typeface="Book Antiqua" charset="0"/>
              </a:rPr>
              <a:t>)  </a:t>
            </a:r>
            <a:r>
              <a:rPr lang="en-US" altLang="en-US" sz="2200" b="0" dirty="0">
                <a:solidFill>
                  <a:schemeClr val="tx1"/>
                </a:solidFill>
                <a:latin typeface="Times New Roman" charset="0"/>
              </a:rPr>
              <a:t>Input a test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altLang="en-US" sz="2200" b="0" dirty="0" smtClean="0">
                <a:solidFill>
                  <a:schemeClr val="tx1"/>
                </a:solidFill>
                <a:latin typeface="Times New Roman" charset="0"/>
              </a:rPr>
              <a:t>    2</a:t>
            </a:r>
            <a:r>
              <a:rPr lang="en-US" altLang="en-US" sz="2200" b="0" dirty="0">
                <a:solidFill>
                  <a:schemeClr val="tx1"/>
                </a:solidFill>
                <a:latin typeface="Times New Roman" charset="0"/>
              </a:rPr>
              <a:t>)  Compare test to largest and if necessary, store the test as the largest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altLang="en-US" sz="2200" b="0" dirty="0" smtClean="0">
                <a:solidFill>
                  <a:schemeClr val="tx1"/>
                </a:solidFill>
                <a:latin typeface="Times New Roman" charset="0"/>
              </a:rPr>
              <a:t>    3</a:t>
            </a:r>
            <a:r>
              <a:rPr lang="en-US" altLang="en-US" sz="2200" b="0" dirty="0">
                <a:solidFill>
                  <a:schemeClr val="tx1"/>
                </a:solidFill>
                <a:latin typeface="Times New Roman" charset="0"/>
              </a:rPr>
              <a:t>)  Compare </a:t>
            </a:r>
            <a:r>
              <a:rPr lang="en-US" altLang="en-US" sz="2200" b="0" dirty="0" smtClean="0">
                <a:solidFill>
                  <a:schemeClr val="tx1"/>
                </a:solidFill>
                <a:latin typeface="Times New Roman" charset="0"/>
              </a:rPr>
              <a:t>to </a:t>
            </a:r>
            <a:r>
              <a:rPr lang="en-US" altLang="en-US" sz="2200" b="0" dirty="0">
                <a:solidFill>
                  <a:schemeClr val="tx1"/>
                </a:solidFill>
                <a:latin typeface="Times New Roman" charset="0"/>
              </a:rPr>
              <a:t>smallest and if necessary store </a:t>
            </a:r>
            <a:r>
              <a:rPr lang="en-US" altLang="en-US" sz="2200" b="0" dirty="0" smtClean="0">
                <a:solidFill>
                  <a:schemeClr val="tx1"/>
                </a:solidFill>
                <a:latin typeface="Times New Roman" charset="0"/>
              </a:rPr>
              <a:t>it </a:t>
            </a:r>
            <a:r>
              <a:rPr lang="en-US" altLang="en-US" sz="2200" b="0" dirty="0">
                <a:solidFill>
                  <a:schemeClr val="tx1"/>
                </a:solidFill>
                <a:latin typeface="Times New Roman" charset="0"/>
              </a:rPr>
              <a:t>as the smallest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00"/>
              </a:spcAft>
            </a:pPr>
            <a:r>
              <a:rPr lang="en-US" altLang="en-US" dirty="0"/>
              <a:t>Trace with inputs of 87, 91, 72 (range 91-72=19)</a:t>
            </a:r>
            <a:endParaRPr lang="en-US" altLang="en-US" b="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532765"/>
              </p:ext>
            </p:extLst>
          </p:nvPr>
        </p:nvGraphicFramePr>
        <p:xfrm>
          <a:off x="1600200" y="5501640"/>
          <a:ext cx="52578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1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0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6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38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test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?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largest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-1000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87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91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91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smallest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+1000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87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87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charset="0"/>
                          <a:ea typeface="Courier" charset="0"/>
                          <a:cs typeface="Courier" charset="0"/>
                        </a:rPr>
                        <a:t>72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Implementation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3;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test;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largest = -1000;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smallest = 1000;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2. Determine the range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counter = 1; counter &lt;= n; counter++)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The process to repeat n times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Enter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: 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(test &gt; largest)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largest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(test &lt; smallest)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smallest = test;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range = largest - smallest;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range;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0" y="4267200"/>
            <a:ext cx="2571750" cy="16927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Dialog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Enter test: 87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Enter test: 91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Enter test: 72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19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Why bother?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600200"/>
            <a:ext cx="828675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It should be noted, that this computer based range problem is more cumbersome than just scanning a small list of tests for the highest and lowest</a:t>
            </a:r>
          </a:p>
          <a:p>
            <a:r>
              <a:rPr lang="en-US" altLang="en-US" dirty="0"/>
              <a:t>But imagine thousands of value stored in a file or a spreadsheet</a:t>
            </a:r>
          </a:p>
          <a:p>
            <a:r>
              <a:rPr lang="en-US" altLang="en-US" dirty="0"/>
              <a:t>We could use the same pattern, but someone must somehow count the inputs before starting</a:t>
            </a:r>
          </a:p>
          <a:p>
            <a:r>
              <a:rPr lang="en-US" altLang="en-US" dirty="0"/>
              <a:t>There must be a way to do this programmatically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Algorithmic Pattern</a:t>
            </a:r>
            <a:br>
              <a:rPr lang="en-US" altLang="en-US" dirty="0"/>
            </a:br>
            <a:r>
              <a:rPr lang="en-US" altLang="en-US" dirty="0"/>
              <a:t> The Indeterminate Loop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981950" cy="4267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Determinate loops have a limitation</a:t>
            </a:r>
          </a:p>
          <a:p>
            <a:pPr lvl="1">
              <a:spcBef>
                <a:spcPct val="5000"/>
              </a:spcBef>
            </a:pPr>
            <a:r>
              <a:rPr lang="en-US" altLang="en-US" dirty="0"/>
              <a:t>We must know n in advance</a:t>
            </a:r>
          </a:p>
          <a:p>
            <a:r>
              <a:rPr lang="en-US" altLang="en-US" dirty="0"/>
              <a:t>Many situations repeat a set of statements, but we can not determine how many: 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Processing report cards for every student in a school  (or paychecks for all employees, or...)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Generating a bill for every customer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Playing a game until somebody wins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28600"/>
            <a:ext cx="7886700" cy="1325563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Some Events that terminate indeterminate loops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An </a:t>
            </a:r>
            <a:r>
              <a:rPr lang="en-US" altLang="en-US" i="1" dirty="0"/>
              <a:t>indeterminate loop </a:t>
            </a:r>
            <a:r>
              <a:rPr lang="en-US" altLang="en-US" dirty="0"/>
              <a:t>repeats a process until some stopping event terminates the repetition </a:t>
            </a:r>
          </a:p>
          <a:p>
            <a:r>
              <a:rPr lang="en-US" altLang="en-US" dirty="0"/>
              <a:t>There are many such events, but we'll focus on these events only: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User enters a special value indicating end of data.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A logical expression becomes false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The Grid mover hits the wall or an edge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The end of a file is encountered</a:t>
            </a:r>
          </a:p>
          <a:p>
            <a:r>
              <a:rPr lang="en-US" altLang="en-US" dirty="0" smtClean="0"/>
              <a:t>Indeterminate </a:t>
            </a:r>
            <a:r>
              <a:rPr lang="en-US" altLang="en-US" dirty="0"/>
              <a:t>loops do not need to know n in advance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89" name="Rectangle 17"/>
          <p:cNvSpPr>
            <a:spLocks noChangeArrowheads="1"/>
          </p:cNvSpPr>
          <p:nvPr/>
        </p:nvSpPr>
        <p:spPr bwMode="auto">
          <a:xfrm>
            <a:off x="304800" y="691647"/>
            <a:ext cx="8610600" cy="5632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92075" tIns="46038" rIns="92075" bIns="46038">
            <a:spAutoFit/>
          </a:bodyPr>
          <a:lstStyle/>
          <a:p>
            <a:r>
              <a:rPr lang="en-US" altLang="en-US" b="1" dirty="0">
                <a:solidFill>
                  <a:srgbClr val="000000"/>
                </a:solidFill>
              </a:rPr>
              <a:t>Pattern:	</a:t>
            </a:r>
            <a:r>
              <a:rPr lang="en-US" altLang="en-US" dirty="0">
                <a:solidFill>
                  <a:srgbClr val="000000"/>
                </a:solidFill>
              </a:rPr>
              <a:t>Indeterminate loop	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b="1" dirty="0">
                <a:solidFill>
                  <a:srgbClr val="000000"/>
                </a:solidFill>
              </a:rPr>
              <a:t>Problem:	</a:t>
            </a:r>
            <a:r>
              <a:rPr lang="en-US" altLang="en-US" dirty="0">
                <a:solidFill>
                  <a:srgbClr val="000000"/>
                </a:solidFill>
              </a:rPr>
              <a:t>Some process must repeat an unknown number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 		of times so some event is needed to terminate 			the loop.	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b="1" dirty="0">
                <a:solidFill>
                  <a:srgbClr val="000000"/>
                </a:solidFill>
              </a:rPr>
              <a:t>Algorithm:	</a:t>
            </a:r>
            <a:r>
              <a:rPr lang="en-US" altLang="en-US" dirty="0">
                <a:solidFill>
                  <a:srgbClr val="000000"/>
                </a:solidFill>
              </a:rPr>
              <a:t>while(the termination event has not occurred) {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		    perform these actions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		    bring the loop closer to termination somehow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		}</a:t>
            </a:r>
          </a:p>
          <a:p>
            <a:endParaRPr lang="en-US" altLang="en-US" b="1" dirty="0">
              <a:solidFill>
                <a:srgbClr val="000000"/>
              </a:solidFill>
              <a:latin typeface="Albertus Medium" charset="0"/>
            </a:endParaRPr>
          </a:p>
          <a:p>
            <a:r>
              <a:rPr lang="en-US" altLang="en-US" b="1" dirty="0">
                <a:solidFill>
                  <a:srgbClr val="000000"/>
                </a:solidFill>
                <a:latin typeface="Albertus Medium" charset="0"/>
              </a:rPr>
              <a:t>Code 		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while(</a:t>
            </a:r>
            <a:r>
              <a:rPr lang="en-US" alt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aGrid.frontIsClear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()) {</a:t>
            </a:r>
          </a:p>
          <a:p>
            <a:r>
              <a:rPr lang="en-US" altLang="en-US" b="1" dirty="0">
                <a:solidFill>
                  <a:srgbClr val="000000"/>
                </a:solidFill>
                <a:latin typeface="Albertus Medium" charset="0"/>
              </a:rPr>
              <a:t>Example:</a:t>
            </a:r>
            <a:r>
              <a:rPr lang="en-US" altLang="en-US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alt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myGrid.putDown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</a:t>
            </a:r>
          </a:p>
          <a:p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alt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myGrid.move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		}</a:t>
            </a:r>
            <a:r>
              <a:rPr lang="en-US" altLang="en-US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  <p:sp>
        <p:nvSpPr>
          <p:cNvPr id="310291" name="Line 19"/>
          <p:cNvSpPr>
            <a:spLocks noChangeShapeType="1"/>
          </p:cNvSpPr>
          <p:nvPr/>
        </p:nvSpPr>
        <p:spPr bwMode="auto">
          <a:xfrm flipV="1">
            <a:off x="1905000" y="691647"/>
            <a:ext cx="0" cy="560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2" name="Line 20"/>
          <p:cNvSpPr>
            <a:spLocks noChangeShapeType="1"/>
          </p:cNvSpPr>
          <p:nvPr/>
        </p:nvSpPr>
        <p:spPr bwMode="auto">
          <a:xfrm flipH="1">
            <a:off x="304800" y="27432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H="1">
            <a:off x="304800" y="46482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 flipH="1">
            <a:off x="304800" y="12954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sz="3600"/>
              <a:t>The while loop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600200"/>
            <a:ext cx="8362950" cy="47244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The indeterminate loop pattern can be implemented with the C++ </a:t>
            </a:r>
            <a:r>
              <a:rPr lang="en-US" altLang="en-US" sz="26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altLang="en-US" dirty="0"/>
              <a:t> loop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6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while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altLang="en-US" sz="2600" dirty="0"/>
              <a:t>  </a:t>
            </a:r>
            <a:r>
              <a:rPr lang="en-US" altLang="en-US" sz="2600" i="1" dirty="0"/>
              <a:t>loop-test</a:t>
            </a:r>
            <a:r>
              <a:rPr lang="en-US" altLang="en-US" sz="2600" dirty="0"/>
              <a:t>  </a:t>
            </a:r>
            <a:r>
              <a:rPr lang="en-US" altLang="en-US" sz="26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6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br>
              <a:rPr lang="en-US" altLang="en-US" sz="26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600" i="1" dirty="0"/>
              <a:t>           </a:t>
            </a:r>
            <a:r>
              <a:rPr lang="en-US" altLang="en-US" sz="2600" i="1" dirty="0" smtClean="0"/>
              <a:t>  </a:t>
            </a:r>
            <a:r>
              <a:rPr lang="en-US" altLang="en-US" sz="2600" i="1" dirty="0"/>
              <a:t>repeated-part</a:t>
            </a:r>
            <a:r>
              <a:rPr lang="en-US" altLang="en-US" sz="2600" dirty="0">
                <a:solidFill>
                  <a:schemeClr val="tx2"/>
                </a:solidFill>
              </a:rPr>
              <a:t/>
            </a:r>
            <a:br>
              <a:rPr lang="en-US" altLang="en-US" sz="2600" dirty="0">
                <a:solidFill>
                  <a:schemeClr val="tx2"/>
                </a:solidFill>
              </a:rPr>
            </a:br>
            <a:r>
              <a:rPr lang="en-US" altLang="en-US" sz="2600" dirty="0">
                <a:solidFill>
                  <a:schemeClr val="tx2"/>
                </a:solidFill>
              </a:rPr>
              <a:t>         </a:t>
            </a:r>
            <a:r>
              <a:rPr lang="en-US" altLang="en-US" sz="26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When a </a:t>
            </a:r>
            <a:r>
              <a:rPr lang="en-US" altLang="en-US" sz="26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altLang="en-US" dirty="0"/>
              <a:t> statement is encountered the block executes </a:t>
            </a:r>
            <a:r>
              <a:rPr lang="en-US" altLang="en-US" i="1" dirty="0"/>
              <a:t>while</a:t>
            </a:r>
            <a:r>
              <a:rPr lang="en-US" altLang="en-US" dirty="0"/>
              <a:t> (as long as) the loop-test is true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You need to determine the loop test, an expression that must eventually become false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Flow chart view of while-loop execution</a:t>
            </a:r>
          </a:p>
        </p:txBody>
      </p:sp>
      <p:sp>
        <p:nvSpPr>
          <p:cNvPr id="314371" name="AutoShape 3"/>
          <p:cNvSpPr>
            <a:spLocks noChangeArrowheads="1"/>
          </p:cNvSpPr>
          <p:nvPr/>
        </p:nvSpPr>
        <p:spPr bwMode="auto">
          <a:xfrm>
            <a:off x="2063750" y="2368550"/>
            <a:ext cx="3111500" cy="9017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2" name="Line 4"/>
          <p:cNvSpPr>
            <a:spLocks noChangeShapeType="1"/>
          </p:cNvSpPr>
          <p:nvPr/>
        </p:nvSpPr>
        <p:spPr bwMode="auto">
          <a:xfrm>
            <a:off x="5105400" y="2819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5035550" y="3130550"/>
            <a:ext cx="2273300" cy="368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5035550" y="3892550"/>
            <a:ext cx="2273300" cy="368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5035550" y="4578350"/>
            <a:ext cx="2273300" cy="368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6" name="Line 8"/>
          <p:cNvSpPr>
            <a:spLocks noChangeShapeType="1"/>
          </p:cNvSpPr>
          <p:nvPr/>
        </p:nvSpPr>
        <p:spPr bwMode="auto">
          <a:xfrm>
            <a:off x="60960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7" name="Line 9"/>
          <p:cNvSpPr>
            <a:spLocks noChangeShapeType="1"/>
          </p:cNvSpPr>
          <p:nvPr/>
        </p:nvSpPr>
        <p:spPr bwMode="auto">
          <a:xfrm>
            <a:off x="60960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8" name="Line 10"/>
          <p:cNvSpPr>
            <a:spLocks noChangeShapeType="1"/>
          </p:cNvSpPr>
          <p:nvPr/>
        </p:nvSpPr>
        <p:spPr bwMode="auto">
          <a:xfrm>
            <a:off x="6096000" y="4953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9" name="Line 11"/>
          <p:cNvSpPr>
            <a:spLocks noChangeShapeType="1"/>
          </p:cNvSpPr>
          <p:nvPr/>
        </p:nvSpPr>
        <p:spPr bwMode="auto">
          <a:xfrm flipH="1">
            <a:off x="36576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80" name="Line 12"/>
          <p:cNvSpPr>
            <a:spLocks noChangeShapeType="1"/>
          </p:cNvSpPr>
          <p:nvPr/>
        </p:nvSpPr>
        <p:spPr bwMode="auto">
          <a:xfrm flipH="1">
            <a:off x="990600" y="2819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81" name="Line 13"/>
          <p:cNvSpPr>
            <a:spLocks noChangeShapeType="1"/>
          </p:cNvSpPr>
          <p:nvPr/>
        </p:nvSpPr>
        <p:spPr bwMode="auto">
          <a:xfrm>
            <a:off x="990600" y="28194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82" name="Line 14"/>
          <p:cNvSpPr>
            <a:spLocks noChangeShapeType="1"/>
          </p:cNvSpPr>
          <p:nvPr/>
        </p:nvSpPr>
        <p:spPr bwMode="auto">
          <a:xfrm>
            <a:off x="990600" y="57912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83" name="Rectangle 15"/>
          <p:cNvSpPr>
            <a:spLocks noChangeArrowheads="1"/>
          </p:cNvSpPr>
          <p:nvPr/>
        </p:nvSpPr>
        <p:spPr bwMode="auto">
          <a:xfrm>
            <a:off x="2879725" y="2574925"/>
            <a:ext cx="1363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dirty="0">
                <a:solidFill>
                  <a:srgbClr val="081D58"/>
                </a:solidFill>
                <a:latin typeface="Book Antiqua" charset="0"/>
              </a:rPr>
              <a:t>loop-test</a:t>
            </a:r>
          </a:p>
        </p:txBody>
      </p:sp>
      <p:sp>
        <p:nvSpPr>
          <p:cNvPr id="314384" name="Rectangle 16"/>
          <p:cNvSpPr>
            <a:spLocks noChangeArrowheads="1"/>
          </p:cNvSpPr>
          <p:nvPr/>
        </p:nvSpPr>
        <p:spPr bwMode="auto">
          <a:xfrm>
            <a:off x="5181600" y="3048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81D58"/>
                </a:solidFill>
                <a:latin typeface="Book Antiqua" charset="0"/>
              </a:rPr>
              <a:t>statement-1</a:t>
            </a:r>
          </a:p>
        </p:txBody>
      </p:sp>
      <p:sp>
        <p:nvSpPr>
          <p:cNvPr id="314385" name="Rectangle 17"/>
          <p:cNvSpPr>
            <a:spLocks noChangeArrowheads="1"/>
          </p:cNvSpPr>
          <p:nvPr/>
        </p:nvSpPr>
        <p:spPr bwMode="auto">
          <a:xfrm>
            <a:off x="5181600" y="3886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81D58"/>
                </a:solidFill>
                <a:latin typeface="Book Antiqua" charset="0"/>
              </a:rPr>
              <a:t>statement-2</a:t>
            </a:r>
          </a:p>
        </p:txBody>
      </p:sp>
      <p:sp>
        <p:nvSpPr>
          <p:cNvPr id="314386" name="Rectangle 18"/>
          <p:cNvSpPr>
            <a:spLocks noChangeArrowheads="1"/>
          </p:cNvSpPr>
          <p:nvPr/>
        </p:nvSpPr>
        <p:spPr bwMode="auto">
          <a:xfrm>
            <a:off x="5181600" y="4572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81D58"/>
                </a:solidFill>
                <a:latin typeface="Book Antiqua" charset="0"/>
              </a:rPr>
              <a:t>statement-n</a:t>
            </a:r>
          </a:p>
        </p:txBody>
      </p:sp>
      <p:sp>
        <p:nvSpPr>
          <p:cNvPr id="314387" name="Rectangle 19"/>
          <p:cNvSpPr>
            <a:spLocks noChangeArrowheads="1"/>
          </p:cNvSpPr>
          <p:nvPr/>
        </p:nvSpPr>
        <p:spPr bwMode="auto">
          <a:xfrm>
            <a:off x="7527925" y="3489325"/>
            <a:ext cx="1311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>
                <a:latin typeface="Book Antiqua" charset="0"/>
              </a:rPr>
              <a:t>Iterative</a:t>
            </a:r>
          </a:p>
          <a:p>
            <a:r>
              <a:rPr lang="en-US" altLang="en-US">
                <a:latin typeface="Book Antiqua" charset="0"/>
              </a:rPr>
              <a:t>Part</a:t>
            </a:r>
          </a:p>
        </p:txBody>
      </p:sp>
      <p:sp>
        <p:nvSpPr>
          <p:cNvPr id="314388" name="Rectangle 20"/>
          <p:cNvSpPr>
            <a:spLocks noChangeArrowheads="1"/>
          </p:cNvSpPr>
          <p:nvPr/>
        </p:nvSpPr>
        <p:spPr bwMode="auto">
          <a:xfrm>
            <a:off x="898525" y="2346325"/>
            <a:ext cx="95539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14389" name="Rectangle 21"/>
          <p:cNvSpPr>
            <a:spLocks noChangeArrowheads="1"/>
          </p:cNvSpPr>
          <p:nvPr/>
        </p:nvSpPr>
        <p:spPr bwMode="auto">
          <a:xfrm>
            <a:off x="5394325" y="2346325"/>
            <a:ext cx="865622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314390" name="Line 22"/>
          <p:cNvSpPr>
            <a:spLocks noChangeShapeType="1"/>
          </p:cNvSpPr>
          <p:nvPr/>
        </p:nvSpPr>
        <p:spPr bwMode="auto">
          <a:xfrm>
            <a:off x="3657600" y="190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91" name="Line 23"/>
          <p:cNvSpPr>
            <a:spLocks noChangeShapeType="1"/>
          </p:cNvSpPr>
          <p:nvPr/>
        </p:nvSpPr>
        <p:spPr bwMode="auto">
          <a:xfrm>
            <a:off x="60960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92" name="Line 24"/>
          <p:cNvSpPr>
            <a:spLocks noChangeShapeType="1"/>
          </p:cNvSpPr>
          <p:nvPr/>
        </p:nvSpPr>
        <p:spPr bwMode="auto">
          <a:xfrm>
            <a:off x="3657600" y="3276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93" name="Line 25"/>
          <p:cNvSpPr>
            <a:spLocks noChangeShapeType="1"/>
          </p:cNvSpPr>
          <p:nvPr/>
        </p:nvSpPr>
        <p:spPr bwMode="auto">
          <a:xfrm>
            <a:off x="3505200" y="579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altLang="en-US" dirty="0"/>
              <a:t> Statement as a Determinate Loop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This loop terminates when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counter &lt;= n</a:t>
            </a:r>
            <a:r>
              <a:rPr lang="en-US" altLang="en-US" sz="3200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altLang="en-US" dirty="0"/>
              <a:t>becomes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false</a:t>
            </a:r>
          </a:p>
          <a:p>
            <a:r>
              <a:rPr lang="en-US" altLang="en-US" dirty="0"/>
              <a:t>The event that terminates this loop is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counter &gt; n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en-US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counter =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4;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(counter &lt;=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counter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"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de-DE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de-DE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counter</a:t>
            </a:r>
            <a:r>
              <a:rPr lang="de-DE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}</a:t>
            </a:r>
            <a:endParaRPr lang="en-US" sz="22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en-US" dirty="0"/>
              <a:t>Output? ______________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Repetitive Control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The following algorithms involve repetition</a:t>
            </a:r>
          </a:p>
          <a:p>
            <a:pPr lvl="1"/>
            <a:r>
              <a:rPr lang="en-US" altLang="en-US" dirty="0"/>
              <a:t>Add the remaining flour ¼ cup at a time whipping until smooth </a:t>
            </a:r>
          </a:p>
          <a:p>
            <a:pPr lvl="1"/>
            <a:r>
              <a:rPr lang="en-US" altLang="en-US" dirty="0"/>
              <a:t>While there are more burger/fries/soda orders, sum each item. Apply tax. Display Total.</a:t>
            </a:r>
          </a:p>
          <a:p>
            <a:pPr lvl="1"/>
            <a:r>
              <a:rPr lang="en-US" altLang="en-US" dirty="0"/>
              <a:t>Compute a course grade for every student</a:t>
            </a:r>
          </a:p>
          <a:p>
            <a:pPr lvl="1"/>
            <a:r>
              <a:rPr lang="en-US" altLang="en-US" dirty="0"/>
              <a:t>While the ATM is running, process another customer, and allow many transactions</a:t>
            </a:r>
          </a:p>
          <a:p>
            <a:pPr lvl="1"/>
            <a:r>
              <a:rPr lang="en-US" altLang="en-US" dirty="0"/>
              <a:t>Microwave the food until the timer reaches 0, the cancel button is hit, or the door is opened 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Indeterminate Loop Pattern with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Grid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676400"/>
            <a:ext cx="8210550" cy="48768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0" indent="0"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00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Grid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(5, 10);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mr-IN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assert: g is a 5x10 Grid surrounded by blocks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with one opening and the mover in a random spot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g.frontIsClear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()) {</a:t>
            </a:r>
          </a:p>
          <a:p>
            <a:pPr marL="0" indent="0"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g.move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(1);</a:t>
            </a:r>
          </a:p>
          <a:p>
            <a:pPr marL="0" indent="0"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g.display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 marL="0" indent="0">
              <a:buNone/>
            </a:pPr>
            <a:r>
              <a:rPr lang="en-US" altLang="en-US" sz="1200" i="1" dirty="0"/>
              <a:t/>
            </a:r>
            <a:br>
              <a:rPr lang="en-US" altLang="en-US" sz="1200" i="1" dirty="0"/>
            </a:br>
            <a:r>
              <a:rPr lang="en-US" altLang="en-US" sz="2000" i="1" dirty="0"/>
              <a:t>Output</a:t>
            </a:r>
            <a:endParaRPr lang="en-US" altLang="en-US" sz="2000" i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# # # # # # # # # #</a:t>
            </a:r>
          </a:p>
          <a:p>
            <a:pPr marL="0" indent="0">
              <a:buNone/>
            </a:pP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# . . . . . . . . #</a:t>
            </a:r>
          </a:p>
          <a:p>
            <a:pPr marL="0" indent="0">
              <a:buNone/>
            </a:pP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# &lt;               .</a:t>
            </a:r>
          </a:p>
          <a:p>
            <a:pPr marL="0" indent="0">
              <a:buNone/>
            </a:pP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# . . . . . . . . #</a:t>
            </a:r>
          </a:p>
          <a:p>
            <a:pPr marL="0" indent="0">
              <a:buNone/>
            </a:pP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# # # # # # # # # #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Indeterminate Loop Using a Sentinel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676400"/>
            <a:ext cx="8058150" cy="4114800"/>
          </a:xfrm>
          <a:noFill/>
          <a:ln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3000" dirty="0"/>
              <a:t>A </a:t>
            </a:r>
            <a:r>
              <a:rPr lang="en-US" altLang="en-US" sz="3000" i="1" dirty="0"/>
              <a:t>sentinel</a:t>
            </a:r>
            <a:r>
              <a:rPr lang="en-US" altLang="en-US" sz="3000" dirty="0"/>
              <a:t> is a specific input from the user or a signal that there is no more </a:t>
            </a:r>
            <a:r>
              <a:rPr lang="en-US" altLang="en-US" sz="3000" dirty="0" smtClean="0"/>
              <a:t>data</a:t>
            </a:r>
            <a:endParaRPr lang="en-US" altLang="en-US" sz="30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dirty="0"/>
              <a:t>The sentinel must be the same type of data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dirty="0"/>
              <a:t>The sentinel must not be in the valid range of data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dirty="0"/>
              <a:t>Example: Use -1 as the sentinel for test scores that can only be in the range of 0 through 100</a:t>
            </a:r>
          </a:p>
          <a:p>
            <a:pPr>
              <a:lnSpc>
                <a:spcPct val="110000"/>
              </a:lnSpc>
            </a:pPr>
            <a:r>
              <a:rPr lang="en-US" altLang="en-US" sz="3000" dirty="0"/>
              <a:t>Enter test scores or -1 to quit: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en-US" i="1" dirty="0"/>
              <a:t>	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80 95 76 82 56 100 45 86 -1</a:t>
            </a:r>
          </a:p>
          <a:p>
            <a:pPr>
              <a:lnSpc>
                <a:spcPct val="110000"/>
              </a:lnSpc>
            </a:pPr>
            <a:r>
              <a:rPr lang="en-US" altLang="en-US" sz="3000" dirty="0"/>
              <a:t>A priming read could be used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The first input could be -1 or a valid number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The while loop test will check (see next slide)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2900"/>
            <a:ext cx="88392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600" dirty="0"/>
              <a:t>Priming Read</a:t>
            </a:r>
            <a:endParaRPr lang="en-US" altLang="en-US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876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</a:rPr>
              <a:t>Read before the loop and at the end!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test;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data or -1 to quit"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(test != -1)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+=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sz="22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0" y="4724400"/>
            <a:ext cx="4038600" cy="16312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Dialog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Enter data or -1 to quit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1  </a:t>
            </a:r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2  3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-1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6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5152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2900"/>
            <a:ext cx="88392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600" dirty="0"/>
              <a:t>Using</a:t>
            </a:r>
            <a:r>
              <a:rPr lang="en-US" altLang="en-US" sz="3600" b="1" dirty="0"/>
              <a:t> </a:t>
            </a:r>
            <a:r>
              <a:rPr lang="en-US" altLang="en-US" b="1" i="0" dirty="0" err="1">
                <a:latin typeface="Courier New" charset="0"/>
              </a:rPr>
              <a:t>cin</a:t>
            </a:r>
            <a:r>
              <a:rPr lang="en-US" altLang="en-US" b="1" i="0" dirty="0">
                <a:latin typeface="Courier New" charset="0"/>
              </a:rPr>
              <a:t> &gt;&gt;</a:t>
            </a:r>
            <a:r>
              <a:rPr lang="en-US" altLang="en-US" b="1" dirty="0"/>
              <a:t> </a:t>
            </a:r>
            <a:r>
              <a:rPr lang="en-US" altLang="en-US" sz="3600" dirty="0"/>
              <a:t>as a Loop Test</a:t>
            </a:r>
            <a:endParaRPr lang="en-US" altLang="en-US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An input with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altLang="en-US" dirty="0"/>
              <a:t> evaluates to true or false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intObject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It can be part of the loop test to simplify the code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800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Reading input can be part of a loop test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((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test) &amp;&amp; (test != -1))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Must have a valid </a:t>
            </a:r>
            <a:r>
              <a:rPr lang="en-US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not equal to -1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+=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n++;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n is count of test</a:t>
            </a:r>
            <a:endParaRPr lang="mr-IN" sz="22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Rectangle 205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Infinite Loops</a:t>
            </a:r>
          </a:p>
        </p:txBody>
      </p:sp>
      <p:sp>
        <p:nvSpPr>
          <p:cNvPr id="326658" name="Rectangle 2050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82000" cy="47244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ts val="740"/>
              </a:spcBef>
            </a:pPr>
            <a:r>
              <a:rPr lang="en-US" altLang="en-US" i="1" dirty="0"/>
              <a:t>Infinite loop: </a:t>
            </a:r>
            <a:r>
              <a:rPr lang="en-US" altLang="en-US" dirty="0"/>
              <a:t>a loop that never terminates</a:t>
            </a:r>
          </a:p>
          <a:p>
            <a:pPr>
              <a:spcBef>
                <a:spcPts val="740"/>
              </a:spcBef>
            </a:pPr>
            <a:r>
              <a:rPr lang="en-US" altLang="en-US" dirty="0"/>
              <a:t>Infinite loops are usually not desirable</a:t>
            </a:r>
          </a:p>
          <a:p>
            <a:pPr>
              <a:spcBef>
                <a:spcPts val="740"/>
              </a:spcBef>
            </a:pPr>
            <a:r>
              <a:rPr lang="en-US" altLang="en-US" dirty="0"/>
              <a:t>Below is an example of an infinite loop, t</a:t>
            </a:r>
            <a:r>
              <a:rPr lang="en-US" altLang="en-US" sz="2800" dirty="0"/>
              <a:t>here is no step that brings the loop closer to termination</a:t>
            </a:r>
          </a:p>
          <a:p>
            <a:pPr marL="731520" lvl="2">
              <a:spcBef>
                <a:spcPts val="740"/>
              </a:spcBef>
            </a:pPr>
            <a:r>
              <a:rPr lang="en-US" altLang="en-US" sz="2600" dirty="0"/>
              <a:t>Wait until you hear your fan </a:t>
            </a:r>
            <a:r>
              <a:rPr lang="en-US" altLang="en-US" sz="2600" dirty="0" smtClean="0"/>
              <a:t>turn on, </a:t>
            </a:r>
            <a:r>
              <a:rPr lang="en-US" altLang="en-US" sz="2600" dirty="0" smtClean="0"/>
              <a:t>or better yet, terminate </a:t>
            </a:r>
            <a:r>
              <a:rPr lang="en-US" altLang="en-US" sz="2600" dirty="0"/>
              <a:t>the program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mr-IN" sz="24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(test != -1) {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+=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ts val="2400"/>
              </a:lnSpc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pPr marL="0" indent="0">
              <a:lnSpc>
                <a:spcPts val="2400"/>
              </a:lnSpc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sz="2200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do while Statement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267200"/>
          </a:xfrm>
        </p:spPr>
        <p:txBody>
          <a:bodyPr/>
          <a:lstStyle/>
          <a:p>
            <a:r>
              <a:rPr lang="en-US" altLang="en-US" dirty="0"/>
              <a:t>C++ also has a "post-test" loop</a:t>
            </a:r>
          </a:p>
          <a:p>
            <a:pPr lvl="1"/>
            <a:r>
              <a:rPr lang="en-US" altLang="en-US" dirty="0"/>
              <a:t>The loop test occurs at the end of the loop</a:t>
            </a:r>
          </a:p>
          <a:p>
            <a:r>
              <a:rPr lang="en-US" altLang="en-US" dirty="0"/>
              <a:t>Use when you have to do something to initialize part of the loop test (or use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altLang="en-US" dirty="0"/>
              <a:t> with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break</a:t>
            </a:r>
            <a:r>
              <a:rPr lang="en-US" altLang="en-US" dirty="0"/>
              <a:t>)</a:t>
            </a:r>
          </a:p>
          <a:p>
            <a:pPr marL="0" indent="0" algn="just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altLang="en-US" sz="2400" dirty="0"/>
              <a:t> 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en-US" altLang="en-US" sz="2400" b="0"/>
              <a:t>         </a:t>
            </a:r>
            <a:r>
              <a:rPr lang="en-US" altLang="en-US" sz="2400" b="0" smtClean="0"/>
              <a:t>  </a:t>
            </a:r>
            <a:r>
              <a:rPr lang="en-US" altLang="en-US" sz="2400" b="0" i="1" dirty="0">
                <a:solidFill>
                  <a:schemeClr val="tx1"/>
                </a:solidFill>
              </a:rPr>
              <a:t>repeated-part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 } while (</a:t>
            </a:r>
            <a:r>
              <a:rPr lang="en-US" altLang="en-US" sz="2400" b="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400" b="0" i="1" dirty="0">
                <a:solidFill>
                  <a:schemeClr val="tx1"/>
                </a:solidFill>
              </a:rPr>
              <a:t>loop-test</a:t>
            </a:r>
            <a:r>
              <a:rPr lang="en-US" altLang="en-US" sz="2400" i="1" dirty="0"/>
              <a:t>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) ;</a:t>
            </a:r>
          </a:p>
          <a:p>
            <a:r>
              <a:rPr lang="en-US" altLang="en-US" dirty="0"/>
              <a:t>The repeated part always executes at least once </a:t>
            </a:r>
          </a:p>
          <a:p>
            <a:pPr lvl="1"/>
            <a:r>
              <a:rPr lang="en-US" altLang="en-US" dirty="0"/>
              <a:t>a while loop executes zero times if the loop test is false immediately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Flow chart view of do while</a:t>
            </a:r>
          </a:p>
        </p:txBody>
      </p:sp>
      <p:sp>
        <p:nvSpPr>
          <p:cNvPr id="375811" name="AutoShape 1027"/>
          <p:cNvSpPr>
            <a:spLocks noChangeArrowheads="1"/>
          </p:cNvSpPr>
          <p:nvPr/>
        </p:nvSpPr>
        <p:spPr bwMode="auto">
          <a:xfrm>
            <a:off x="2363788" y="4432300"/>
            <a:ext cx="3111500" cy="9017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3" name="Rectangle 1029"/>
          <p:cNvSpPr>
            <a:spLocks noChangeArrowheads="1"/>
          </p:cNvSpPr>
          <p:nvPr/>
        </p:nvSpPr>
        <p:spPr bwMode="auto">
          <a:xfrm>
            <a:off x="2890838" y="2368550"/>
            <a:ext cx="2273300" cy="368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4" name="Rectangle 1030"/>
          <p:cNvSpPr>
            <a:spLocks noChangeArrowheads="1"/>
          </p:cNvSpPr>
          <p:nvPr/>
        </p:nvSpPr>
        <p:spPr bwMode="auto">
          <a:xfrm>
            <a:off x="2897188" y="3130550"/>
            <a:ext cx="2273300" cy="368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5" name="Rectangle 1031"/>
          <p:cNvSpPr>
            <a:spLocks noChangeArrowheads="1"/>
          </p:cNvSpPr>
          <p:nvPr/>
        </p:nvSpPr>
        <p:spPr bwMode="auto">
          <a:xfrm>
            <a:off x="2897188" y="3816350"/>
            <a:ext cx="2273300" cy="368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6" name="Line 1032"/>
          <p:cNvSpPr>
            <a:spLocks noChangeShapeType="1"/>
          </p:cNvSpPr>
          <p:nvPr/>
        </p:nvSpPr>
        <p:spPr bwMode="auto">
          <a:xfrm>
            <a:off x="3957638" y="2743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7" name="Line 1033"/>
          <p:cNvSpPr>
            <a:spLocks noChangeShapeType="1"/>
          </p:cNvSpPr>
          <p:nvPr/>
        </p:nvSpPr>
        <p:spPr bwMode="auto">
          <a:xfrm>
            <a:off x="3957638" y="3505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8" name="Line 1034"/>
          <p:cNvSpPr>
            <a:spLocks noChangeShapeType="1"/>
          </p:cNvSpPr>
          <p:nvPr/>
        </p:nvSpPr>
        <p:spPr bwMode="auto">
          <a:xfrm>
            <a:off x="3957638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0" name="Line 1036"/>
          <p:cNvSpPr>
            <a:spLocks noChangeShapeType="1"/>
          </p:cNvSpPr>
          <p:nvPr/>
        </p:nvSpPr>
        <p:spPr bwMode="auto">
          <a:xfrm flipH="1">
            <a:off x="1524000" y="2514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2" name="Line 1038"/>
          <p:cNvSpPr>
            <a:spLocks noChangeShapeType="1"/>
          </p:cNvSpPr>
          <p:nvPr/>
        </p:nvSpPr>
        <p:spPr bwMode="auto">
          <a:xfrm>
            <a:off x="1524000" y="4876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3" name="Rectangle 1039"/>
          <p:cNvSpPr>
            <a:spLocks noChangeArrowheads="1"/>
          </p:cNvSpPr>
          <p:nvPr/>
        </p:nvSpPr>
        <p:spPr bwMode="auto">
          <a:xfrm>
            <a:off x="3203575" y="4648200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>
                <a:solidFill>
                  <a:srgbClr val="081D58"/>
                </a:solidFill>
              </a:rPr>
              <a:t>loop-test</a:t>
            </a:r>
          </a:p>
        </p:txBody>
      </p:sp>
      <p:sp>
        <p:nvSpPr>
          <p:cNvPr id="375824" name="Rectangle 1040"/>
          <p:cNvSpPr>
            <a:spLocks noChangeArrowheads="1"/>
          </p:cNvSpPr>
          <p:nvPr/>
        </p:nvSpPr>
        <p:spPr bwMode="auto">
          <a:xfrm>
            <a:off x="3043238" y="236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81D58"/>
                </a:solidFill>
              </a:rPr>
              <a:t>statement-1</a:t>
            </a:r>
          </a:p>
        </p:txBody>
      </p:sp>
      <p:sp>
        <p:nvSpPr>
          <p:cNvPr id="375825" name="Rectangle 1041"/>
          <p:cNvSpPr>
            <a:spLocks noChangeArrowheads="1"/>
          </p:cNvSpPr>
          <p:nvPr/>
        </p:nvSpPr>
        <p:spPr bwMode="auto">
          <a:xfrm>
            <a:off x="3043238" y="3124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81D58"/>
                </a:solidFill>
              </a:rPr>
              <a:t>statement-2</a:t>
            </a:r>
          </a:p>
        </p:txBody>
      </p:sp>
      <p:sp>
        <p:nvSpPr>
          <p:cNvPr id="375826" name="Rectangle 1042"/>
          <p:cNvSpPr>
            <a:spLocks noChangeArrowheads="1"/>
          </p:cNvSpPr>
          <p:nvPr/>
        </p:nvSpPr>
        <p:spPr bwMode="auto">
          <a:xfrm>
            <a:off x="3043238" y="3810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81D58"/>
                </a:solidFill>
              </a:rPr>
              <a:t>statement-n</a:t>
            </a:r>
          </a:p>
        </p:txBody>
      </p:sp>
      <p:sp>
        <p:nvSpPr>
          <p:cNvPr id="375827" name="Rectangle 1043"/>
          <p:cNvSpPr>
            <a:spLocks noChangeArrowheads="1"/>
          </p:cNvSpPr>
          <p:nvPr/>
        </p:nvSpPr>
        <p:spPr bwMode="auto">
          <a:xfrm>
            <a:off x="5389563" y="2727325"/>
            <a:ext cx="1316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/>
              <a:t>Repeated</a:t>
            </a:r>
          </a:p>
          <a:p>
            <a:r>
              <a:rPr lang="en-US" altLang="en-US"/>
              <a:t>Part</a:t>
            </a:r>
          </a:p>
        </p:txBody>
      </p:sp>
      <p:sp>
        <p:nvSpPr>
          <p:cNvPr id="375828" name="Rectangle 1044"/>
          <p:cNvSpPr>
            <a:spLocks noChangeArrowheads="1"/>
          </p:cNvSpPr>
          <p:nvPr/>
        </p:nvSpPr>
        <p:spPr bwMode="auto">
          <a:xfrm>
            <a:off x="5954713" y="5867400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/>
              <a:t>False</a:t>
            </a:r>
          </a:p>
        </p:txBody>
      </p:sp>
      <p:sp>
        <p:nvSpPr>
          <p:cNvPr id="375829" name="Rectangle 1045"/>
          <p:cNvSpPr>
            <a:spLocks noChangeArrowheads="1"/>
          </p:cNvSpPr>
          <p:nvPr/>
        </p:nvSpPr>
        <p:spPr bwMode="auto">
          <a:xfrm>
            <a:off x="300038" y="3505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/>
              <a:t>True</a:t>
            </a:r>
          </a:p>
        </p:txBody>
      </p:sp>
      <p:sp>
        <p:nvSpPr>
          <p:cNvPr id="375830" name="Line 1046"/>
          <p:cNvSpPr>
            <a:spLocks noChangeShapeType="1"/>
          </p:cNvSpPr>
          <p:nvPr/>
        </p:nvSpPr>
        <p:spPr bwMode="auto">
          <a:xfrm>
            <a:off x="3962400" y="190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2" name="Line 1048"/>
          <p:cNvSpPr>
            <a:spLocks noChangeShapeType="1"/>
          </p:cNvSpPr>
          <p:nvPr/>
        </p:nvSpPr>
        <p:spPr bwMode="auto">
          <a:xfrm>
            <a:off x="1524000" y="25146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3" name="Line 1049"/>
          <p:cNvSpPr>
            <a:spLocks noChangeShapeType="1"/>
          </p:cNvSpPr>
          <p:nvPr/>
        </p:nvSpPr>
        <p:spPr bwMode="auto">
          <a:xfrm>
            <a:off x="6324600" y="4876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4" name="Line 1050"/>
          <p:cNvSpPr>
            <a:spLocks noChangeShapeType="1"/>
          </p:cNvSpPr>
          <p:nvPr/>
        </p:nvSpPr>
        <p:spPr bwMode="auto">
          <a:xfrm>
            <a:off x="5486400" y="4876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another loop?</a:t>
            </a:r>
          </a:p>
        </p:txBody>
      </p:sp>
      <p:sp>
        <p:nvSpPr>
          <p:cNvPr id="373763" name="Rectangle 2051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05800" cy="4267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nextOption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post: return an uppercase W, D, or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option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'?'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"W)</a:t>
            </a:r>
            <a:r>
              <a:rPr lang="en-US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ithdraw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, D)</a:t>
            </a:r>
            <a:r>
              <a:rPr lang="en-US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eposit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, or Q)</a:t>
            </a:r>
            <a:r>
              <a:rPr lang="en-US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uit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: "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option;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wants w, W, d, D, q, or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option =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toupper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(option);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need option in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 (option != 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'W'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&amp;&amp;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a post test loop</a:t>
            </a:r>
          </a:p>
          <a:p>
            <a:pPr marL="0" indent="0"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  (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option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!= 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'D'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  (option != 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'Q'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option;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nextOption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73764" name="Text Box 2052"/>
          <p:cNvSpPr txBox="1">
            <a:spLocks noChangeArrowheads="1"/>
          </p:cNvSpPr>
          <p:nvPr/>
        </p:nvSpPr>
        <p:spPr bwMode="auto">
          <a:xfrm>
            <a:off x="4038600" y="4572000"/>
            <a:ext cx="4724400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sz="1800" i="1" dirty="0"/>
              <a:t>Dialog:</a:t>
            </a:r>
          </a:p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W)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ithdraw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D)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eposit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or Q)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uit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: x</a:t>
            </a:r>
          </a:p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W)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ithdraw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D)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eposit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or Q)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uit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: y</a:t>
            </a:r>
          </a:p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W)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ithdraw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D)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eposit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or Q)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uit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: z</a:t>
            </a:r>
          </a:p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W)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ithdraw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D)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eposit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or Q)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uit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: w</a:t>
            </a:r>
          </a:p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W</a:t>
            </a:r>
            <a:endParaRPr lang="en-US" altLang="en-US" sz="18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Equivalent while loop</a:t>
            </a:r>
          </a:p>
        </p:txBody>
      </p:sp>
      <p:sp>
        <p:nvSpPr>
          <p:cNvPr id="377859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The while loop repeats until the user enters an upper or lower case W, D, or Q using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break</a:t>
            </a:r>
            <a:r>
              <a:rPr lang="en-US" altLang="en-US" dirty="0"/>
              <a:t> to exit the loop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7F0055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nextOption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post: return an uppercase W, D, or Q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option;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"W)</a:t>
            </a:r>
            <a:r>
              <a:rPr lang="en-US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ithdraw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, D)</a:t>
            </a:r>
            <a:r>
              <a:rPr lang="en-US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eposit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, or Q)</a:t>
            </a:r>
            <a:r>
              <a:rPr lang="en-US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uit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: "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option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option =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toupper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(option);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(option==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'W'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|| </a:t>
            </a:r>
            <a:r>
              <a:rPr lang="en-US" sz="220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option==</a:t>
            </a:r>
            <a:r>
              <a:rPr lang="en-US" sz="220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'D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|| </a:t>
            </a:r>
            <a:r>
              <a:rPr lang="en-US" sz="220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option==</a:t>
            </a:r>
            <a:r>
              <a:rPr lang="en-US" sz="220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'Q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break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a more positive way to stop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return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option;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Loop Selection and Design </a:t>
            </a:r>
          </a:p>
        </p:txBody>
      </p:sp>
      <p:sp>
        <p:nvSpPr>
          <p:cNvPr id="355331" name="Rectangle 2051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00000"/>
              </a:lnSpc>
            </a:pPr>
            <a:r>
              <a:rPr lang="en-US" altLang="en-US" dirty="0"/>
              <a:t>The following outline is offered to help you choose and design loops in a variety of situations: 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Determine which type of loop to use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Determine the loop-test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Write the statements to be repeated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Bring the loop one step closer to termination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Initialize objects if necessary</a:t>
            </a:r>
          </a:p>
          <a:p>
            <a:pPr>
              <a:spcBef>
                <a:spcPct val="20000"/>
              </a:spcBef>
            </a:pPr>
            <a:endParaRPr lang="en-US" altLang="en-US" sz="2500" b="0" dirty="0">
              <a:solidFill>
                <a:schemeClr val="tx1"/>
              </a:solidFill>
              <a:latin typeface="Book Antiqua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Why is repetition needed?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522287" y="1752600"/>
            <a:ext cx="8088313" cy="4000500"/>
          </a:xfrm>
          <a:noFill/>
          <a:ln/>
        </p:spPr>
        <p:txBody>
          <a:bodyPr lIns="92075" tIns="46038" rIns="92075" bIns="46038"/>
          <a:lstStyle/>
          <a:p>
            <a:pPr>
              <a:tabLst>
                <a:tab pos="1323975" algn="l"/>
                <a:tab pos="1881188" algn="l"/>
              </a:tabLst>
            </a:pPr>
            <a:r>
              <a:rPr lang="en-US" altLang="en-US" dirty="0"/>
              <a:t>To take advantage of the computer's speed to perform the same tasks faster</a:t>
            </a:r>
          </a:p>
          <a:p>
            <a:pPr>
              <a:tabLst>
                <a:tab pos="1323975" algn="l"/>
                <a:tab pos="1881188" algn="l"/>
              </a:tabLst>
            </a:pPr>
            <a:r>
              <a:rPr lang="en-US" altLang="en-US" dirty="0"/>
              <a:t>To avoid writing the same statements over and over again (shorter programs)</a:t>
            </a:r>
          </a:p>
          <a:p>
            <a:pPr>
              <a:tabLst>
                <a:tab pos="1323975" algn="l"/>
                <a:tab pos="1881188" algn="l"/>
              </a:tabLst>
            </a:pPr>
            <a:r>
              <a:rPr lang="en-US" altLang="en-US" dirty="0"/>
              <a:t>To visit all elements in a collection of objects</a:t>
            </a:r>
          </a:p>
          <a:p>
            <a:pPr>
              <a:tabLst>
                <a:tab pos="1323975" algn="l"/>
                <a:tab pos="1881188" algn="l"/>
              </a:tabLst>
            </a:pPr>
            <a:r>
              <a:rPr lang="en-US" altLang="en-US" dirty="0"/>
              <a:t>To make programs general enough to handle various sized collections of data </a:t>
            </a:r>
          </a:p>
          <a:p>
            <a:pPr>
              <a:tabLst>
                <a:tab pos="1323975" algn="l"/>
                <a:tab pos="1881188" algn="l"/>
              </a:tabLst>
            </a:pPr>
            <a:r>
              <a:rPr lang="en-US" altLang="en-US" dirty="0"/>
              <a:t>Consider code intended to average exactly 100 numbers (next slide):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Determine Which Type of Loop to Use 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05750" cy="36671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altLang="en-US" dirty="0"/>
              <a:t>If the number of repetitions is known in advance or read as input, use a determinate for loop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altLang="en-US" dirty="0"/>
              <a:t>If the loop must stop when some event occurs, use an indeterminate while loop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altLang="en-US" dirty="0"/>
              <a:t>When the loop must always execute once (to validate input for example), use a do-while loop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Determine the Loop Test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3267075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Try writing the conditions that must be true for the loop to terminate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inputName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en-US" alt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"QUIT" </a:t>
            </a:r>
            <a:r>
              <a:rPr lang="en-US" alt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Termination condition </a:t>
            </a:r>
          </a:p>
          <a:p>
            <a:r>
              <a:rPr lang="en-US" altLang="en-US" dirty="0"/>
              <a:t>The logical negation (with ! applied) can be used directly as the loop-test of a while loop: </a:t>
            </a:r>
          </a:p>
          <a:p>
            <a:pPr marL="0" indent="0">
              <a:buNone/>
            </a:pP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(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inputName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!= "QUIT") </a:t>
            </a:r>
            <a:r>
              <a:rPr lang="en-US" alt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logical negation</a:t>
            </a:r>
          </a:p>
          <a:p>
            <a:pPr marL="0" indent="0">
              <a:buNone/>
            </a:pPr>
            <a:endParaRPr lang="en-US" altLang="en-US" sz="20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Write the Statements to be Repeated 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886700" cy="4351338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This is why the loop is being </a:t>
            </a:r>
            <a:r>
              <a:rPr lang="en-US" altLang="en-US"/>
              <a:t>written </a:t>
            </a:r>
            <a:endParaRPr lang="en-US" altLang="en-US" smtClean="0"/>
          </a:p>
          <a:p>
            <a:pPr marL="0" indent="0">
              <a:buNone/>
            </a:pPr>
            <a:endParaRPr lang="en-US" altLang="en-US" sz="120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altLang="en-US" sz="2200" smtClean="0">
                <a:latin typeface="Courier" charset="0"/>
                <a:ea typeface="Courier" charset="0"/>
                <a:cs typeface="Courier" charset="0"/>
              </a:rPr>
              <a:t>   {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altLang="en-US" sz="2200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alt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number: "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altLang="en-US" sz="2200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&gt;&gt; x;</a:t>
            </a:r>
          </a:p>
          <a:p>
            <a:pPr marL="0" indent="0"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sum = sum + x;</a:t>
            </a:r>
          </a:p>
          <a:p>
            <a:pPr marL="0" indent="0"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n++;</a:t>
            </a:r>
          </a:p>
          <a:p>
            <a:pPr marL="0" indent="0"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}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Bring the Loop one Step Closer to Termination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696200" cy="4495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00000"/>
              </a:lnSpc>
            </a:pPr>
            <a:r>
              <a:rPr lang="en-US" altLang="en-US" dirty="0"/>
              <a:t>To avoid an infinite loop, there should be at least one action in the loop body that brings it closer to termination.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Increment the counter by +1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Read data from an input stream with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&gt;&gt;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Initialize Objects if Necessary </a:t>
            </a:r>
          </a:p>
        </p:txBody>
      </p:sp>
      <p:sp>
        <p:nvSpPr>
          <p:cNvPr id="365571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90575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Check to see if any objects used in either the body of the loop or the loop-test need to be initialized</a:t>
            </a:r>
          </a:p>
          <a:p>
            <a:r>
              <a:rPr lang="en-US" altLang="en-US" dirty="0"/>
              <a:t>In this loop, which object(s) need to be initialized before this while loop is encountered? _________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count, n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x, sum;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(count &lt;= n)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altLang="en-US" sz="2200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&lt;&lt; "Enter a number: 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altLang="en-US" sz="2200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&gt;&gt; x;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sum = sum + x;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count++;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}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89154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Crazy way to average 100 values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8768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number;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sum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&lt;&lt; </a:t>
            </a:r>
            <a:r>
              <a:rPr lang="en-US" sz="2000" dirty="0">
                <a:solidFill>
                  <a:srgbClr val="2A00FF"/>
                </a:solidFill>
                <a:latin typeface="Courier" charset="0"/>
              </a:rPr>
              <a:t>"Enter number: "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; </a:t>
            </a:r>
            <a:r>
              <a:rPr lang="en-US" sz="2000" dirty="0">
                <a:solidFill>
                  <a:srgbClr val="3F7F5F"/>
                </a:solidFill>
                <a:latin typeface="Courier" charset="0"/>
              </a:rPr>
              <a:t>// &lt;-Repeat these three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</a:rPr>
              <a:t>cin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&gt;&gt; number;            </a:t>
            </a:r>
            <a:r>
              <a:rPr lang="en-US" sz="2000" dirty="0">
                <a:solidFill>
                  <a:srgbClr val="3F7F5F"/>
                </a:solidFill>
                <a:latin typeface="Courier" charset="0"/>
              </a:rPr>
              <a:t>// &lt;- statements for each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sum = sum + number;       </a:t>
            </a:r>
            <a:r>
              <a:rPr lang="en-US" sz="2000" dirty="0">
                <a:solidFill>
                  <a:srgbClr val="3F7F5F"/>
                </a:solidFill>
                <a:latin typeface="Courier" charset="0"/>
              </a:rPr>
              <a:t>// &lt;- number in the set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&lt;&lt; </a:t>
            </a:r>
            <a:r>
              <a:rPr lang="en-US" sz="2000" dirty="0">
                <a:solidFill>
                  <a:srgbClr val="2A00FF"/>
                </a:solidFill>
                <a:latin typeface="Courier" charset="0"/>
              </a:rPr>
              <a:t>"Enter number: "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</a:rPr>
              <a:t>cin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&gt;&gt; number;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sum = sum + number;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3F7F5F"/>
                </a:solidFill>
                <a:latin typeface="Courier" charset="0"/>
              </a:rPr>
              <a:t>// ...291 statements deleted 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&lt;&lt; </a:t>
            </a:r>
            <a:r>
              <a:rPr lang="en-US" sz="2000" dirty="0">
                <a:solidFill>
                  <a:srgbClr val="2A00FF"/>
                </a:solidFill>
                <a:latin typeface="Courier" charset="0"/>
              </a:rPr>
              <a:t>"Enter number: "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</a:rPr>
              <a:t>cin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&gt;&gt; number;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sum = sum + number;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average = sum / 100;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Courier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&lt;&lt; </a:t>
            </a:r>
            <a:r>
              <a:rPr lang="en-US" sz="2000" dirty="0">
                <a:solidFill>
                  <a:srgbClr val="2A00FF"/>
                </a:solidFill>
                <a:latin typeface="Courier" charset="0"/>
              </a:rPr>
              <a:t>"Average: "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 &lt;&lt; average &lt;&lt;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</a:rPr>
              <a:t>endl</a:t>
            </a:r>
            <a:r>
              <a:rPr lang="en-US" sz="2000" dirty="0">
                <a:solidFill>
                  <a:srgbClr val="000000"/>
                </a:solidFill>
                <a:latin typeface="Courier" charset="0"/>
              </a:rPr>
              <a:t>;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5181600" y="4817341"/>
            <a:ext cx="3352800" cy="13548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dirty="0"/>
              <a:t>How many statements are required for 100 inputs?____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dirty="0"/>
              <a:t>What changes are necessary to average 200 inputs? ____</a:t>
            </a:r>
            <a:r>
              <a:rPr lang="en-US" altLang="en-US" sz="2000" dirty="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The  Determinate Loop Pattern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848600" cy="39624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There is a better way</a:t>
            </a:r>
          </a:p>
          <a:p>
            <a:r>
              <a:rPr lang="en-US" altLang="en-US" dirty="0"/>
              <a:t>We often need to perform some action a specific number of times: </a:t>
            </a:r>
          </a:p>
          <a:p>
            <a:pPr lvl="1"/>
            <a:r>
              <a:rPr lang="en-US" altLang="en-US" dirty="0"/>
              <a:t>Produce 89 paychecks</a:t>
            </a:r>
          </a:p>
          <a:p>
            <a:pPr lvl="1"/>
            <a:r>
              <a:rPr lang="en-US" altLang="en-US" dirty="0"/>
              <a:t>Count down to 0 (take 1 second of the clock)</a:t>
            </a:r>
          </a:p>
          <a:p>
            <a:pPr lvl="1"/>
            <a:r>
              <a:rPr lang="en-US" altLang="en-US" dirty="0"/>
              <a:t>Send grade reports to 75,531 students</a:t>
            </a:r>
          </a:p>
          <a:p>
            <a:r>
              <a:rPr lang="en-US" altLang="en-US" dirty="0"/>
              <a:t>The</a:t>
            </a:r>
            <a:r>
              <a:rPr lang="en-US" altLang="en-US" i="1" dirty="0"/>
              <a:t> Determinate Loop </a:t>
            </a:r>
            <a:r>
              <a:rPr lang="en-US" altLang="en-US" dirty="0"/>
              <a:t>pattern repeats some action a specific number of times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31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818509"/>
              </p:ext>
            </p:extLst>
          </p:nvPr>
        </p:nvGraphicFramePr>
        <p:xfrm>
          <a:off x="1588" y="838200"/>
          <a:ext cx="9139237" cy="600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86" name="Document" r:id="rId3" imgW="8826500" imgH="3632200" progId="Word.Document.8">
                  <p:embed/>
                </p:oleObj>
              </mc:Choice>
              <mc:Fallback>
                <p:oleObj name="Document" r:id="rId3" imgW="8826500" imgH="3632200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 r="36723"/>
                      <a:stretch>
                        <a:fillRect/>
                      </a:stretch>
                    </p:blipFill>
                    <p:spPr bwMode="auto">
                      <a:xfrm>
                        <a:off x="1588" y="838200"/>
                        <a:ext cx="9139237" cy="6005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4348" y="330850"/>
            <a:ext cx="7886700" cy="1325563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  Determinate Loops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14852" cy="4572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This template repeats a process n times </a:t>
            </a:r>
            <a:br>
              <a:rPr lang="en-US" altLang="en-US" dirty="0"/>
            </a:br>
            <a:endParaRPr lang="en-US" altLang="en-US" sz="1600" dirty="0"/>
          </a:p>
          <a:p>
            <a:pPr marL="0" indent="0">
              <a:buNone/>
            </a:pPr>
            <a:r>
              <a:rPr lang="en-US" altLang="en-US" sz="2500" dirty="0">
                <a:latin typeface="Courier" charset="0"/>
                <a:ea typeface="Courier" charset="0"/>
                <a:cs typeface="Courier" charset="0"/>
              </a:rPr>
              <a:t>  n =</a:t>
            </a:r>
            <a:r>
              <a:rPr lang="en-US" altLang="en-US" sz="2500" i="1" dirty="0"/>
              <a:t> </a:t>
            </a:r>
            <a:r>
              <a:rPr lang="en-US" altLang="en-US" sz="2500" i="1" dirty="0">
                <a:solidFill>
                  <a:schemeClr val="accent1">
                    <a:lumMod val="50000"/>
                  </a:schemeClr>
                </a:solidFill>
                <a:latin typeface="Book Antiqua" charset="0"/>
              </a:rPr>
              <a:t>how often we must repeat the process </a:t>
            </a:r>
          </a:p>
          <a:p>
            <a:pPr marL="0" indent="0">
              <a:buNone/>
            </a:pPr>
            <a:r>
              <a:rPr lang="en-US" altLang="en-US" sz="25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dirty="0">
                <a:solidFill>
                  <a:srgbClr val="7F0055"/>
                </a:solidFill>
                <a:latin typeface="Courier" charset="0"/>
              </a:rPr>
              <a:t>for</a:t>
            </a:r>
            <a:r>
              <a:rPr lang="en-US" altLang="en-US" sz="2500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altLang="en-US" sz="2400" dirty="0" err="1">
                <a:solidFill>
                  <a:srgbClr val="7F0055"/>
                </a:solidFill>
                <a:latin typeface="Courier" charset="0"/>
              </a:rPr>
              <a:t>int</a:t>
            </a:r>
            <a:r>
              <a:rPr lang="en-US" altLang="en-US" sz="25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5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2500" dirty="0">
                <a:latin typeface="Courier" charset="0"/>
                <a:ea typeface="Courier" charset="0"/>
                <a:cs typeface="Courier" charset="0"/>
              </a:rPr>
              <a:t> = 1; </a:t>
            </a:r>
            <a:r>
              <a:rPr lang="en-US" altLang="en-US" sz="25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2500" dirty="0">
                <a:latin typeface="Courier" charset="0"/>
                <a:ea typeface="Courier" charset="0"/>
                <a:cs typeface="Courier" charset="0"/>
              </a:rPr>
              <a:t> &lt;= n; </a:t>
            </a:r>
            <a:r>
              <a:rPr lang="en-US" altLang="en-US" sz="25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25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altLang="en-US" sz="25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2500" dirty="0">
                <a:latin typeface="Courier" charset="0"/>
                <a:ea typeface="Courier" charset="0"/>
                <a:cs typeface="Courier" charset="0"/>
              </a:rPr>
              <a:t> + 1) {</a:t>
            </a:r>
          </a:p>
          <a:p>
            <a:pPr marL="0" indent="0">
              <a:buNone/>
            </a:pPr>
            <a:r>
              <a:rPr lang="en-US" altLang="en-US" sz="2500" i="1" dirty="0"/>
              <a:t>   </a:t>
            </a:r>
            <a:r>
              <a:rPr lang="en-US" altLang="en-US" sz="2500" i="1" dirty="0">
                <a:latin typeface="Book Antiqua" charset="0"/>
              </a:rPr>
              <a:t>      </a:t>
            </a:r>
            <a:r>
              <a:rPr lang="en-US" altLang="en-US" sz="2500" i="1" dirty="0">
                <a:solidFill>
                  <a:schemeClr val="accent1">
                    <a:lumMod val="50000"/>
                  </a:schemeClr>
                </a:solidFill>
                <a:latin typeface="Book Antiqua" charset="0"/>
              </a:rPr>
              <a:t>the process to be repeated </a:t>
            </a:r>
            <a:endParaRPr lang="en-US" altLang="en-US" sz="25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en-US" sz="2500" dirty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pPr marL="0" indent="0">
              <a:buNone/>
            </a:pPr>
            <a:endParaRPr lang="en-US" altLang="en-US" sz="16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en-US" i="1" dirty="0"/>
              <a:t>Determinate Loops</a:t>
            </a:r>
            <a:r>
              <a:rPr lang="en-US" altLang="en-US" dirty="0"/>
              <a:t> must know the number of repetitions </a:t>
            </a:r>
            <a:r>
              <a:rPr lang="en-US" altLang="en-US" b="1" i="1" dirty="0"/>
              <a:t>before</a:t>
            </a:r>
            <a:r>
              <a:rPr lang="en-US" altLang="en-US" dirty="0"/>
              <a:t> they begin</a:t>
            </a:r>
          </a:p>
          <a:p>
            <a:pPr lvl="1"/>
            <a:r>
              <a:rPr lang="en-US" altLang="en-US" dirty="0"/>
              <a:t>Know exactly how many employees, or students, or whatever, that must be processed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90678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600" dirty="0"/>
              <a:t>The for loop</a:t>
            </a:r>
            <a:endParaRPr lang="en-US" altLang="en-US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458200" cy="44958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0" lvl="1" indent="0">
              <a:spcBef>
                <a:spcPts val="0"/>
              </a:spcBef>
              <a:buFont typeface="Symbol" charset="2"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    </a:t>
            </a:r>
            <a:r>
              <a:rPr lang="en-US" altLang="en-US" sz="2800" dirty="0">
                <a:solidFill>
                  <a:srgbClr val="7F0055"/>
                </a:solidFill>
                <a:latin typeface="Courier" charset="0"/>
              </a:rPr>
              <a:t>for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en-US" sz="2600" dirty="0">
                <a:solidFill>
                  <a:schemeClr val="tx2"/>
                </a:solidFill>
              </a:rPr>
              <a:t> </a:t>
            </a:r>
            <a:r>
              <a:rPr lang="en-US" altLang="en-US" sz="2600" i="1" dirty="0"/>
              <a:t>initial statement</a:t>
            </a:r>
            <a:r>
              <a:rPr lang="en-US" altLang="en-US" sz="26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altLang="en-US" sz="2600" b="1" dirty="0"/>
              <a:t> </a:t>
            </a:r>
            <a:r>
              <a:rPr lang="en-US" altLang="en-US" sz="2600" i="1" dirty="0"/>
              <a:t>loop-test</a:t>
            </a:r>
            <a:r>
              <a:rPr lang="is-IS" altLang="en-US" sz="2600" b="1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altLang="en-US" sz="2600" b="1" dirty="0"/>
              <a:t> </a:t>
            </a:r>
            <a:r>
              <a:rPr lang="en-US" altLang="en-US" sz="2600" b="1" dirty="0">
                <a:solidFill>
                  <a:schemeClr val="tx2"/>
                </a:solidFill>
              </a:rPr>
              <a:t> </a:t>
            </a:r>
            <a:r>
              <a:rPr lang="en-US" altLang="en-US" sz="2600" i="1" dirty="0"/>
              <a:t>update-step</a:t>
            </a:r>
            <a:r>
              <a:rPr lang="en-US" altLang="en-US" sz="2600" i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600" b="1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)  {</a:t>
            </a:r>
            <a:endParaRPr lang="en-US" altLang="en-US" sz="2600" dirty="0">
              <a:solidFill>
                <a:schemeClr val="tx2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1" indent="0">
              <a:spcBef>
                <a:spcPts val="0"/>
              </a:spcBef>
              <a:buFont typeface="Symbol" charset="2"/>
              <a:buNone/>
            </a:pPr>
            <a:r>
              <a:rPr lang="en-US" altLang="en-US" sz="2600" i="1" dirty="0"/>
              <a:t>       repeated-part</a:t>
            </a:r>
            <a:r>
              <a:rPr lang="en-US" altLang="en-US" sz="2600" dirty="0"/>
              <a:t>  </a:t>
            </a:r>
          </a:p>
          <a:p>
            <a:pPr marL="0" lvl="1" indent="0">
              <a:spcBef>
                <a:spcPts val="0"/>
              </a:spcBef>
              <a:buFont typeface="Symbol" charset="2"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   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lvl="1">
              <a:buFont typeface="Symbol" charset="2"/>
              <a:buNone/>
            </a:pPr>
            <a:endParaRPr lang="en-US" altLang="en-US" sz="1800" dirty="0"/>
          </a:p>
          <a:p>
            <a:r>
              <a:rPr lang="en-US" altLang="en-US" dirty="0"/>
              <a:t>When a </a:t>
            </a:r>
            <a:r>
              <a:rPr lang="en-US" dirty="0">
                <a:solidFill>
                  <a:srgbClr val="7F0055"/>
                </a:solidFill>
                <a:latin typeface="Courier" charset="0"/>
              </a:rPr>
              <a:t>for </a:t>
            </a:r>
            <a:r>
              <a:rPr lang="en-US" altLang="en-US" dirty="0"/>
              <a:t>loop is encountered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the </a:t>
            </a:r>
            <a:r>
              <a:rPr lang="en-US" altLang="en-US" i="1" dirty="0"/>
              <a:t>initial-statement</a:t>
            </a:r>
            <a:r>
              <a:rPr lang="en-US" altLang="en-US" dirty="0"/>
              <a:t> is executed, usually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= 0;</a:t>
            </a:r>
          </a:p>
          <a:p>
            <a:pPr lvl="2">
              <a:lnSpc>
                <a:spcPct val="110000"/>
              </a:lnSpc>
            </a:pPr>
            <a:r>
              <a:rPr lang="en-US" altLang="en-US" sz="2200" dirty="0">
                <a:latin typeface="Times New Roman" panose="02020603050405020304" pitchFamily="18" charset="0"/>
                <a:ea typeface="Courier" charset="0"/>
                <a:cs typeface="Times New Roman" panose="02020603050405020304" pitchFamily="18" charset="0"/>
              </a:rPr>
              <a:t>The </a:t>
            </a:r>
            <a:r>
              <a:rPr lang="en-US" altLang="en-US" sz="2200" i="1" dirty="0">
                <a:latin typeface="Times New Roman" panose="02020603050405020304" pitchFamily="18" charset="0"/>
                <a:ea typeface="Courier" charset="0"/>
                <a:cs typeface="Times New Roman" panose="02020603050405020304" pitchFamily="18" charset="0"/>
              </a:rPr>
              <a:t>initial-statement</a:t>
            </a:r>
            <a:r>
              <a:rPr lang="en-US" altLang="en-US" sz="2200" dirty="0">
                <a:latin typeface="Times New Roman" panose="02020603050405020304" pitchFamily="18" charset="0"/>
                <a:ea typeface="Courier" charset="0"/>
                <a:cs typeface="Times New Roman" panose="02020603050405020304" pitchFamily="18" charset="0"/>
              </a:rPr>
              <a:t> is only executed once, when the loop is entered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the</a:t>
            </a:r>
            <a:r>
              <a:rPr lang="en-US" altLang="en-US" i="1" dirty="0"/>
              <a:t> loop-test</a:t>
            </a:r>
            <a:r>
              <a:rPr lang="en-US" altLang="en-US" dirty="0"/>
              <a:t> evaluates to true or false 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if the  </a:t>
            </a:r>
            <a:r>
              <a:rPr lang="en-US" altLang="en-US" i="1" dirty="0"/>
              <a:t>loop-test</a:t>
            </a:r>
            <a:r>
              <a:rPr lang="en-US" altLang="en-US" dirty="0"/>
              <a:t> is false, the for loop is terminated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if </a:t>
            </a:r>
            <a:r>
              <a:rPr lang="en-US" altLang="en-US" i="1" dirty="0"/>
              <a:t>loop-test</a:t>
            </a:r>
            <a:r>
              <a:rPr lang="en-US" altLang="en-US" dirty="0"/>
              <a:t> is true, the </a:t>
            </a:r>
            <a:r>
              <a:rPr lang="en-US" altLang="en-US" i="1" dirty="0"/>
              <a:t>repeated-part</a:t>
            </a:r>
            <a:r>
              <a:rPr lang="en-US" altLang="en-US" dirty="0"/>
              <a:t> is executed and the </a:t>
            </a:r>
            <a:r>
              <a:rPr lang="en-US" altLang="en-US" i="1" dirty="0"/>
              <a:t>update-step</a:t>
            </a:r>
            <a:r>
              <a:rPr lang="en-US" altLang="en-US" dirty="0"/>
              <a:t> executes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316493900</TotalTime>
  <Pages>72</Pages>
  <Words>2939</Words>
  <Application>Microsoft Macintosh PowerPoint</Application>
  <PresentationFormat>On-screen Show (4:3)</PresentationFormat>
  <Paragraphs>452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Albertus Medium</vt:lpstr>
      <vt:lpstr>Book Antiqua</vt:lpstr>
      <vt:lpstr>Courier</vt:lpstr>
      <vt:lpstr>Courier New</vt:lpstr>
      <vt:lpstr>Symbol</vt:lpstr>
      <vt:lpstr>Times New Roman</vt:lpstr>
      <vt:lpstr>Arial</vt:lpstr>
      <vt:lpstr>Office Theme</vt:lpstr>
      <vt:lpstr>Document</vt:lpstr>
      <vt:lpstr>Chart</vt:lpstr>
      <vt:lpstr>Chapter 8  Repetition</vt:lpstr>
      <vt:lpstr>Goals</vt:lpstr>
      <vt:lpstr>Repetitive Control</vt:lpstr>
      <vt:lpstr>Why is repetition needed?</vt:lpstr>
      <vt:lpstr>Crazy way to average 100 values</vt:lpstr>
      <vt:lpstr>The  Determinate Loop Pattern</vt:lpstr>
      <vt:lpstr>PowerPoint Presentation</vt:lpstr>
      <vt:lpstr>  Determinate Loops</vt:lpstr>
      <vt:lpstr>The for loop</vt:lpstr>
      <vt:lpstr>Flow Chart View of a for loop</vt:lpstr>
      <vt:lpstr>Use a for loop to produce an average</vt:lpstr>
      <vt:lpstr>Operators ++ and --</vt:lpstr>
      <vt:lpstr>Other Assignment Operators</vt:lpstr>
      <vt:lpstr>Determinate Loops with Grid Object</vt:lpstr>
      <vt:lpstr>The Determinate Loop Pattern Find the Range of Test Scores</vt:lpstr>
      <vt:lpstr>Analysis </vt:lpstr>
      <vt:lpstr>Design</vt:lpstr>
      <vt:lpstr>Design (an Algorithm)</vt:lpstr>
      <vt:lpstr>Design</vt:lpstr>
      <vt:lpstr>Design   continued</vt:lpstr>
      <vt:lpstr>Design</vt:lpstr>
      <vt:lpstr>Implementation</vt:lpstr>
      <vt:lpstr>Why bother?</vt:lpstr>
      <vt:lpstr>Algorithmic Pattern  The Indeterminate Loop</vt:lpstr>
      <vt:lpstr>Some Events that terminate indeterminate loops</vt:lpstr>
      <vt:lpstr>PowerPoint Presentation</vt:lpstr>
      <vt:lpstr>The while loop</vt:lpstr>
      <vt:lpstr>Flow chart view of while-loop execution</vt:lpstr>
      <vt:lpstr>while Statement as a Determinate Loop</vt:lpstr>
      <vt:lpstr>Indeterminate Loop Pattern with Grid</vt:lpstr>
      <vt:lpstr>Indeterminate Loop Using a Sentinel</vt:lpstr>
      <vt:lpstr>Priming Read</vt:lpstr>
      <vt:lpstr>Using cin &gt;&gt; as a Loop Test</vt:lpstr>
      <vt:lpstr>Infinite Loops</vt:lpstr>
      <vt:lpstr>The do while Statement</vt:lpstr>
      <vt:lpstr>Flow chart view of do while</vt:lpstr>
      <vt:lpstr>Why another loop?</vt:lpstr>
      <vt:lpstr>Equivalent while loop</vt:lpstr>
      <vt:lpstr>Loop Selection and Design </vt:lpstr>
      <vt:lpstr>Determine Which Type of Loop to Use </vt:lpstr>
      <vt:lpstr>Determine the Loop Test</vt:lpstr>
      <vt:lpstr>Write the Statements to be Repeated </vt:lpstr>
      <vt:lpstr>Bring the Loop one Step Closer to Termination</vt:lpstr>
      <vt:lpstr>Initialize Objects if Necessary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Fundamentals with C++</dc:title>
  <dc:subject/>
  <dc:creator>Rick Mercer - University of Arizona, Tucson AZ</dc:creator>
  <cp:keywords/>
  <dc:description/>
  <cp:lastModifiedBy>Microsoft Office User</cp:lastModifiedBy>
  <cp:revision>102</cp:revision>
  <cp:lastPrinted>1998-02-18T19:41:22Z</cp:lastPrinted>
  <dcterms:created xsi:type="dcterms:W3CDTF">1995-07-23T21:08:00Z</dcterms:created>
  <dcterms:modified xsi:type="dcterms:W3CDTF">2018-01-05T19:42:18Z</dcterms:modified>
</cp:coreProperties>
</file>