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udio/unknown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9" r:id="rId12"/>
    <p:sldId id="266" r:id="rId13"/>
    <p:sldId id="270" r:id="rId14"/>
    <p:sldId id="275" r:id="rId15"/>
    <p:sldId id="272" r:id="rId16"/>
    <p:sldId id="273" r:id="rId17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5493"/>
    <a:srgbClr val="0432FF"/>
    <a:srgbClr val="00005C"/>
    <a:srgbClr val="00003B"/>
    <a:srgbClr val="00007D"/>
    <a:srgbClr val="00002B"/>
    <a:srgbClr val="000094"/>
    <a:srgbClr val="B50069"/>
    <a:srgbClr val="FF0066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633"/>
  </p:normalViewPr>
  <p:slideViewPr>
    <p:cSldViewPr>
      <p:cViewPr>
        <p:scale>
          <a:sx n="83" d="100"/>
          <a:sy n="83" d="100"/>
        </p:scale>
        <p:origin x="1928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39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71513" y="8305800"/>
            <a:ext cx="5576887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defRPr/>
            </a:pPr>
            <a:r>
              <a:rPr lang="en-US" altLang="en-US" sz="1100" u="sng">
                <a:latin typeface="Book Antiqua" charset="0"/>
              </a:rPr>
              <a:t>Computing Fundamentals with C++</a:t>
            </a:r>
            <a:r>
              <a:rPr lang="en-US" altLang="en-US" sz="1100">
                <a:latin typeface="Book Antiqua" charset="0"/>
              </a:rPr>
              <a:t>, Object-Oriented Programming and Design, 2nd Edition  Rick Mercer, 1999  Franklin, Beedle, and Associates</a:t>
            </a:r>
          </a:p>
        </p:txBody>
      </p:sp>
    </p:spTree>
    <p:extLst>
      <p:ext uri="{BB962C8B-B14F-4D97-AF65-F5344CB8AC3E}">
        <p14:creationId xmlns:p14="http://schemas.microsoft.com/office/powerpoint/2010/main" val="2013285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0225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notes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81750" y="8743950"/>
            <a:ext cx="406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r">
              <a:defRPr/>
            </a:pPr>
            <a:fld id="{C83E1C37-28E1-7547-B619-D6C7C2D0C5AF}" type="slidenum">
              <a:rPr lang="en-US" altLang="en-US" sz="1400">
                <a:latin typeface="Book Antiqua" charset="0"/>
              </a:rPr>
              <a:pPr algn="r">
                <a:defRPr/>
              </a:pPr>
              <a:t>‹#›</a:t>
            </a:fld>
            <a:endParaRPr lang="en-US" altLang="en-US" sz="1400">
              <a:latin typeface="Book Antiq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3750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50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148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ctr">
              <a:defRPr i="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2pPr marL="395288" indent="-280988">
              <a:buFont typeface="Arial" charset="0"/>
              <a:buChar char="•"/>
              <a:defRPr sz="2800">
                <a:latin typeface="Times New Roman" charset="0"/>
                <a:ea typeface="Times New Roman" charset="0"/>
                <a:cs typeface="Times New Roman" charset="0"/>
              </a:defRPr>
            </a:lvl2pPr>
            <a:lvl3pPr marL="928688" indent="-349250">
              <a:buFont typeface="Arial" charset="0"/>
              <a:buChar char="•"/>
              <a:defRPr sz="2600">
                <a:latin typeface="Times New Roman" charset="0"/>
                <a:ea typeface="Times New Roman" charset="0"/>
                <a:cs typeface="Times New Roman" charset="0"/>
              </a:defRPr>
            </a:lvl3pPr>
            <a:lvl4pPr marL="1327150" indent="-284163">
              <a:buFont typeface="Arial" charset="0"/>
              <a:buChar char="•"/>
              <a:defRPr sz="2400">
                <a:latin typeface="Times New Roman" charset="0"/>
                <a:ea typeface="Times New Roman" charset="0"/>
                <a:cs typeface="Times New Roman" charset="0"/>
              </a:defRPr>
            </a:lvl4pPr>
            <a:lvl5pPr marL="1766888" indent="-233363">
              <a:buFont typeface="Arial" charset="0"/>
              <a:buChar char="•"/>
              <a:defRPr sz="2000">
                <a:latin typeface="Times New Roman" charset="0"/>
                <a:ea typeface="Times New Roman" charset="0"/>
                <a:cs typeface="Times New Roman" charset="0"/>
              </a:defRPr>
            </a:lvl5pPr>
          </a:lstStyle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241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42900"/>
            <a:ext cx="853440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Master title style enlarged a bit to allow for two lines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57400"/>
            <a:ext cx="8229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dirty="0"/>
              <a:t>Second Level -- actually the first level 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</a:t>
            </a:r>
            <a:r>
              <a:rPr lang="en-US" altLang="en-US" dirty="0" smtClean="0"/>
              <a:t>Level</a:t>
            </a: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marL="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4000" i="0" kern="1200">
          <a:solidFill>
            <a:srgbClr val="001762"/>
          </a:solidFill>
          <a:latin typeface="Arial" charset="0"/>
          <a:ea typeface="Arial" charset="0"/>
          <a:cs typeface="Arial" charset="0"/>
        </a:defRPr>
      </a:lvl1pPr>
      <a:lvl2pPr marL="1881188" algn="l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4000" i="1">
          <a:solidFill>
            <a:srgbClr val="001762"/>
          </a:solidFill>
          <a:latin typeface="Times New Roman" charset="0"/>
        </a:defRPr>
      </a:lvl2pPr>
      <a:lvl3pPr marL="1881188" algn="l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4000" i="1">
          <a:solidFill>
            <a:srgbClr val="001762"/>
          </a:solidFill>
          <a:latin typeface="Times New Roman" charset="0"/>
        </a:defRPr>
      </a:lvl3pPr>
      <a:lvl4pPr marL="1881188" algn="l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4000" i="1">
          <a:solidFill>
            <a:srgbClr val="001762"/>
          </a:solidFill>
          <a:latin typeface="Times New Roman" charset="0"/>
        </a:defRPr>
      </a:lvl4pPr>
      <a:lvl5pPr marL="1881188" algn="l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4000" i="1">
          <a:solidFill>
            <a:srgbClr val="001762"/>
          </a:solidFill>
          <a:latin typeface="Times New Roman" charset="0"/>
        </a:defRPr>
      </a:lvl5pPr>
      <a:lvl6pPr marL="2338388" algn="l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4000" i="1">
          <a:solidFill>
            <a:srgbClr val="001762"/>
          </a:solidFill>
          <a:latin typeface="Times New Roman" charset="0"/>
        </a:defRPr>
      </a:lvl6pPr>
      <a:lvl7pPr marL="2795588" algn="l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4000" i="1">
          <a:solidFill>
            <a:srgbClr val="001762"/>
          </a:solidFill>
          <a:latin typeface="Times New Roman" charset="0"/>
        </a:defRPr>
      </a:lvl7pPr>
      <a:lvl8pPr marL="3252788" algn="l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4000" i="1">
          <a:solidFill>
            <a:srgbClr val="001762"/>
          </a:solidFill>
          <a:latin typeface="Times New Roman" charset="0"/>
        </a:defRPr>
      </a:lvl8pPr>
      <a:lvl9pPr marL="3709988" algn="l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4000" i="1">
          <a:solidFill>
            <a:srgbClr val="001762"/>
          </a:solidFill>
          <a:latin typeface="Times New Roman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0"/>
        </a:spcAft>
        <a:defRPr sz="20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395288" indent="-2809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Arial" charset="0"/>
        <a:buChar char="•"/>
        <a:defRPr sz="3000" kern="1200">
          <a:solidFill>
            <a:schemeClr val="tx1"/>
          </a:solidFill>
          <a:latin typeface="Baskerville" charset="0"/>
          <a:ea typeface="Baskerville" charset="0"/>
          <a:cs typeface="Baskerville" charset="0"/>
        </a:defRPr>
      </a:lvl2pPr>
      <a:lvl3pPr marL="928688" indent="-3492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Arial" charset="0"/>
        <a:buChar char="•"/>
        <a:defRPr sz="2600" kern="1200">
          <a:solidFill>
            <a:schemeClr val="tx1"/>
          </a:solidFill>
          <a:latin typeface="Baskerville" charset="0"/>
          <a:ea typeface="Baskerville" charset="0"/>
          <a:cs typeface="Baskerville" charset="0"/>
        </a:defRPr>
      </a:lvl3pPr>
      <a:lvl4pPr marL="1327150" indent="-28416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Arial" charset="0"/>
        <a:buChar char="•"/>
        <a:defRPr sz="2200" kern="1200">
          <a:solidFill>
            <a:schemeClr val="tx1"/>
          </a:solidFill>
          <a:latin typeface="Baskerville" charset="0"/>
          <a:ea typeface="Baskerville" charset="0"/>
          <a:cs typeface="Baskerville" charset="0"/>
        </a:defRPr>
      </a:lvl4pPr>
      <a:lvl5pPr marL="1766888" indent="-23336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Arial" charset="0"/>
        <a:buChar char="•"/>
        <a:defRPr sz="2000" kern="1200">
          <a:solidFill>
            <a:schemeClr val="tx1"/>
          </a:solidFill>
          <a:latin typeface="Baskerville" charset="0"/>
          <a:ea typeface="Baskerville" charset="0"/>
          <a:cs typeface="Baskerville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152400" y="609600"/>
            <a:ext cx="8545512" cy="2551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ctr">
              <a:spcBef>
                <a:spcPct val="20000"/>
              </a:spcBef>
              <a:defRPr/>
            </a:pPr>
            <a:endParaRPr lang="en-US" altLang="en-US" sz="4000" dirty="0">
              <a:solidFill>
                <a:srgbClr val="00005C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en-US" sz="2000" dirty="0">
              <a:solidFill>
                <a:srgbClr val="00005C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en-US" sz="2000" dirty="0">
              <a:solidFill>
                <a:srgbClr val="00005C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en-US" sz="2000" dirty="0">
              <a:solidFill>
                <a:srgbClr val="00005C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en-US" sz="2000" dirty="0">
              <a:solidFill>
                <a:srgbClr val="00005C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Book Antiqua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3CCE81-8121-443A-9542-7CAAB5BD94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990600"/>
            <a:ext cx="7859712" cy="1397000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altLang="en-US" sz="3600" dirty="0"/>
              <a:t>Chapter </a:t>
            </a:r>
            <a:r>
              <a:rPr lang="en-US" altLang="en-US" sz="3600" dirty="0" smtClean="0"/>
              <a:t>9</a:t>
            </a:r>
            <a:r>
              <a:rPr lang="en-US" altLang="en-US" sz="4000" dirty="0" smtClean="0"/>
              <a:t> 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 smtClean="0"/>
              <a:t>File Streams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0226286-5463-47BB-966A-826C5A148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754438"/>
            <a:ext cx="8229600" cy="2112962"/>
          </a:xfrm>
        </p:spPr>
        <p:txBody>
          <a:bodyPr/>
          <a:lstStyle/>
          <a:p>
            <a:pPr algn="l"/>
            <a:r>
              <a:rPr lang="en-US" altLang="en-US" b="0" dirty="0">
                <a:latin typeface="Arial" charset="0"/>
                <a:ea typeface="Arial" charset="0"/>
                <a:cs typeface="Arial" charset="0"/>
              </a:rPr>
              <a:t>3rd Edition</a:t>
            </a:r>
          </a:p>
          <a:p>
            <a:pPr algn="l"/>
            <a:r>
              <a:rPr lang="en-US" altLang="en-US" sz="3300" b="0" dirty="0" smtClean="0">
                <a:latin typeface="Arial" charset="0"/>
                <a:ea typeface="Arial" charset="0"/>
                <a:cs typeface="Arial" charset="0"/>
              </a:rPr>
              <a:t>Computing </a:t>
            </a:r>
            <a:r>
              <a:rPr lang="en-US" altLang="en-US" sz="3300" b="0" dirty="0">
                <a:latin typeface="Arial" charset="0"/>
                <a:ea typeface="Arial" charset="0"/>
                <a:cs typeface="Arial" charset="0"/>
              </a:rPr>
              <a:t>Fundamentals with C</a:t>
            </a:r>
            <a:r>
              <a:rPr lang="en-US" altLang="en-US" sz="3300" b="0" dirty="0" smtClean="0">
                <a:latin typeface="Arial" charset="0"/>
                <a:ea typeface="Arial" charset="0"/>
                <a:cs typeface="Arial" charset="0"/>
              </a:rPr>
              <a:t>++</a:t>
            </a:r>
            <a:endParaRPr lang="en-US" altLang="en-US" sz="3300" b="0" dirty="0">
              <a:latin typeface="Arial" charset="0"/>
              <a:ea typeface="Arial" charset="0"/>
              <a:cs typeface="Arial" charset="0"/>
            </a:endParaRPr>
          </a:p>
          <a:p>
            <a:pPr algn="l">
              <a:spcBef>
                <a:spcPts val="1200"/>
              </a:spcBef>
            </a:pPr>
            <a:r>
              <a:rPr lang="en-US" altLang="en-US" b="0" dirty="0">
                <a:latin typeface="Arial" charset="0"/>
                <a:ea typeface="Arial" charset="0"/>
                <a:cs typeface="Arial" charset="0"/>
              </a:rPr>
              <a:t>Rick Mercer</a:t>
            </a:r>
          </a:p>
          <a:p>
            <a:pPr algn="l"/>
            <a:r>
              <a:rPr lang="en-US" altLang="en-US" b="0" dirty="0">
                <a:latin typeface="Arial" charset="0"/>
                <a:ea typeface="Arial" charset="0"/>
                <a:cs typeface="Arial" charset="0"/>
              </a:rPr>
              <a:t>Franklin, </a:t>
            </a:r>
            <a:r>
              <a:rPr lang="en-US" altLang="en-US" b="0" dirty="0" err="1">
                <a:latin typeface="Arial" charset="0"/>
                <a:ea typeface="Arial" charset="0"/>
                <a:cs typeface="Arial" charset="0"/>
              </a:rPr>
              <a:t>Beedle</a:t>
            </a:r>
            <a:r>
              <a:rPr lang="en-US" altLang="en-US" b="0" dirty="0">
                <a:latin typeface="Arial" charset="0"/>
                <a:ea typeface="Arial" charset="0"/>
                <a:cs typeface="Arial" charset="0"/>
              </a:rPr>
              <a:t> &amp; Associates</a:t>
            </a:r>
          </a:p>
        </p:txBody>
      </p:sp>
    </p:spTree>
    <p:extLst>
      <p:ext uri="{BB962C8B-B14F-4D97-AF65-F5344CB8AC3E}">
        <p14:creationId xmlns:p14="http://schemas.microsoft.com/office/powerpoint/2010/main" val="1552336448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sz="3600"/>
              <a:t>Read until end of file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8001000" cy="4876800"/>
          </a:xfrm>
          <a:noFill/>
          <a:ln/>
        </p:spPr>
        <p:txBody>
          <a:bodyPr lIns="92075" tIns="46038" rIns="92075" bIns="46038"/>
          <a:lstStyle/>
          <a:p>
            <a:r>
              <a:rPr lang="en-US" sz="2200" b="0" dirty="0" err="1">
                <a:solidFill>
                  <a:srgbClr val="005032"/>
                </a:solidFill>
                <a:latin typeface="Courier" charset="0"/>
                <a:ea typeface="Courier" charset="0"/>
                <a:cs typeface="Courier" charset="0"/>
              </a:rPr>
              <a:t>ifstream</a:t>
            </a:r>
            <a:r>
              <a:rPr lang="en-US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inFile</a:t>
            </a:r>
            <a:r>
              <a:rPr lang="en-US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2200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en-US" sz="2200" b="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input.data</a:t>
            </a:r>
            <a:r>
              <a:rPr lang="en-US" sz="2200" b="0" dirty="0" smtClean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en-US" sz="22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);   </a:t>
            </a:r>
            <a:r>
              <a:rPr lang="en-US" sz="2200" b="0" i="1" dirty="0" err="1" smtClean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input.data</a:t>
            </a:r>
            <a:endParaRPr lang="en-US" sz="2200" b="0" i="1" dirty="0">
              <a:solidFill>
                <a:srgbClr val="00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2200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double</a:t>
            </a:r>
            <a:r>
              <a:rPr lang="en-US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number, sum = 0.0;</a:t>
            </a:r>
          </a:p>
          <a:p>
            <a:r>
              <a:rPr lang="mr-IN" sz="2200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mr-IN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mr-IN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 0;</a:t>
            </a:r>
          </a:p>
          <a:p>
            <a:r>
              <a:rPr lang="en-US" sz="2200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while</a:t>
            </a:r>
            <a:r>
              <a:rPr lang="en-US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(</a:t>
            </a:r>
            <a:r>
              <a:rPr lang="en-US" sz="22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inFile</a:t>
            </a:r>
            <a:r>
              <a:rPr lang="en-US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&gt;&gt; number) {</a:t>
            </a:r>
          </a:p>
          <a:p>
            <a:r>
              <a:rPr lang="en-US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sum += number;</a:t>
            </a:r>
          </a:p>
          <a:p>
            <a:r>
              <a:rPr lang="mr-IN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22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mr-IN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++;</a:t>
            </a:r>
          </a:p>
          <a:p>
            <a:r>
              <a:rPr lang="mr-IN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}</a:t>
            </a:r>
          </a:p>
          <a:p>
            <a:r>
              <a:rPr lang="mr-IN" sz="22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mr-IN" sz="2200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mr-IN" sz="2200" b="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Average</a:t>
            </a:r>
            <a:r>
              <a:rPr lang="mr-IN" sz="2200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: "</a:t>
            </a:r>
            <a:r>
              <a:rPr lang="mr-IN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(</a:t>
            </a:r>
            <a:r>
              <a:rPr lang="mr-IN" sz="22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sum</a:t>
            </a:r>
            <a:r>
              <a:rPr lang="mr-IN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/ </a:t>
            </a:r>
            <a:r>
              <a:rPr lang="mr-IN" sz="22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mr-IN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 &lt;&lt; </a:t>
            </a:r>
            <a:r>
              <a:rPr lang="mr-IN" sz="22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mr-IN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  <a:endParaRPr lang="en-US" altLang="en-US" sz="2200" b="0" dirty="0" smtClean="0">
              <a:latin typeface="Courier" charset="0"/>
              <a:ea typeface="Courier" charset="0"/>
              <a:cs typeface="Courier" charset="0"/>
            </a:endParaRPr>
          </a:p>
          <a:p>
            <a:pPr>
              <a:lnSpc>
                <a:spcPct val="90000"/>
              </a:lnSpc>
            </a:pPr>
            <a:endParaRPr lang="en-US" altLang="en-US" sz="2100" b="0" dirty="0" smtClean="0">
              <a:latin typeface="Courier Regular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100" b="0" i="1" dirty="0" smtClean="0">
                <a:latin typeface="Times New Roman" charset="0"/>
                <a:ea typeface="Times New Roman" charset="0"/>
                <a:cs typeface="Times New Roman" charset="0"/>
              </a:rPr>
              <a:t>Output</a:t>
            </a:r>
            <a:endParaRPr lang="en-US" altLang="en-US" sz="2100" b="0" i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72200" y="2254984"/>
            <a:ext cx="1143000" cy="1631216"/>
          </a:xfrm>
          <a:prstGeom prst="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14300" lvl="1" indent="0">
              <a:spcBef>
                <a:spcPts val="0"/>
              </a:spcBef>
              <a:buNone/>
            </a:pPr>
            <a:r>
              <a:rPr lang="en-US" altLang="en-US" sz="2000" dirty="0">
                <a:latin typeface="Courier" charset="0"/>
                <a:ea typeface="Courier" charset="0"/>
                <a:cs typeface="Courier" charset="0"/>
              </a:rPr>
              <a:t>70.0</a:t>
            </a:r>
          </a:p>
          <a:p>
            <a:pPr marL="114300" lvl="1" indent="0">
              <a:spcBef>
                <a:spcPts val="0"/>
              </a:spcBef>
              <a:buNone/>
            </a:pPr>
            <a:r>
              <a:rPr lang="en-US" altLang="en-US" sz="2000" dirty="0" smtClean="0">
                <a:latin typeface="Courier" charset="0"/>
                <a:ea typeface="Courier" charset="0"/>
                <a:cs typeface="Courier" charset="0"/>
              </a:rPr>
              <a:t>80.0</a:t>
            </a:r>
            <a:endParaRPr lang="en-US" altLang="en-US" sz="2000" dirty="0">
              <a:latin typeface="Courier" charset="0"/>
              <a:ea typeface="Courier" charset="0"/>
              <a:cs typeface="Courier" charset="0"/>
            </a:endParaRPr>
          </a:p>
          <a:p>
            <a:pPr marL="114300" lvl="1" indent="0">
              <a:spcBef>
                <a:spcPts val="0"/>
              </a:spcBef>
              <a:buNone/>
            </a:pPr>
            <a:r>
              <a:rPr lang="en-US" altLang="en-US" sz="2000" dirty="0" smtClean="0">
                <a:latin typeface="Courier" charset="0"/>
                <a:ea typeface="Courier" charset="0"/>
                <a:cs typeface="Courier" charset="0"/>
              </a:rPr>
              <a:t>90.0</a:t>
            </a:r>
            <a:endParaRPr lang="en-US" altLang="en-US" sz="2000" dirty="0">
              <a:latin typeface="Courier" charset="0"/>
              <a:ea typeface="Courier" charset="0"/>
              <a:cs typeface="Courier" charset="0"/>
            </a:endParaRPr>
          </a:p>
          <a:p>
            <a:pPr marL="114300" lvl="1" indent="0">
              <a:spcBef>
                <a:spcPts val="0"/>
              </a:spcBef>
              <a:buNone/>
            </a:pPr>
            <a:r>
              <a:rPr lang="en-US" altLang="en-US" sz="2000" dirty="0" smtClean="0">
                <a:latin typeface="Courier" charset="0"/>
                <a:ea typeface="Courier" charset="0"/>
                <a:cs typeface="Courier" charset="0"/>
              </a:rPr>
              <a:t>75.0</a:t>
            </a:r>
            <a:endParaRPr lang="en-US" altLang="en-US" sz="2000" dirty="0">
              <a:latin typeface="Courier" charset="0"/>
              <a:ea typeface="Courier" charset="0"/>
              <a:cs typeface="Courier" charset="0"/>
            </a:endParaRPr>
          </a:p>
          <a:p>
            <a:pPr marL="114300" lvl="1" indent="0">
              <a:spcBef>
                <a:spcPts val="0"/>
              </a:spcBef>
              <a:buNone/>
            </a:pPr>
            <a:r>
              <a:rPr lang="en-US" altLang="en-US" sz="2000" dirty="0" smtClean="0">
                <a:latin typeface="Courier" charset="0"/>
                <a:ea typeface="Courier" charset="0"/>
                <a:cs typeface="Courier" charset="0"/>
              </a:rPr>
              <a:t>85.0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5179418"/>
            <a:ext cx="2362200" cy="400110"/>
          </a:xfrm>
          <a:prstGeom prst="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2pPr marL="114300" lvl="1" indent="0">
              <a:spcBef>
                <a:spcPts val="0"/>
              </a:spcBef>
              <a:buNone/>
              <a:defRPr sz="2000">
                <a:latin typeface="Courier" charset="0"/>
                <a:ea typeface="Courier" charset="0"/>
                <a:cs typeface="Courier" charset="0"/>
              </a:defRPr>
            </a:lvl2pPr>
          </a:lstStyle>
          <a:p>
            <a:r>
              <a:rPr lang="en-US" altLang="en-US" sz="2000" dirty="0">
                <a:latin typeface="Courier" charset="0"/>
                <a:ea typeface="Courier" charset="0"/>
                <a:cs typeface="Courier" charset="0"/>
              </a:rPr>
              <a:t>Average: 70</a:t>
            </a:r>
          </a:p>
        </p:txBody>
      </p:sp>
    </p:spTree>
    <p:extLst>
      <p:ext uri="{BB962C8B-B14F-4D97-AF65-F5344CB8AC3E}">
        <p14:creationId xmlns:p14="http://schemas.microsoft.com/office/powerpoint/2010/main" val="109319331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" y="342900"/>
            <a:ext cx="8763000" cy="13335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3700" dirty="0" smtClean="0"/>
              <a:t>Mixing </a:t>
            </a:r>
            <a:r>
              <a:rPr lang="en-US" altLang="en-US" sz="3700" dirty="0"/>
              <a:t>Numbers and Strings</a:t>
            </a:r>
            <a:endParaRPr lang="en-US" altLang="en-US" sz="3600" dirty="0"/>
          </a:p>
        </p:txBody>
      </p:sp>
      <p:sp>
        <p:nvSpPr>
          <p:cNvPr id="284675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267200"/>
          </a:xfrm>
          <a:noFill/>
          <a:ln/>
        </p:spPr>
        <p:txBody>
          <a:bodyPr lIns="92075" tIns="46038" rIns="92075" bIns="46038"/>
          <a:lstStyle/>
          <a:p>
            <a:pPr lvl="1"/>
            <a:r>
              <a:rPr lang="en-US" altLang="en-US" dirty="0"/>
              <a:t>Use care when input has a mix of numeric and alphanumeric </a:t>
            </a:r>
            <a:r>
              <a:rPr lang="en-US" altLang="en-US" dirty="0" smtClean="0"/>
              <a:t>data.  In this code, the first </a:t>
            </a:r>
            <a:r>
              <a:rPr lang="en-US" altLang="en-US" dirty="0" err="1" smtClean="0">
                <a:latin typeface="Courier" charset="0"/>
                <a:ea typeface="Courier" charset="0"/>
                <a:cs typeface="Courier" charset="0"/>
              </a:rPr>
              <a:t>cin</a:t>
            </a:r>
            <a:r>
              <a:rPr lang="en-US" altLang="en-US" dirty="0" smtClean="0"/>
              <a:t> fails</a:t>
            </a: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0" dirty="0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double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hours, rate;</a:t>
            </a: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 err="1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Courier" charset="0"/>
                <a:ea typeface="Courier" charset="0"/>
                <a:cs typeface="Courier" charset="0"/>
              </a:rPr>
              <a:t>exemptions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 smtClean="0">
                <a:solidFill>
                  <a:srgbClr val="005032"/>
                </a:solidFill>
                <a:latin typeface="Courier" charset="0"/>
                <a:ea typeface="Courier" charset="0"/>
                <a:cs typeface="Courier" charset="0"/>
              </a:rPr>
              <a:t>string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Courier" charset="0"/>
                <a:ea typeface="Courier" charset="0"/>
                <a:cs typeface="Courier" charset="0"/>
              </a:rPr>
              <a:t>maritalStatus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 smtClean="0">
                <a:solidFill>
                  <a:srgbClr val="005032"/>
                </a:solidFill>
                <a:latin typeface="Courier" charset="0"/>
                <a:ea typeface="Courier" charset="0"/>
                <a:cs typeface="Courier" charset="0"/>
              </a:rPr>
              <a:t>string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lastName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firstName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 err="1" smtClean="0">
                <a:solidFill>
                  <a:srgbClr val="005032"/>
                </a:solidFill>
                <a:latin typeface="Courier" charset="0"/>
                <a:ea typeface="Courier" charset="0"/>
                <a:cs typeface="Courier" charset="0"/>
              </a:rPr>
              <a:t>ifstream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inFile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en-US" b="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payroll.txt</a:t>
            </a:r>
            <a:r>
              <a:rPr lang="en-US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);</a:t>
            </a: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while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inFile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&gt;&gt; hours &gt;&gt; rate </a:t>
            </a:r>
            <a:endParaRPr lang="en-US" b="0" dirty="0" smtClean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          &gt;&gt; </a:t>
            </a:r>
            <a:r>
              <a:rPr lang="en-US" b="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maritalStatus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&gt;&gt; 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exemptions</a:t>
            </a:r>
            <a:endParaRPr lang="en-US" b="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  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  </a:t>
            </a:r>
            <a:r>
              <a:rPr lang="mr-IN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&gt;&gt;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firstName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&gt;&gt;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lastName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 {</a:t>
            </a:r>
          </a:p>
          <a:p>
            <a:pPr marL="342900" indent="-342900">
              <a:buFont typeface="Arial" charset="0"/>
              <a:buChar char="•"/>
            </a:pPr>
            <a:r>
              <a:rPr lang="en-US" altLang="en-US" sz="2800" b="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This is an attempt to store a </a:t>
            </a:r>
            <a:r>
              <a:rPr lang="en-US" altLang="en-US" sz="2600" b="0" dirty="0" smtClean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string</a:t>
            </a:r>
            <a:r>
              <a:rPr lang="en-US" altLang="en-US" sz="2800" b="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into an </a:t>
            </a:r>
            <a:r>
              <a:rPr lang="en-US" altLang="en-US" sz="2600" b="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endParaRPr lang="en-US" altLang="en-US" sz="2600" b="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738188" lvl="1" indent="-342900"/>
            <a:r>
              <a:rPr lang="en-US" altLang="en-US" sz="2600" dirty="0" smtClean="0"/>
              <a:t>Need to swap </a:t>
            </a:r>
            <a:r>
              <a:rPr lang="en-US" sz="220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maritalStatus</a:t>
            </a:r>
            <a:r>
              <a:rPr lang="en-US" sz="2600" dirty="0" smtClean="0"/>
              <a:t> with </a:t>
            </a:r>
            <a:r>
              <a:rPr lang="en-US" sz="22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exemptions</a:t>
            </a:r>
            <a:endParaRPr lang="en-US" altLang="en-US" sz="220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pPr lvl="1"/>
            <a:endParaRPr lang="en-US" altLang="en-US" dirty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/>
          </a:p>
          <a:p>
            <a:endParaRPr lang="en-US" altLang="en-US" b="0" dirty="0">
              <a:latin typeface="Courier Regular" charset="0"/>
            </a:endParaRPr>
          </a:p>
          <a:p>
            <a:endParaRPr lang="en-US" altLang="en-US" b="0" dirty="0">
              <a:latin typeface="Courier Regular" charset="0"/>
            </a:endParaRPr>
          </a:p>
          <a:p>
            <a:pPr lvl="1"/>
            <a:endParaRPr lang="en-US" altLang="en-US" dirty="0" smtClean="0"/>
          </a:p>
          <a:p>
            <a:pPr lvl="1"/>
            <a:r>
              <a:rPr lang="en-US" altLang="en-US" dirty="0" smtClean="0"/>
              <a:t>Match </a:t>
            </a:r>
            <a:r>
              <a:rPr lang="en-US" altLang="en-US" dirty="0"/>
              <a:t>input order to file data </a:t>
            </a:r>
            <a:r>
              <a:rPr lang="en-US" altLang="en-US" sz="2400" i="1" dirty="0"/>
              <a:t>or vice versa</a:t>
            </a:r>
          </a:p>
          <a:p>
            <a:pPr lvl="2">
              <a:buSzPct val="65000"/>
            </a:pPr>
            <a:r>
              <a:rPr lang="en-US" altLang="en-US" dirty="0"/>
              <a:t>It is all too easy to get things out of order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65000"/>
              <a:buFont typeface="Desdemona" charset="0"/>
              <a:buChar char="—"/>
            </a:pPr>
            <a:endParaRPr lang="en-US" altLang="en-US" sz="2800" b="0" dirty="0">
              <a:solidFill>
                <a:schemeClr val="tx1"/>
              </a:solidFill>
              <a:latin typeface="Book Antiqua" charset="0"/>
            </a:endParaRPr>
          </a:p>
        </p:txBody>
      </p:sp>
      <p:sp>
        <p:nvSpPr>
          <p:cNvPr id="284676" name="Rectangle 1028"/>
          <p:cNvSpPr>
            <a:spLocks noChangeArrowheads="1"/>
          </p:cNvSpPr>
          <p:nvPr/>
        </p:nvSpPr>
        <p:spPr bwMode="auto">
          <a:xfrm>
            <a:off x="6248400" y="3657600"/>
            <a:ext cx="2667000" cy="6469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marL="0" lvl="1"/>
            <a:r>
              <a:rPr lang="en-US" altLang="en-US" sz="1800" dirty="0"/>
              <a:t>Unexpected </a:t>
            </a:r>
            <a:r>
              <a:rPr lang="en-US" altLang="en-US" sz="1800" dirty="0" smtClean="0"/>
              <a:t>string to </a:t>
            </a:r>
            <a:r>
              <a:rPr lang="en-US" altLang="en-US" sz="1800" dirty="0" err="1" smtClean="0"/>
              <a:t>int</a:t>
            </a:r>
            <a:r>
              <a:rPr lang="en-US" altLang="en-US" sz="1800" dirty="0" smtClean="0"/>
              <a:t> destroys </a:t>
            </a:r>
            <a:r>
              <a:rPr lang="en-US" altLang="en-US" sz="1800" dirty="0"/>
              <a:t>the input stream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343400" y="2590800"/>
            <a:ext cx="4343400" cy="646331"/>
          </a:xfrm>
          <a:prstGeom prst="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1800" dirty="0">
                <a:latin typeface="Courier Regular" charset="0"/>
              </a:rPr>
              <a:t> </a:t>
            </a:r>
            <a:r>
              <a:rPr lang="en-US" altLang="en-US" sz="1800" dirty="0" smtClean="0">
                <a:latin typeface="Courier Regular" charset="0"/>
              </a:rPr>
              <a:t>40.0 8.88 </a:t>
            </a:r>
            <a:r>
              <a:rPr lang="en-US" altLang="en-US" sz="1800" b="1" dirty="0" smtClean="0">
                <a:solidFill>
                  <a:srgbClr val="7030A0"/>
                </a:solidFill>
                <a:latin typeface="Courier Regular" charset="0"/>
              </a:rPr>
              <a:t>3 </a:t>
            </a:r>
            <a:r>
              <a:rPr lang="en-US" altLang="en-US" sz="1800" b="1" dirty="0">
                <a:solidFill>
                  <a:srgbClr val="7030A0"/>
                </a:solidFill>
                <a:latin typeface="Courier Regular" charset="0"/>
              </a:rPr>
              <a:t>S</a:t>
            </a:r>
            <a:r>
              <a:rPr lang="en-US" altLang="en-US" sz="1800" dirty="0">
                <a:latin typeface="Courier Regular" charset="0"/>
              </a:rPr>
              <a:t> Taylor Cook </a:t>
            </a:r>
          </a:p>
          <a:p>
            <a:r>
              <a:rPr lang="en-US" altLang="en-US" sz="1800" dirty="0">
                <a:latin typeface="Courier Regular" charset="0"/>
              </a:rPr>
              <a:t> </a:t>
            </a:r>
            <a:r>
              <a:rPr lang="en-US" altLang="en-US" sz="1800" dirty="0" smtClean="0">
                <a:latin typeface="Courier Regular" charset="0"/>
              </a:rPr>
              <a:t>42.0 7.77 </a:t>
            </a:r>
            <a:r>
              <a:rPr lang="en-US" altLang="en-US" sz="1800" b="1" dirty="0">
                <a:solidFill>
                  <a:srgbClr val="7030A0"/>
                </a:solidFill>
                <a:latin typeface="Courier Regular" charset="0"/>
              </a:rPr>
              <a:t>2 </a:t>
            </a:r>
            <a:r>
              <a:rPr lang="en-US" altLang="en-US" sz="1800" b="1" dirty="0" smtClean="0">
                <a:solidFill>
                  <a:srgbClr val="7030A0"/>
                </a:solidFill>
                <a:latin typeface="Courier Regular" charset="0"/>
              </a:rPr>
              <a:t>M</a:t>
            </a:r>
            <a:r>
              <a:rPr lang="en-US" altLang="en-US" sz="1800" dirty="0" smtClean="0">
                <a:latin typeface="Courier Regular" charset="0"/>
              </a:rPr>
              <a:t> Kelsey </a:t>
            </a:r>
            <a:r>
              <a:rPr lang="en-US" altLang="en-US" sz="1800" dirty="0">
                <a:latin typeface="Courier Regular" charset="0"/>
              </a:rPr>
              <a:t>Woodman</a:t>
            </a:r>
            <a:endParaRPr lang="en-US" sz="1800" dirty="0"/>
          </a:p>
        </p:txBody>
      </p:sp>
      <p:cxnSp>
        <p:nvCxnSpPr>
          <p:cNvPr id="4" name="Straight Connector 3"/>
          <p:cNvCxnSpPr/>
          <p:nvPr/>
        </p:nvCxnSpPr>
        <p:spPr bwMode="auto">
          <a:xfrm flipH="1" flipV="1">
            <a:off x="6248400" y="3163616"/>
            <a:ext cx="609600" cy="49398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83790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84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84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6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 smtClean="0"/>
              <a:t>Indeterminate </a:t>
            </a:r>
            <a:r>
              <a:rPr lang="en-US" altLang="en-US" dirty="0"/>
              <a:t>Loop with More Complex Disk File Input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267200"/>
          </a:xfrm>
          <a:noFill/>
          <a:ln/>
        </p:spPr>
        <p:txBody>
          <a:bodyPr lIns="92075" tIns="46038" rIns="92075" bIns="46038"/>
          <a:lstStyle/>
          <a:p>
            <a:pPr lvl="1"/>
            <a:r>
              <a:rPr lang="en-US" altLang="en-US" dirty="0" smtClean="0"/>
              <a:t>Problem: Count the words in a book</a:t>
            </a:r>
          </a:p>
          <a:p>
            <a:pPr lvl="1"/>
            <a:r>
              <a:rPr lang="en-US" altLang="en-US" dirty="0" smtClean="0"/>
              <a:t>Algorithm</a:t>
            </a:r>
          </a:p>
          <a:p>
            <a:pPr lvl="2"/>
            <a:r>
              <a:rPr lang="en-US" altLang="en-US" dirty="0" smtClean="0"/>
              <a:t>For each line in the input file: </a:t>
            </a:r>
          </a:p>
          <a:p>
            <a:pPr lvl="3"/>
            <a:r>
              <a:rPr lang="en-US" altLang="en-US" dirty="0" smtClean="0"/>
              <a:t>Determine the number of words in that line and add to the running sum </a:t>
            </a:r>
          </a:p>
          <a:p>
            <a:pPr lvl="1"/>
            <a:r>
              <a:rPr lang="en-US" altLang="en-US" dirty="0" smtClean="0"/>
              <a:t>We'll </a:t>
            </a:r>
            <a:r>
              <a:rPr lang="en-US" altLang="en-US" dirty="0"/>
              <a:t>need a loop inside that loop to count the number of words in that line</a:t>
            </a:r>
          </a:p>
          <a:p>
            <a:pPr lvl="1"/>
            <a:r>
              <a:rPr lang="en-US" altLang="en-US" dirty="0" smtClean="0"/>
              <a:t>Each line will be processed until end of file in a loop</a:t>
            </a:r>
          </a:p>
          <a:p>
            <a:pPr lvl="2"/>
            <a:r>
              <a:rPr lang="en-US" altLang="en-US" dirty="0" smtClean="0"/>
              <a:t>We need the </a:t>
            </a:r>
            <a:r>
              <a:rPr lang="en-US" altLang="en-US" sz="2400" dirty="0" err="1" smtClean="0">
                <a:latin typeface="Courier" charset="0"/>
                <a:ea typeface="Courier" charset="0"/>
                <a:cs typeface="Courier" charset="0"/>
              </a:rPr>
              <a:t>getline</a:t>
            </a:r>
            <a:r>
              <a:rPr lang="en-US" altLang="en-US" dirty="0" smtClean="0"/>
              <a:t> function (next slide)</a:t>
            </a:r>
          </a:p>
        </p:txBody>
      </p:sp>
    </p:spTree>
    <p:extLst>
      <p:ext uri="{BB962C8B-B14F-4D97-AF65-F5344CB8AC3E}">
        <p14:creationId xmlns:p14="http://schemas.microsoft.com/office/powerpoint/2010/main" val="157741150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 smtClean="0"/>
              <a:t>The </a:t>
            </a:r>
            <a:r>
              <a:rPr lang="en-US" altLang="en-US" dirty="0" err="1"/>
              <a:t>getline</a:t>
            </a:r>
            <a:r>
              <a:rPr lang="en-US" altLang="en-US" dirty="0"/>
              <a:t> Function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267200"/>
          </a:xfrm>
          <a:noFill/>
          <a:ln/>
        </p:spPr>
        <p:txBody>
          <a:bodyPr lIns="92075" tIns="46038" rIns="92075" bIns="46038"/>
          <a:lstStyle/>
          <a:p>
            <a:pPr lvl="1"/>
            <a:r>
              <a:rPr lang="en-US" altLang="en-US" dirty="0"/>
              <a:t>Use </a:t>
            </a:r>
            <a:r>
              <a:rPr lang="en-US" altLang="en-US" sz="2600" dirty="0" err="1">
                <a:latin typeface="Courier" charset="0"/>
                <a:ea typeface="Courier" charset="0"/>
                <a:cs typeface="Courier" charset="0"/>
              </a:rPr>
              <a:t>getline</a:t>
            </a:r>
            <a:r>
              <a:rPr lang="en-US" altLang="en-US" dirty="0"/>
              <a:t> to read in lines of data as one </a:t>
            </a:r>
            <a:r>
              <a:rPr lang="en-US" altLang="en-US" dirty="0" smtClean="0"/>
              <a:t>string  (with no 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argument, the default </a:t>
            </a:r>
            <a:r>
              <a:rPr lang="en-US" altLang="en-US" dirty="0" err="1" smtClean="0"/>
              <a:t>eol</a:t>
            </a:r>
            <a:r>
              <a:rPr lang="en-US" altLang="en-US" dirty="0" smtClean="0"/>
              <a:t> is </a:t>
            </a:r>
            <a:r>
              <a:rPr lang="en-US" altLang="en-US" sz="2600" dirty="0" smtClean="0">
                <a:latin typeface="Courier New" charset="0"/>
                <a:ea typeface="Courier New" charset="0"/>
                <a:cs typeface="Courier New" charset="0"/>
              </a:rPr>
              <a:t>'\n'</a:t>
            </a:r>
          </a:p>
          <a:p>
            <a:pPr marL="114300" lvl="1" indent="0">
              <a:buNone/>
            </a:pPr>
            <a:r>
              <a:rPr lang="en-US" altLang="en-US" sz="2200" dirty="0" smtClean="0">
                <a:solidFill>
                  <a:schemeClr val="tx2"/>
                </a:solidFill>
                <a:latin typeface="Courier Regular" charset="0"/>
              </a:rPr>
              <a:t>   </a:t>
            </a:r>
            <a:r>
              <a:rPr lang="en-US" altLang="en-US" sz="2200" dirty="0" err="1" smtClean="0">
                <a:solidFill>
                  <a:schemeClr val="tx2"/>
                </a:solidFill>
                <a:latin typeface="Courier Regular" charset="0"/>
              </a:rPr>
              <a:t>istream</a:t>
            </a:r>
            <a:r>
              <a:rPr lang="en-US" altLang="en-US" sz="2200" dirty="0" smtClean="0">
                <a:solidFill>
                  <a:schemeClr val="tx2"/>
                </a:solidFill>
                <a:latin typeface="Courier Regular" charset="0"/>
              </a:rPr>
              <a:t> </a:t>
            </a:r>
            <a:r>
              <a:rPr lang="en-US" altLang="en-US" sz="2200" dirty="0">
                <a:solidFill>
                  <a:schemeClr val="tx2"/>
                </a:solidFill>
                <a:latin typeface="Courier Regular" charset="0"/>
              </a:rPr>
              <a:t>&amp; </a:t>
            </a:r>
            <a:r>
              <a:rPr lang="en-US" altLang="en-US" sz="2200" dirty="0" err="1">
                <a:solidFill>
                  <a:schemeClr val="tx2"/>
                </a:solidFill>
                <a:latin typeface="Courier Regular" charset="0"/>
              </a:rPr>
              <a:t>getline</a:t>
            </a:r>
            <a:r>
              <a:rPr lang="en-US" altLang="en-US" sz="2200" dirty="0">
                <a:solidFill>
                  <a:schemeClr val="tx2"/>
                </a:solidFill>
                <a:latin typeface="Courier Regular" charset="0"/>
              </a:rPr>
              <a:t>(</a:t>
            </a:r>
            <a:r>
              <a:rPr lang="en-US" altLang="en-US" sz="2200" dirty="0" err="1">
                <a:solidFill>
                  <a:schemeClr val="tx2"/>
                </a:solidFill>
                <a:latin typeface="Courier Regular" charset="0"/>
              </a:rPr>
              <a:t>istream</a:t>
            </a:r>
            <a:r>
              <a:rPr lang="en-US" altLang="en-US" sz="2200" dirty="0">
                <a:solidFill>
                  <a:schemeClr val="tx2"/>
                </a:solidFill>
                <a:latin typeface="Courier Regular" charset="0"/>
              </a:rPr>
              <a:t> &amp; is, string &amp; s,</a:t>
            </a:r>
          </a:p>
          <a:p>
            <a:pPr lvl="1">
              <a:spcBef>
                <a:spcPct val="0"/>
              </a:spcBef>
              <a:buFont typeface="Symbol" charset="2"/>
              <a:buNone/>
            </a:pPr>
            <a:r>
              <a:rPr lang="en-US" altLang="en-US" sz="2200" dirty="0">
                <a:solidFill>
                  <a:schemeClr val="tx2"/>
                </a:solidFill>
                <a:latin typeface="Courier Regular" charset="0"/>
              </a:rPr>
              <a:t>   </a:t>
            </a:r>
            <a:r>
              <a:rPr lang="en-US" altLang="en-US" sz="2200" dirty="0" smtClean="0">
                <a:solidFill>
                  <a:schemeClr val="tx2"/>
                </a:solidFill>
                <a:latin typeface="Courier Regular" charset="0"/>
              </a:rPr>
              <a:t>   </a:t>
            </a:r>
            <a:r>
              <a:rPr lang="en-US" altLang="en-US" sz="2200" dirty="0">
                <a:solidFill>
                  <a:schemeClr val="tx2"/>
                </a:solidFill>
                <a:latin typeface="Courier Regular" charset="0"/>
              </a:rPr>
              <a:t>	</a:t>
            </a:r>
            <a:r>
              <a:rPr lang="en-US" altLang="en-US" sz="2200" dirty="0" smtClean="0">
                <a:solidFill>
                  <a:schemeClr val="tx2"/>
                </a:solidFill>
                <a:latin typeface="Courier Regular" charset="0"/>
              </a:rPr>
              <a:t>               char </a:t>
            </a:r>
            <a:r>
              <a:rPr lang="en-US" altLang="en-US" sz="2200" dirty="0">
                <a:solidFill>
                  <a:schemeClr val="tx2"/>
                </a:solidFill>
                <a:latin typeface="Courier Regular" charset="0"/>
              </a:rPr>
              <a:t>sentinel = '\n')</a:t>
            </a:r>
          </a:p>
          <a:p>
            <a:pPr lvl="1">
              <a:spcBef>
                <a:spcPts val="0"/>
              </a:spcBef>
            </a:pPr>
            <a:r>
              <a:rPr lang="en-US" altLang="en-US" dirty="0" smtClean="0"/>
              <a:t>Examples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000000"/>
                </a:solidFill>
                <a:latin typeface="Courier" charset="0"/>
              </a:rPr>
              <a:t>  </a:t>
            </a:r>
            <a:r>
              <a:rPr lang="en-US" b="0" dirty="0">
                <a:solidFill>
                  <a:srgbClr val="005032"/>
                </a:solidFill>
                <a:latin typeface="Courier" charset="0"/>
                <a:ea typeface="Courier" charset="0"/>
                <a:cs typeface="Courier" charset="0"/>
              </a:rPr>
              <a:t>string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name, address;</a:t>
            </a: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getline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cin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, address);  </a:t>
            </a:r>
            <a:r>
              <a:rPr lang="en-US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Read from keyboard</a:t>
            </a: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getline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inFile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, name, </a:t>
            </a:r>
            <a:r>
              <a:rPr lang="en-US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'.'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); </a:t>
            </a:r>
            <a:r>
              <a:rPr lang="en-US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Read from file.</a:t>
            </a:r>
          </a:p>
          <a:p>
            <a:endParaRPr lang="en-US" b="0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Read until end of line</a:t>
            </a: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while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 </a:t>
            </a:r>
            <a:r>
              <a:rPr lang="en-US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getline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infile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, address) ) { </a:t>
            </a: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</a:t>
            </a:r>
            <a:r>
              <a:rPr lang="mr-IN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. . .   </a:t>
            </a:r>
            <a:endParaRPr lang="en-US" b="0" dirty="0" smtClean="0">
              <a:solidFill>
                <a:srgbClr val="3F7F5F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b="0" dirty="0" smtClean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}</a:t>
            </a:r>
            <a:endParaRPr lang="en-US" altLang="en-US" sz="2200" b="0" dirty="0" smtClean="0">
              <a:solidFill>
                <a:schemeClr val="tx1"/>
              </a:solidFill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787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610600" cy="5943600"/>
          </a:xfrm>
          <a:noFill/>
          <a:ln/>
        </p:spPr>
        <p:txBody>
          <a:bodyPr lIns="92075" tIns="46038" rIns="92075" bIns="46038"/>
          <a:lstStyle/>
          <a:p>
            <a:r>
              <a:rPr lang="en-US" sz="1800" b="0" i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                                                     </a:t>
            </a:r>
          </a:p>
          <a:p>
            <a:r>
              <a:rPr lang="en-US" sz="1800" b="0" dirty="0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#</a:t>
            </a:r>
            <a:r>
              <a:rPr lang="en-US" sz="1800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include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800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en-US" sz="1800" b="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iostream</a:t>
            </a:r>
            <a:r>
              <a:rPr lang="en-US" sz="1800" b="0" dirty="0" smtClean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&gt;                  </a:t>
            </a:r>
            <a:r>
              <a:rPr lang="en-US" sz="1800" b="0" i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taleOf2.txt</a:t>
            </a:r>
            <a:endParaRPr lang="en-US" sz="1800" b="0" dirty="0">
              <a:solidFill>
                <a:srgbClr val="2A00FF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800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#include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800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en-US" sz="1800" b="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fstream</a:t>
            </a:r>
            <a:r>
              <a:rPr lang="en-US" sz="1800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&gt;</a:t>
            </a:r>
          </a:p>
          <a:p>
            <a:r>
              <a:rPr lang="en-US" sz="1800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#include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800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&lt;string&gt;</a:t>
            </a:r>
          </a:p>
          <a:p>
            <a:r>
              <a:rPr lang="en-US" sz="1800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using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800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namespace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std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endParaRPr lang="en-US" sz="1500" b="0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800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main() {</a:t>
            </a:r>
          </a:p>
          <a:p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1800" b="0" dirty="0">
                <a:solidFill>
                  <a:srgbClr val="005032"/>
                </a:solidFill>
                <a:latin typeface="Courier" charset="0"/>
                <a:ea typeface="Courier" charset="0"/>
                <a:cs typeface="Courier" charset="0"/>
              </a:rPr>
              <a:t>string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line;</a:t>
            </a:r>
          </a:p>
          <a:p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1800" b="0" dirty="0" err="1">
                <a:solidFill>
                  <a:srgbClr val="005032"/>
                </a:solidFill>
                <a:latin typeface="Courier" charset="0"/>
                <a:ea typeface="Courier" charset="0"/>
                <a:cs typeface="Courier" charset="0"/>
              </a:rPr>
              <a:t>ifstream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inFile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800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"taleOf2.txt"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);</a:t>
            </a:r>
          </a:p>
          <a:p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1800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words = 0;</a:t>
            </a:r>
          </a:p>
          <a:p>
            <a:endParaRPr lang="en-US" sz="1800" b="0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1800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while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(</a:t>
            </a:r>
            <a:r>
              <a:rPr lang="en-US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getline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inFile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, line)) {</a:t>
            </a:r>
          </a:p>
          <a:p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sz="1800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Counting spaces needs one more </a:t>
            </a:r>
            <a:r>
              <a:rPr lang="en-US" sz="1800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word per line</a:t>
            </a:r>
            <a:endParaRPr lang="en-US" sz="1800" b="0" dirty="0">
              <a:solidFill>
                <a:srgbClr val="3F7F5F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words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++;</a:t>
            </a:r>
          </a:p>
          <a:p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sz="1800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for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800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index = 0; index &lt; </a:t>
            </a:r>
            <a:r>
              <a:rPr lang="en-US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line.length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(); index ++) {</a:t>
            </a:r>
          </a:p>
          <a:p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</a:t>
            </a:r>
            <a:r>
              <a:rPr lang="mr-IN" sz="1800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mr-IN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line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[</a:t>
            </a:r>
            <a:r>
              <a:rPr lang="mr-IN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index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] == </a:t>
            </a:r>
            <a:r>
              <a:rPr lang="mr-IN" sz="1800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' '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  </a:t>
            </a:r>
            <a:r>
              <a:rPr lang="mr-IN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words</a:t>
            </a:r>
            <a:r>
              <a:rPr lang="mr-IN" sz="18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++;</a:t>
            </a:r>
            <a:r>
              <a:rPr lang="en-US" sz="18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800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assume </a:t>
            </a:r>
            <a:r>
              <a:rPr lang="en-US" sz="1800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1 space separates all </a:t>
            </a:r>
            <a:r>
              <a:rPr lang="en-US" sz="1800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words</a:t>
            </a:r>
            <a:endParaRPr lang="mr-IN" sz="1800" b="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}</a:t>
            </a:r>
          </a:p>
          <a:p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}</a:t>
            </a:r>
          </a:p>
          <a:p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words; </a:t>
            </a:r>
            <a:r>
              <a:rPr lang="en-US" sz="1800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</a:t>
            </a:r>
            <a:r>
              <a:rPr lang="en-US" sz="1800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120</a:t>
            </a:r>
            <a:endParaRPr lang="en-US" sz="1800" b="0" dirty="0">
              <a:solidFill>
                <a:srgbClr val="3F7F5F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1800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0;</a:t>
            </a:r>
          </a:p>
          <a:p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}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sz="1800" dirty="0" smtClean="0">
              <a:solidFill>
                <a:schemeClr val="tx1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62600" y="1371600"/>
            <a:ext cx="3505200" cy="2708434"/>
          </a:xfrm>
          <a:prstGeom prst="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It was the best of times,</a:t>
            </a:r>
          </a:p>
          <a:p>
            <a:r>
              <a:rPr lang="en-US" sz="1000" dirty="0"/>
              <a:t>it was the worst of times,</a:t>
            </a:r>
          </a:p>
          <a:p>
            <a:r>
              <a:rPr lang="en-US" sz="1000" dirty="0"/>
              <a:t>it was the age of wisdom,</a:t>
            </a:r>
          </a:p>
          <a:p>
            <a:r>
              <a:rPr lang="en-US" sz="1000" dirty="0"/>
              <a:t>it was the age of foolishness,</a:t>
            </a:r>
          </a:p>
          <a:p>
            <a:r>
              <a:rPr lang="en-US" sz="1000" dirty="0"/>
              <a:t>it was the epoch of belief,</a:t>
            </a:r>
          </a:p>
          <a:p>
            <a:r>
              <a:rPr lang="en-US" sz="1000" dirty="0"/>
              <a:t>it was the epoch of incredulity,</a:t>
            </a:r>
          </a:p>
          <a:p>
            <a:r>
              <a:rPr lang="en-US" sz="1000" dirty="0"/>
              <a:t>it was the season of Light,</a:t>
            </a:r>
          </a:p>
          <a:p>
            <a:r>
              <a:rPr lang="en-US" sz="1000" dirty="0"/>
              <a:t>it was the season of Darkness,</a:t>
            </a:r>
          </a:p>
          <a:p>
            <a:r>
              <a:rPr lang="en-US" sz="1000" dirty="0"/>
              <a:t>it was the spring of hope,</a:t>
            </a:r>
          </a:p>
          <a:p>
            <a:r>
              <a:rPr lang="en-US" sz="1000" dirty="0"/>
              <a:t>it was the winter of despair,</a:t>
            </a:r>
          </a:p>
          <a:p>
            <a:r>
              <a:rPr lang="en-US" sz="1000" dirty="0"/>
              <a:t>we had everything before us,</a:t>
            </a:r>
          </a:p>
          <a:p>
            <a:r>
              <a:rPr lang="en-US" sz="1000" dirty="0"/>
              <a:t>we had nothing before us,</a:t>
            </a:r>
          </a:p>
          <a:p>
            <a:r>
              <a:rPr lang="en-US" sz="1000" dirty="0"/>
              <a:t>we were all going direct to Heaven,</a:t>
            </a:r>
          </a:p>
          <a:p>
            <a:r>
              <a:rPr lang="en-US" sz="1000" dirty="0"/>
              <a:t>we were all going direct the other way--</a:t>
            </a:r>
          </a:p>
          <a:p>
            <a:r>
              <a:rPr lang="en-US" sz="1000" dirty="0"/>
              <a:t>in short, the period was so far like the present period, </a:t>
            </a:r>
          </a:p>
          <a:p>
            <a:r>
              <a:rPr lang="en-US" sz="1000" dirty="0"/>
              <a:t>that some of its noisiest authorities insisted on its being received,</a:t>
            </a:r>
          </a:p>
          <a:p>
            <a:r>
              <a:rPr lang="en-US" sz="1000" dirty="0"/>
              <a:t>for good or for evil, in the superlative degree of comparison </a:t>
            </a:r>
            <a:r>
              <a:rPr lang="en-US" sz="1000" dirty="0" smtClean="0"/>
              <a:t>only</a:t>
            </a:r>
            <a:endParaRPr lang="en-US" sz="10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"/>
            <a:ext cx="8534400" cy="13335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dirty="0" smtClean="0"/>
              <a:t>Nested loops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59029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 err="1" smtClean="0"/>
              <a:t>ofstream</a:t>
            </a:r>
            <a:r>
              <a:rPr lang="en-US" altLang="en-US" dirty="0" smtClean="0"/>
              <a:t> </a:t>
            </a:r>
            <a:r>
              <a:rPr lang="en-US" altLang="en-US" dirty="0"/>
              <a:t>objects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267200"/>
          </a:xfrm>
          <a:noFill/>
          <a:ln/>
        </p:spPr>
        <p:txBody>
          <a:bodyPr lIns="92075" tIns="46038" rIns="92075" bIns="46038"/>
          <a:lstStyle/>
          <a:p>
            <a:pPr lvl="1"/>
            <a:r>
              <a:rPr lang="en-US" altLang="en-US" dirty="0"/>
              <a:t>The files storing large amounts of data are typically created by programs that send output to those files  </a:t>
            </a:r>
            <a:r>
              <a:rPr lang="en-US" altLang="en-US" sz="2000" i="1" dirty="0"/>
              <a:t>rather than the screen</a:t>
            </a:r>
          </a:p>
          <a:p>
            <a:pPr lvl="1"/>
            <a:r>
              <a:rPr lang="en-US" altLang="en-US" dirty="0" smtClean="0"/>
              <a:t>class </a:t>
            </a:r>
            <a:r>
              <a:rPr lang="en-US" altLang="en-US" sz="2600" dirty="0" err="1" smtClean="0">
                <a:latin typeface="Courier" charset="0"/>
                <a:ea typeface="Courier" charset="0"/>
                <a:cs typeface="Courier" charset="0"/>
              </a:rPr>
              <a:t>ofstream</a:t>
            </a:r>
            <a:r>
              <a:rPr lang="en-US" altLang="en-US" dirty="0" smtClean="0"/>
              <a:t> </a:t>
            </a:r>
            <a:r>
              <a:rPr lang="en-US" altLang="en-US" dirty="0"/>
              <a:t>class </a:t>
            </a:r>
            <a:r>
              <a:rPr lang="en-US" altLang="en-US" dirty="0" smtClean="0"/>
              <a:t>represents </a:t>
            </a:r>
            <a:r>
              <a:rPr lang="en-US" altLang="en-US" dirty="0"/>
              <a:t>a disk file for output</a:t>
            </a:r>
          </a:p>
          <a:p>
            <a:pPr lvl="1"/>
            <a:r>
              <a:rPr lang="en-US" altLang="en-US" dirty="0"/>
              <a:t>General form:</a:t>
            </a: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en-US" altLang="en-US" sz="2800" dirty="0">
                <a:effectLst/>
                <a:latin typeface="Book Antiqua" charset="0"/>
              </a:rPr>
              <a:t>      </a:t>
            </a:r>
            <a:r>
              <a:rPr lang="en-US" altLang="en-US" sz="2800" b="0" dirty="0" err="1">
                <a:latin typeface="Courier Regular" charset="0"/>
              </a:rPr>
              <a:t>ofstream</a:t>
            </a:r>
            <a:r>
              <a:rPr lang="en-US" altLang="en-US" sz="2800" b="0" dirty="0">
                <a:solidFill>
                  <a:schemeClr val="tx1"/>
                </a:solidFill>
                <a:latin typeface="Times New Roman" charset="0"/>
              </a:rPr>
              <a:t>  </a:t>
            </a:r>
            <a:r>
              <a:rPr lang="en-US" altLang="en-US" sz="2800" b="0" i="1" dirty="0">
                <a:solidFill>
                  <a:schemeClr val="tx1"/>
                </a:solidFill>
                <a:latin typeface="Times New Roman" charset="0"/>
              </a:rPr>
              <a:t>object-name  </a:t>
            </a:r>
            <a:r>
              <a:rPr lang="en-US" altLang="en-US" sz="2800" b="0" dirty="0">
                <a:latin typeface="Courier Regular" charset="0"/>
              </a:rPr>
              <a:t>(</a:t>
            </a:r>
            <a:r>
              <a:rPr lang="en-US" altLang="en-US" sz="2800" dirty="0">
                <a:latin typeface="Times New Roman" charset="0"/>
              </a:rPr>
              <a:t>  </a:t>
            </a:r>
            <a:r>
              <a:rPr lang="en-US" altLang="en-US" sz="2800" b="0" dirty="0">
                <a:solidFill>
                  <a:schemeClr val="tx1"/>
                </a:solidFill>
                <a:latin typeface="Times New Roman" charset="0"/>
              </a:rPr>
              <a:t>"</a:t>
            </a:r>
            <a:r>
              <a:rPr lang="en-US" altLang="en-US" sz="2800" b="0" i="1" dirty="0">
                <a:solidFill>
                  <a:schemeClr val="tx1"/>
                </a:solidFill>
                <a:latin typeface="Times New Roman" charset="0"/>
              </a:rPr>
              <a:t>file-name</a:t>
            </a:r>
            <a:r>
              <a:rPr lang="en-US" altLang="en-US" sz="2800" b="0" dirty="0">
                <a:solidFill>
                  <a:schemeClr val="tx1"/>
                </a:solidFill>
                <a:latin typeface="Times New Roman" charset="0"/>
              </a:rPr>
              <a:t>"  </a:t>
            </a:r>
            <a:r>
              <a:rPr lang="en-US" altLang="en-US" sz="2800" b="0" dirty="0">
                <a:latin typeface="Courier Regular" charset="0"/>
              </a:rPr>
              <a:t>);</a:t>
            </a:r>
            <a:endParaRPr lang="en-US" altLang="en-US" sz="2800" dirty="0">
              <a:effectLst/>
              <a:latin typeface="Book Antiq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2444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 err="1" smtClean="0"/>
              <a:t>ofstream</a:t>
            </a:r>
            <a:endParaRPr lang="en-US" alt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610600" cy="5105400"/>
          </a:xfrm>
          <a:noFill/>
          <a:ln/>
        </p:spPr>
        <p:txBody>
          <a:bodyPr lIns="92075" tIns="46038" rIns="92075" bIns="46038"/>
          <a:lstStyle/>
          <a:p>
            <a:r>
              <a:rPr lang="en-US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#include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en-US" b="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fstream</a:t>
            </a:r>
            <a:r>
              <a:rPr lang="en-US" b="0" dirty="0" smtClean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&gt;</a:t>
            </a:r>
            <a:endParaRPr lang="en-US" b="0" u="sng" dirty="0">
              <a:solidFill>
                <a:srgbClr val="3F7F5F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#include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en-US" b="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iostream</a:t>
            </a:r>
            <a:r>
              <a:rPr lang="en-US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&gt;</a:t>
            </a:r>
          </a:p>
          <a:p>
            <a:r>
              <a:rPr lang="en-US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using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namespace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en-US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main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() {</a:t>
            </a:r>
            <a:endParaRPr lang="en-US" b="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0" dirty="0" err="1">
                <a:solidFill>
                  <a:srgbClr val="005032"/>
                </a:solidFill>
                <a:latin typeface="Courier" charset="0"/>
                <a:ea typeface="Courier" charset="0"/>
                <a:cs typeface="Courier" charset="0"/>
              </a:rPr>
              <a:t>ofstream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outFile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en-US" b="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output.txt</a:t>
            </a:r>
            <a:r>
              <a:rPr lang="en-US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);</a:t>
            </a: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outFile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en-US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"This does not go to the screen"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en-US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en-US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"This does"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en-US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double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x = 1.23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 </a:t>
            </a: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b="0" dirty="0" err="1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mr-IN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b="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mr-IN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 -1;</a:t>
            </a:r>
          </a:p>
          <a:p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0" dirty="0">
                <a:solidFill>
                  <a:srgbClr val="005032"/>
                </a:solidFill>
                <a:latin typeface="Courier" charset="0"/>
                <a:ea typeface="Courier" charset="0"/>
                <a:cs typeface="Courier" charset="0"/>
              </a:rPr>
              <a:t>string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str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US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"A string</a:t>
            </a:r>
            <a:r>
              <a:rPr lang="en-US" b="0" dirty="0" smtClean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endParaRPr lang="en-US" b="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outFile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x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outFile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mr-IN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  <a:r>
              <a:rPr lang="en-US" b="0" i="1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b="0" i="1" dirty="0" smtClean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        </a:t>
            </a:r>
            <a:r>
              <a:rPr lang="en-US" b="0" i="1" dirty="0" err="1" smtClean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output.txt</a:t>
            </a:r>
            <a:endParaRPr lang="mr-IN" b="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outFile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en-US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str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en-US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outFile.close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();</a:t>
            </a: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0;</a:t>
            </a: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}</a:t>
            </a:r>
            <a:endParaRPr lang="en-US" altLang="en-US" sz="2000" b="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48200" y="5410200"/>
            <a:ext cx="4343400" cy="1200329"/>
          </a:xfrm>
          <a:prstGeom prst="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This does not go to the screen</a:t>
            </a:r>
          </a:p>
          <a:p>
            <a:r>
              <a:rPr lang="hr-HR" sz="1800" dirty="0">
                <a:latin typeface="Courier" charset="0"/>
                <a:ea typeface="Courier" charset="0"/>
                <a:cs typeface="Courier" charset="0"/>
              </a:rPr>
              <a:t>1.23</a:t>
            </a:r>
          </a:p>
          <a:p>
            <a:r>
              <a:rPr lang="mr-IN" sz="1800" dirty="0">
                <a:latin typeface="Courier" charset="0"/>
                <a:ea typeface="Courier" charset="0"/>
                <a:cs typeface="Courier" charset="0"/>
              </a:rPr>
              <a:t>-1</a:t>
            </a:r>
          </a:p>
          <a:p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A string</a:t>
            </a:r>
          </a:p>
        </p:txBody>
      </p:sp>
    </p:spTree>
    <p:extLst>
      <p:ext uri="{BB962C8B-B14F-4D97-AF65-F5344CB8AC3E}">
        <p14:creationId xmlns:p14="http://schemas.microsoft.com/office/powerpoint/2010/main" val="1958686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425379"/>
            <a:ext cx="7886700" cy="1205057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dirty="0" smtClean="0"/>
              <a:t>Goals</a:t>
            </a:r>
            <a:endParaRPr lang="en-US" altLang="en-US" dirty="0"/>
          </a:p>
        </p:txBody>
      </p:sp>
      <p:sp>
        <p:nvSpPr>
          <p:cNvPr id="259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3369830"/>
          </a:xfrm>
          <a:noFill/>
          <a:ln/>
        </p:spPr>
        <p:txBody>
          <a:bodyPr lIns="92075" tIns="46038" rIns="92075" bIns="46038"/>
          <a:lstStyle/>
          <a:p>
            <a:pPr lvl="1">
              <a:buSzPct val="65000"/>
            </a:pPr>
            <a:r>
              <a:rPr lang="en-US" altLang="en-US" dirty="0" smtClean="0"/>
              <a:t>Use </a:t>
            </a:r>
            <a:r>
              <a:rPr lang="en-US" altLang="en-US" dirty="0" err="1">
                <a:solidFill>
                  <a:schemeClr val="tx2"/>
                </a:solidFill>
                <a:latin typeface="Courier Regular" charset="0"/>
              </a:rPr>
              <a:t>ifstream</a:t>
            </a:r>
            <a:r>
              <a:rPr lang="en-US" altLang="en-US" dirty="0"/>
              <a:t> objects for disk file input</a:t>
            </a:r>
          </a:p>
          <a:p>
            <a:pPr lvl="1">
              <a:buSzPct val="65000"/>
            </a:pPr>
            <a:r>
              <a:rPr lang="en-US" altLang="en-US" dirty="0"/>
              <a:t>Use </a:t>
            </a:r>
            <a:r>
              <a:rPr lang="en-US" altLang="en-US" dirty="0" err="1">
                <a:solidFill>
                  <a:schemeClr val="tx2"/>
                </a:solidFill>
                <a:latin typeface="Courier Regular" charset="0"/>
              </a:rPr>
              <a:t>ofstream</a:t>
            </a:r>
            <a:r>
              <a:rPr lang="en-US" altLang="en-US" dirty="0"/>
              <a:t> objects for disk file output</a:t>
            </a:r>
          </a:p>
          <a:p>
            <a:pPr lvl="1">
              <a:buSzPct val="65000"/>
            </a:pPr>
            <a:r>
              <a:rPr lang="en-US" altLang="en-US" dirty="0"/>
              <a:t>Apply the indeterminate loop pattern to process data until end of file</a:t>
            </a:r>
          </a:p>
        </p:txBody>
      </p:sp>
    </p:spTree>
    <p:extLst>
      <p:ext uri="{BB962C8B-B14F-4D97-AF65-F5344CB8AC3E}">
        <p14:creationId xmlns:p14="http://schemas.microsoft.com/office/powerpoint/2010/main" val="612621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 err="1" smtClean="0"/>
              <a:t>ifstream</a:t>
            </a:r>
            <a:r>
              <a:rPr lang="en-US" altLang="en-US" dirty="0" smtClean="0"/>
              <a:t> </a:t>
            </a:r>
            <a:r>
              <a:rPr lang="en-US" altLang="en-US" dirty="0"/>
              <a:t>objects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000500"/>
          </a:xfrm>
          <a:noFill/>
          <a:ln/>
        </p:spPr>
        <p:txBody>
          <a:bodyPr lIns="92075" tIns="46038" rIns="92075" bIns="46038"/>
          <a:lstStyle/>
          <a:p>
            <a:pPr lvl="1"/>
            <a:r>
              <a:rPr lang="en-US" altLang="en-US" sz="2600" dirty="0" err="1">
                <a:latin typeface="Courier" charset="0"/>
                <a:ea typeface="Courier" charset="0"/>
                <a:cs typeface="Courier" charset="0"/>
              </a:rPr>
              <a:t>ifstream</a:t>
            </a:r>
            <a:r>
              <a:rPr lang="en-US" altLang="en-US" dirty="0"/>
              <a:t> objects</a:t>
            </a:r>
          </a:p>
          <a:p>
            <a:pPr lvl="2">
              <a:buSzPct val="65000"/>
            </a:pPr>
            <a:r>
              <a:rPr lang="en-US" altLang="en-US" dirty="0"/>
              <a:t>allow input from a disk file</a:t>
            </a:r>
          </a:p>
          <a:p>
            <a:pPr lvl="2">
              <a:buSzPct val="65000"/>
            </a:pPr>
            <a:r>
              <a:rPr lang="en-US" altLang="en-US" dirty="0"/>
              <a:t>are similar to </a:t>
            </a:r>
            <a:r>
              <a:rPr lang="en-US" altLang="en-US" dirty="0" smtClean="0"/>
              <a:t>the </a:t>
            </a:r>
            <a:r>
              <a:rPr lang="en-US" altLang="en-US" dirty="0" err="1">
                <a:solidFill>
                  <a:schemeClr val="tx2"/>
                </a:solidFill>
                <a:latin typeface="Courier Regular" charset="0"/>
              </a:rPr>
              <a:t>istream</a:t>
            </a:r>
            <a:r>
              <a:rPr lang="en-US" altLang="en-US" dirty="0" smtClean="0"/>
              <a:t> object named </a:t>
            </a:r>
            <a:r>
              <a:rPr lang="en-US" altLang="en-US" dirty="0" err="1">
                <a:solidFill>
                  <a:schemeClr val="tx2"/>
                </a:solidFill>
                <a:latin typeface="Courier Regular" charset="0"/>
              </a:rPr>
              <a:t>cin</a:t>
            </a:r>
            <a:endParaRPr lang="en-US" altLang="en-US" dirty="0"/>
          </a:p>
          <a:p>
            <a:pPr lvl="3"/>
            <a:r>
              <a:rPr lang="en-US" altLang="en-US" dirty="0" smtClean="0"/>
              <a:t>both share </a:t>
            </a:r>
            <a:r>
              <a:rPr lang="en-US" altLang="en-US" dirty="0"/>
              <a:t>the same named operations </a:t>
            </a:r>
          </a:p>
          <a:p>
            <a:pPr lvl="3"/>
            <a:r>
              <a:rPr lang="en-US" altLang="en-US" dirty="0" smtClean="0"/>
              <a:t>both use </a:t>
            </a:r>
            <a:r>
              <a:rPr lang="en-US" altLang="en-US" dirty="0"/>
              <a:t>the same operator for input </a:t>
            </a:r>
            <a:r>
              <a:rPr lang="en-US" altLang="en-US" dirty="0">
                <a:latin typeface="Courier" charset="0"/>
                <a:ea typeface="Courier" charset="0"/>
                <a:cs typeface="Courier" charset="0"/>
              </a:rPr>
              <a:t>&lt;&lt; </a:t>
            </a:r>
          </a:p>
          <a:p>
            <a:pPr lvl="2">
              <a:buSzPct val="65000"/>
            </a:pPr>
            <a:r>
              <a:rPr lang="en-US" altLang="en-US" dirty="0"/>
              <a:t>must be initialized by the programmer</a:t>
            </a:r>
          </a:p>
          <a:p>
            <a:pPr lvl="2">
              <a:buSzPct val="65000"/>
            </a:pPr>
            <a:r>
              <a:rPr lang="en-US" altLang="en-US" dirty="0"/>
              <a:t>can be tested to determine if a disk file actually exists </a:t>
            </a:r>
          </a:p>
        </p:txBody>
      </p:sp>
    </p:spTree>
    <p:extLst>
      <p:ext uri="{BB962C8B-B14F-4D97-AF65-F5344CB8AC3E}">
        <p14:creationId xmlns:p14="http://schemas.microsoft.com/office/powerpoint/2010/main" val="1288627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66700"/>
            <a:ext cx="7950200" cy="13335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dirty="0" err="1"/>
              <a:t>ifstream</a:t>
            </a:r>
            <a:r>
              <a:rPr lang="en-US" altLang="en-US" dirty="0"/>
              <a:t> </a:t>
            </a:r>
            <a:r>
              <a:rPr lang="en-US" altLang="en-US" dirty="0" smtClean="0"/>
              <a:t>objects</a:t>
            </a:r>
            <a:endParaRPr lang="en-US" altLang="en-US" sz="2400" dirty="0"/>
          </a:p>
        </p:txBody>
      </p:sp>
      <p:sp>
        <p:nvSpPr>
          <p:cNvPr id="263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572000"/>
          </a:xfrm>
          <a:noFill/>
          <a:ln/>
        </p:spPr>
        <p:txBody>
          <a:bodyPr lIns="92075" tIns="46038" rIns="92075" bIns="46038"/>
          <a:lstStyle/>
          <a:p>
            <a:pPr lvl="1"/>
            <a:r>
              <a:rPr lang="en-US" altLang="en-US" dirty="0"/>
              <a:t>General form to construct </a:t>
            </a:r>
            <a:r>
              <a:rPr lang="en-US" altLang="en-US" dirty="0" err="1"/>
              <a:t>ifstream</a:t>
            </a:r>
            <a:r>
              <a:rPr lang="en-US" altLang="en-US" dirty="0"/>
              <a:t> objects</a:t>
            </a: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en-US" altLang="en-US" sz="2800" b="0" dirty="0">
                <a:effectLst/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altLang="en-US" sz="2800" b="0" dirty="0" smtClean="0">
                <a:effectLst/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2800" b="0" dirty="0" err="1">
                <a:effectLst/>
                <a:latin typeface="Courier" charset="0"/>
                <a:ea typeface="Courier" charset="0"/>
                <a:cs typeface="Courier" charset="0"/>
              </a:rPr>
              <a:t>ifstream</a:t>
            </a:r>
            <a:r>
              <a:rPr lang="en-US" altLang="en-US" sz="2800" b="0" dirty="0"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2800" b="0" i="1" dirty="0" smtClean="0">
                <a:solidFill>
                  <a:schemeClr val="tx1"/>
                </a:solidFill>
                <a:effectLst/>
                <a:latin typeface="Book Antiqua" charset="0"/>
              </a:rPr>
              <a:t>object-name  </a:t>
            </a:r>
            <a:r>
              <a:rPr lang="en-US" altLang="en-US" sz="2800" b="0" dirty="0">
                <a:effectLst/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en-US" sz="2800" dirty="0">
                <a:effectLst/>
                <a:latin typeface="Book Antiqua" charset="0"/>
              </a:rPr>
              <a:t>  </a:t>
            </a:r>
            <a:r>
              <a:rPr lang="en-US" altLang="en-US" sz="2800" b="0" dirty="0">
                <a:solidFill>
                  <a:schemeClr val="tx1"/>
                </a:solidFill>
                <a:effectLst/>
                <a:latin typeface="Book Antiqua" charset="0"/>
              </a:rPr>
              <a:t>"</a:t>
            </a:r>
            <a:r>
              <a:rPr lang="en-US" altLang="en-US" sz="2800" b="0" i="1" dirty="0">
                <a:solidFill>
                  <a:schemeClr val="tx1"/>
                </a:solidFill>
                <a:effectLst/>
                <a:latin typeface="Book Antiqua" charset="0"/>
              </a:rPr>
              <a:t>file-name</a:t>
            </a:r>
            <a:r>
              <a:rPr lang="en-US" altLang="en-US" sz="2800" b="0" dirty="0">
                <a:solidFill>
                  <a:schemeClr val="tx1"/>
                </a:solidFill>
                <a:effectLst/>
                <a:latin typeface="Book Antiqua" charset="0"/>
              </a:rPr>
              <a:t>" </a:t>
            </a:r>
            <a:r>
              <a:rPr lang="en-US" altLang="en-US" sz="2800" b="0" dirty="0">
                <a:effectLst/>
                <a:latin typeface="Courier" charset="0"/>
                <a:ea typeface="Courier" charset="0"/>
                <a:cs typeface="Courier" charset="0"/>
              </a:rPr>
              <a:t>) ;</a:t>
            </a:r>
          </a:p>
          <a:p>
            <a:pPr lvl="1">
              <a:buSzPct val="65000"/>
            </a:pPr>
            <a:r>
              <a:rPr lang="en-US" altLang="en-US" dirty="0" smtClean="0"/>
              <a:t>This </a:t>
            </a:r>
            <a:r>
              <a:rPr lang="en-US" altLang="en-US" dirty="0"/>
              <a:t>associates the object name </a:t>
            </a:r>
            <a:r>
              <a:rPr lang="en-US" altLang="en-US" sz="2600" dirty="0" err="1">
                <a:latin typeface="Courier" charset="0"/>
                <a:ea typeface="Courier" charset="0"/>
                <a:cs typeface="Courier" charset="0"/>
              </a:rPr>
              <a:t>inFile</a:t>
            </a:r>
            <a:r>
              <a:rPr lang="en-US" altLang="en-US" dirty="0"/>
              <a:t> with the file named </a:t>
            </a:r>
            <a:r>
              <a:rPr lang="en-US" altLang="en-US" sz="2600" dirty="0"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en-US" altLang="en-US" sz="2600" dirty="0" err="1" smtClean="0">
                <a:latin typeface="Courier" charset="0"/>
                <a:ea typeface="Courier" charset="0"/>
                <a:cs typeface="Courier" charset="0"/>
              </a:rPr>
              <a:t>myfile.txt</a:t>
            </a:r>
            <a:r>
              <a:rPr lang="en-US" altLang="en-US" sz="2600" dirty="0" smtClean="0"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en-US" altLang="en-US" dirty="0" smtClean="0"/>
              <a:t> in </a:t>
            </a:r>
            <a:r>
              <a:rPr lang="en-US" altLang="en-US" dirty="0"/>
              <a:t>the working folder</a:t>
            </a:r>
          </a:p>
          <a:p>
            <a:r>
              <a:rPr lang="en-US" altLang="en-US" b="0" dirty="0" smtClean="0">
                <a:latin typeface="Courier Regular" charset="0"/>
              </a:rPr>
              <a:t>    </a:t>
            </a:r>
          </a:p>
          <a:p>
            <a:r>
              <a:rPr lang="en-US" b="0" dirty="0">
                <a:solidFill>
                  <a:srgbClr val="005032"/>
                </a:solidFill>
                <a:latin typeface="Courier Regular" charset="0"/>
              </a:rPr>
              <a:t> </a:t>
            </a:r>
            <a:r>
              <a:rPr lang="en-US" b="0" dirty="0" smtClean="0">
                <a:solidFill>
                  <a:srgbClr val="005032"/>
                </a:solidFill>
                <a:latin typeface="Courier Regular" charset="0"/>
              </a:rPr>
              <a:t>   </a:t>
            </a:r>
            <a:r>
              <a:rPr lang="en-US" sz="2400" b="0" dirty="0" err="1" smtClean="0">
                <a:solidFill>
                  <a:srgbClr val="005032"/>
                </a:solidFill>
                <a:latin typeface="Courier" charset="0"/>
              </a:rPr>
              <a:t>ifstream</a:t>
            </a:r>
            <a:r>
              <a:rPr lang="en-US" sz="2400" b="0" dirty="0" smtClean="0">
                <a:solidFill>
                  <a:srgbClr val="000000"/>
                </a:solidFill>
                <a:latin typeface="Courier" charset="0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Courier" charset="0"/>
              </a:rPr>
              <a:t>inFile</a:t>
            </a:r>
            <a:r>
              <a:rPr lang="en-US" sz="2400" b="0" dirty="0">
                <a:solidFill>
                  <a:srgbClr val="000000"/>
                </a:solidFill>
                <a:latin typeface="Courier" charset="0"/>
              </a:rPr>
              <a:t>(</a:t>
            </a:r>
            <a:r>
              <a:rPr lang="en-US" sz="2400" b="0" dirty="0">
                <a:solidFill>
                  <a:srgbClr val="2A00FF"/>
                </a:solidFill>
                <a:latin typeface="Courier" charset="0"/>
              </a:rPr>
              <a:t>"</a:t>
            </a:r>
            <a:r>
              <a:rPr lang="en-US" sz="2400" b="0" dirty="0" err="1">
                <a:solidFill>
                  <a:srgbClr val="2A00FF"/>
                </a:solidFill>
                <a:latin typeface="Courier" charset="0"/>
              </a:rPr>
              <a:t>myfile.txt</a:t>
            </a:r>
            <a:r>
              <a:rPr lang="en-US" sz="2400" b="0" dirty="0">
                <a:solidFill>
                  <a:srgbClr val="2A00FF"/>
                </a:solidFill>
                <a:latin typeface="Courier" charset="0"/>
              </a:rPr>
              <a:t>"</a:t>
            </a:r>
            <a:r>
              <a:rPr lang="en-US" sz="2400" b="0" dirty="0">
                <a:solidFill>
                  <a:srgbClr val="000000"/>
                </a:solidFill>
                <a:latin typeface="Courier" charset="0"/>
              </a:rPr>
              <a:t>);</a:t>
            </a:r>
          </a:p>
          <a:p>
            <a:pPr lvl="2">
              <a:buSzPct val="65000"/>
            </a:pPr>
            <a:endParaRPr lang="en-US" altLang="en-US" dirty="0"/>
          </a:p>
          <a:p>
            <a:r>
              <a:rPr lang="en-US" dirty="0">
                <a:solidFill>
                  <a:srgbClr val="000000"/>
                </a:solidFill>
                <a:latin typeface="Courier" charset="0"/>
              </a:rPr>
              <a:t> </a:t>
            </a:r>
            <a:endParaRPr lang="en-US" dirty="0">
              <a:latin typeface="Courier" charset="0"/>
            </a:endParaRPr>
          </a:p>
          <a:p>
            <a:pPr lvl="2">
              <a:buSzPct val="65000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87846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 smtClean="0"/>
              <a:t>Read </a:t>
            </a:r>
            <a:r>
              <a:rPr lang="en-US" altLang="en-US" dirty="0"/>
              <a:t>3 </a:t>
            </a:r>
            <a:r>
              <a:rPr lang="en-US" altLang="en-US" dirty="0" smtClean="0"/>
              <a:t>different types</a:t>
            </a:r>
            <a:endParaRPr lang="en-US" altLang="en-US" dirty="0"/>
          </a:p>
        </p:txBody>
      </p:sp>
      <p:sp>
        <p:nvSpPr>
          <p:cNvPr id="26521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001000" cy="4876800"/>
          </a:xfrm>
          <a:noFill/>
          <a:ln/>
        </p:spPr>
        <p:txBody>
          <a:bodyPr lIns="92075" tIns="46038" rIns="92075" bIns="46038"/>
          <a:lstStyle/>
          <a:p>
            <a:r>
              <a:rPr lang="en-US" sz="1800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#include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800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en-US" sz="1800" b="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fstream</a:t>
            </a:r>
            <a:r>
              <a:rPr lang="en-US" sz="1800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&gt;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1800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for </a:t>
            </a:r>
            <a:r>
              <a:rPr lang="en-US" sz="1800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class </a:t>
            </a:r>
            <a:r>
              <a:rPr lang="en-US" sz="1800" b="0" dirty="0" err="1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ifstream</a:t>
            </a:r>
            <a:endParaRPr lang="en-US" sz="1800" b="0" dirty="0">
              <a:solidFill>
                <a:srgbClr val="3F7F5F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800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#include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800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en-US" sz="1800" b="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iostream</a:t>
            </a:r>
            <a:r>
              <a:rPr lang="en-US" sz="1800" b="0" dirty="0" smtClean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&gt;</a:t>
            </a:r>
            <a:endParaRPr lang="en-US" sz="1800" b="0" dirty="0">
              <a:solidFill>
                <a:srgbClr val="3F7F5F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800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using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800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namespace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std</a:t>
            </a:r>
            <a:r>
              <a:rPr lang="en-US" sz="18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                           </a:t>
            </a:r>
            <a:r>
              <a:rPr lang="is-IS" sz="1800" i="1" dirty="0" smtClean="0">
                <a:latin typeface="Times New Roman" charset="0"/>
                <a:ea typeface="Times New Roman" charset="0"/>
                <a:cs typeface="Times New Roman" charset="0"/>
              </a:rPr>
              <a:t>input.txt</a:t>
            </a:r>
            <a:endParaRPr lang="en-US" sz="1800" b="0" dirty="0">
              <a:solidFill>
                <a:srgbClr val="00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1800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main() {</a:t>
            </a:r>
          </a:p>
          <a:p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1800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1800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double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x;</a:t>
            </a:r>
          </a:p>
          <a:p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1800" b="0" dirty="0">
                <a:solidFill>
                  <a:srgbClr val="005032"/>
                </a:solidFill>
                <a:latin typeface="Courier" charset="0"/>
                <a:ea typeface="Courier" charset="0"/>
                <a:cs typeface="Courier" charset="0"/>
              </a:rPr>
              <a:t>string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str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1800" b="0" dirty="0" err="1">
                <a:solidFill>
                  <a:srgbClr val="005032"/>
                </a:solidFill>
                <a:latin typeface="Courier" charset="0"/>
                <a:ea typeface="Courier" charset="0"/>
                <a:cs typeface="Courier" charset="0"/>
              </a:rPr>
              <a:t>ifstream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inFile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800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en-US" sz="1800" b="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input.txt</a:t>
            </a:r>
            <a:r>
              <a:rPr lang="en-US" sz="1800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);</a:t>
            </a:r>
          </a:p>
          <a:p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mr-IN" sz="1800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mr-IN" sz="1800" b="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Good</a:t>
            </a:r>
            <a:r>
              <a:rPr lang="mr-IN" sz="1800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? "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mr-IN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inFile.good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() &lt;&lt; </a:t>
            </a:r>
            <a:r>
              <a:rPr lang="mr-IN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endParaRPr lang="mr-IN" sz="1600" b="0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1800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Read 3 different types from "</a:t>
            </a:r>
            <a:r>
              <a:rPr lang="en-US" sz="1800" b="0" dirty="0" err="1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input.txt</a:t>
            </a:r>
            <a:r>
              <a:rPr lang="en-US" sz="1800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"   </a:t>
            </a:r>
            <a:r>
              <a:rPr lang="en-US" sz="1800" i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Output</a:t>
            </a:r>
            <a:endParaRPr lang="en-US" sz="1800" i="1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inFile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&gt;&gt; </a:t>
            </a:r>
            <a:r>
              <a:rPr lang="mr-IN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inFile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&gt;&gt; </a:t>
            </a:r>
            <a:r>
              <a:rPr lang="mr-IN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x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inFile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&gt;&gt; </a:t>
            </a:r>
            <a:r>
              <a:rPr lang="en-US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str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endParaRPr lang="en-US" sz="1600" b="0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mr-IN" sz="1800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  </a:t>
            </a:r>
            <a:r>
              <a:rPr lang="mr-IN" sz="1800" b="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mr-IN" sz="1800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: "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mr-IN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mr-IN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mr-IN" sz="1800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  </a:t>
            </a:r>
            <a:r>
              <a:rPr lang="mr-IN" sz="1800" b="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x</a:t>
            </a:r>
            <a:r>
              <a:rPr lang="mr-IN" sz="1800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: "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mr-IN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x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mr-IN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mr-IN" sz="1800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mr-IN" sz="1800" b="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str</a:t>
            </a:r>
            <a:r>
              <a:rPr lang="mr-IN" sz="1800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: "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mr-IN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str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mr-IN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1800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0;</a:t>
            </a:r>
          </a:p>
          <a:p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}</a:t>
            </a:r>
            <a:endParaRPr lang="en-US" altLang="en-US" sz="1800" b="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34200" y="2200870"/>
            <a:ext cx="1752600" cy="923330"/>
          </a:xfrm>
          <a:prstGeom prst="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s-IS" sz="1800" dirty="0" smtClean="0">
                <a:latin typeface="Courier" charset="0"/>
                <a:ea typeface="Courier" charset="0"/>
                <a:cs typeface="Courier" charset="0"/>
              </a:rPr>
              <a:t>100 </a:t>
            </a:r>
            <a:endParaRPr lang="is-IS" sz="1800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nb-NO" sz="1800" dirty="0">
                <a:latin typeface="Courier" charset="0"/>
                <a:ea typeface="Courier" charset="0"/>
                <a:cs typeface="Courier" charset="0"/>
              </a:rPr>
              <a:t>99.9 </a:t>
            </a:r>
          </a:p>
          <a:p>
            <a:r>
              <a:rPr lang="nb-NO" sz="1800" dirty="0">
                <a:latin typeface="Courier" charset="0"/>
                <a:ea typeface="Courier" charset="0"/>
                <a:cs typeface="Courier" charset="0"/>
              </a:rPr>
              <a:t>Dakota</a:t>
            </a:r>
            <a:endParaRPr lang="en-US" sz="18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42944" y="4343400"/>
            <a:ext cx="1743856" cy="120032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Good? 1</a:t>
            </a:r>
          </a:p>
          <a:p>
            <a:r>
              <a:rPr lang="mr-IN" sz="1800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1800" dirty="0" err="1"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mr-IN" sz="1800" dirty="0">
                <a:latin typeface="Courier" charset="0"/>
                <a:ea typeface="Courier" charset="0"/>
                <a:cs typeface="Courier" charset="0"/>
              </a:rPr>
              <a:t>: 100</a:t>
            </a:r>
          </a:p>
          <a:p>
            <a:r>
              <a:rPr lang="mr-IN" sz="1800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1800" dirty="0" err="1">
                <a:latin typeface="Courier" charset="0"/>
                <a:ea typeface="Courier" charset="0"/>
                <a:cs typeface="Courier" charset="0"/>
              </a:rPr>
              <a:t>x</a:t>
            </a:r>
            <a:r>
              <a:rPr lang="mr-IN" sz="1800" dirty="0">
                <a:latin typeface="Courier" charset="0"/>
                <a:ea typeface="Courier" charset="0"/>
                <a:cs typeface="Courier" charset="0"/>
              </a:rPr>
              <a:t>: 99.9</a:t>
            </a:r>
          </a:p>
          <a:p>
            <a:r>
              <a:rPr lang="en-US" sz="1800" dirty="0" err="1">
                <a:latin typeface="Courier" charset="0"/>
                <a:ea typeface="Courier" charset="0"/>
                <a:cs typeface="Courier" charset="0"/>
              </a:rPr>
              <a:t>str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: Dakota</a:t>
            </a:r>
          </a:p>
        </p:txBody>
      </p:sp>
    </p:spTree>
    <p:extLst>
      <p:ext uri="{BB962C8B-B14F-4D97-AF65-F5344CB8AC3E}">
        <p14:creationId xmlns:p14="http://schemas.microsoft.com/office/powerpoint/2010/main" val="1504391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 smtClean="0"/>
              <a:t>Getting </a:t>
            </a:r>
            <a:r>
              <a:rPr lang="en-US" altLang="en-US" dirty="0"/>
              <a:t>the Path Right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724400"/>
          </a:xfrm>
          <a:noFill/>
          <a:ln/>
        </p:spPr>
        <p:txBody>
          <a:bodyPr lIns="92075" tIns="46038" rIns="92075" bIns="46038"/>
          <a:lstStyle/>
          <a:p>
            <a:pPr lvl="1">
              <a:lnSpc>
                <a:spcPct val="90000"/>
              </a:lnSpc>
            </a:pPr>
            <a:r>
              <a:rPr lang="en-US" altLang="en-US" dirty="0"/>
              <a:t>It is easy to initialize an </a:t>
            </a:r>
            <a:r>
              <a:rPr lang="en-US" altLang="en-US" dirty="0" err="1">
                <a:latin typeface="Courier" charset="0"/>
                <a:ea typeface="Courier" charset="0"/>
                <a:cs typeface="Courier" charset="0"/>
              </a:rPr>
              <a:t>ifstream</a:t>
            </a:r>
            <a:r>
              <a:rPr lang="en-US" altLang="en-US" dirty="0"/>
              <a:t> object and not have it associated with an actual disk file</a:t>
            </a:r>
          </a:p>
          <a:p>
            <a:pPr lvl="2">
              <a:lnSpc>
                <a:spcPct val="90000"/>
              </a:lnSpc>
              <a:buSzPct val="65000"/>
            </a:pPr>
            <a:r>
              <a:rPr lang="en-US" altLang="en-US" dirty="0"/>
              <a:t>perhaps the file does not exist</a:t>
            </a:r>
          </a:p>
          <a:p>
            <a:pPr lvl="2">
              <a:lnSpc>
                <a:spcPct val="90000"/>
              </a:lnSpc>
              <a:buSzPct val="65000"/>
            </a:pPr>
            <a:r>
              <a:rPr lang="en-US" altLang="en-US" dirty="0"/>
              <a:t>perhaps the path is wrong</a:t>
            </a:r>
          </a:p>
          <a:p>
            <a:pPr lvl="2">
              <a:lnSpc>
                <a:spcPct val="90000"/>
              </a:lnSpc>
              <a:buSzPct val="65000"/>
            </a:pPr>
            <a:r>
              <a:rPr lang="en-US" altLang="en-US" dirty="0"/>
              <a:t>perhaps you used </a:t>
            </a:r>
            <a:r>
              <a:rPr lang="en-US" altLang="en-US" dirty="0">
                <a:solidFill>
                  <a:schemeClr val="tx2"/>
                </a:solidFill>
                <a:latin typeface="Courier Regular" charset="0"/>
              </a:rPr>
              <a:t>\</a:t>
            </a:r>
            <a:r>
              <a:rPr lang="en-US" altLang="en-US" dirty="0"/>
              <a:t> to separate folder names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Recall escape sequences look like like </a:t>
            </a:r>
            <a:r>
              <a:rPr lang="en-US" altLang="en-US" sz="2800" dirty="0">
                <a:solidFill>
                  <a:schemeClr val="tx2"/>
                </a:solidFill>
                <a:latin typeface="Courier Regular" charset="0"/>
              </a:rPr>
              <a:t>\n \t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>
                <a:solidFill>
                  <a:schemeClr val="tx2"/>
                </a:solidFill>
                <a:latin typeface="Courier Regular" charset="0"/>
              </a:rPr>
              <a:t>\</a:t>
            </a:r>
            <a:r>
              <a:rPr lang="en-US" altLang="en-US" dirty="0"/>
              <a:t> is also used to separate paths </a:t>
            </a:r>
            <a:r>
              <a:rPr lang="en-US" altLang="en-US" sz="2000" i="1" dirty="0"/>
              <a:t>DOS and Windows (</a:t>
            </a:r>
            <a:r>
              <a:rPr lang="en-US" altLang="en-US" sz="2400" i="1" dirty="0"/>
              <a:t>Unix uses / so this is not an issue in the Unix environment):</a:t>
            </a:r>
            <a:endParaRPr lang="en-US" altLang="en-US" dirty="0"/>
          </a:p>
          <a:p>
            <a:pPr>
              <a:spcBef>
                <a:spcPts val="600"/>
              </a:spcBef>
            </a:pPr>
            <a:r>
              <a:rPr lang="en-US" b="0" dirty="0" smtClean="0">
                <a:solidFill>
                  <a:srgbClr val="005032"/>
                </a:solidFill>
                <a:latin typeface="Courier" charset="0"/>
              </a:rPr>
              <a:t>   </a:t>
            </a:r>
            <a:r>
              <a:rPr lang="en-US" b="0" dirty="0" err="1" smtClean="0">
                <a:solidFill>
                  <a:srgbClr val="005032"/>
                </a:solidFill>
                <a:latin typeface="Courier" charset="0"/>
              </a:rPr>
              <a:t>ifstream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Courier" charset="0"/>
              </a:rPr>
              <a:t>inFile</a:t>
            </a:r>
            <a:r>
              <a:rPr lang="en-US" b="0" dirty="0">
                <a:solidFill>
                  <a:srgbClr val="000000"/>
                </a:solidFill>
                <a:latin typeface="Courier" charset="0"/>
              </a:rPr>
              <a:t>(</a:t>
            </a:r>
            <a:r>
              <a:rPr lang="en-US" b="0" dirty="0">
                <a:solidFill>
                  <a:srgbClr val="2A00FF"/>
                </a:solidFill>
                <a:latin typeface="Courier" charset="0"/>
              </a:rPr>
              <a:t>"c:\</a:t>
            </a:r>
            <a:r>
              <a:rPr lang="en-US" b="0" dirty="0" err="1">
                <a:solidFill>
                  <a:srgbClr val="2A00FF"/>
                </a:solidFill>
                <a:latin typeface="Courier" charset="0"/>
              </a:rPr>
              <a:t>myc</a:t>
            </a:r>
            <a:r>
              <a:rPr lang="en-US" b="0" dirty="0">
                <a:solidFill>
                  <a:srgbClr val="2A00FF"/>
                </a:solidFill>
                <a:latin typeface="Courier" charset="0"/>
              </a:rPr>
              <a:t>++\</a:t>
            </a:r>
            <a:r>
              <a:rPr lang="en-US" b="0" dirty="0" err="1">
                <a:solidFill>
                  <a:srgbClr val="2A00FF"/>
                </a:solidFill>
                <a:latin typeface="Courier" charset="0"/>
              </a:rPr>
              <a:t>input.dat</a:t>
            </a:r>
            <a:r>
              <a:rPr lang="en-US" b="0" dirty="0">
                <a:solidFill>
                  <a:srgbClr val="2A00FF"/>
                </a:solidFill>
                <a:latin typeface="Courier" charset="0"/>
              </a:rPr>
              <a:t>"</a:t>
            </a:r>
            <a:r>
              <a:rPr lang="en-US" b="0" dirty="0">
                <a:solidFill>
                  <a:srgbClr val="000000"/>
                </a:solidFill>
                <a:latin typeface="Courier" charset="0"/>
              </a:rPr>
              <a:t>);   </a:t>
            </a:r>
            <a:r>
              <a:rPr lang="en-US" b="0" dirty="0">
                <a:solidFill>
                  <a:srgbClr val="3F7F5F"/>
                </a:solidFill>
                <a:latin typeface="Courier" charset="0"/>
              </a:rPr>
              <a:t>// NO!</a:t>
            </a:r>
          </a:p>
          <a:p>
            <a:pPr>
              <a:spcBef>
                <a:spcPts val="600"/>
              </a:spcBef>
            </a:pPr>
            <a:r>
              <a:rPr lang="en-US" b="0" dirty="0" smtClean="0">
                <a:solidFill>
                  <a:srgbClr val="005032"/>
                </a:solidFill>
                <a:latin typeface="Courier" charset="0"/>
              </a:rPr>
              <a:t>   </a:t>
            </a:r>
            <a:r>
              <a:rPr lang="en-US" b="0" dirty="0" err="1" smtClean="0">
                <a:solidFill>
                  <a:srgbClr val="005032"/>
                </a:solidFill>
                <a:latin typeface="Courier" charset="0"/>
              </a:rPr>
              <a:t>ifstream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Courier" charset="0"/>
              </a:rPr>
              <a:t>inFile</a:t>
            </a:r>
            <a:r>
              <a:rPr lang="en-US" b="0" dirty="0">
                <a:solidFill>
                  <a:srgbClr val="000000"/>
                </a:solidFill>
                <a:latin typeface="Courier" charset="0"/>
              </a:rPr>
              <a:t>(</a:t>
            </a:r>
            <a:r>
              <a:rPr lang="en-US" b="0" dirty="0">
                <a:solidFill>
                  <a:srgbClr val="2A00FF"/>
                </a:solidFill>
                <a:latin typeface="Courier" charset="0"/>
              </a:rPr>
              <a:t>"c:\\</a:t>
            </a:r>
            <a:r>
              <a:rPr lang="en-US" b="0" dirty="0" err="1">
                <a:solidFill>
                  <a:srgbClr val="2A00FF"/>
                </a:solidFill>
                <a:latin typeface="Courier" charset="0"/>
              </a:rPr>
              <a:t>myc</a:t>
            </a:r>
            <a:r>
              <a:rPr lang="en-US" b="0" dirty="0">
                <a:solidFill>
                  <a:srgbClr val="2A00FF"/>
                </a:solidFill>
                <a:latin typeface="Courier" charset="0"/>
              </a:rPr>
              <a:t>++\\</a:t>
            </a:r>
            <a:r>
              <a:rPr lang="en-US" b="0" dirty="0" err="1">
                <a:solidFill>
                  <a:srgbClr val="2A00FF"/>
                </a:solidFill>
                <a:latin typeface="Courier" charset="0"/>
              </a:rPr>
              <a:t>input.dat</a:t>
            </a:r>
            <a:r>
              <a:rPr lang="en-US" b="0" dirty="0">
                <a:solidFill>
                  <a:srgbClr val="2A00FF"/>
                </a:solidFill>
                <a:latin typeface="Courier" charset="0"/>
              </a:rPr>
              <a:t>"</a:t>
            </a:r>
            <a:r>
              <a:rPr lang="en-US" b="0" dirty="0">
                <a:solidFill>
                  <a:srgbClr val="000000"/>
                </a:solidFill>
                <a:latin typeface="Courier" charset="0"/>
              </a:rPr>
              <a:t>); </a:t>
            </a:r>
            <a:r>
              <a:rPr lang="en-US" b="0" dirty="0">
                <a:solidFill>
                  <a:srgbClr val="3F7F5F"/>
                </a:solidFill>
                <a:latin typeface="Courier" charset="0"/>
              </a:rPr>
              <a:t>// YES</a:t>
            </a:r>
          </a:p>
        </p:txBody>
      </p:sp>
    </p:spTree>
    <p:extLst>
      <p:ext uri="{BB962C8B-B14F-4D97-AF65-F5344CB8AC3E}">
        <p14:creationId xmlns:p14="http://schemas.microsoft.com/office/powerpoint/2010/main" val="1977955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/>
              <a:t>Reading File names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267200"/>
          </a:xfrm>
          <a:noFill/>
          <a:ln/>
        </p:spPr>
        <p:txBody>
          <a:bodyPr lIns="92075" tIns="46038" rIns="92075" bIns="46038"/>
          <a:lstStyle/>
          <a:p>
            <a:pPr lvl="1">
              <a:lnSpc>
                <a:spcPct val="90000"/>
              </a:lnSpc>
              <a:spcAft>
                <a:spcPts val="200"/>
              </a:spcAft>
            </a:pPr>
            <a:r>
              <a:rPr lang="en-US" altLang="en-US" dirty="0"/>
              <a:t>However, when the user enters the file name, they may use one \, or in Unix, one /</a:t>
            </a:r>
            <a:endParaRPr lang="en-US" altLang="en-US" sz="2400" i="1" dirty="0"/>
          </a:p>
          <a:p>
            <a:pPr>
              <a:lnSpc>
                <a:spcPct val="95000"/>
              </a:lnSpc>
              <a:spcAft>
                <a:spcPts val="200"/>
              </a:spcAft>
            </a:pPr>
            <a:r>
              <a:rPr lang="en-US" altLang="en-US" b="0" dirty="0">
                <a:latin typeface="Courier Regular" charset="0"/>
              </a:rPr>
              <a:t>    string filename;</a:t>
            </a:r>
          </a:p>
          <a:p>
            <a:pPr>
              <a:lnSpc>
                <a:spcPct val="95000"/>
              </a:lnSpc>
              <a:spcAft>
                <a:spcPts val="200"/>
              </a:spcAft>
            </a:pPr>
            <a:r>
              <a:rPr lang="en-US" altLang="en-US" b="0" dirty="0">
                <a:latin typeface="Courier Regular" charset="0"/>
              </a:rPr>
              <a:t>    </a:t>
            </a:r>
            <a:r>
              <a:rPr lang="en-US" altLang="en-US" b="0" dirty="0" err="1">
                <a:latin typeface="Courier Regular" charset="0"/>
              </a:rPr>
              <a:t>cout</a:t>
            </a:r>
            <a:r>
              <a:rPr lang="en-US" altLang="en-US" b="0" dirty="0">
                <a:latin typeface="Courier Regular" charset="0"/>
              </a:rPr>
              <a:t> &lt;&lt; </a:t>
            </a:r>
            <a:r>
              <a:rPr lang="en-US" altLang="en-US" b="0" dirty="0">
                <a:solidFill>
                  <a:srgbClr val="2A00FF"/>
                </a:solidFill>
                <a:latin typeface="Courier" charset="0"/>
              </a:rPr>
              <a:t>"Enter file name: </a:t>
            </a:r>
            <a:r>
              <a:rPr lang="en-US" altLang="en-US" b="0" dirty="0" smtClean="0">
                <a:solidFill>
                  <a:srgbClr val="2A00FF"/>
                </a:solidFill>
                <a:latin typeface="Courier" charset="0"/>
              </a:rPr>
              <a:t>"</a:t>
            </a:r>
            <a:r>
              <a:rPr lang="en-US" altLang="en-US" b="0" dirty="0" smtClean="0">
                <a:latin typeface="Courier Regular" charset="0"/>
              </a:rPr>
              <a:t>; </a:t>
            </a:r>
          </a:p>
          <a:p>
            <a:pPr>
              <a:lnSpc>
                <a:spcPct val="95000"/>
              </a:lnSpc>
              <a:spcAft>
                <a:spcPts val="200"/>
              </a:spcAft>
            </a:pPr>
            <a:r>
              <a:rPr lang="en-US" altLang="en-US" b="0" dirty="0">
                <a:latin typeface="Courier Regular" charset="0"/>
              </a:rPr>
              <a:t> </a:t>
            </a:r>
            <a:r>
              <a:rPr lang="en-US" altLang="en-US" b="0" dirty="0" smtClean="0">
                <a:latin typeface="Courier Regular" charset="0"/>
              </a:rPr>
              <a:t>   </a:t>
            </a:r>
            <a:r>
              <a:rPr lang="en-US" altLang="en-US" b="0" dirty="0" err="1" smtClean="0">
                <a:latin typeface="Courier Regular" charset="0"/>
              </a:rPr>
              <a:t>cin</a:t>
            </a:r>
            <a:r>
              <a:rPr lang="en-US" altLang="en-US" b="0" dirty="0" smtClean="0">
                <a:latin typeface="Courier Regular" charset="0"/>
              </a:rPr>
              <a:t> </a:t>
            </a:r>
            <a:r>
              <a:rPr lang="en-US" altLang="en-US" b="0" dirty="0">
                <a:latin typeface="Courier Regular" charset="0"/>
              </a:rPr>
              <a:t>&gt;&gt; filename;</a:t>
            </a:r>
          </a:p>
          <a:p>
            <a:pPr>
              <a:lnSpc>
                <a:spcPct val="95000"/>
              </a:lnSpc>
              <a:spcAft>
                <a:spcPts val="900"/>
              </a:spcAft>
            </a:pPr>
            <a:r>
              <a:rPr lang="en-US" altLang="en-US" b="0" dirty="0">
                <a:latin typeface="Courier Regular" charset="0"/>
              </a:rPr>
              <a:t>    </a:t>
            </a:r>
            <a:r>
              <a:rPr lang="en-US" altLang="en-US" b="0" dirty="0" err="1">
                <a:latin typeface="Courier Regular" charset="0"/>
              </a:rPr>
              <a:t>ifstream</a:t>
            </a:r>
            <a:r>
              <a:rPr lang="en-US" altLang="en-US" b="0" dirty="0">
                <a:latin typeface="Courier Regular" charset="0"/>
              </a:rPr>
              <a:t> </a:t>
            </a:r>
            <a:r>
              <a:rPr lang="en-US" altLang="en-US" b="0" dirty="0" err="1" smtClean="0">
                <a:latin typeface="Courier Regular" charset="0"/>
              </a:rPr>
              <a:t>inFile</a:t>
            </a:r>
            <a:r>
              <a:rPr lang="en-US" altLang="en-US" b="0" dirty="0" smtClean="0">
                <a:latin typeface="Courier Regular" charset="0"/>
              </a:rPr>
              <a:t>(filename);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spcAft>
                <a:spcPts val="200"/>
              </a:spcAft>
            </a:pPr>
            <a:r>
              <a:rPr lang="en-US" altLang="en-US" dirty="0" smtClean="0"/>
              <a:t>Dialogue </a:t>
            </a:r>
            <a:r>
              <a:rPr lang="en-US" altLang="en-US" dirty="0"/>
              <a:t>in DOS/Windows</a:t>
            </a:r>
          </a:p>
          <a:p>
            <a:pPr>
              <a:lnSpc>
                <a:spcPct val="95000"/>
              </a:lnSpc>
              <a:spcAft>
                <a:spcPts val="900"/>
              </a:spcAft>
            </a:pPr>
            <a:r>
              <a:rPr lang="en-US" altLang="en-US" b="0" dirty="0">
                <a:latin typeface="Courier Regular" charset="0"/>
              </a:rPr>
              <a:t>    Enter file name: </a:t>
            </a:r>
            <a:r>
              <a:rPr lang="en-US" altLang="en-US" b="0" dirty="0">
                <a:solidFill>
                  <a:schemeClr val="tx1"/>
                </a:solidFill>
                <a:latin typeface="Courier Regular" charset="0"/>
              </a:rPr>
              <a:t>c:\temp\</a:t>
            </a:r>
            <a:r>
              <a:rPr lang="en-US" altLang="en-US" b="0" dirty="0" err="1">
                <a:solidFill>
                  <a:schemeClr val="tx1"/>
                </a:solidFill>
                <a:latin typeface="Courier Regular" charset="0"/>
              </a:rPr>
              <a:t>in.dat</a:t>
            </a:r>
            <a:endParaRPr lang="en-US" altLang="en-US" b="0" dirty="0">
              <a:solidFill>
                <a:schemeClr val="tx1"/>
              </a:solidFill>
              <a:latin typeface="Courier Regular" charset="0"/>
            </a:endParaRPr>
          </a:p>
          <a:p>
            <a:pPr lvl="1">
              <a:lnSpc>
                <a:spcPct val="95000"/>
              </a:lnSpc>
              <a:spcBef>
                <a:spcPct val="0"/>
              </a:spcBef>
              <a:spcAft>
                <a:spcPts val="200"/>
              </a:spcAft>
            </a:pPr>
            <a:r>
              <a:rPr lang="en-US" altLang="en-US" dirty="0"/>
              <a:t>Dialogue in Unix</a:t>
            </a:r>
          </a:p>
          <a:p>
            <a:pPr>
              <a:lnSpc>
                <a:spcPct val="95000"/>
              </a:lnSpc>
              <a:spcAft>
                <a:spcPts val="200"/>
              </a:spcAft>
            </a:pPr>
            <a:r>
              <a:rPr lang="en-US" altLang="en-US" b="0" dirty="0">
                <a:latin typeface="Courier Regular" charset="0"/>
              </a:rPr>
              <a:t>    Enter file name: </a:t>
            </a:r>
            <a:r>
              <a:rPr lang="en-US" altLang="en-US" b="0" dirty="0">
                <a:solidFill>
                  <a:schemeClr val="tx1"/>
                </a:solidFill>
                <a:latin typeface="Courier Regular" charset="0"/>
              </a:rPr>
              <a:t>/</a:t>
            </a:r>
            <a:r>
              <a:rPr lang="en-US" altLang="en-US" b="0" dirty="0" smtClean="0">
                <a:solidFill>
                  <a:schemeClr val="tx1"/>
                </a:solidFill>
                <a:latin typeface="Courier Regular" charset="0"/>
              </a:rPr>
              <a:t>temp/</a:t>
            </a:r>
            <a:r>
              <a:rPr lang="en-US" altLang="en-US" b="0" dirty="0" err="1" smtClean="0">
                <a:solidFill>
                  <a:schemeClr val="tx1"/>
                </a:solidFill>
                <a:latin typeface="Courier Regular" charset="0"/>
              </a:rPr>
              <a:t>in.dat</a:t>
            </a:r>
            <a:endParaRPr lang="en-US" altLang="en-US" b="0" dirty="0">
              <a:solidFill>
                <a:schemeClr val="tx1"/>
              </a:solidFill>
              <a:latin typeface="Courier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670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 smtClean="0"/>
              <a:t>Indeterminate </a:t>
            </a:r>
            <a:r>
              <a:rPr lang="en-US" altLang="en-US" dirty="0"/>
              <a:t>Loop </a:t>
            </a:r>
            <a:r>
              <a:rPr lang="en-US" altLang="en-US" dirty="0" smtClean="0"/>
              <a:t>with a File</a:t>
            </a:r>
            <a:endParaRPr lang="en-US" altLang="en-US" dirty="0"/>
          </a:p>
        </p:txBody>
      </p:sp>
      <p:sp>
        <p:nvSpPr>
          <p:cNvPr id="270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267200"/>
          </a:xfrm>
          <a:noFill/>
          <a:ln/>
        </p:spPr>
        <p:txBody>
          <a:bodyPr lIns="92075" tIns="46038" rIns="92075" bIns="46038"/>
          <a:lstStyle/>
          <a:p>
            <a:pPr lvl="1"/>
            <a:r>
              <a:rPr lang="en-US" altLang="en-US" dirty="0"/>
              <a:t>The </a:t>
            </a:r>
            <a:r>
              <a:rPr lang="en-US" altLang="en-US" i="1" dirty="0"/>
              <a:t>end of file</a:t>
            </a:r>
            <a:r>
              <a:rPr lang="en-US" altLang="en-US" dirty="0"/>
              <a:t> event can be used to terminate user </a:t>
            </a:r>
            <a:r>
              <a:rPr lang="en-US" altLang="en-US" dirty="0" smtClean="0"/>
              <a:t>input</a:t>
            </a:r>
          </a:p>
          <a:p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b="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&lt;&lt; </a:t>
            </a:r>
            <a:r>
              <a:rPr lang="en-US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"Enter numbers or end of file to quit\n"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mr-IN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mr-IN" b="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ctrl</a:t>
            </a:r>
            <a:r>
              <a:rPr lang="mr-IN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-D (UNIX)"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en-US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"ctrl-Z (DOS or Windows) "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en-US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0" dirty="0">
                <a:solidFill>
                  <a:srgbClr val="005032"/>
                </a:solidFill>
                <a:latin typeface="Courier" charset="0"/>
                <a:ea typeface="Courier" charset="0"/>
                <a:cs typeface="Courier" charset="0"/>
              </a:rPr>
              <a:t>string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str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 0</a:t>
            </a:r>
            <a:r>
              <a:rPr lang="mr-IN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endParaRPr lang="mr-IN" b="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endParaRPr lang="mr-IN" b="0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while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cin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&gt;&gt; </a:t>
            </a:r>
            <a:r>
              <a:rPr lang="en-US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str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endParaRPr lang="en-US" b="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++;</a:t>
            </a: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b="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&lt;&lt; </a:t>
            </a:r>
            <a:r>
              <a:rPr lang="mr-IN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mr-IN" b="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You</a:t>
            </a:r>
            <a:r>
              <a:rPr lang="mr-IN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b="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made</a:t>
            </a:r>
            <a:r>
              <a:rPr lang="mr-IN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b="0" dirty="0" smtClean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endParaRPr lang="en-US" b="0" dirty="0" smtClean="0">
              <a:solidFill>
                <a:srgbClr val="2A00FF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 smtClean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      </a:t>
            </a:r>
            <a:r>
              <a:rPr lang="mr-IN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&lt;&lt;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mr-IN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 </a:t>
            </a:r>
            <a:r>
              <a:rPr lang="mr-IN" b="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entries</a:t>
            </a:r>
            <a:r>
              <a:rPr lang="mr-IN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  <a:endParaRPr lang="en-US" altLang="en-US" b="0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altLang="en-US" sz="2000" b="0" dirty="0">
                <a:latin typeface="Courier Regular" charset="0"/>
              </a:rPr>
              <a:t>					</a:t>
            </a:r>
            <a:endParaRPr lang="en-US" altLang="en-US" sz="2000" dirty="0">
              <a:solidFill>
                <a:schemeClr val="accent2"/>
              </a:solidFill>
              <a:latin typeface="Book Antiqua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14800" y="3962400"/>
            <a:ext cx="4876800" cy="1661993"/>
          </a:xfrm>
          <a:prstGeom prst="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dirty="0" smtClean="0">
                <a:latin typeface="Courier" charset="0"/>
                <a:ea typeface="Courier" charset="0"/>
                <a:cs typeface="Courier" charset="0"/>
              </a:rPr>
              <a:t>Enter numbers or end of file to quit</a:t>
            </a:r>
          </a:p>
          <a:p>
            <a:r>
              <a:rPr lang="en-US" sz="1700" dirty="0" smtClean="0">
                <a:latin typeface="Courier" charset="0"/>
                <a:ea typeface="Courier" charset="0"/>
                <a:cs typeface="Courier" charset="0"/>
              </a:rPr>
              <a:t>ctrl-D (UNIX)</a:t>
            </a:r>
          </a:p>
          <a:p>
            <a:r>
              <a:rPr lang="en-US" sz="1700" dirty="0" smtClean="0">
                <a:latin typeface="Courier" charset="0"/>
                <a:ea typeface="Courier" charset="0"/>
                <a:cs typeface="Courier" charset="0"/>
              </a:rPr>
              <a:t>ctrl-Z (DOS or Windows) </a:t>
            </a:r>
          </a:p>
          <a:p>
            <a:r>
              <a:rPr lang="en-US" sz="1700" dirty="0" smtClean="0">
                <a:latin typeface="Courier" charset="0"/>
                <a:ea typeface="Courier" charset="0"/>
                <a:cs typeface="Courier" charset="0"/>
              </a:rPr>
              <a:t>a</a:t>
            </a:r>
          </a:p>
          <a:p>
            <a:r>
              <a:rPr lang="en-US" sz="1700" dirty="0" smtClean="0">
                <a:latin typeface="Courier" charset="0"/>
                <a:ea typeface="Courier" charset="0"/>
                <a:cs typeface="Courier" charset="0"/>
              </a:rPr>
              <a:t>b</a:t>
            </a:r>
          </a:p>
          <a:p>
            <a:r>
              <a:rPr lang="en-US" sz="1700" dirty="0" smtClean="0">
                <a:latin typeface="Courier" charset="0"/>
                <a:ea typeface="Courier" charset="0"/>
                <a:cs typeface="Courier" charset="0"/>
              </a:rPr>
              <a:t>You made 2 entries</a:t>
            </a:r>
            <a:endParaRPr lang="en-US" sz="1700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103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sz="3600" dirty="0" smtClean="0"/>
              <a:t>Processing </a:t>
            </a:r>
            <a:r>
              <a:rPr lang="en-US" altLang="en-US" sz="3600" dirty="0"/>
              <a:t>until End of File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153400" cy="4648200"/>
          </a:xfrm>
          <a:noFill/>
          <a:ln/>
        </p:spPr>
        <p:txBody>
          <a:bodyPr lIns="92075" tIns="46038" rIns="92075" bIns="46038"/>
          <a:lstStyle/>
          <a:p>
            <a:pPr lvl="1"/>
            <a:r>
              <a:rPr lang="en-US" altLang="en-US" dirty="0"/>
              <a:t>We often need to extract data from files stored on a computer disk</a:t>
            </a:r>
          </a:p>
          <a:p>
            <a:pPr lvl="1"/>
            <a:r>
              <a:rPr lang="en-US" altLang="en-US" dirty="0"/>
              <a:t>We use </a:t>
            </a:r>
            <a:r>
              <a:rPr lang="en-US" altLang="en-US" sz="2600" dirty="0" err="1">
                <a:latin typeface="Courier" charset="0"/>
                <a:ea typeface="Courier" charset="0"/>
                <a:cs typeface="Courier" charset="0"/>
              </a:rPr>
              <a:t>ifstream</a:t>
            </a:r>
            <a:r>
              <a:rPr lang="en-US" altLang="en-US" dirty="0"/>
              <a:t> objects for this kind of input </a:t>
            </a:r>
          </a:p>
          <a:p>
            <a:pPr lvl="1"/>
            <a:r>
              <a:rPr lang="en-US" altLang="en-US" dirty="0"/>
              <a:t>The next slide shows a program that averages numbers from the file </a:t>
            </a:r>
            <a:r>
              <a:rPr lang="en-US" altLang="en-US" sz="2600" dirty="0" smtClean="0">
                <a:solidFill>
                  <a:schemeClr val="tx2"/>
                </a:solidFill>
                <a:latin typeface="Courier Regular" charset="0"/>
              </a:rPr>
              <a:t>c:\</a:t>
            </a:r>
            <a:r>
              <a:rPr lang="en-US" altLang="en-US" sz="2600" dirty="0" err="1" smtClean="0">
                <a:solidFill>
                  <a:schemeClr val="tx2"/>
                </a:solidFill>
                <a:latin typeface="Courier Regular" charset="0"/>
              </a:rPr>
              <a:t>input.dat</a:t>
            </a:r>
            <a:endParaRPr lang="en-US" altLang="en-US" dirty="0" smtClean="0"/>
          </a:p>
          <a:p>
            <a:pPr marL="114300" lvl="1" indent="0">
              <a:spcBef>
                <a:spcPts val="0"/>
              </a:spcBef>
              <a:buNone/>
            </a:pPr>
            <a:r>
              <a:rPr lang="en-US" altLang="en-US" sz="2000" dirty="0" smtClean="0">
                <a:latin typeface="Courier" charset="0"/>
                <a:ea typeface="Courier" charset="0"/>
                <a:cs typeface="Courier" charset="0"/>
              </a:rPr>
              <a:t>   </a:t>
            </a:r>
            <a:endParaRPr lang="en-US" altLang="en-US" sz="2000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22929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iamonds.ppt">
  <a:themeElements>
    <a:clrScheme name="diamonds.ppt 4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diamonds.ppt">
      <a:majorFont>
        <a:latin typeface="Times New Roman"/>
        <a:ea typeface=""/>
        <a:cs typeface=""/>
      </a:majorFont>
      <a:minorFont>
        <a:latin typeface="Courier Ne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iamonds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monds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monds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monds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monds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monds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monds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01_ProblemSolving" id="{3025A871-B17C-2242-A6D7-3C2A86FB076A}" vid="{28BB45AF-125A-8D43-BE6A-042BDF1C424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C++Book</Template>
  <TotalTime>223</TotalTime>
  <Pages>72</Pages>
  <Words>1312</Words>
  <Application>Microsoft Macintosh PowerPoint</Application>
  <PresentationFormat>On-screen Show (4:3)</PresentationFormat>
  <Paragraphs>230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Baskerville</vt:lpstr>
      <vt:lpstr>Book Antiqua</vt:lpstr>
      <vt:lpstr>Courier</vt:lpstr>
      <vt:lpstr>Courier New</vt:lpstr>
      <vt:lpstr>Courier Regular</vt:lpstr>
      <vt:lpstr>Desdemona</vt:lpstr>
      <vt:lpstr>Symbol</vt:lpstr>
      <vt:lpstr>Times New Roman</vt:lpstr>
      <vt:lpstr>Arial</vt:lpstr>
      <vt:lpstr>diamonds.ppt</vt:lpstr>
      <vt:lpstr>Chapter 9  File Streams</vt:lpstr>
      <vt:lpstr>Goals</vt:lpstr>
      <vt:lpstr>ifstream objects</vt:lpstr>
      <vt:lpstr>ifstream objects</vt:lpstr>
      <vt:lpstr>Read 3 different types</vt:lpstr>
      <vt:lpstr>Getting the Path Right</vt:lpstr>
      <vt:lpstr>Reading File names</vt:lpstr>
      <vt:lpstr>Indeterminate Loop with a File</vt:lpstr>
      <vt:lpstr>Processing until End of File</vt:lpstr>
      <vt:lpstr>Read until end of file</vt:lpstr>
      <vt:lpstr>Mixing Numbers and Strings</vt:lpstr>
      <vt:lpstr>Indeterminate Loop with More Complex Disk File Input</vt:lpstr>
      <vt:lpstr>The getline Function</vt:lpstr>
      <vt:lpstr>Nested loops</vt:lpstr>
      <vt:lpstr>ofstream objects</vt:lpstr>
      <vt:lpstr>ofstream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Goals</dc:title>
  <dc:subject/>
  <dc:creator>Microsoft Office User</dc:creator>
  <cp:keywords/>
  <dc:description/>
  <cp:lastModifiedBy>Microsoft Office User</cp:lastModifiedBy>
  <cp:revision>41</cp:revision>
  <cp:lastPrinted>2017-12-21T01:26:23Z</cp:lastPrinted>
  <dcterms:created xsi:type="dcterms:W3CDTF">2017-12-31T18:54:53Z</dcterms:created>
  <dcterms:modified xsi:type="dcterms:W3CDTF">2018-01-05T19:48:15Z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mercer@cs.arizona.edu</vt:lpwstr>
  </property>
  <property fmtid="{D5CDD505-2E9C-101B-9397-08002B2CF9AE}" pid="8" name="HomePage">
    <vt:lpwstr>http://www.cs.arizona.edu/~mercer/compfun2/index.html#lectures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C:\0MyStuff\c++SLIDES</vt:lpwstr>
  </property>
</Properties>
</file>