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96" r:id="rId2"/>
    <p:sldId id="298" r:id="rId3"/>
    <p:sldId id="300" r:id="rId4"/>
    <p:sldId id="301" r:id="rId5"/>
    <p:sldId id="302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44" r:id="rId16"/>
    <p:sldId id="345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46" r:id="rId26"/>
    <p:sldId id="323" r:id="rId27"/>
    <p:sldId id="327" r:id="rId28"/>
    <p:sldId id="328" r:id="rId29"/>
    <p:sldId id="329" r:id="rId30"/>
    <p:sldId id="330" r:id="rId31"/>
    <p:sldId id="331" r:id="rId32"/>
    <p:sldId id="333" r:id="rId33"/>
    <p:sldId id="334" r:id="rId34"/>
    <p:sldId id="335" r:id="rId35"/>
    <p:sldId id="347" r:id="rId36"/>
    <p:sldId id="337" r:id="rId37"/>
    <p:sldId id="338" r:id="rId38"/>
    <p:sldId id="339" r:id="rId39"/>
    <p:sldId id="342" r:id="rId40"/>
    <p:sldId id="343" r:id="rId41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77777"/>
    <a:srgbClr val="005493"/>
    <a:srgbClr val="00005C"/>
    <a:srgbClr val="00003B"/>
    <a:srgbClr val="00007D"/>
    <a:srgbClr val="00002B"/>
    <a:srgbClr val="000094"/>
    <a:srgbClr val="B50069"/>
    <a:srgbClr val="FF0066"/>
    <a:srgbClr val="3939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33"/>
  </p:normalViewPr>
  <p:slideViewPr>
    <p:cSldViewPr>
      <p:cViewPr>
        <p:scale>
          <a:sx n="89" d="100"/>
          <a:sy n="89" d="100"/>
        </p:scale>
        <p:origin x="172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71513" y="8305800"/>
            <a:ext cx="5576887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altLang="en-US" sz="1100" u="sng">
                <a:latin typeface="Book Antiqua" charset="0"/>
              </a:rPr>
              <a:t>Computing Fundamentals with C++</a:t>
            </a:r>
            <a:r>
              <a:rPr lang="en-US" altLang="en-US" sz="1100">
                <a:latin typeface="Book Antiqua" charset="0"/>
              </a:rPr>
              <a:t>, Object-Oriented Programming and Design, 2nd Edition  Rick Mercer, 1999  Franklin, Beedle, and Associates</a:t>
            </a:r>
          </a:p>
        </p:txBody>
      </p:sp>
    </p:spTree>
    <p:extLst>
      <p:ext uri="{BB962C8B-B14F-4D97-AF65-F5344CB8AC3E}">
        <p14:creationId xmlns:p14="http://schemas.microsoft.com/office/powerpoint/2010/main" val="2013285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0225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81750" y="8743950"/>
            <a:ext cx="406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C83E1C37-28E1-7547-B619-D6C7C2D0C5AF}" type="slidenum">
              <a:rPr lang="en-US" altLang="en-US" sz="1400">
                <a:latin typeface="Book Antiqua" charset="0"/>
              </a:rPr>
              <a:pPr algn="r">
                <a:defRPr/>
              </a:pPr>
              <a:t>‹#›</a:t>
            </a:fld>
            <a:endParaRPr lang="en-US" altLang="en-US" sz="1400"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375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5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4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ctr">
              <a:defRPr sz="3600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 marL="395288" indent="-280988">
              <a:spcBef>
                <a:spcPts val="700"/>
              </a:spcBef>
              <a:buFont typeface="Arial" charset="0"/>
              <a:buChar char="•"/>
              <a:defRPr sz="2800">
                <a:latin typeface="Times New Roman" charset="0"/>
                <a:ea typeface="Times New Roman" charset="0"/>
                <a:cs typeface="Times New Roman" charset="0"/>
              </a:defRPr>
            </a:lvl2pPr>
            <a:lvl3pPr marL="928688" indent="-349250">
              <a:spcBef>
                <a:spcPts val="700"/>
              </a:spcBef>
              <a:buFont typeface="Arial" charset="0"/>
              <a:buChar char="•"/>
              <a:defRPr sz="2600">
                <a:latin typeface="Times New Roman" charset="0"/>
                <a:ea typeface="Times New Roman" charset="0"/>
                <a:cs typeface="Times New Roman" charset="0"/>
              </a:defRPr>
            </a:lvl3pPr>
            <a:lvl4pPr marL="1327150" indent="-284163">
              <a:spcBef>
                <a:spcPts val="700"/>
              </a:spcBef>
              <a:buFont typeface="Arial" charset="0"/>
              <a:buChar char="•"/>
              <a:defRPr sz="2400">
                <a:latin typeface="Times New Roman" charset="0"/>
                <a:ea typeface="Times New Roman" charset="0"/>
                <a:cs typeface="Times New Roman" charset="0"/>
              </a:defRPr>
            </a:lvl4pPr>
            <a:lvl5pPr marL="1766888" indent="-233363">
              <a:buFont typeface="Arial" charset="0"/>
              <a:buChar char="•"/>
              <a:defRPr sz="2000">
                <a:latin typeface="Times New Roman" charset="0"/>
                <a:ea typeface="Times New Roman" charset="0"/>
                <a:cs typeface="Times New Roman" charset="0"/>
              </a:defRPr>
            </a:lvl5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24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42900"/>
            <a:ext cx="85344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Master title style enlarged a bit to allow for two lines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22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dirty="0"/>
              <a:t>Second Level -- actually the first level 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</a:t>
            </a:r>
            <a:r>
              <a:rPr lang="en-US" altLang="en-US" dirty="0" smtClean="0"/>
              <a:t>Level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marL="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0" kern="1200">
          <a:solidFill>
            <a:srgbClr val="001762"/>
          </a:solidFill>
          <a:latin typeface="Arial" charset="0"/>
          <a:ea typeface="Arial" charset="0"/>
          <a:cs typeface="Arial" charset="0"/>
        </a:defRPr>
      </a:lvl1pPr>
      <a:lvl2pPr marL="18811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2pPr>
      <a:lvl3pPr marL="18811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3pPr>
      <a:lvl4pPr marL="18811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4pPr>
      <a:lvl5pPr marL="18811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5pPr>
      <a:lvl6pPr marL="23383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6pPr>
      <a:lvl7pPr marL="27955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7pPr>
      <a:lvl8pPr marL="32527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8pPr>
      <a:lvl9pPr marL="37099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395288" indent="-2809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30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2pPr>
      <a:lvl3pPr marL="928688" indent="-3492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26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3pPr>
      <a:lvl4pPr marL="1327150" indent="-2841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22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4pPr>
      <a:lvl5pPr marL="1766888" indent="-2333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52400" y="609600"/>
            <a:ext cx="8545512" cy="255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altLang="en-US" sz="4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Book Antiqua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3CCE81-8121-443A-9542-7CAAB5BD9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859712" cy="13970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sz="3600" dirty="0"/>
              <a:t>Chapter </a:t>
            </a:r>
            <a:r>
              <a:rPr lang="en-US" altLang="en-US" sz="3600" dirty="0" smtClean="0"/>
              <a:t>10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r>
              <a:rPr lang="en-US" altLang="en-US" sz="4000" dirty="0" smtClean="0"/>
              <a:t>Vectors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0226286-5463-47BB-966A-826C5A148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754438"/>
            <a:ext cx="8229600" cy="1655762"/>
          </a:xfrm>
        </p:spPr>
        <p:txBody>
          <a:bodyPr/>
          <a:lstStyle/>
          <a:p>
            <a:pPr algn="l"/>
            <a:r>
              <a:rPr lang="en-US" altLang="en-US" b="0" dirty="0">
                <a:latin typeface="Arial" charset="0"/>
                <a:ea typeface="Arial" charset="0"/>
                <a:cs typeface="Arial" charset="0"/>
              </a:rPr>
              <a:t>3rd Edition </a:t>
            </a:r>
            <a:endParaRPr lang="en-US" altLang="en-US" b="0" dirty="0" smtClean="0"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lang="en-US" altLang="en-US" sz="3300" b="0" dirty="0" smtClean="0">
                <a:latin typeface="Arial" charset="0"/>
                <a:ea typeface="Arial" charset="0"/>
                <a:cs typeface="Arial" charset="0"/>
              </a:rPr>
              <a:t>Computing </a:t>
            </a:r>
            <a:r>
              <a:rPr lang="en-US" altLang="en-US" sz="3300" b="0" dirty="0">
                <a:latin typeface="Arial" charset="0"/>
                <a:ea typeface="Arial" charset="0"/>
                <a:cs typeface="Arial" charset="0"/>
              </a:rPr>
              <a:t>Fundamentals with C</a:t>
            </a:r>
            <a:r>
              <a:rPr lang="en-US" altLang="en-US" sz="3300" b="0" dirty="0" smtClean="0">
                <a:latin typeface="Arial" charset="0"/>
                <a:ea typeface="Arial" charset="0"/>
                <a:cs typeface="Arial" charset="0"/>
              </a:rPr>
              <a:t>++ </a:t>
            </a:r>
            <a:endParaRPr lang="en-US" altLang="en-US" sz="3300" b="0" dirty="0">
              <a:latin typeface="Arial" charset="0"/>
              <a:ea typeface="Arial" charset="0"/>
              <a:cs typeface="Arial" charset="0"/>
            </a:endParaRPr>
          </a:p>
          <a:p>
            <a:pPr algn="l">
              <a:spcBef>
                <a:spcPts val="1200"/>
              </a:spcBef>
            </a:pPr>
            <a:r>
              <a:rPr lang="en-US" altLang="en-US" b="0" dirty="0">
                <a:latin typeface="Arial" charset="0"/>
                <a:ea typeface="Arial" charset="0"/>
                <a:cs typeface="Arial" charset="0"/>
              </a:rPr>
              <a:t>Rick Mercer</a:t>
            </a:r>
          </a:p>
          <a:p>
            <a:pPr algn="l"/>
            <a:r>
              <a:rPr lang="en-US" altLang="en-US" b="0" dirty="0">
                <a:latin typeface="Arial" charset="0"/>
                <a:ea typeface="Arial" charset="0"/>
                <a:cs typeface="Arial" charset="0"/>
              </a:rPr>
              <a:t>Franklin, </a:t>
            </a:r>
            <a:r>
              <a:rPr lang="en-US" altLang="en-US" b="0" dirty="0" err="1">
                <a:latin typeface="Arial" charset="0"/>
                <a:ea typeface="Arial" charset="0"/>
                <a:cs typeface="Arial" charset="0"/>
              </a:rPr>
              <a:t>Beedle</a:t>
            </a:r>
            <a:r>
              <a:rPr lang="en-US" altLang="en-US" b="0" dirty="0">
                <a:latin typeface="Arial" charset="0"/>
                <a:ea typeface="Arial" charset="0"/>
                <a:cs typeface="Arial" charset="0"/>
              </a:rPr>
              <a:t> &amp; Associates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94085" y="2638269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0" y="5334000"/>
            <a:ext cx="3810000" cy="7078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ourier Regular" charset="0"/>
              </a:rPr>
              <a:t>Enter two integers: </a:t>
            </a:r>
            <a:r>
              <a:rPr lang="en-US" sz="2000" dirty="0">
                <a:solidFill>
                  <a:srgbClr val="00C87D"/>
                </a:solidFill>
                <a:latin typeface="Courier Regular" charset="0"/>
              </a:rPr>
              <a:t>2 5</a:t>
            </a:r>
          </a:p>
          <a:p>
            <a:r>
              <a:rPr lang="cs-CZ" sz="2000" dirty="0">
                <a:solidFill>
                  <a:srgbClr val="000000"/>
                </a:solidFill>
                <a:latin typeface="Courier Regular" charset="0"/>
              </a:rPr>
              <a:t>1 2 5 6 5 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16251"/>
              </p:ext>
            </p:extLst>
          </p:nvPr>
        </p:nvGraphicFramePr>
        <p:xfrm>
          <a:off x="2819400" y="2077720"/>
          <a:ext cx="2438400" cy="2725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599"/>
                <a:gridCol w="1066801"/>
              </a:tblGrid>
              <a:tr h="69874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Individual Element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4048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x[0]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4048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x[1]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4048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x[2]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</a:tr>
              <a:tr h="4048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x[3]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</a:tr>
              <a:tr h="4048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x[4]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 of the vector&lt;</a:t>
            </a:r>
            <a:r>
              <a:rPr lang="en-US" dirty="0" err="1" smtClean="0"/>
              <a:t>int</a:t>
            </a:r>
            <a:r>
              <a:rPr lang="en-US" dirty="0" smtClean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446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534400" cy="13335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Vector </a:t>
            </a:r>
            <a:r>
              <a:rPr lang="en-US" altLang="en-US" dirty="0"/>
              <a:t>Processing with </a:t>
            </a:r>
            <a:r>
              <a:rPr lang="en-US" altLang="en-US" dirty="0" smtClean="0"/>
              <a:t>a </a:t>
            </a:r>
            <a:r>
              <a:rPr lang="en-US" altLang="en-US" smtClean="0"/>
              <a:t>Determinate Loop</a:t>
            </a:r>
            <a:endParaRPr lang="en-US" altLang="en-US" dirty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610600" cy="48768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/>
              <a:t>The need often arises to access all meaningful </a:t>
            </a:r>
            <a:r>
              <a:rPr lang="en-US" altLang="en-US" dirty="0" smtClean="0"/>
              <a:t>elements</a:t>
            </a:r>
            <a:endParaRPr lang="en-US" altLang="en-US" b="0" dirty="0" smtClean="0">
              <a:latin typeface="Courier Regular" charset="0"/>
            </a:endParaRPr>
          </a:p>
          <a:p>
            <a:pPr>
              <a:lnSpc>
                <a:spcPct val="95000"/>
              </a:lnSpc>
            </a:pPr>
            <a:r>
              <a:rPr lang="en-US" altLang="en-US" sz="400" b="0" dirty="0">
                <a:latin typeface="Courier Regular" charset="0"/>
              </a:rPr>
              <a:t> </a:t>
            </a:r>
            <a:r>
              <a:rPr lang="en-US" altLang="en-US" sz="400" b="0" dirty="0" smtClean="0">
                <a:latin typeface="Courier Regular" charset="0"/>
              </a:rPr>
              <a:t>  </a:t>
            </a:r>
          </a:p>
          <a:p>
            <a:pPr>
              <a:spcBef>
                <a:spcPts val="800"/>
              </a:spcBef>
            </a:pPr>
            <a:r>
              <a:rPr lang="en-US" altLang="en-US" b="0" dirty="0" smtClean="0">
                <a:latin typeface="Courier Regular" charset="0"/>
              </a:rPr>
              <a:t>   vector &lt;</a:t>
            </a:r>
            <a:r>
              <a:rPr lang="en-US" altLang="en-US" sz="2200" b="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double</a:t>
            </a:r>
            <a:r>
              <a:rPr lang="en-US" altLang="en-US" b="0" dirty="0" smtClean="0">
                <a:latin typeface="Courier Regular" charset="0"/>
              </a:rPr>
              <a:t>&gt; test(100, -99.9);</a:t>
            </a:r>
          </a:p>
          <a:p>
            <a:pPr>
              <a:lnSpc>
                <a:spcPct val="95000"/>
              </a:lnSpc>
            </a:pPr>
            <a:r>
              <a:rPr lang="en-US" altLang="en-US" sz="1600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</a:p>
          <a:p>
            <a:pPr>
              <a:lnSpc>
                <a:spcPct val="95000"/>
              </a:lnSpc>
            </a:pPr>
            <a:r>
              <a:rPr lang="en-US" alt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 // Initialize the first 24 elements</a:t>
            </a:r>
            <a:endParaRPr lang="en-US" altLang="en-US" b="0" dirty="0" smtClean="0">
              <a:latin typeface="Courier Regular" charset="0"/>
            </a:endParaRPr>
          </a:p>
          <a:p>
            <a:pPr>
              <a:lnSpc>
                <a:spcPct val="95000"/>
              </a:lnSpc>
            </a:pPr>
            <a:r>
              <a:rPr lang="en-US" altLang="en-US" b="0" dirty="0" smtClean="0">
                <a:latin typeface="Courier Regular" charset="0"/>
              </a:rPr>
              <a:t>   </a:t>
            </a:r>
            <a:r>
              <a:rPr lang="en-US" altLang="en-US" b="0" dirty="0">
                <a:latin typeface="Courier Regular" charset="0"/>
              </a:rPr>
              <a:t>test[0] = 64;   </a:t>
            </a:r>
          </a:p>
          <a:p>
            <a:pPr>
              <a:lnSpc>
                <a:spcPct val="95000"/>
              </a:lnSpc>
            </a:pPr>
            <a:r>
              <a:rPr lang="en-US" altLang="en-US" b="0" dirty="0">
                <a:latin typeface="Courier Regular" charset="0"/>
              </a:rPr>
              <a:t>   test[1] = 82;</a:t>
            </a:r>
          </a:p>
          <a:p>
            <a:pPr>
              <a:lnSpc>
                <a:spcPct val="95000"/>
              </a:lnSpc>
            </a:pPr>
            <a:r>
              <a:rPr lang="en-US" alt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  // </a:t>
            </a:r>
            <a:r>
              <a:rPr lang="en-US" alt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. . . </a:t>
            </a:r>
            <a:r>
              <a:rPr lang="en-US" alt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assume 21 additional </a:t>
            </a:r>
            <a:r>
              <a:rPr lang="en-US" alt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assignments . . . </a:t>
            </a:r>
            <a:endParaRPr lang="en-US" altLang="en-US" b="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pPr>
              <a:lnSpc>
                <a:spcPct val="95000"/>
              </a:lnSpc>
            </a:pPr>
            <a:r>
              <a:rPr lang="en-US" altLang="en-US" b="0" dirty="0" smtClean="0">
                <a:latin typeface="Courier Regular" charset="0"/>
              </a:rPr>
              <a:t>   test[23</a:t>
            </a:r>
            <a:r>
              <a:rPr lang="en-US" altLang="en-US" b="0" dirty="0">
                <a:latin typeface="Courier Regular" charset="0"/>
              </a:rPr>
              <a:t>] = 97;</a:t>
            </a:r>
          </a:p>
          <a:p>
            <a:pPr>
              <a:lnSpc>
                <a:spcPct val="95000"/>
              </a:lnSpc>
            </a:pPr>
            <a:r>
              <a:rPr lang="en-US" altLang="en-US" b="0" dirty="0">
                <a:latin typeface="Courier Regular" charset="0"/>
              </a:rPr>
              <a:t>   </a:t>
            </a:r>
            <a:r>
              <a:rPr lang="en-US" altLang="en-US" b="0" dirty="0" err="1">
                <a:latin typeface="Courier Regular" charset="0"/>
              </a:rPr>
              <a:t>int</a:t>
            </a:r>
            <a:r>
              <a:rPr lang="en-US" altLang="en-US" b="0" dirty="0">
                <a:latin typeface="Courier Regular" charset="0"/>
              </a:rPr>
              <a:t> n = 24</a:t>
            </a:r>
            <a:r>
              <a:rPr lang="en-US" altLang="en-US" b="0" dirty="0" smtClean="0">
                <a:latin typeface="Courier Regular" charset="0"/>
              </a:rPr>
              <a:t>; </a:t>
            </a:r>
            <a:r>
              <a:rPr lang="en-US" alt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alt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The first 24 elements are meaningful</a:t>
            </a:r>
          </a:p>
          <a:p>
            <a:pPr>
              <a:lnSpc>
                <a:spcPct val="95000"/>
              </a:lnSpc>
            </a:pPr>
            <a:r>
              <a:rPr lang="en-US" alt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</a:p>
          <a:p>
            <a:pPr>
              <a:lnSpc>
                <a:spcPct val="95000"/>
              </a:lnSpc>
            </a:pPr>
            <a:r>
              <a:rPr lang="en-US" alt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 // Sum the first n elements in test</a:t>
            </a:r>
            <a:endParaRPr lang="en-US" altLang="en-US" b="0" dirty="0">
              <a:latin typeface="Courier Regular" charset="0"/>
            </a:endParaRPr>
          </a:p>
          <a:p>
            <a:pPr>
              <a:lnSpc>
                <a:spcPct val="95000"/>
              </a:lnSpc>
            </a:pPr>
            <a:r>
              <a:rPr lang="en-US" altLang="en-US" b="0" dirty="0">
                <a:latin typeface="Courier Regular" charset="0"/>
              </a:rPr>
              <a:t>   </a:t>
            </a:r>
            <a:r>
              <a:rPr lang="en-US" altLang="en-US" sz="22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double</a:t>
            </a:r>
            <a:r>
              <a:rPr lang="en-US" altLang="en-US" b="0" dirty="0">
                <a:latin typeface="Courier Regular" charset="0"/>
              </a:rPr>
              <a:t> sum = 0.0;</a:t>
            </a:r>
          </a:p>
          <a:p>
            <a:pPr>
              <a:lnSpc>
                <a:spcPct val="95000"/>
              </a:lnSpc>
            </a:pPr>
            <a:r>
              <a:rPr lang="en-US" altLang="en-US" b="0" dirty="0">
                <a:latin typeface="Courier Regular" charset="0"/>
              </a:rPr>
              <a:t>   </a:t>
            </a:r>
            <a:r>
              <a:rPr lang="en-US" altLang="en-US" sz="22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altLang="en-US" b="0" dirty="0" smtClean="0">
                <a:latin typeface="Courier Regular" charset="0"/>
              </a:rPr>
              <a:t> (</a:t>
            </a:r>
            <a:r>
              <a:rPr lang="en-US" altLang="en-US" sz="2200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b="0" dirty="0" smtClean="0">
                <a:latin typeface="Courier Regular" charset="0"/>
              </a:rPr>
              <a:t> </a:t>
            </a:r>
            <a:r>
              <a:rPr lang="en-US" altLang="en-US" b="0" dirty="0">
                <a:latin typeface="Courier Regular" charset="0"/>
              </a:rPr>
              <a:t>j = 0; j &lt; n; j</a:t>
            </a:r>
            <a:r>
              <a:rPr lang="en-US" altLang="en-US" b="0" dirty="0" smtClean="0">
                <a:latin typeface="Courier Regular" charset="0"/>
              </a:rPr>
              <a:t>++) </a:t>
            </a:r>
            <a:r>
              <a:rPr lang="en-US" altLang="en-US" b="0" dirty="0">
                <a:latin typeface="Courier Regular" charset="0"/>
              </a:rPr>
              <a:t>{</a:t>
            </a:r>
          </a:p>
          <a:p>
            <a:pPr>
              <a:lnSpc>
                <a:spcPct val="95000"/>
              </a:lnSpc>
            </a:pPr>
            <a:r>
              <a:rPr lang="en-US" altLang="en-US" b="0" dirty="0">
                <a:latin typeface="Courier Regular" charset="0"/>
              </a:rPr>
              <a:t>     sum += test[j];</a:t>
            </a:r>
          </a:p>
          <a:p>
            <a:pPr>
              <a:lnSpc>
                <a:spcPct val="95000"/>
              </a:lnSpc>
            </a:pPr>
            <a:r>
              <a:rPr lang="en-US" altLang="en-US" b="0" dirty="0">
                <a:latin typeface="Courier Regular" charset="0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304127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Processing </a:t>
            </a:r>
            <a:r>
              <a:rPr lang="en-US" altLang="en-US" dirty="0"/>
              <a:t>the First </a:t>
            </a:r>
            <a:r>
              <a:rPr lang="en-US" altLang="en-US" sz="3600" dirty="0">
                <a:solidFill>
                  <a:schemeClr val="tx2"/>
                </a:solidFill>
                <a:latin typeface="Courier Regular" charset="0"/>
              </a:rPr>
              <a:t>n</a:t>
            </a:r>
            <a:r>
              <a:rPr lang="en-US" altLang="en-US" dirty="0"/>
              <a:t> Elements of a vector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4196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/>
              <a:t>A vector often has capacity larger than need be</a:t>
            </a:r>
          </a:p>
          <a:p>
            <a:pPr lvl="2">
              <a:buSzPct val="65000"/>
            </a:pPr>
            <a:r>
              <a:rPr lang="en-US" altLang="en-US" dirty="0"/>
              <a:t>The previous example only used the first 24 of a potential 100 elements.</a:t>
            </a:r>
          </a:p>
          <a:p>
            <a:pPr lvl="2">
              <a:buSzPct val="65000"/>
            </a:pPr>
            <a:r>
              <a:rPr lang="en-US" altLang="en-US" dirty="0"/>
              <a:t>The textbook often uses </a:t>
            </a:r>
            <a:r>
              <a:rPr lang="en-US" altLang="en-US" dirty="0">
                <a:solidFill>
                  <a:schemeClr val="tx2"/>
                </a:solidFill>
                <a:latin typeface="Courier Regular" charset="0"/>
              </a:rPr>
              <a:t>n</a:t>
            </a:r>
            <a:r>
              <a:rPr lang="en-US" altLang="en-US" dirty="0"/>
              <a:t> to represent the number of initialized and meaningful elements</a:t>
            </a:r>
          </a:p>
          <a:p>
            <a:pPr lvl="2">
              <a:buSzPct val="65000"/>
            </a:pPr>
            <a:r>
              <a:rPr lang="en-US" altLang="en-US" dirty="0"/>
              <a:t>The previous loop did not add </a:t>
            </a:r>
            <a:r>
              <a:rPr lang="en-US" altLang="en-US" sz="2400" dirty="0">
                <a:solidFill>
                  <a:schemeClr val="tx2"/>
                </a:solidFill>
                <a:latin typeface="Courier Regular" charset="0"/>
              </a:rPr>
              <a:t>x[24]</a:t>
            </a:r>
            <a:r>
              <a:rPr lang="en-US" altLang="en-US" dirty="0"/>
              <a:t> nor </a:t>
            </a:r>
            <a:r>
              <a:rPr lang="en-US" altLang="en-US" sz="2400" dirty="0">
                <a:solidFill>
                  <a:schemeClr val="tx2"/>
                </a:solidFill>
                <a:latin typeface="Courier Regular" charset="0"/>
              </a:rPr>
              <a:t>x[25]</a:t>
            </a:r>
            <a:r>
              <a:rPr lang="en-US" altLang="en-US" dirty="0"/>
              <a:t>, nor </a:t>
            </a:r>
            <a:r>
              <a:rPr lang="en-US" altLang="en-US" sz="2400" dirty="0">
                <a:solidFill>
                  <a:schemeClr val="tx2"/>
                </a:solidFill>
                <a:latin typeface="Courier Regular" charset="0"/>
              </a:rPr>
              <a:t>x[99]</a:t>
            </a:r>
            <a:r>
              <a:rPr lang="en-US" altLang="en-US" sz="2400" dirty="0"/>
              <a:t>  </a:t>
            </a:r>
            <a:r>
              <a:rPr lang="en-US" altLang="en-US" i="1" dirty="0" smtClean="0"/>
              <a:t>all </a:t>
            </a:r>
            <a:r>
              <a:rPr lang="en-US" altLang="en-US" i="1" dirty="0"/>
              <a:t>of which were -99.9</a:t>
            </a:r>
          </a:p>
          <a:p>
            <a:pPr lvl="1"/>
            <a:r>
              <a:rPr lang="en-US" altLang="en-US" dirty="0"/>
              <a:t>vectors can be sized at runtime </a:t>
            </a:r>
            <a:r>
              <a:rPr lang="en-US" altLang="en-US" sz="2200" i="1" dirty="0"/>
              <a:t>and even resized later</a:t>
            </a:r>
          </a:p>
        </p:txBody>
      </p:sp>
    </p:spTree>
    <p:extLst>
      <p:ext uri="{BB962C8B-B14F-4D97-AF65-F5344CB8AC3E}">
        <p14:creationId xmlns:p14="http://schemas.microsoft.com/office/powerpoint/2010/main" val="455543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vector processing in this text book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58200" cy="48768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/>
              <a:t>Example 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en-US" altLang="en-US" dirty="0"/>
              <a:t> processing you will see</a:t>
            </a:r>
          </a:p>
          <a:p>
            <a:pPr lvl="2">
              <a:buSzPct val="65000"/>
            </a:pPr>
            <a:r>
              <a:rPr lang="en-US" altLang="en-US" dirty="0"/>
              <a:t>displaying some or all vector elements </a:t>
            </a:r>
          </a:p>
          <a:p>
            <a:pPr lvl="2">
              <a:buSzPct val="65000"/>
            </a:pPr>
            <a:r>
              <a:rPr lang="en-US" altLang="en-US" dirty="0"/>
              <a:t>finding the sum, </a:t>
            </a:r>
            <a:r>
              <a:rPr lang="en-US" altLang="en-US" dirty="0" smtClean="0"/>
              <a:t> </a:t>
            </a:r>
            <a:r>
              <a:rPr lang="en-US" altLang="en-US" dirty="0"/>
              <a:t>average</a:t>
            </a:r>
            <a:r>
              <a:rPr lang="en-US" altLang="en-US" dirty="0" smtClean="0"/>
              <a:t>, largest, ... </a:t>
            </a:r>
            <a:r>
              <a:rPr lang="en-US" altLang="en-US" dirty="0"/>
              <a:t>of all vector elements</a:t>
            </a:r>
          </a:p>
          <a:p>
            <a:pPr lvl="2">
              <a:buSzPct val="65000"/>
            </a:pPr>
            <a:r>
              <a:rPr lang="en-US" altLang="en-US" dirty="0"/>
              <a:t>searching for a given value in the </a:t>
            </a:r>
            <a:r>
              <a:rPr lang="en-US" altLang="en-US" sz="2800" dirty="0">
                <a:latin typeface="Courier" charset="0"/>
                <a:ea typeface="Courier" charset="0"/>
                <a:cs typeface="Courier" charset="0"/>
              </a:rPr>
              <a:t>vector</a:t>
            </a:r>
          </a:p>
          <a:p>
            <a:pPr lvl="2">
              <a:buSzPct val="65000"/>
            </a:pPr>
            <a:r>
              <a:rPr lang="en-US" altLang="en-US" dirty="0"/>
              <a:t>arranging elements in a certain order </a:t>
            </a:r>
          </a:p>
          <a:p>
            <a:pPr lvl="3"/>
            <a:r>
              <a:rPr lang="en-US" altLang="en-US" dirty="0"/>
              <a:t>ordering elements from largest to smallest</a:t>
            </a:r>
          </a:p>
          <a:p>
            <a:pPr lvl="3"/>
            <a:r>
              <a:rPr lang="en-US" altLang="en-US" dirty="0"/>
              <a:t>or alphabetizing a vector of strings from smallest to largest</a:t>
            </a:r>
          </a:p>
        </p:txBody>
      </p:sp>
    </p:spTree>
    <p:extLst>
      <p:ext uri="{BB962C8B-B14F-4D97-AF65-F5344CB8AC3E}">
        <p14:creationId xmlns:p14="http://schemas.microsoft.com/office/powerpoint/2010/main" val="543125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Out </a:t>
            </a:r>
            <a:r>
              <a:rPr lang="en-US" altLang="en-US" dirty="0"/>
              <a:t>of Range </a:t>
            </a:r>
            <a:br>
              <a:rPr lang="en-US" altLang="en-US" dirty="0"/>
            </a:br>
            <a:r>
              <a:rPr lang="en-US" altLang="en-US" dirty="0"/>
              <a:t>Subscript Checking 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46482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/>
              <a:t>Most vector classes don't care if you use subscripts that are out of range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smtClean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b="0" dirty="0" smtClean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string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&gt; name(1000);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name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[-1] = </a:t>
            </a:r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"Subscript too low"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name[0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 = </a:t>
            </a:r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"This should be the first name"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name[999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 = </a:t>
            </a:r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"This is the last good subscript"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name[1000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 = </a:t>
            </a:r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"Subscript too high"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endParaRPr lang="en-US" altLang="en-US" b="0" dirty="0" smtClean="0">
              <a:latin typeface="Courier" charset="0"/>
              <a:ea typeface="Courier" charset="0"/>
              <a:cs typeface="Courier" charset="0"/>
            </a:endParaRPr>
          </a:p>
          <a:p>
            <a:pPr lvl="1">
              <a:buSzPct val="65000"/>
            </a:pPr>
            <a:r>
              <a:rPr lang="en-US" altLang="en-US" dirty="0" smtClean="0"/>
              <a:t>This could </a:t>
            </a:r>
            <a:r>
              <a:rPr lang="en-US" altLang="en-US" dirty="0"/>
              <a:t>crash your computer instead! </a:t>
            </a:r>
            <a:r>
              <a:rPr lang="en-US" altLang="en-US" sz="2200" i="1" dirty="0"/>
              <a:t>segmentation or general protection faults</a:t>
            </a:r>
            <a:r>
              <a:rPr lang="en-US" altLang="en-US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7787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Subscript Checking 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82000" cy="46482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 smtClean="0"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en-US" altLang="en-US" dirty="0" smtClean="0"/>
              <a:t> does not perform range checking with </a:t>
            </a:r>
            <a:r>
              <a:rPr lang="en-US" altLang="en-US" dirty="0" smtClean="0">
                <a:latin typeface="Courier" charset="0"/>
                <a:ea typeface="Courier" charset="0"/>
                <a:cs typeface="Courier" charset="0"/>
              </a:rPr>
              <a:t>[]</a:t>
            </a:r>
            <a:endParaRPr lang="en-US" sz="2800" b="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US" dirty="0" smtClean="0"/>
              <a:t>The </a:t>
            </a:r>
            <a:r>
              <a:rPr lang="en-US" dirty="0"/>
              <a:t>programmer must be careful to avoid subscripts that are not in the </a:t>
            </a:r>
            <a:r>
              <a:rPr lang="en-US" dirty="0" smtClean="0"/>
              <a:t>range</a:t>
            </a:r>
            <a:r>
              <a:rPr lang="en-US" altLang="en-US" b="0" dirty="0" smtClean="0"/>
              <a:t> </a:t>
            </a:r>
          </a:p>
          <a:p>
            <a:pPr lvl="1"/>
            <a:r>
              <a:rPr lang="en-US" altLang="en-US" dirty="0" smtClean="0"/>
              <a:t>Both assignments below do not cause a runtime error</a:t>
            </a:r>
          </a:p>
          <a:p>
            <a:pPr lvl="2"/>
            <a:r>
              <a:rPr lang="en-US" altLang="en-US" dirty="0" smtClean="0"/>
              <a:t>Instead they store the values in memory that belongs to someone else, there is no error or warning</a:t>
            </a:r>
            <a:endParaRPr lang="en-US" altLang="en-US" dirty="0"/>
          </a:p>
          <a:p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mr-IN" sz="2200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5;</a:t>
            </a:r>
          </a:p>
          <a:p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sz="2200" b="0" dirty="0" err="1" smtClean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mr-IN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mr-IN" sz="22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&gt; </a:t>
            </a:r>
            <a:r>
              <a:rPr lang="mr-IN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0);</a:t>
            </a:r>
          </a:p>
          <a:p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[-1] = 123</a:t>
            </a:r>
            <a:r>
              <a:rPr lang="mr-IN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mr-IN" sz="2200" b="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Too</a:t>
            </a:r>
            <a:r>
              <a:rPr lang="mr-IN" sz="22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b="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low</a:t>
            </a:r>
            <a:endParaRPr lang="mr-IN" sz="2200" b="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sz="22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[5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 = 123</a:t>
            </a:r>
            <a:r>
              <a:rPr lang="mr-IN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Too high</a:t>
            </a:r>
          </a:p>
          <a:p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237649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Subscript Checking 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534400" cy="46482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 smtClean="0"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en-US" altLang="en-US" dirty="0" smtClean="0"/>
              <a:t> has a member function 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at(</a:t>
            </a:r>
            <a:r>
              <a:rPr lang="en-US" altLang="en-US" sz="2600" dirty="0" err="1" smtClean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en-US" dirty="0" smtClean="0"/>
              <a:t> that does perform range checking</a:t>
            </a:r>
          </a:p>
          <a:p>
            <a:pPr lvl="1"/>
            <a:r>
              <a:rPr lang="en-US" altLang="en-US" dirty="0" smtClean="0"/>
              <a:t>If the subscript is out of range, you get a runtime error </a:t>
            </a:r>
          </a:p>
          <a:p>
            <a:pPr lvl="1"/>
            <a:r>
              <a:rPr lang="en-US" altLang="en-US" dirty="0" smtClean="0"/>
              <a:t>Both assignments below would cause a runtime error</a:t>
            </a:r>
          </a:p>
          <a:p>
            <a:pPr marL="579438" lvl="2" indent="0">
              <a:spcBef>
                <a:spcPts val="1200"/>
              </a:spcBef>
              <a:buNone/>
            </a:pPr>
            <a:r>
              <a:rPr lang="mr-IN" sz="2200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5;</a:t>
            </a:r>
          </a:p>
          <a:p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b="0" dirty="0" err="1" smtClean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mr-IN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mr-IN" sz="22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&gt; </a:t>
            </a:r>
            <a:r>
              <a:rPr lang="mr-IN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0);</a:t>
            </a:r>
          </a:p>
          <a:p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x.at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(-1) = 123; </a:t>
            </a:r>
            <a:r>
              <a:rPr lang="mr-IN" sz="22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mr-IN" sz="2200" b="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Too</a:t>
            </a:r>
            <a:r>
              <a:rPr lang="mr-IN" sz="22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b="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low</a:t>
            </a:r>
            <a:endParaRPr lang="mr-IN" sz="2200" b="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2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x.at</a:t>
            </a:r>
            <a:r>
              <a:rPr lang="mr-IN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(5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= 123;  </a:t>
            </a:r>
            <a:r>
              <a:rPr lang="mr-IN" sz="22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mr-IN" sz="2200" b="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Too</a:t>
            </a:r>
            <a:r>
              <a:rPr lang="mr-IN" sz="22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b="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high</a:t>
            </a:r>
            <a:endParaRPr lang="en-US" sz="2200" b="0" dirty="0" smtClean="0">
              <a:latin typeface="Courier" charset="0"/>
              <a:ea typeface="Courier" charset="0"/>
              <a:cs typeface="Courier" charset="0"/>
            </a:endParaRPr>
          </a:p>
          <a:p>
            <a:endParaRPr lang="en-US" b="0" dirty="0" smtClean="0">
              <a:solidFill>
                <a:srgbClr val="FF0000"/>
              </a:solidFill>
              <a:latin typeface="Courier New" charset="0"/>
            </a:endParaRPr>
          </a:p>
          <a:p>
            <a:r>
              <a:rPr lang="en-US" b="0" dirty="0" err="1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libc</a:t>
            </a:r>
            <a:r>
              <a:rPr lang="en-US" b="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++</a:t>
            </a:r>
            <a:r>
              <a:rPr lang="en-US" b="0" dirty="0" err="1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abi.dylib</a:t>
            </a:r>
            <a:r>
              <a:rPr lang="en-US" b="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: terminating with uncaught exception of type </a:t>
            </a:r>
            <a:r>
              <a:rPr lang="en-US" b="0" dirty="0" err="1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std</a:t>
            </a:r>
            <a:r>
              <a:rPr lang="en-US" b="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::</a:t>
            </a:r>
            <a:r>
              <a:rPr lang="en-US" b="0" dirty="0" err="1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out_of_range</a:t>
            </a:r>
            <a:r>
              <a:rPr lang="en-US" b="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: vector</a:t>
            </a:r>
          </a:p>
          <a:p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54801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3335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vector</a:t>
            </a:r>
            <a:r>
              <a:rPr lang="en-US" altLang="en-US" dirty="0"/>
              <a:t>::capacity and vector::resize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2672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/>
              <a:t>The proper capacity of a vector is usually an issue</a:t>
            </a:r>
          </a:p>
          <a:p>
            <a:pPr lvl="1"/>
            <a:r>
              <a:rPr lang="en-US" altLang="en-US" dirty="0"/>
              <a:t>There are two useful functions to help </a:t>
            </a:r>
          </a:p>
          <a:p>
            <a:pPr>
              <a:spcBef>
                <a:spcPct val="30000"/>
              </a:spcBef>
            </a:pPr>
            <a:r>
              <a:rPr lang="en-US" altLang="en-US" sz="2200" b="0" dirty="0" smtClean="0">
                <a:latin typeface="Courier Regular" charset="0"/>
              </a:rPr>
              <a:t>   </a:t>
            </a:r>
            <a:r>
              <a:rPr lang="mr-IN" sz="22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</a:t>
            </a:r>
            <a:r>
              <a:rPr lang="en-US" sz="22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Maximum </a:t>
            </a:r>
            <a:r>
              <a:rPr lang="en-US" sz="22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number of elements </a:t>
            </a:r>
            <a:r>
              <a:rPr lang="en-US" sz="2200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to be stored</a:t>
            </a:r>
            <a:endParaRPr lang="en-US" altLang="en-US" sz="2200" b="0" dirty="0" smtClean="0">
              <a:latin typeface="Courier Regular" charset="0"/>
            </a:endParaRPr>
          </a:p>
          <a:p>
            <a:pPr>
              <a:spcBef>
                <a:spcPct val="30000"/>
              </a:spcBef>
            </a:pPr>
            <a:r>
              <a:rPr lang="en-US" altLang="en-US" sz="2200" b="0" dirty="0" smtClean="0">
                <a:latin typeface="Courier Regular" charset="0"/>
              </a:rPr>
              <a:t>   </a:t>
            </a:r>
            <a:r>
              <a:rPr lang="en-US" altLang="en-US" sz="2200" b="0" dirty="0" err="1" smtClean="0">
                <a:latin typeface="Courier Regular" charset="0"/>
              </a:rPr>
              <a:t>int</a:t>
            </a:r>
            <a:r>
              <a:rPr lang="en-US" altLang="en-US" sz="2200" b="0" dirty="0" smtClean="0">
                <a:latin typeface="Courier Regular" charset="0"/>
              </a:rPr>
              <a:t> </a:t>
            </a:r>
            <a:r>
              <a:rPr lang="en-US" altLang="en-US" sz="2200" b="0" dirty="0">
                <a:latin typeface="Courier Regular" charset="0"/>
              </a:rPr>
              <a:t>vector::capacity</a:t>
            </a:r>
            <a:r>
              <a:rPr lang="en-US" altLang="en-US" sz="2200" b="0" dirty="0" smtClean="0">
                <a:latin typeface="Courier Regular" charset="0"/>
              </a:rPr>
              <a:t>()</a:t>
            </a:r>
          </a:p>
          <a:p>
            <a:pPr>
              <a:spcBef>
                <a:spcPct val="30000"/>
              </a:spcBef>
            </a:pPr>
            <a:endParaRPr lang="en-US" altLang="en-US" sz="2200" b="0" dirty="0">
              <a:latin typeface="Courier Regular" charset="0"/>
            </a:endParaRPr>
          </a:p>
          <a:p>
            <a:pPr>
              <a:spcBef>
                <a:spcPct val="30000"/>
              </a:spcBef>
            </a:pPr>
            <a:r>
              <a:rPr lang="en-US" altLang="en-US" sz="2200" b="0" dirty="0">
                <a:latin typeface="Courier Regular" charset="0"/>
              </a:rPr>
              <a:t> </a:t>
            </a:r>
            <a:r>
              <a:rPr lang="en-US" altLang="en-US" sz="2200" b="0" dirty="0" smtClean="0">
                <a:latin typeface="Courier Regular" charset="0"/>
              </a:rPr>
              <a:t>  </a:t>
            </a:r>
            <a:r>
              <a:rPr lang="mr-IN" sz="2200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</a:t>
            </a:r>
            <a:r>
              <a:rPr lang="en-US" sz="2200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Change the capacity</a:t>
            </a:r>
            <a:endParaRPr lang="en-US" altLang="en-US" sz="2200" b="0" dirty="0" smtClean="0">
              <a:latin typeface="Courier Regular" charset="0"/>
            </a:endParaRPr>
          </a:p>
          <a:p>
            <a:pPr>
              <a:spcBef>
                <a:spcPct val="30000"/>
              </a:spcBef>
            </a:pPr>
            <a:r>
              <a:rPr lang="en-US" altLang="en-US" sz="2200" b="0" dirty="0">
                <a:latin typeface="Courier Regular" charset="0"/>
              </a:rPr>
              <a:t> </a:t>
            </a:r>
            <a:r>
              <a:rPr lang="en-US" altLang="en-US" sz="2200" b="0" dirty="0" smtClean="0">
                <a:latin typeface="Courier Regular" charset="0"/>
              </a:rPr>
              <a:t>  void </a:t>
            </a:r>
            <a:r>
              <a:rPr lang="en-US" altLang="en-US" sz="2200" b="0" dirty="0">
                <a:latin typeface="Courier Regular" charset="0"/>
              </a:rPr>
              <a:t>vector::resize(</a:t>
            </a:r>
            <a:r>
              <a:rPr lang="en-US" altLang="en-US" sz="2200" b="0" dirty="0" err="1">
                <a:latin typeface="Courier Regular" charset="0"/>
              </a:rPr>
              <a:t>int</a:t>
            </a:r>
            <a:r>
              <a:rPr lang="en-US" altLang="en-US" sz="2200" b="0" dirty="0">
                <a:latin typeface="Courier Regular" charset="0"/>
              </a:rPr>
              <a:t> </a:t>
            </a:r>
            <a:r>
              <a:rPr lang="en-US" altLang="en-US" sz="2200" b="0" dirty="0" err="1">
                <a:latin typeface="Courier Regular" charset="0"/>
              </a:rPr>
              <a:t>newSize</a:t>
            </a:r>
            <a:r>
              <a:rPr lang="en-US" altLang="en-US" sz="2200" b="0" dirty="0">
                <a:latin typeface="Courier Regular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96564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71500"/>
            <a:ext cx="8534400" cy="13335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vector::capacity and vector::resize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610600" cy="4800600"/>
          </a:xfrm>
          <a:noFill/>
          <a:ln/>
        </p:spPr>
        <p:txBody>
          <a:bodyPr lIns="92075" tIns="46038" rIns="92075" bIns="46038"/>
          <a:lstStyle/>
          <a:p>
            <a:r>
              <a:rPr lang="en-US" sz="18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#include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&lt;vector&gt;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for the standard vector class</a:t>
            </a:r>
          </a:p>
          <a:p>
            <a:r>
              <a:rPr lang="en-US" sz="18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#include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1800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iostream</a:t>
            </a:r>
            <a:r>
              <a:rPr lang="en-US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&gt;</a:t>
            </a:r>
          </a:p>
          <a:p>
            <a:endParaRPr lang="en-US" sz="1800" b="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8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using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namespace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std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18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main() {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800" b="0" dirty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</a:t>
            </a:r>
            <a:r>
              <a:rPr lang="en-US" sz="18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&gt; v1;      </a:t>
            </a:r>
            <a:r>
              <a:rPr lang="en-US" sz="18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v1 cannot store any elements</a:t>
            </a: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800" b="0" dirty="0" err="1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</a:t>
            </a:r>
            <a:r>
              <a:rPr lang="mr-IN" sz="18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&gt; v2(5);</a:t>
            </a:r>
          </a:p>
          <a:p>
            <a:r>
              <a:rPr lang="mr-IN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"v1 </a:t>
            </a:r>
            <a:r>
              <a:rPr lang="mr-IN" sz="1800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can</a:t>
            </a:r>
            <a:r>
              <a:rPr lang="mr-IN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800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hold</a:t>
            </a:r>
            <a:r>
              <a:rPr lang="mr-IN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 "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v1.capacity() &lt;&lt;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"v2 </a:t>
            </a:r>
            <a:r>
              <a:rPr lang="mr-IN" sz="1800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can</a:t>
            </a:r>
            <a:r>
              <a:rPr lang="mr-IN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800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hold</a:t>
            </a:r>
            <a:r>
              <a:rPr lang="mr-IN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 "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v2.capacity() &lt;&lt;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endParaRPr lang="mr-IN" sz="1800" b="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v1.resize(22);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"v1 can now hold "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v1.capacity() &lt;&lt; </a:t>
            </a:r>
            <a:r>
              <a:rPr lang="en-US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8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0;</a:t>
            </a:r>
          </a:p>
          <a:p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          </a:t>
            </a:r>
            <a:r>
              <a:rPr lang="en-US" altLang="en-US" b="0" i="1" dirty="0" smtClean="0">
                <a:solidFill>
                  <a:schemeClr val="tx1"/>
                </a:solidFill>
                <a:latin typeface="Book Antiqua" charset="0"/>
              </a:rPr>
              <a:t>             Output</a:t>
            </a:r>
            <a:endParaRPr lang="en-US" altLang="en-US" i="1" dirty="0">
              <a:solidFill>
                <a:schemeClr val="tx1"/>
              </a:solidFill>
              <a:latin typeface="Book Antiqua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6200" y="5362049"/>
            <a:ext cx="2781300" cy="88178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en-US" sz="1800" dirty="0">
                <a:latin typeface="Courier Regular" charset="0"/>
              </a:rPr>
              <a:t>v1 can hold 0</a:t>
            </a:r>
          </a:p>
          <a:p>
            <a:pPr>
              <a:lnSpc>
                <a:spcPct val="95000"/>
              </a:lnSpc>
            </a:pPr>
            <a:r>
              <a:rPr lang="en-US" altLang="en-US" sz="1800" dirty="0">
                <a:latin typeface="Courier Regular" charset="0"/>
              </a:rPr>
              <a:t>v2 can hold 5</a:t>
            </a:r>
          </a:p>
          <a:p>
            <a:pPr>
              <a:lnSpc>
                <a:spcPct val="95000"/>
              </a:lnSpc>
            </a:pPr>
            <a:r>
              <a:rPr lang="en-US" altLang="en-US" sz="1800" dirty="0">
                <a:latin typeface="Courier Regular" charset="0"/>
              </a:rPr>
              <a:t>v1 can now hold </a:t>
            </a:r>
            <a:r>
              <a:rPr lang="en-US" altLang="en-US" sz="1800" dirty="0" smtClean="0">
                <a:latin typeface="Courier Regular" charset="0"/>
              </a:rPr>
              <a:t>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712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42900"/>
            <a:ext cx="8534400" cy="13335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What happens during a resize message?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53400" cy="44196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/>
              <a:t>When a vector is </a:t>
            </a:r>
            <a:r>
              <a:rPr lang="en-US" altLang="en-US" dirty="0" smtClean="0"/>
              <a:t>resized</a:t>
            </a:r>
            <a:endParaRPr lang="en-US" altLang="en-US" sz="2000" i="1" dirty="0"/>
          </a:p>
          <a:p>
            <a:pPr lvl="2">
              <a:buSzPct val="65000"/>
            </a:pPr>
            <a:r>
              <a:rPr lang="en-US" altLang="en-US" dirty="0"/>
              <a:t>and the new size is bigger than the old size</a:t>
            </a:r>
          </a:p>
          <a:p>
            <a:pPr lvl="3"/>
            <a:r>
              <a:rPr lang="en-US" altLang="en-US" dirty="0"/>
              <a:t>the existing elements are intact</a:t>
            </a:r>
          </a:p>
          <a:p>
            <a:pPr lvl="2">
              <a:buSzPct val="65000"/>
            </a:pPr>
            <a:r>
              <a:rPr lang="en-US" altLang="en-US" dirty="0"/>
              <a:t>and the new size is smaller than the old size</a:t>
            </a:r>
          </a:p>
          <a:p>
            <a:pPr lvl="3"/>
            <a:r>
              <a:rPr lang="en-US" altLang="en-US" dirty="0"/>
              <a:t>the elements in the highest locations are truncated</a:t>
            </a:r>
          </a:p>
        </p:txBody>
      </p:sp>
    </p:spTree>
    <p:extLst>
      <p:ext uri="{BB962C8B-B14F-4D97-AF65-F5344CB8AC3E}">
        <p14:creationId xmlns:p14="http://schemas.microsoft.com/office/powerpoint/2010/main" val="1605741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Goals</a:t>
            </a:r>
            <a:endParaRPr lang="en-US" altLang="en-US" dirty="0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419600"/>
          </a:xfrm>
          <a:noFill/>
          <a:ln/>
        </p:spPr>
        <p:txBody>
          <a:bodyPr lIns="92075" tIns="46038" rIns="92075" bIns="46038"/>
          <a:lstStyle/>
          <a:p>
            <a:pPr marL="457200" indent="-457200">
              <a:buSzPct val="80000"/>
              <a:buFont typeface="Arial" charset="0"/>
              <a:buChar char="•"/>
            </a:pPr>
            <a:r>
              <a:rPr lang="en-US" sz="2800" b="0" dirty="0" smtClean="0">
                <a:latin typeface="Times New Roman" charset="0"/>
                <a:ea typeface="Times New Roman" charset="0"/>
                <a:cs typeface="Times New Roman" charset="0"/>
              </a:rPr>
              <a:t>Construct </a:t>
            </a: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and use vector objects that store collections of any type</a:t>
            </a:r>
          </a:p>
          <a:p>
            <a:pPr marL="457200" indent="-457200">
              <a:buSzPct val="80000"/>
              <a:buFont typeface="Arial" charset="0"/>
              <a:buChar char="•"/>
            </a:pPr>
            <a:r>
              <a:rPr lang="en-US" sz="2800" b="0" dirty="0" smtClean="0">
                <a:latin typeface="Times New Roman" charset="0"/>
                <a:ea typeface="Times New Roman" charset="0"/>
                <a:cs typeface="Times New Roman" charset="0"/>
              </a:rPr>
              <a:t>Implement </a:t>
            </a: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algorithms to process a collection of objects</a:t>
            </a:r>
          </a:p>
          <a:p>
            <a:pPr marL="457200" indent="-457200">
              <a:buSzPct val="80000"/>
              <a:buFont typeface="Arial" charset="0"/>
              <a:buChar char="•"/>
            </a:pPr>
            <a:r>
              <a:rPr lang="en-US" sz="2800" b="0" dirty="0" smtClean="0">
                <a:latin typeface="Times New Roman" charset="0"/>
                <a:ea typeface="Times New Roman" charset="0"/>
                <a:cs typeface="Times New Roman" charset="0"/>
              </a:rPr>
              <a:t>Use </a:t>
            </a: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the sequential search algorithm to locate a </a:t>
            </a:r>
            <a:r>
              <a:rPr lang="en-US" sz="2800" b="0" dirty="0" smtClean="0">
                <a:latin typeface="Times New Roman" charset="0"/>
                <a:ea typeface="Times New Roman" charset="0"/>
                <a:cs typeface="Times New Roman" charset="0"/>
              </a:rPr>
              <a:t>specific </a:t>
            </a: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element in a vector</a:t>
            </a:r>
          </a:p>
          <a:p>
            <a:pPr marL="457200" indent="-457200">
              <a:buSzPct val="80000"/>
              <a:buFont typeface="Arial" charset="0"/>
              <a:buChar char="•"/>
            </a:pP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sz="2800" b="0" dirty="0" smtClean="0">
                <a:latin typeface="Times New Roman" charset="0"/>
                <a:ea typeface="Times New Roman" charset="0"/>
                <a:cs typeface="Times New Roman" charset="0"/>
              </a:rPr>
              <a:t>ass </a:t>
            </a: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vector objects to functions</a:t>
            </a:r>
          </a:p>
          <a:p>
            <a:pPr marL="457200" indent="-457200">
              <a:buSzPct val="80000"/>
              <a:buFont typeface="Arial" charset="0"/>
              <a:buChar char="•"/>
            </a:pPr>
            <a:r>
              <a:rPr lang="en-US" sz="2800" b="0" dirty="0" smtClean="0">
                <a:latin typeface="Times New Roman" charset="0"/>
                <a:ea typeface="Times New Roman" charset="0"/>
                <a:cs typeface="Times New Roman" charset="0"/>
              </a:rPr>
              <a:t>Sort </a:t>
            </a: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vector elements </a:t>
            </a:r>
            <a:endParaRPr lang="en-US" sz="2800" b="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buSzPct val="80000"/>
              <a:buFont typeface="Arial" charset="0"/>
              <a:buChar char="•"/>
            </a:pPr>
            <a:r>
              <a:rPr lang="en-US" sz="2800" b="0" dirty="0" smtClean="0">
                <a:latin typeface="Times New Roman" charset="0"/>
                <a:ea typeface="Times New Roman" charset="0"/>
                <a:cs typeface="Times New Roman" charset="0"/>
              </a:rPr>
              <a:t>Understand </a:t>
            </a: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how to search </a:t>
            </a:r>
            <a:r>
              <a:rPr lang="en-US" sz="2800" b="0" dirty="0" smtClean="0">
                <a:latin typeface="Times New Roman" charset="0"/>
                <a:ea typeface="Times New Roman" charset="0"/>
                <a:cs typeface="Times New Roman" charset="0"/>
              </a:rPr>
              <a:t>using the </a:t>
            </a: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classic </a:t>
            </a:r>
            <a:r>
              <a:rPr lang="en-US" sz="2800" b="0" dirty="0" smtClean="0">
                <a:latin typeface="Times New Roman" charset="0"/>
                <a:ea typeface="Times New Roman" charset="0"/>
                <a:cs typeface="Times New Roman" charset="0"/>
              </a:rPr>
              <a:t>sequential and binary </a:t>
            </a: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search </a:t>
            </a:r>
            <a:r>
              <a:rPr lang="en-US" sz="2800" b="0" dirty="0" smtClean="0">
                <a:latin typeface="Times New Roman" charset="0"/>
                <a:ea typeface="Times New Roman" charset="0"/>
                <a:cs typeface="Times New Roman" charset="0"/>
              </a:rPr>
              <a:t>algorithms</a:t>
            </a:r>
            <a:endParaRPr lang="en-US" alt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19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Sequential </a:t>
            </a:r>
            <a:r>
              <a:rPr lang="en-US" altLang="en-US" dirty="0"/>
              <a:t>Search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82000" cy="47244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/>
              <a:t>We often need to search for data stored in a vector (a phone number, an inventory item, an airline reservation, a bank customer) </a:t>
            </a:r>
          </a:p>
          <a:p>
            <a:pPr lvl="1"/>
            <a:r>
              <a:rPr lang="en-US" altLang="en-US" dirty="0"/>
              <a:t>We will simplify the search algorithm by searching only for strings</a:t>
            </a:r>
          </a:p>
          <a:p>
            <a:pPr lvl="1"/>
            <a:r>
              <a:rPr lang="en-US" altLang="en-US" dirty="0"/>
              <a:t>Imagine however that the vector may be a collection of  </a:t>
            </a:r>
            <a:r>
              <a:rPr lang="en-US" altLang="en-US" dirty="0" err="1"/>
              <a:t>bankAccounts</a:t>
            </a:r>
            <a:r>
              <a:rPr lang="en-US" altLang="en-US" dirty="0"/>
              <a:t>, students, inventory, sales, employees, or reservations </a:t>
            </a:r>
          </a:p>
        </p:txBody>
      </p:sp>
    </p:spTree>
    <p:extLst>
      <p:ext uri="{BB962C8B-B14F-4D97-AF65-F5344CB8AC3E}">
        <p14:creationId xmlns:p14="http://schemas.microsoft.com/office/powerpoint/2010/main" val="26797844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Sequential search algorithm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001000" cy="42672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/>
              <a:t>There are many searching algorithms</a:t>
            </a:r>
          </a:p>
          <a:p>
            <a:pPr lvl="1"/>
            <a:r>
              <a:rPr lang="en-US" altLang="en-US" dirty="0"/>
              <a:t>We will study the </a:t>
            </a:r>
            <a:r>
              <a:rPr lang="en-US" altLang="en-US" i="1" dirty="0"/>
              <a:t>sequential search</a:t>
            </a:r>
            <a:r>
              <a:rPr lang="en-US" altLang="en-US" dirty="0"/>
              <a:t> algorithm with a simple  collection of strings</a:t>
            </a:r>
          </a:p>
          <a:p>
            <a:pPr lvl="1"/>
            <a:r>
              <a:rPr lang="en-US" altLang="en-US" dirty="0"/>
              <a:t>Here is the first cut at the algorithm:</a:t>
            </a:r>
          </a:p>
          <a:p>
            <a:pPr lvl="2">
              <a:buFont typeface="Symbol" charset="2"/>
              <a:buNone/>
            </a:pPr>
            <a:r>
              <a:rPr lang="en-US" altLang="en-US" sz="2400" dirty="0"/>
              <a:t>  Initialize a vector of strings (call it </a:t>
            </a:r>
            <a:r>
              <a:rPr lang="en-US" altLang="en-US" sz="2400" dirty="0" smtClean="0"/>
              <a:t>friends)</a:t>
            </a:r>
            <a:endParaRPr lang="en-US" altLang="en-US" sz="2400" dirty="0"/>
          </a:p>
          <a:p>
            <a:pPr lvl="2">
              <a:buFont typeface="Symbol" charset="2"/>
              <a:buNone/>
            </a:pPr>
            <a:r>
              <a:rPr lang="en-US" altLang="en-US" sz="2400" dirty="0"/>
              <a:t>  Get the name to search for (call it </a:t>
            </a:r>
            <a:r>
              <a:rPr lang="en-US" altLang="en-US" sz="2400" dirty="0" err="1"/>
              <a:t>searchName</a:t>
            </a:r>
            <a:r>
              <a:rPr lang="en-US" altLang="en-US" sz="2400" dirty="0"/>
              <a:t>)</a:t>
            </a:r>
          </a:p>
          <a:p>
            <a:pPr lvl="2">
              <a:buFont typeface="Symbol" charset="2"/>
              <a:buNone/>
            </a:pPr>
            <a:r>
              <a:rPr lang="en-US" altLang="en-US" sz="2400" dirty="0"/>
              <a:t>  Try to find </a:t>
            </a:r>
            <a:r>
              <a:rPr lang="en-US" altLang="en-US" sz="2400" dirty="0" err="1"/>
              <a:t>searchName</a:t>
            </a:r>
            <a:endParaRPr lang="en-US" altLang="en-US" sz="2400" dirty="0"/>
          </a:p>
          <a:p>
            <a:pPr lvl="2">
              <a:buFont typeface="Symbol" charset="2"/>
              <a:buNone/>
            </a:pPr>
            <a:r>
              <a:rPr lang="en-US" altLang="en-US" sz="2400" dirty="0"/>
              <a:t>  Report on success or failure of search</a:t>
            </a:r>
          </a:p>
          <a:p>
            <a:pPr>
              <a:spcBef>
                <a:spcPct val="20000"/>
              </a:spcBef>
            </a:pPr>
            <a:endParaRPr lang="en-US" altLang="en-US" sz="2400" b="0" dirty="0">
              <a:solidFill>
                <a:schemeClr val="tx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48374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The array being searched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534400" cy="42672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/>
              <a:t>We'll use this data in our searches:</a:t>
            </a:r>
          </a:p>
          <a:p>
            <a:pPr>
              <a:spcBef>
                <a:spcPts val="600"/>
              </a:spcBef>
            </a:pP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2200" b="0" dirty="0" smtClean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2200" b="0" dirty="0" smtClean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string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&gt; 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friends(10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 = 4; </a:t>
            </a:r>
            <a:r>
              <a:rPr lang="en-US" sz="22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Number of meaningful elements</a:t>
            </a:r>
          </a:p>
          <a:p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friends[0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 = </a:t>
            </a:r>
            <a:r>
              <a:rPr lang="en-US" sz="22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"Casey"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myFriends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[1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 = </a:t>
            </a:r>
            <a:r>
              <a:rPr lang="en-US" sz="22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"Dylan"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friends[2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 = </a:t>
            </a:r>
            <a:r>
              <a:rPr lang="en-US" sz="22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"Jordan"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>
              <a:spcAft>
                <a:spcPts val="600"/>
              </a:spcAft>
            </a:pP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myFriends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[3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 = </a:t>
            </a:r>
            <a:r>
              <a:rPr lang="en-US" sz="22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"Kelly"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endParaRPr lang="en-US" altLang="en-US" sz="2200" b="0" dirty="0" smtClean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US" altLang="en-US" dirty="0" smtClean="0"/>
              <a:t>Note</a:t>
            </a:r>
            <a:r>
              <a:rPr lang="en-US" altLang="en-US" dirty="0"/>
              <a:t>: We often have unused elements in a </a:t>
            </a:r>
            <a:r>
              <a:rPr lang="en-US" altLang="en-US" dirty="0" smtClean="0"/>
              <a:t>vector</a:t>
            </a:r>
          </a:p>
          <a:p>
            <a:pPr lvl="1"/>
            <a:r>
              <a:rPr lang="en-US" altLang="en-US" dirty="0" smtClean="0"/>
              <a:t>For </a:t>
            </a:r>
            <a:r>
              <a:rPr lang="en-US" altLang="en-US" dirty="0"/>
              <a:t>example, we could add </a:t>
            </a:r>
            <a:r>
              <a:rPr lang="en-US" altLang="en-US" dirty="0" smtClean="0"/>
              <a:t>6 </a:t>
            </a:r>
            <a:r>
              <a:rPr lang="en-US" altLang="en-US" dirty="0"/>
              <a:t>more strings to the collection named </a:t>
            </a:r>
            <a:r>
              <a:rPr lang="en-US" altLang="en-US" sz="2800" dirty="0" smtClean="0">
                <a:solidFill>
                  <a:schemeClr val="tx2"/>
                </a:solidFill>
                <a:latin typeface="Courier Regular" charset="0"/>
              </a:rPr>
              <a:t>friends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221303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The Possibilities?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2672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sz="2600" dirty="0" err="1">
                <a:latin typeface="Courier" charset="0"/>
                <a:ea typeface="Courier" charset="0"/>
                <a:cs typeface="Courier" charset="0"/>
              </a:rPr>
              <a:t>searchName</a:t>
            </a:r>
            <a:r>
              <a:rPr lang="en-US" altLang="en-US" dirty="0"/>
              <a:t> is in the vector</a:t>
            </a:r>
          </a:p>
          <a:p>
            <a:pPr lvl="1"/>
            <a:r>
              <a:rPr lang="en-US" altLang="en-US" sz="2600" dirty="0" err="1">
                <a:latin typeface="Courier" charset="0"/>
                <a:ea typeface="Courier" charset="0"/>
                <a:cs typeface="Courier" charset="0"/>
              </a:rPr>
              <a:t>searchName</a:t>
            </a:r>
            <a:r>
              <a:rPr lang="en-US" altLang="en-US" dirty="0"/>
              <a:t> is </a:t>
            </a:r>
            <a:r>
              <a:rPr lang="en-US" altLang="en-US" i="1" dirty="0"/>
              <a:t>not</a:t>
            </a:r>
            <a:r>
              <a:rPr lang="en-US" altLang="en-US" dirty="0"/>
              <a:t> in the vector</a:t>
            </a:r>
          </a:p>
          <a:p>
            <a:pPr lvl="1"/>
            <a:r>
              <a:rPr lang="en-US" altLang="en-US" dirty="0" smtClean="0"/>
              <a:t>Complete this problem as a free function</a:t>
            </a:r>
          </a:p>
          <a:p>
            <a:pPr marL="114300" lvl="1" indent="0">
              <a:buNone/>
            </a:pPr>
            <a:r>
              <a:rPr lang="en-US" sz="2200" dirty="0" smtClean="0">
                <a:solidFill>
                  <a:srgbClr val="010202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dirty="0" err="1" smtClean="0">
                <a:solidFill>
                  <a:srgbClr val="010202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200" dirty="0" smtClean="0">
                <a:solidFill>
                  <a:srgbClr val="01020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 err="1">
                <a:solidFill>
                  <a:srgbClr val="010202"/>
                </a:solidFill>
                <a:latin typeface="Courier" charset="0"/>
                <a:ea typeface="Courier" charset="0"/>
                <a:cs typeface="Courier" charset="0"/>
              </a:rPr>
              <a:t>indexOf</a:t>
            </a:r>
            <a:r>
              <a:rPr lang="en-US" sz="2200" dirty="0">
                <a:solidFill>
                  <a:srgbClr val="010202"/>
                </a:solidFill>
                <a:latin typeface="Courier" charset="0"/>
                <a:ea typeface="Courier" charset="0"/>
                <a:cs typeface="Courier" charset="0"/>
              </a:rPr>
              <a:t>(string </a:t>
            </a:r>
            <a:r>
              <a:rPr lang="en-US" sz="2200" dirty="0" err="1">
                <a:solidFill>
                  <a:srgbClr val="010202"/>
                </a:solidFill>
                <a:latin typeface="Courier" charset="0"/>
                <a:ea typeface="Courier" charset="0"/>
                <a:cs typeface="Courier" charset="0"/>
              </a:rPr>
              <a:t>searchName</a:t>
            </a:r>
            <a:r>
              <a:rPr lang="en-US" sz="2200" dirty="0">
                <a:solidFill>
                  <a:srgbClr val="010202"/>
                </a:solidFill>
                <a:latin typeface="Courier" charset="0"/>
                <a:ea typeface="Courier" charset="0"/>
                <a:cs typeface="Courier" charset="0"/>
              </a:rPr>
              <a:t>, </a:t>
            </a:r>
            <a:endParaRPr lang="en-US" sz="2200" dirty="0" smtClean="0">
              <a:solidFill>
                <a:srgbClr val="010202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114300" lvl="1" indent="0">
              <a:buNone/>
            </a:pPr>
            <a:r>
              <a:rPr lang="en-US" sz="2200" dirty="0">
                <a:solidFill>
                  <a:srgbClr val="01020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 smtClean="0">
                <a:solidFill>
                  <a:srgbClr val="010202"/>
                </a:solidFill>
                <a:latin typeface="Courier" charset="0"/>
                <a:ea typeface="Courier" charset="0"/>
                <a:cs typeface="Courier" charset="0"/>
              </a:rPr>
              <a:t>             </a:t>
            </a:r>
            <a:r>
              <a:rPr lang="en-US" sz="2200" dirty="0" err="1" smtClean="0">
                <a:solidFill>
                  <a:srgbClr val="010202"/>
                </a:solidFill>
                <a:latin typeface="Courier" charset="0"/>
                <a:ea typeface="Courier" charset="0"/>
                <a:cs typeface="Courier" charset="0"/>
              </a:rPr>
              <a:t>const</a:t>
            </a:r>
            <a:r>
              <a:rPr lang="en-US" sz="2200" dirty="0" smtClean="0">
                <a:solidFill>
                  <a:srgbClr val="01020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>
                <a:solidFill>
                  <a:srgbClr val="010202"/>
                </a:solidFill>
                <a:latin typeface="Courier" charset="0"/>
                <a:ea typeface="Courier" charset="0"/>
                <a:cs typeface="Courier" charset="0"/>
              </a:rPr>
              <a:t>vector&lt;string&gt; &amp; names</a:t>
            </a:r>
            <a:r>
              <a:rPr lang="en-US" sz="2200" dirty="0" smtClean="0">
                <a:solidFill>
                  <a:srgbClr val="010202"/>
                </a:solidFill>
                <a:latin typeface="Courier" charset="0"/>
                <a:ea typeface="Courier" charset="0"/>
                <a:cs typeface="Courier" charset="0"/>
              </a:rPr>
              <a:t>,</a:t>
            </a:r>
          </a:p>
          <a:p>
            <a:pPr marL="114300" lvl="1" indent="0">
              <a:buNone/>
            </a:pPr>
            <a:r>
              <a:rPr lang="en-US" sz="2200" dirty="0">
                <a:solidFill>
                  <a:srgbClr val="01020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 smtClean="0">
                <a:solidFill>
                  <a:srgbClr val="010202"/>
                </a:solidFill>
                <a:latin typeface="Courier" charset="0"/>
                <a:ea typeface="Courier" charset="0"/>
                <a:cs typeface="Courier" charset="0"/>
              </a:rPr>
              <a:t>             </a:t>
            </a:r>
            <a:r>
              <a:rPr lang="en-US" sz="22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 smtClean="0">
                <a:solidFill>
                  <a:srgbClr val="010202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en-US" sz="2200" dirty="0">
                <a:solidFill>
                  <a:srgbClr val="010202"/>
                </a:solidFill>
                <a:latin typeface="Courier" charset="0"/>
                <a:ea typeface="Courier" charset="0"/>
                <a:cs typeface="Courier" charset="0"/>
              </a:rPr>
              <a:t>) </a:t>
            </a:r>
            <a:endParaRPr lang="en-US" sz="2200" dirty="0" smtClean="0">
              <a:solidFill>
                <a:srgbClr val="010202"/>
              </a:solidFill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US" dirty="0" smtClean="0"/>
              <a:t>Calls  look like this, expected returns in comments</a:t>
            </a:r>
          </a:p>
          <a:p>
            <a:pPr marL="114300" lvl="1" indent="0">
              <a:buNone/>
            </a:pP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 err="1" smtClean="0">
                <a:latin typeface="Courier" charset="0"/>
                <a:ea typeface="Courier" charset="0"/>
                <a:cs typeface="Courier" charset="0"/>
              </a:rPr>
              <a:t>indexOf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( </a:t>
            </a:r>
            <a:r>
              <a:rPr lang="en-US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"Not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Here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", friends, n</a:t>
            </a: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) </a:t>
            </a:r>
            <a:r>
              <a:rPr lang="en-US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sz="220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-1 </a:t>
            </a:r>
            <a:endParaRPr lang="en-US" sz="2200" dirty="0" smtClean="0">
              <a:latin typeface="Courier" charset="0"/>
              <a:ea typeface="Courier" charset="0"/>
              <a:cs typeface="Courier" charset="0"/>
            </a:endParaRPr>
          </a:p>
          <a:p>
            <a:pPr marL="114300" lvl="1" indent="0">
              <a:buNone/>
            </a:pP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dirty="0" err="1" smtClean="0">
                <a:latin typeface="Courier" charset="0"/>
                <a:ea typeface="Courier" charset="0"/>
                <a:cs typeface="Courier" charset="0"/>
              </a:rPr>
              <a:t>indexOf</a:t>
            </a: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( </a:t>
            </a:r>
            <a:r>
              <a:rPr lang="en-US" sz="2200" dirty="0" smtClean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"Jordan</a:t>
            </a: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", friends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, n</a:t>
            </a: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) </a:t>
            </a:r>
            <a:r>
              <a:rPr lang="en-US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sz="220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2 </a:t>
            </a:r>
            <a:endParaRPr lang="en-US" sz="2200" dirty="0" smtClean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40410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Sequential Search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51054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b="0" dirty="0" smtClean="0">
                <a:effectLst/>
              </a:rPr>
              <a:t>This algorithm is called sequential search because it looks at each vector element from index 0 to index n-1 in sequence</a:t>
            </a:r>
          </a:p>
          <a:p>
            <a:pPr lvl="1"/>
            <a:r>
              <a:rPr lang="en-US" altLang="en-US" dirty="0" smtClean="0"/>
              <a:t>If </a:t>
            </a:r>
            <a:r>
              <a:rPr lang="en-US" altLang="en-US" dirty="0" err="1" smtClean="0"/>
              <a:t>searchName</a:t>
            </a:r>
            <a:r>
              <a:rPr lang="en-US" altLang="en-US" dirty="0" smtClean="0"/>
              <a:t> is found, return the index</a:t>
            </a:r>
          </a:p>
          <a:p>
            <a:pPr lvl="1"/>
            <a:r>
              <a:rPr lang="en-US" altLang="en-US" b="0" dirty="0" smtClean="0">
                <a:effectLst/>
              </a:rPr>
              <a:t>If the loop terminates with no find, return -1</a:t>
            </a:r>
          </a:p>
          <a:p>
            <a:r>
              <a:rPr lang="en-US" b="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indexOf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b="0" dirty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string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search, 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      </a:t>
            </a:r>
            <a:r>
              <a:rPr lang="en-US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const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b="0" dirty="0" smtClean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string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&gt; &amp; 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names, </a:t>
            </a:r>
            <a:r>
              <a:rPr lang="en-US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n) {</a:t>
            </a:r>
          </a:p>
          <a:p>
            <a:r>
              <a:rPr lang="en-US" b="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mr-IN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ndex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= 0; </a:t>
            </a:r>
            <a:r>
              <a:rPr lang="mr-IN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ndex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 </a:t>
            </a:r>
            <a:r>
              <a:rPr lang="mr-IN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ndex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++) 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(names[index] == 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search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endParaRPr lang="en-US" b="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ndex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endParaRPr lang="mr-IN" b="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  <a:endParaRPr lang="mr-IN" b="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mr-IN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-1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search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not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in the vector</a:t>
            </a:r>
            <a:endParaRPr lang="mr-IN" b="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  <a:endParaRPr lang="en-US" altLang="en-US" b="0" dirty="0" smtClean="0">
              <a:effectLst/>
              <a:latin typeface="Courier" charset="0"/>
              <a:ea typeface="Courier" charset="0"/>
              <a:cs typeface="Courier" charset="0"/>
            </a:endParaRPr>
          </a:p>
          <a:p>
            <a:pPr lvl="1"/>
            <a:endParaRPr lang="en-US" altLang="en-US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377933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Trace </a:t>
            </a:r>
            <a:r>
              <a:rPr lang="en-US" altLang="en-US" dirty="0" err="1" smtClean="0">
                <a:latin typeface="Courier" charset="0"/>
                <a:ea typeface="Courier" charset="0"/>
                <a:cs typeface="Courier" charset="0"/>
              </a:rPr>
              <a:t>indexOf</a:t>
            </a:r>
            <a:r>
              <a:rPr lang="en-US" altLang="en-US" dirty="0" smtClean="0"/>
              <a:t> for "Jordan"</a:t>
            </a:r>
            <a:endParaRPr lang="en-US" altLang="en-US" sz="3400" dirty="0">
              <a:solidFill>
                <a:schemeClr val="tx2"/>
              </a:solidFill>
              <a:latin typeface="Courier Regular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231315"/>
              </p:ext>
            </p:extLst>
          </p:nvPr>
        </p:nvGraphicFramePr>
        <p:xfrm>
          <a:off x="381000" y="2803768"/>
          <a:ext cx="8458200" cy="260643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29809"/>
                <a:gridCol w="1819326"/>
                <a:gridCol w="500671"/>
                <a:gridCol w="1087795"/>
                <a:gridCol w="1744271"/>
                <a:gridCol w="1876328"/>
              </a:tblGrid>
              <a:tr h="80889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Loop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Iteration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searchName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if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index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Vector element</a:t>
                      </a:r>
                    </a:p>
                  </a:txBody>
                  <a:tcPr marL="68580" marR="68580" marT="0" marB="0"/>
                </a:tc>
              </a:tr>
              <a:tr h="44938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before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"Jordan"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4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N/A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N/A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N/A</a:t>
                      </a:r>
                    </a:p>
                  </a:txBody>
                  <a:tcPr marL="68580" marR="68580" marT="0" marB="0"/>
                </a:tc>
              </a:tr>
              <a:tr h="44938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#1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false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"Casey"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</a:tr>
              <a:tr h="44938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#2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false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"Dylan"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</a:tr>
              <a:tr h="44938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#3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true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"Jordan"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8458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95288" indent="-2809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928688" indent="-34925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327150" indent="-284163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1766888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en-US" dirty="0" smtClean="0"/>
              <a:t>At index 2, </a:t>
            </a:r>
            <a:r>
              <a:rPr lang="en-US" altLang="en-US" sz="2600" dirty="0" err="1" smtClean="0">
                <a:latin typeface="Courier" charset="0"/>
                <a:ea typeface="Courier" charset="0"/>
                <a:cs typeface="Courier" charset="0"/>
              </a:rPr>
              <a:t>indexOf</a:t>
            </a:r>
            <a:r>
              <a:rPr lang="en-US" altLang="en-US" dirty="0" smtClean="0"/>
              <a:t> returns 2 when the </a:t>
            </a:r>
            <a:r>
              <a:rPr lang="en-US" altLang="en-US" dirty="0" smtClean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en-US" dirty="0" smtClean="0"/>
              <a:t> statements is true</a:t>
            </a:r>
          </a:p>
        </p:txBody>
      </p:sp>
    </p:spTree>
    <p:extLst>
      <p:ext uri="{BB962C8B-B14F-4D97-AF65-F5344CB8AC3E}">
        <p14:creationId xmlns:p14="http://schemas.microsoft.com/office/powerpoint/2010/main" val="184409104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Trace </a:t>
            </a:r>
            <a:r>
              <a:rPr lang="en-US" altLang="en-US" dirty="0" err="1" smtClean="0">
                <a:latin typeface="Courier" charset="0"/>
                <a:ea typeface="Courier" charset="0"/>
                <a:cs typeface="Courier" charset="0"/>
              </a:rPr>
              <a:t>indexOf</a:t>
            </a:r>
            <a:r>
              <a:rPr lang="en-US" altLang="en-US" dirty="0" smtClean="0"/>
              <a:t> when not found</a:t>
            </a:r>
            <a:endParaRPr lang="en-US" altLang="en-US" sz="3400" dirty="0">
              <a:solidFill>
                <a:schemeClr val="tx2"/>
              </a:solidFill>
              <a:latin typeface="Courier Regular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18053"/>
              </p:ext>
            </p:extLst>
          </p:nvPr>
        </p:nvGraphicFramePr>
        <p:xfrm>
          <a:off x="381000" y="2963983"/>
          <a:ext cx="8458200" cy="305581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29809"/>
                <a:gridCol w="1819326"/>
                <a:gridCol w="500671"/>
                <a:gridCol w="1087795"/>
                <a:gridCol w="1744271"/>
                <a:gridCol w="1876328"/>
              </a:tblGrid>
              <a:tr h="80889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Loop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Iteration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searchName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if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index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Vector element</a:t>
                      </a:r>
                    </a:p>
                  </a:txBody>
                  <a:tcPr marL="68580" marR="68580" marT="0" marB="0"/>
                </a:tc>
              </a:tr>
              <a:tr h="44938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before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"Not Here"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4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N/A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N/A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N/A</a:t>
                      </a:r>
                    </a:p>
                  </a:txBody>
                  <a:tcPr marL="68580" marR="68580" marT="0" marB="0"/>
                </a:tc>
              </a:tr>
              <a:tr h="44938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#1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false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"Casey"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</a:tr>
              <a:tr h="44938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#2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false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"Dylan"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</a:tr>
              <a:tr h="44938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#3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false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"Jordan"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</a:tr>
              <a:tr h="44938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#4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"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"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false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3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2000" dirty="0" smtClean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"Kelly</a:t>
                      </a:r>
                      <a:endParaRPr lang="en-US" sz="2000" dirty="0"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8458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95288" indent="-2809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928688" indent="-34925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327150" indent="-284163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1766888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en-US" dirty="0" smtClean="0"/>
              <a:t>The loop terminates when index goes from 3 to 4</a:t>
            </a:r>
          </a:p>
          <a:p>
            <a:pPr lvl="1"/>
            <a:r>
              <a:rPr lang="en-US" altLang="en-US" dirty="0" err="1" smtClean="0">
                <a:latin typeface="Courier" charset="0"/>
                <a:ea typeface="Courier" charset="0"/>
                <a:cs typeface="Courier" charset="0"/>
              </a:rPr>
              <a:t>indexOf</a:t>
            </a:r>
            <a:r>
              <a:rPr lang="en-US" altLang="en-US" dirty="0" smtClean="0"/>
              <a:t> then returns -1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879729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Messages </a:t>
            </a:r>
            <a:r>
              <a:rPr lang="en-US" altLang="en-US" dirty="0"/>
              <a:t>to individual </a:t>
            </a:r>
            <a:r>
              <a:rPr lang="en-US" altLang="en-US" dirty="0" smtClean="0"/>
              <a:t>objects</a:t>
            </a:r>
            <a:endParaRPr lang="en-US" altLang="en-US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610600" cy="46482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/>
              <a:t>General form for sending a message to an individual object in a vector:</a:t>
            </a:r>
          </a:p>
          <a:p>
            <a:pPr lvl="1">
              <a:buFont typeface="Symbol" charset="2"/>
              <a:buNone/>
            </a:pPr>
            <a:r>
              <a:rPr lang="en-US" altLang="en-US" i="1" dirty="0"/>
              <a:t>	</a:t>
            </a:r>
            <a:r>
              <a:rPr lang="en-US" altLang="en-US" i="1" dirty="0" smtClean="0"/>
              <a:t>  vector-name </a:t>
            </a:r>
            <a:r>
              <a:rPr lang="en-US" altLang="en-US" dirty="0">
                <a:solidFill>
                  <a:schemeClr val="tx2"/>
                </a:solidFill>
                <a:latin typeface="Courier Regular" charset="0"/>
              </a:rPr>
              <a:t>[</a:t>
            </a:r>
            <a:r>
              <a:rPr lang="en-US" altLang="en-US" dirty="0"/>
              <a:t> </a:t>
            </a:r>
            <a:r>
              <a:rPr lang="en-US" altLang="en-US" i="1" dirty="0"/>
              <a:t>subscript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tx2"/>
                </a:solidFill>
                <a:latin typeface="Courier Regular" charset="0"/>
              </a:rPr>
              <a:t>]</a:t>
            </a:r>
            <a:r>
              <a:rPr lang="en-US" altLang="en-US" sz="1800" dirty="0">
                <a:solidFill>
                  <a:schemeClr val="tx2"/>
                </a:solidFill>
                <a:latin typeface="Courier Regular" charset="0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Courier Regular" charset="0"/>
              </a:rPr>
              <a:t>.</a:t>
            </a:r>
            <a:r>
              <a:rPr lang="en-US" altLang="en-US" sz="2000" dirty="0"/>
              <a:t> </a:t>
            </a:r>
            <a:r>
              <a:rPr lang="en-US" altLang="en-US" i="1" dirty="0"/>
              <a:t>message</a:t>
            </a:r>
          </a:p>
          <a:p>
            <a:pPr lvl="1">
              <a:buSzPct val="65000"/>
            </a:pPr>
            <a:r>
              <a:rPr lang="en-US" altLang="en-US" dirty="0"/>
              <a:t>Examples</a:t>
            </a:r>
            <a:r>
              <a:rPr lang="en-US" altLang="en-US" dirty="0" smtClean="0"/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sz="2200" b="0" dirty="0" smtClean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2200" b="0" dirty="0" smtClean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string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&gt; name(1000);</a:t>
            </a:r>
          </a:p>
          <a:p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b="0" dirty="0" smtClean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2200" b="0" dirty="0" err="1" smtClean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BankAccount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&gt; acct(10000);</a:t>
            </a:r>
          </a:p>
          <a:p>
            <a:endParaRPr lang="en-US" sz="2200" b="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acct[0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 = </a:t>
            </a:r>
            <a:r>
              <a:rPr lang="en-US" sz="2200" b="0" dirty="0" err="1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BankAccount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2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"Kelsey"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0.0);</a:t>
            </a:r>
          </a:p>
          <a:p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acct</a:t>
            </a:r>
            <a:r>
              <a:rPr lang="mr-IN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[0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].</a:t>
            </a:r>
            <a:r>
              <a:rPr lang="mr-IN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deposit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(20.00);</a:t>
            </a:r>
          </a:p>
          <a:p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acct[0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].withdraw(10.00);</a:t>
            </a:r>
          </a:p>
          <a:p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&lt;&lt; acct[0].</a:t>
            </a:r>
            <a:r>
              <a:rPr lang="en-US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getBalance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 &lt;&lt; </a:t>
            </a:r>
            <a:r>
              <a:rPr lang="en-US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&lt;&lt; acct[0].</a:t>
            </a:r>
            <a:r>
              <a:rPr lang="en-US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getName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 &lt;&lt; </a:t>
            </a:r>
            <a:r>
              <a:rPr lang="en-US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endParaRPr lang="en-US" altLang="en-US" sz="2200" b="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898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Initializing </a:t>
            </a:r>
            <a:r>
              <a:rPr lang="en-US" altLang="en-US" dirty="0"/>
              <a:t>a vector </a:t>
            </a:r>
            <a:r>
              <a:rPr lang="en-US" altLang="en-US" dirty="0" smtClean="0"/>
              <a:t>with </a:t>
            </a:r>
            <a:r>
              <a:rPr lang="en-US" altLang="en-US" dirty="0"/>
              <a:t>File Input</a:t>
            </a:r>
          </a:p>
        </p:txBody>
      </p:sp>
      <p:sp>
        <p:nvSpPr>
          <p:cNvPr id="3522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2672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/>
              <a:t>A vector is often initialized with file input</a:t>
            </a:r>
          </a:p>
          <a:p>
            <a:pPr lvl="1"/>
            <a:r>
              <a:rPr lang="en-US" altLang="en-US" dirty="0"/>
              <a:t>For example, might need to initialize a data base of bank customers with this file input:</a:t>
            </a:r>
          </a:p>
          <a:p>
            <a:r>
              <a:rPr lang="en-US" altLang="en-US" b="0" dirty="0" smtClean="0">
                <a:effectLst/>
                <a:latin typeface="Courier Regular" charset="0"/>
              </a:rPr>
              <a:t>   </a:t>
            </a:r>
            <a:r>
              <a:rPr lang="en-US" altLang="en-US" b="0" dirty="0">
                <a:latin typeface="Courier Regular" charset="0"/>
              </a:rPr>
              <a:t>Cust0          0.00</a:t>
            </a:r>
          </a:p>
          <a:p>
            <a:r>
              <a:rPr lang="en-US" altLang="en-US" b="0" dirty="0" smtClean="0">
                <a:latin typeface="Courier Regular" charset="0"/>
              </a:rPr>
              <a:t>   </a:t>
            </a:r>
            <a:r>
              <a:rPr lang="en-US" altLang="en-US" b="0" dirty="0" err="1">
                <a:latin typeface="Courier Regular" charset="0"/>
              </a:rPr>
              <a:t>AnyName</a:t>
            </a:r>
            <a:r>
              <a:rPr lang="en-US" altLang="en-US" b="0" dirty="0">
                <a:latin typeface="Courier Regular" charset="0"/>
              </a:rPr>
              <a:t>      111.11</a:t>
            </a:r>
          </a:p>
          <a:p>
            <a:r>
              <a:rPr lang="en-US" altLang="en-US" b="0" dirty="0" smtClean="0">
                <a:latin typeface="Courier Regular" charset="0"/>
              </a:rPr>
              <a:t>   </a:t>
            </a:r>
            <a:r>
              <a:rPr lang="en-US" altLang="en-US" b="0" dirty="0">
                <a:latin typeface="Courier Regular" charset="0"/>
              </a:rPr>
              <a:t>Austen       222.22 </a:t>
            </a:r>
          </a:p>
          <a:p>
            <a:r>
              <a:rPr lang="en-US" altLang="en-US" b="0" dirty="0" smtClean="0">
                <a:latin typeface="Courier Regular" charset="0"/>
              </a:rPr>
              <a:t>   </a:t>
            </a:r>
            <a:r>
              <a:rPr lang="en-US" altLang="en-US" b="0" dirty="0">
                <a:latin typeface="Courier Regular" charset="0"/>
              </a:rPr>
              <a:t>Chelsea      333.33</a:t>
            </a:r>
          </a:p>
          <a:p>
            <a:r>
              <a:rPr lang="en-US" altLang="en-US" b="0" dirty="0" smtClean="0">
                <a:latin typeface="Courier Regular" charset="0"/>
              </a:rPr>
              <a:t>   </a:t>
            </a:r>
            <a:r>
              <a:rPr lang="en-US" altLang="en-US" b="0" dirty="0">
                <a:latin typeface="Courier Regular" charset="0"/>
              </a:rPr>
              <a:t>Kieran       444.44</a:t>
            </a:r>
          </a:p>
          <a:p>
            <a:r>
              <a:rPr lang="en-US" altLang="en-US" b="0" dirty="0" smtClean="0">
                <a:latin typeface="Courier Regular" charset="0"/>
              </a:rPr>
              <a:t>   </a:t>
            </a:r>
            <a:r>
              <a:rPr lang="en-US" altLang="en-US" b="0" dirty="0">
                <a:latin typeface="Courier Regular" charset="0"/>
              </a:rPr>
              <a:t>Cust5        555.55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altLang="en-US" b="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b="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       </a:t>
            </a:r>
            <a:r>
              <a:rPr lang="en-US" altLang="en-US" b="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... </a:t>
            </a:r>
            <a:r>
              <a:rPr lang="en-US" altLang="en-US" b="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Seven  </a:t>
            </a:r>
            <a:r>
              <a:rPr lang="en-US" altLang="en-US" b="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lines are omitted ... </a:t>
            </a:r>
          </a:p>
          <a:p>
            <a:pPr algn="just"/>
            <a:r>
              <a:rPr lang="en-US" altLang="en-US" b="0" dirty="0" smtClean="0">
                <a:latin typeface="Courier Regular" charset="0"/>
              </a:rPr>
              <a:t>   </a:t>
            </a:r>
            <a:r>
              <a:rPr lang="en-US" altLang="en-US" b="0" dirty="0">
                <a:latin typeface="Courier Regular" charset="0"/>
              </a:rPr>
              <a:t>Cust11      1111.11</a:t>
            </a:r>
          </a:p>
          <a:p>
            <a:pPr algn="just"/>
            <a:endParaRPr lang="en-US" altLang="en-US" b="0" dirty="0">
              <a:effectLst/>
              <a:latin typeface="Courier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0168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Some preliminaries</a:t>
            </a:r>
          </a:p>
        </p:txBody>
      </p:sp>
      <p:sp>
        <p:nvSpPr>
          <p:cNvPr id="3543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686800" cy="4953000"/>
          </a:xfrm>
          <a:noFill/>
          <a:ln/>
        </p:spPr>
        <p:txBody>
          <a:bodyPr lIns="92075" tIns="46038" rIns="92075" bIns="46038"/>
          <a:lstStyle/>
          <a:p>
            <a:r>
              <a:rPr lang="en-US" b="0" dirty="0">
                <a:solidFill>
                  <a:srgbClr val="3F7F5F"/>
                </a:solidFill>
                <a:latin typeface="Courier" charset="0"/>
              </a:rPr>
              <a:t>// Initialize a vector of </a:t>
            </a:r>
            <a:r>
              <a:rPr lang="en-US" b="0" dirty="0" err="1">
                <a:solidFill>
                  <a:srgbClr val="3F7F5F"/>
                </a:solidFill>
                <a:latin typeface="Courier" charset="0"/>
              </a:rPr>
              <a:t>BankAccounts</a:t>
            </a:r>
            <a:r>
              <a:rPr lang="en-US" b="0" dirty="0">
                <a:solidFill>
                  <a:srgbClr val="3F7F5F"/>
                </a:solidFill>
                <a:latin typeface="Courier" charset="0"/>
              </a:rPr>
              <a:t>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</a:rPr>
              <a:t>with file input</a:t>
            </a:r>
            <a:endParaRPr lang="en-US" b="0" dirty="0">
              <a:solidFill>
                <a:srgbClr val="3F7F5F"/>
              </a:solidFill>
              <a:latin typeface="Courier" charset="0"/>
            </a:endParaRPr>
          </a:p>
          <a:p>
            <a:r>
              <a:rPr lang="en-US" b="0" dirty="0">
                <a:solidFill>
                  <a:srgbClr val="7F0055"/>
                </a:solidFill>
                <a:latin typeface="Courier" charset="0"/>
              </a:rPr>
              <a:t>#include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b="0" dirty="0">
                <a:solidFill>
                  <a:srgbClr val="2A00FF"/>
                </a:solidFill>
                <a:latin typeface="Courier" charset="0"/>
              </a:rPr>
              <a:t>&lt;</a:t>
            </a:r>
            <a:r>
              <a:rPr lang="en-US" b="0" dirty="0" err="1">
                <a:solidFill>
                  <a:srgbClr val="2A00FF"/>
                </a:solidFill>
                <a:latin typeface="Courier" charset="0"/>
              </a:rPr>
              <a:t>istream</a:t>
            </a:r>
            <a:r>
              <a:rPr lang="en-US" b="0" dirty="0">
                <a:solidFill>
                  <a:srgbClr val="2A00FF"/>
                </a:solidFill>
                <a:latin typeface="Courier" charset="0"/>
              </a:rPr>
              <a:t>&gt;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    </a:t>
            </a:r>
            <a:r>
              <a:rPr lang="en-US" b="0" dirty="0">
                <a:solidFill>
                  <a:srgbClr val="3F7F5F"/>
                </a:solidFill>
                <a:latin typeface="Courier" charset="0"/>
              </a:rPr>
              <a:t>// for class </a:t>
            </a:r>
            <a:r>
              <a:rPr lang="en-US" b="0" u="sng" dirty="0" err="1">
                <a:solidFill>
                  <a:srgbClr val="3F7F5F"/>
                </a:solidFill>
                <a:latin typeface="Courier" charset="0"/>
              </a:rPr>
              <a:t>ifstream</a:t>
            </a:r>
            <a:endParaRPr lang="en-US" b="0" u="sng" dirty="0">
              <a:solidFill>
                <a:srgbClr val="3F7F5F"/>
              </a:solidFill>
              <a:latin typeface="Courier" charset="0"/>
            </a:endParaRPr>
          </a:p>
          <a:p>
            <a:r>
              <a:rPr lang="en-US" b="0" dirty="0">
                <a:solidFill>
                  <a:srgbClr val="7F0055"/>
                </a:solidFill>
                <a:latin typeface="Courier" charset="0"/>
              </a:rPr>
              <a:t>#include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b="0" dirty="0">
                <a:solidFill>
                  <a:srgbClr val="2A00FF"/>
                </a:solidFill>
                <a:latin typeface="Courier" charset="0"/>
              </a:rPr>
              <a:t>&lt;</a:t>
            </a:r>
            <a:r>
              <a:rPr lang="en-US" b="0" dirty="0" err="1">
                <a:solidFill>
                  <a:srgbClr val="2A00FF"/>
                </a:solidFill>
                <a:latin typeface="Courier" charset="0"/>
              </a:rPr>
              <a:t>iostream</a:t>
            </a:r>
            <a:r>
              <a:rPr lang="en-US" b="0" dirty="0">
                <a:solidFill>
                  <a:srgbClr val="2A00FF"/>
                </a:solidFill>
                <a:latin typeface="Courier" charset="0"/>
              </a:rPr>
              <a:t>&gt;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   </a:t>
            </a:r>
            <a:r>
              <a:rPr lang="en-US" b="0" dirty="0">
                <a:solidFill>
                  <a:srgbClr val="3F7F5F"/>
                </a:solidFill>
                <a:latin typeface="Courier" charset="0"/>
              </a:rPr>
              <a:t>// for </a:t>
            </a:r>
            <a:r>
              <a:rPr lang="en-US" b="0" u="sng" dirty="0" err="1">
                <a:solidFill>
                  <a:srgbClr val="3F7F5F"/>
                </a:solidFill>
                <a:latin typeface="Courier" charset="0"/>
              </a:rPr>
              <a:t>cout</a:t>
            </a:r>
            <a:endParaRPr lang="en-US" b="0" u="sng" dirty="0">
              <a:solidFill>
                <a:srgbClr val="3F7F5F"/>
              </a:solidFill>
              <a:latin typeface="Courier" charset="0"/>
            </a:endParaRPr>
          </a:p>
          <a:p>
            <a:r>
              <a:rPr lang="en-US" b="0" dirty="0">
                <a:solidFill>
                  <a:srgbClr val="7F0055"/>
                </a:solidFill>
                <a:latin typeface="Courier" charset="0"/>
              </a:rPr>
              <a:t>#include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b="0" dirty="0">
                <a:solidFill>
                  <a:srgbClr val="2A00FF"/>
                </a:solidFill>
                <a:latin typeface="Courier" charset="0"/>
              </a:rPr>
              <a:t>&lt;vector&gt;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     </a:t>
            </a:r>
            <a:r>
              <a:rPr lang="en-US" b="0" dirty="0">
                <a:solidFill>
                  <a:srgbClr val="3F7F5F"/>
                </a:solidFill>
                <a:latin typeface="Courier" charset="0"/>
              </a:rPr>
              <a:t>// for the standard vector class</a:t>
            </a:r>
          </a:p>
          <a:p>
            <a:r>
              <a:rPr lang="en-US" b="0" dirty="0">
                <a:solidFill>
                  <a:srgbClr val="7F0055"/>
                </a:solidFill>
                <a:latin typeface="Courier" charset="0"/>
              </a:rPr>
              <a:t>#include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b="0" dirty="0">
                <a:solidFill>
                  <a:srgbClr val="2A00FF"/>
                </a:solidFill>
                <a:latin typeface="Courier" charset="0"/>
              </a:rPr>
              <a:t>"</a:t>
            </a:r>
            <a:r>
              <a:rPr lang="en-US" b="0" dirty="0" err="1">
                <a:solidFill>
                  <a:srgbClr val="2A00FF"/>
                </a:solidFill>
                <a:latin typeface="Courier" charset="0"/>
              </a:rPr>
              <a:t>BankAccount.h</a:t>
            </a:r>
            <a:r>
              <a:rPr lang="en-US" b="0" dirty="0">
                <a:solidFill>
                  <a:srgbClr val="2A00FF"/>
                </a:solidFill>
                <a:latin typeface="Courier" charset="0"/>
              </a:rPr>
              <a:t>"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b="0" dirty="0">
                <a:solidFill>
                  <a:srgbClr val="3F7F5F"/>
                </a:solidFill>
                <a:latin typeface="Courier" charset="0"/>
              </a:rPr>
              <a:t>// for class </a:t>
            </a:r>
            <a:r>
              <a:rPr lang="en-US" b="0" dirty="0" err="1" smtClean="0">
                <a:solidFill>
                  <a:srgbClr val="3F7F5F"/>
                </a:solidFill>
                <a:latin typeface="Courier" charset="0"/>
              </a:rPr>
              <a:t>BankAccount</a:t>
            </a:r>
            <a:endParaRPr lang="en-US" b="0" dirty="0">
              <a:solidFill>
                <a:srgbClr val="3F7F5F"/>
              </a:solidFill>
              <a:latin typeface="Courier" charset="0"/>
            </a:endParaRPr>
          </a:p>
          <a:p>
            <a:r>
              <a:rPr lang="en-US" b="0" dirty="0">
                <a:solidFill>
                  <a:srgbClr val="7F0055"/>
                </a:solidFill>
                <a:latin typeface="Courier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b="0" dirty="0">
                <a:solidFill>
                  <a:srgbClr val="7F0055"/>
                </a:solidFill>
                <a:latin typeface="Courier" charset="0"/>
              </a:rPr>
              <a:t>namespace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;</a:t>
            </a:r>
          </a:p>
          <a:p>
            <a:r>
              <a:rPr lang="en-US" b="0" dirty="0" err="1">
                <a:solidFill>
                  <a:srgbClr val="7F0055"/>
                </a:solidFill>
                <a:latin typeface="Courier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 main() {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b="0" dirty="0" err="1">
                <a:solidFill>
                  <a:srgbClr val="005032"/>
                </a:solidFill>
                <a:latin typeface="Courier" charset="0"/>
              </a:rPr>
              <a:t>ifstream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</a:rPr>
              <a:t>inFile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(</a:t>
            </a:r>
            <a:r>
              <a:rPr lang="en-US" b="0" dirty="0">
                <a:solidFill>
                  <a:srgbClr val="2A00FF"/>
                </a:solidFill>
                <a:latin typeface="Courier" charset="0"/>
              </a:rPr>
              <a:t>"</a:t>
            </a:r>
            <a:r>
              <a:rPr lang="en-US" b="0" dirty="0" err="1">
                <a:solidFill>
                  <a:srgbClr val="2A00FF"/>
                </a:solidFill>
                <a:latin typeface="Courier" charset="0"/>
              </a:rPr>
              <a:t>bank.data</a:t>
            </a:r>
            <a:r>
              <a:rPr lang="en-US" b="0" dirty="0">
                <a:solidFill>
                  <a:srgbClr val="2A00FF"/>
                </a:solidFill>
                <a:latin typeface="Courier" charset="0"/>
              </a:rPr>
              <a:t>"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);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mr-IN" b="0" dirty="0" err="1" smtClean="0">
                <a:solidFill>
                  <a:srgbClr val="7F0055"/>
                </a:solidFill>
                <a:latin typeface="Courier" charset="0"/>
              </a:rPr>
              <a:t>if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mr-IN" b="0" dirty="0">
                <a:solidFill>
                  <a:srgbClr val="000000"/>
                </a:solidFill>
                <a:latin typeface="Courier" charset="0"/>
              </a:rPr>
              <a:t>(!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</a:rPr>
              <a:t>inFile</a:t>
            </a:r>
            <a:r>
              <a:rPr lang="mr-IN" b="0" dirty="0">
                <a:solidFill>
                  <a:srgbClr val="000000"/>
                </a:solidFill>
                <a:latin typeface="Courier" charset="0"/>
              </a:rPr>
              <a:t>) {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</a:rPr>
              <a:t>   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 &lt;&lt; </a:t>
            </a:r>
            <a:r>
              <a:rPr lang="en-US" b="0" dirty="0">
                <a:solidFill>
                  <a:srgbClr val="2A00FF"/>
                </a:solidFill>
                <a:latin typeface="Courier" charset="0"/>
              </a:rPr>
              <a:t>"*Error* </a:t>
            </a:r>
            <a:r>
              <a:rPr lang="en-US" b="0" dirty="0" smtClean="0">
                <a:solidFill>
                  <a:srgbClr val="2A00FF"/>
                </a:solidFill>
                <a:latin typeface="Courier" charset="0"/>
              </a:rPr>
              <a:t>'</a:t>
            </a:r>
            <a:r>
              <a:rPr lang="en-US" b="0" dirty="0" err="1" smtClean="0">
                <a:solidFill>
                  <a:srgbClr val="2A00FF"/>
                </a:solidFill>
                <a:latin typeface="Courier" charset="0"/>
              </a:rPr>
              <a:t>bank.data</a:t>
            </a:r>
            <a:r>
              <a:rPr lang="en-US" b="0" dirty="0">
                <a:solidFill>
                  <a:srgbClr val="2A00FF"/>
                </a:solidFill>
                <a:latin typeface="Courier" charset="0"/>
              </a:rPr>
              <a:t>' not found"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</a:rPr>
              <a:t>&lt;&lt;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</a:rPr>
              <a:t>  } </a:t>
            </a:r>
            <a:r>
              <a:rPr lang="en-US" b="0" dirty="0">
                <a:solidFill>
                  <a:srgbClr val="7F0055"/>
                </a:solidFill>
                <a:latin typeface="Courier" charset="0"/>
              </a:rPr>
              <a:t>else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 {</a:t>
            </a:r>
          </a:p>
          <a:p>
            <a:endParaRPr lang="en-US" b="0" dirty="0">
              <a:latin typeface="Courier" charset="0"/>
            </a:endParaRP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</a:rPr>
              <a:t>// . . . Read all lines from </a:t>
            </a:r>
            <a:r>
              <a:rPr lang="en-US" b="0" dirty="0" err="1" smtClean="0">
                <a:solidFill>
                  <a:srgbClr val="3F7F5F"/>
                </a:solidFill>
                <a:latin typeface="Courier" charset="0"/>
              </a:rPr>
              <a:t>bank.data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</a:rPr>
              <a:t> . . .</a:t>
            </a:r>
            <a:endParaRPr lang="en-US" altLang="en-US" sz="2000" b="0" dirty="0">
              <a:effectLst/>
              <a:latin typeface="Courier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40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7244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/>
              <a:t>Some objects store precisely one </a:t>
            </a:r>
            <a:r>
              <a:rPr lang="en-US" altLang="en-US" dirty="0" smtClean="0"/>
              <a:t>value</a:t>
            </a:r>
            <a:endParaRPr lang="en-US" altLang="en-US" dirty="0"/>
          </a:p>
          <a:p>
            <a:pPr lvl="2">
              <a:buSzPct val="65000"/>
            </a:pPr>
            <a:r>
              <a:rPr lang="en-US" altLang="en-US" dirty="0"/>
              <a:t>a double store one number</a:t>
            </a:r>
          </a:p>
          <a:p>
            <a:pPr lvl="2">
              <a:buSzPct val="65000"/>
            </a:pPr>
            <a:r>
              <a:rPr lang="en-US" altLang="en-US" dirty="0"/>
              <a:t>an </a:t>
            </a: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dirty="0"/>
              <a:t> stores one integer 	</a:t>
            </a:r>
          </a:p>
          <a:p>
            <a:pPr lvl="1"/>
            <a:r>
              <a:rPr lang="en-US" altLang="en-US" dirty="0"/>
              <a:t>Other objects store more than one (possibly dissimilar) values, for example:</a:t>
            </a:r>
          </a:p>
          <a:p>
            <a:pPr lvl="2">
              <a:buSzPct val="65000"/>
            </a:pP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</a:rPr>
              <a:t>BankAccount</a:t>
            </a:r>
            <a:r>
              <a:rPr lang="en-US" altLang="en-US" dirty="0" smtClean="0"/>
              <a:t> </a:t>
            </a:r>
            <a:r>
              <a:rPr lang="en-US" altLang="en-US" dirty="0"/>
              <a:t>objects store a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string</a:t>
            </a:r>
            <a:r>
              <a:rPr lang="en-US" altLang="en-US" dirty="0"/>
              <a:t> and a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double</a:t>
            </a:r>
          </a:p>
          <a:p>
            <a:pPr lvl="1"/>
            <a:r>
              <a:rPr lang="en-US" altLang="en-US" dirty="0"/>
              <a:t>What does a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string</a:t>
            </a:r>
            <a:r>
              <a:rPr lang="en-US" altLang="en-US" dirty="0"/>
              <a:t> object store</a:t>
            </a:r>
            <a:r>
              <a:rPr lang="en-US" altLang="en-US" dirty="0" smtClean="0"/>
              <a:t>?</a:t>
            </a:r>
            <a:endParaRPr lang="en-US" altLang="en-US" dirty="0"/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class Vector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9041151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Reading until end of file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953000"/>
          </a:xfrm>
        </p:spPr>
        <p:txBody>
          <a:bodyPr/>
          <a:lstStyle/>
          <a:p>
            <a:r>
              <a:rPr lang="en-US" b="0" dirty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b="0" dirty="0" err="1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BankAccount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&gt; account(20);</a:t>
            </a:r>
          </a:p>
          <a:p>
            <a:r>
              <a:rPr lang="en-US" b="0" dirty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string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name;</a:t>
            </a:r>
          </a:p>
          <a:p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double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balance = 0.0;</a:t>
            </a:r>
          </a:p>
          <a:p>
            <a:r>
              <a:rPr lang="mr-IN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0;</a:t>
            </a:r>
          </a:p>
          <a:p>
            <a:endParaRPr lang="mr-IN" b="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((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inFile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&gt;&gt; name &gt;&gt; balance) &amp;&amp; (n &lt;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account.capacity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())) {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Create and store a new </a:t>
            </a:r>
            <a:r>
              <a:rPr lang="en-US" b="0" dirty="0" err="1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BankAccount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</a:p>
          <a:p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account[n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 = </a:t>
            </a:r>
            <a:r>
              <a:rPr lang="en-US" b="0" dirty="0" err="1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BankAccount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(name, balance);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Increase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total of the accounts on file and</a:t>
            </a:r>
            <a:endParaRPr lang="en-US" b="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get ready to locate the next new </a:t>
            </a:r>
            <a:r>
              <a:rPr lang="en-US" b="0" dirty="0" err="1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BankAccount</a:t>
            </a:r>
            <a:endParaRPr lang="en-US" b="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++;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076307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52400" y="190500"/>
            <a:ext cx="8915400" cy="13335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vector </a:t>
            </a:r>
            <a:r>
              <a:rPr lang="en-US" altLang="en-US" dirty="0"/>
              <a:t>Argument/Parameter </a:t>
            </a:r>
            <a:r>
              <a:rPr lang="en-US" altLang="en-US" dirty="0" smtClean="0"/>
              <a:t>Associations</a:t>
            </a: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1800" dirty="0" smtClean="0"/>
              <a:t>by example</a:t>
            </a:r>
            <a:endParaRPr lang="en-US" altLang="en-US" sz="1800" dirty="0"/>
          </a:p>
        </p:txBody>
      </p:sp>
      <p:sp>
        <p:nvSpPr>
          <p:cNvPr id="35840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876800"/>
          </a:xfrm>
          <a:noFill/>
          <a:ln/>
        </p:spPr>
        <p:txBody>
          <a:bodyPr lIns="92075" tIns="46038" rIns="92075" bIns="46038"/>
          <a:lstStyle/>
          <a:p>
            <a:r>
              <a:rPr lang="en-US" sz="1800" b="0" dirty="0">
                <a:solidFill>
                  <a:srgbClr val="7F0055"/>
                </a:solidFill>
                <a:latin typeface="Courier" charset="0"/>
              </a:rPr>
              <a:t>void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</a:rPr>
              <a:t> foo(</a:t>
            </a:r>
            <a:r>
              <a:rPr lang="en-US" sz="1800" b="0" dirty="0">
                <a:solidFill>
                  <a:srgbClr val="005032"/>
                </a:solidFill>
                <a:latin typeface="Courier" charset="0"/>
              </a:rPr>
              <a:t>vector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</a:rPr>
              <a:t>&lt;</a:t>
            </a:r>
            <a:r>
              <a:rPr lang="en-US" sz="1800" b="0" dirty="0" err="1">
                <a:solidFill>
                  <a:srgbClr val="005032"/>
                </a:solidFill>
                <a:latin typeface="Courier" charset="0"/>
              </a:rPr>
              <a:t>BankAccount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</a:rPr>
              <a:t>&gt; accounts) {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sz="1800" b="0" dirty="0">
                <a:solidFill>
                  <a:srgbClr val="3F7F5F"/>
                </a:solidFill>
                <a:latin typeface="Courier" charset="0"/>
              </a:rPr>
              <a:t>// VALUE parameter  (should not be used with vectors)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sz="1800" b="0" dirty="0">
                <a:solidFill>
                  <a:srgbClr val="3F7F5F"/>
                </a:solidFill>
                <a:latin typeface="Courier" charset="0"/>
              </a:rPr>
              <a:t>// all elements of accounts are copied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sz="1800" b="0" dirty="0">
                <a:solidFill>
                  <a:srgbClr val="3F7F5F"/>
                </a:solidFill>
                <a:latin typeface="Courier" charset="0"/>
              </a:rPr>
              <a:t>// after allocating the additional memory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</a:rPr>
              <a:t>}</a:t>
            </a:r>
          </a:p>
          <a:p>
            <a:endParaRPr lang="en-US" sz="1800" b="0" dirty="0">
              <a:latin typeface="Courier" charset="0"/>
            </a:endParaRPr>
          </a:p>
          <a:p>
            <a:r>
              <a:rPr lang="en-US" sz="1800" b="0" dirty="0">
                <a:solidFill>
                  <a:srgbClr val="7F0055"/>
                </a:solidFill>
                <a:latin typeface="Courier" charset="0"/>
              </a:rPr>
              <a:t>void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</a:rPr>
              <a:t> foo(</a:t>
            </a:r>
            <a:r>
              <a:rPr lang="en-US" sz="1800" b="0" dirty="0">
                <a:solidFill>
                  <a:srgbClr val="005032"/>
                </a:solidFill>
                <a:latin typeface="Courier" charset="0"/>
              </a:rPr>
              <a:t>vector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</a:rPr>
              <a:t>&lt;</a:t>
            </a:r>
            <a:r>
              <a:rPr lang="en-US" sz="1800" b="0" dirty="0" err="1">
                <a:solidFill>
                  <a:srgbClr val="005032"/>
                </a:solidFill>
                <a:latin typeface="Courier" charset="0"/>
              </a:rPr>
              <a:t>BankAccount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</a:rPr>
              <a:t>&gt; &amp; accounts) {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sz="1800" b="0" dirty="0">
                <a:solidFill>
                  <a:srgbClr val="3F7F5F"/>
                </a:solidFill>
                <a:latin typeface="Courier" charset="0"/>
              </a:rPr>
              <a:t>// REFERENCE parameter  (allows changes to argument)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sz="1800" b="0" dirty="0">
                <a:solidFill>
                  <a:srgbClr val="3F7F5F"/>
                </a:solidFill>
                <a:latin typeface="Courier" charset="0"/>
              </a:rPr>
              <a:t>// Only a pointer the accounts is copied.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sz="1800" b="0" dirty="0">
                <a:solidFill>
                  <a:srgbClr val="3F7F5F"/>
                </a:solidFill>
                <a:latin typeface="Courier" charset="0"/>
              </a:rPr>
              <a:t>// A change to accounts changes the argument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</a:rPr>
              <a:t>}</a:t>
            </a:r>
          </a:p>
          <a:p>
            <a:endParaRPr lang="en-US" sz="1800" b="0" dirty="0">
              <a:latin typeface="Courier" charset="0"/>
            </a:endParaRPr>
          </a:p>
          <a:p>
            <a:r>
              <a:rPr lang="en-US" sz="1800" b="0" dirty="0">
                <a:solidFill>
                  <a:srgbClr val="7F0055"/>
                </a:solidFill>
                <a:latin typeface="Courier" charset="0"/>
              </a:rPr>
              <a:t>void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</a:rPr>
              <a:t> foo(</a:t>
            </a:r>
            <a:r>
              <a:rPr lang="en-US" sz="1800" b="0" dirty="0" err="1">
                <a:solidFill>
                  <a:srgbClr val="7F0055"/>
                </a:solidFill>
                <a:latin typeface="Courier" charset="0"/>
              </a:rPr>
              <a:t>const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sz="1800" b="0" dirty="0">
                <a:solidFill>
                  <a:srgbClr val="005032"/>
                </a:solidFill>
                <a:latin typeface="Courier" charset="0"/>
              </a:rPr>
              <a:t>vector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</a:rPr>
              <a:t>&lt;</a:t>
            </a:r>
            <a:r>
              <a:rPr lang="en-US" sz="1800" b="0" dirty="0" err="1">
                <a:solidFill>
                  <a:srgbClr val="005032"/>
                </a:solidFill>
                <a:latin typeface="Courier" charset="0"/>
              </a:rPr>
              <a:t>BankAccount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</a:rPr>
              <a:t>&gt; &amp; accounts) {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sz="1800" b="0" dirty="0">
                <a:solidFill>
                  <a:srgbClr val="3F7F5F"/>
                </a:solidFill>
                <a:latin typeface="Courier" charset="0"/>
              </a:rPr>
              <a:t>// CONST REFERENCE parameter  (for efficiency and safety)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sz="1800" b="0" dirty="0">
                <a:solidFill>
                  <a:srgbClr val="3F7F5F"/>
                </a:solidFill>
                <a:latin typeface="Courier" charset="0"/>
              </a:rPr>
              <a:t>// Only a reference to the accounts is copied (4 bytes)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sz="1800" b="0" dirty="0">
                <a:solidFill>
                  <a:srgbClr val="3F7F5F"/>
                </a:solidFill>
                <a:latin typeface="Courier" charset="0"/>
              </a:rPr>
              <a:t>// A change to accounts does NOT change the argument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</a:rPr>
              <a:t>}</a:t>
            </a:r>
          </a:p>
          <a:p>
            <a:endParaRPr lang="en-US" altLang="en-US" sz="1900" b="0" dirty="0">
              <a:latin typeface="Courier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4120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52400" y="419100"/>
            <a:ext cx="8534400" cy="13335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Sorting </a:t>
            </a:r>
            <a:endParaRPr lang="en-US" altLang="en-US" dirty="0"/>
          </a:p>
        </p:txBody>
      </p:sp>
      <p:sp>
        <p:nvSpPr>
          <p:cNvPr id="36454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534400" cy="3200400"/>
          </a:xfrm>
          <a:noFill/>
          <a:ln/>
        </p:spPr>
        <p:txBody>
          <a:bodyPr lIns="92075" tIns="46038" rIns="92075" bIns="46038"/>
          <a:lstStyle/>
          <a:p>
            <a:pPr lvl="1">
              <a:spcBef>
                <a:spcPts val="400"/>
              </a:spcBef>
            </a:pPr>
            <a:r>
              <a:rPr lang="en-US" altLang="en-US" sz="2800" i="1" dirty="0"/>
              <a:t>Sorting:</a:t>
            </a:r>
            <a:r>
              <a:rPr lang="en-US" altLang="en-US" sz="2800" dirty="0"/>
              <a:t>  the process of arranging vector elements into ascending or descending </a:t>
            </a:r>
            <a:r>
              <a:rPr lang="en-US" altLang="en-US" sz="2800" dirty="0" smtClean="0"/>
              <a:t>order </a:t>
            </a:r>
            <a:endParaRPr lang="en-US" altLang="en-US" sz="2800" dirty="0"/>
          </a:p>
          <a:p>
            <a:pPr lvl="1">
              <a:spcBef>
                <a:spcPts val="400"/>
              </a:spcBef>
              <a:buSzPct val="65000"/>
            </a:pPr>
            <a:r>
              <a:rPr lang="en-US" altLang="en-US" dirty="0" smtClean="0"/>
              <a:t>Natural, or ascending order, where </a:t>
            </a:r>
            <a:r>
              <a:rPr lang="en-US" altLang="en-US" dirty="0"/>
              <a:t>x is a vector </a:t>
            </a:r>
            <a:r>
              <a:rPr lang="en-US" altLang="en-US" dirty="0" smtClean="0"/>
              <a:t>object</a:t>
            </a:r>
            <a:r>
              <a:rPr lang="en-US" altLang="en-US" dirty="0"/>
              <a:t>	</a:t>
            </a:r>
          </a:p>
          <a:p>
            <a:pPr>
              <a:spcBef>
                <a:spcPts val="400"/>
              </a:spcBef>
            </a:pPr>
            <a:r>
              <a:rPr lang="en-US" altLang="en-US" sz="2000" b="0" dirty="0">
                <a:latin typeface="Courier Regular" charset="0"/>
              </a:rPr>
              <a:t>   x[0] &lt;= x[1] &lt;= x[2] &lt;= ... &lt;= x[n-2] &lt;= x[n-1] </a:t>
            </a:r>
          </a:p>
          <a:p>
            <a:pPr lvl="1">
              <a:spcBef>
                <a:spcPts val="400"/>
              </a:spcBef>
              <a:buSzPct val="65000"/>
            </a:pPr>
            <a:r>
              <a:rPr lang="en-US" altLang="en-US" dirty="0" smtClean="0"/>
              <a:t>Here's </a:t>
            </a:r>
            <a:r>
              <a:rPr lang="en-US" altLang="en-US" dirty="0"/>
              <a:t>the data used in the next few slides: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41951"/>
              </p:ext>
            </p:extLst>
          </p:nvPr>
        </p:nvGraphicFramePr>
        <p:xfrm>
          <a:off x="2476500" y="4191000"/>
          <a:ext cx="3771900" cy="225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Element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Unsorted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Sorted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data[0]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76.0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63.0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data[1]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74.0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74.0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data[2]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100.0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76.0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data[3]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62.0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89.0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data[4]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89.0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100.0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041686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Swap smallest into index 0</a:t>
            </a:r>
            <a:endParaRPr lang="en-US" altLang="en-US" dirty="0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229600" cy="4419600"/>
          </a:xfrm>
          <a:noFill/>
          <a:ln/>
        </p:spPr>
        <p:txBody>
          <a:bodyPr lIns="92075" tIns="46038" rIns="92075" bIns="46038"/>
          <a:lstStyle/>
          <a:p>
            <a:pPr lvl="2">
              <a:spcBef>
                <a:spcPct val="10000"/>
              </a:spcBef>
              <a:buFont typeface="Symbol" charset="2"/>
              <a:buNone/>
            </a:pPr>
            <a:r>
              <a:rPr lang="en-US" altLang="en-US" i="1" dirty="0">
                <a:solidFill>
                  <a:schemeClr val="tx2"/>
                </a:solidFill>
              </a:rPr>
              <a:t>// </a:t>
            </a:r>
            <a:r>
              <a:rPr lang="en-US" altLang="en-US" i="1" dirty="0" smtClean="0">
                <a:solidFill>
                  <a:schemeClr val="tx2"/>
                </a:solidFill>
              </a:rPr>
              <a:t>Find the index of the smallest element </a:t>
            </a:r>
          </a:p>
          <a:p>
            <a:pPr lvl="2">
              <a:spcBef>
                <a:spcPct val="10000"/>
              </a:spcBef>
              <a:buFont typeface="Symbol" charset="2"/>
              <a:buNone/>
            </a:pPr>
            <a:r>
              <a:rPr lang="en-US" altLang="en-US" dirty="0" smtClean="0"/>
              <a:t>left= </a:t>
            </a:r>
            <a:r>
              <a:rPr lang="en-US" altLang="en-US" dirty="0"/>
              <a:t>0</a:t>
            </a:r>
          </a:p>
          <a:p>
            <a:pPr lvl="2">
              <a:spcBef>
                <a:spcPct val="10000"/>
              </a:spcBef>
              <a:buFont typeface="Symbol" charset="2"/>
              <a:buNone/>
            </a:pPr>
            <a:r>
              <a:rPr lang="en-US" altLang="en-US" dirty="0" err="1"/>
              <a:t>indexOfSmallest</a:t>
            </a:r>
            <a:r>
              <a:rPr lang="en-US" altLang="en-US" dirty="0"/>
              <a:t> = </a:t>
            </a:r>
            <a:r>
              <a:rPr lang="en-US" altLang="en-US" dirty="0" smtClean="0"/>
              <a:t>left</a:t>
            </a:r>
            <a:endParaRPr lang="en-US" altLang="en-US" dirty="0"/>
          </a:p>
          <a:p>
            <a:pPr lvl="2">
              <a:spcBef>
                <a:spcPct val="10000"/>
              </a:spcBef>
              <a:buFont typeface="Symbol" charset="2"/>
              <a:buNone/>
            </a:pPr>
            <a:r>
              <a:rPr lang="en-US" altLang="en-US" dirty="0"/>
              <a:t>for  </a:t>
            </a:r>
            <a:r>
              <a:rPr lang="en-US" altLang="en-US" dirty="0" smtClean="0"/>
              <a:t>index </a:t>
            </a:r>
            <a:r>
              <a:rPr lang="en-US" altLang="en-US" dirty="0"/>
              <a:t>ranging from </a:t>
            </a:r>
            <a:r>
              <a:rPr lang="en-US" altLang="en-US" dirty="0" smtClean="0"/>
              <a:t>left+1 </a:t>
            </a:r>
            <a:r>
              <a:rPr lang="en-US" altLang="en-US" dirty="0"/>
              <a:t>through n </a:t>
            </a:r>
            <a:r>
              <a:rPr lang="mr-IN" altLang="en-US" dirty="0" smtClean="0"/>
              <a:t>–</a:t>
            </a:r>
            <a:r>
              <a:rPr lang="en-US" altLang="en-US" dirty="0" smtClean="0"/>
              <a:t> 1 {</a:t>
            </a:r>
            <a:endParaRPr lang="en-US" altLang="en-US" dirty="0"/>
          </a:p>
          <a:p>
            <a:pPr lvl="2">
              <a:spcBef>
                <a:spcPct val="10000"/>
              </a:spcBef>
              <a:buFont typeface="Symbol" charset="2"/>
              <a:buNone/>
            </a:pPr>
            <a:r>
              <a:rPr lang="en-US" altLang="en-US" dirty="0"/>
              <a:t>   if </a:t>
            </a:r>
            <a:r>
              <a:rPr lang="en-US" altLang="en-US" dirty="0" smtClean="0"/>
              <a:t>data[index </a:t>
            </a:r>
            <a:r>
              <a:rPr lang="en-US" altLang="en-US" dirty="0"/>
              <a:t>] </a:t>
            </a:r>
            <a:r>
              <a:rPr lang="en-US" altLang="en-US" dirty="0" smtClean="0"/>
              <a:t>&lt; data[ </a:t>
            </a:r>
            <a:r>
              <a:rPr lang="en-US" altLang="en-US" dirty="0" err="1" smtClean="0"/>
              <a:t>indexOfSmallest</a:t>
            </a:r>
            <a:r>
              <a:rPr lang="en-US" altLang="en-US" dirty="0" smtClean="0"/>
              <a:t> </a:t>
            </a:r>
            <a:r>
              <a:rPr lang="en-US" altLang="en-US" dirty="0"/>
              <a:t>] then</a:t>
            </a:r>
          </a:p>
          <a:p>
            <a:pPr lvl="2">
              <a:spcBef>
                <a:spcPct val="10000"/>
              </a:spcBef>
              <a:buFont typeface="Symbol" charset="2"/>
              <a:buNone/>
            </a:pPr>
            <a:r>
              <a:rPr lang="en-US" altLang="en-US" dirty="0" smtClean="0"/>
              <a:t>       </a:t>
            </a:r>
            <a:r>
              <a:rPr lang="en-US" altLang="en-US" dirty="0" err="1"/>
              <a:t>indexOfSmallest</a:t>
            </a:r>
            <a:r>
              <a:rPr lang="en-US" altLang="en-US" dirty="0"/>
              <a:t> = </a:t>
            </a:r>
            <a:r>
              <a:rPr lang="en-US" altLang="en-US" dirty="0" smtClean="0"/>
              <a:t>index   </a:t>
            </a:r>
            <a:endParaRPr lang="en-US" altLang="en-US" dirty="0"/>
          </a:p>
          <a:p>
            <a:pPr lvl="2">
              <a:spcBef>
                <a:spcPct val="10000"/>
              </a:spcBef>
              <a:buFont typeface="Symbol" charset="2"/>
              <a:buNone/>
            </a:pPr>
            <a:r>
              <a:rPr lang="en-US" altLang="en-US" dirty="0"/>
              <a:t>}</a:t>
            </a:r>
          </a:p>
          <a:p>
            <a:pPr lvl="2">
              <a:spcBef>
                <a:spcPct val="10000"/>
              </a:spcBef>
              <a:buFont typeface="Symbol" charset="2"/>
              <a:buNone/>
            </a:pPr>
            <a:r>
              <a:rPr lang="en-US" altLang="en-US" i="1" dirty="0">
                <a:solidFill>
                  <a:schemeClr val="tx2"/>
                </a:solidFill>
              </a:rPr>
              <a:t>// Question: What is </a:t>
            </a:r>
            <a:r>
              <a:rPr lang="en-US" altLang="en-US" i="1" dirty="0" err="1" smtClean="0">
                <a:solidFill>
                  <a:schemeClr val="tx2"/>
                </a:solidFill>
              </a:rPr>
              <a:t>smallestIndex</a:t>
            </a:r>
            <a:r>
              <a:rPr lang="en-US" altLang="en-US" i="1" dirty="0" smtClean="0">
                <a:solidFill>
                  <a:schemeClr val="tx2"/>
                </a:solidFill>
              </a:rPr>
              <a:t> now? __________</a:t>
            </a:r>
            <a:endParaRPr lang="en-US" altLang="en-US" i="1" dirty="0">
              <a:solidFill>
                <a:schemeClr val="tx2"/>
              </a:solidFill>
            </a:endParaRPr>
          </a:p>
          <a:p>
            <a:pPr lvl="2">
              <a:spcBef>
                <a:spcPct val="10000"/>
              </a:spcBef>
              <a:buFont typeface="Symbol" charset="2"/>
              <a:buNone/>
            </a:pPr>
            <a:r>
              <a:rPr lang="en-US" altLang="en-US" dirty="0"/>
              <a:t>swap </a:t>
            </a:r>
            <a:r>
              <a:rPr lang="en-US" altLang="en-US" dirty="0" smtClean="0"/>
              <a:t>data[ </a:t>
            </a:r>
            <a:r>
              <a:rPr lang="en-US" altLang="en-US" dirty="0" err="1" smtClean="0"/>
              <a:t>smallestIndex</a:t>
            </a:r>
            <a:r>
              <a:rPr lang="en-US" altLang="en-US" dirty="0" smtClean="0"/>
              <a:t> </a:t>
            </a:r>
            <a:r>
              <a:rPr lang="en-US" altLang="en-US" dirty="0"/>
              <a:t>] with </a:t>
            </a:r>
            <a:r>
              <a:rPr lang="en-US" altLang="en-US" dirty="0" smtClean="0"/>
              <a:t>data[ </a:t>
            </a:r>
            <a:r>
              <a:rPr lang="en-US" altLang="en-US" dirty="0"/>
              <a:t>top ]</a:t>
            </a:r>
          </a:p>
        </p:txBody>
      </p:sp>
    </p:spTree>
    <p:extLst>
      <p:ext uri="{BB962C8B-B14F-4D97-AF65-F5344CB8AC3E}">
        <p14:creationId xmlns:p14="http://schemas.microsoft.com/office/powerpoint/2010/main" val="143357078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05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Selection sort algorithm</a:t>
            </a:r>
          </a:p>
        </p:txBody>
      </p:sp>
      <p:sp>
        <p:nvSpPr>
          <p:cNvPr id="36864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8006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/>
              <a:t>Now we can sort the entire vector by changing </a:t>
            </a:r>
            <a:r>
              <a:rPr lang="en-US" altLang="en-US" dirty="0" smtClean="0"/>
              <a:t>left from </a:t>
            </a:r>
            <a:r>
              <a:rPr lang="en-US" altLang="en-US" dirty="0"/>
              <a:t>0 to n-2 with this loop</a:t>
            </a:r>
          </a:p>
          <a:p>
            <a:pPr lvl="2">
              <a:buFont typeface="Symbol" charset="2"/>
              <a:buNone/>
            </a:pPr>
            <a:r>
              <a:rPr lang="en-US" altLang="en-US" dirty="0"/>
              <a:t>for </a:t>
            </a:r>
            <a:r>
              <a:rPr lang="en-US" altLang="en-US" dirty="0" smtClean="0"/>
              <a:t>(left </a:t>
            </a:r>
            <a:r>
              <a:rPr lang="en-US" altLang="en-US" dirty="0"/>
              <a:t>= 0; </a:t>
            </a:r>
            <a:r>
              <a:rPr lang="en-US" altLang="en-US" dirty="0" smtClean="0"/>
              <a:t>left </a:t>
            </a:r>
            <a:r>
              <a:rPr lang="en-US" altLang="en-US" dirty="0"/>
              <a:t>&lt; n-1; </a:t>
            </a:r>
            <a:r>
              <a:rPr lang="en-US" altLang="en-US" dirty="0" smtClean="0"/>
              <a:t>left++)</a:t>
            </a:r>
            <a:endParaRPr lang="en-US" altLang="en-US" dirty="0"/>
          </a:p>
          <a:p>
            <a:pPr lvl="2">
              <a:buFont typeface="Symbol" charset="2"/>
              <a:buNone/>
            </a:pPr>
            <a:r>
              <a:rPr lang="en-US" altLang="en-US" dirty="0"/>
              <a:t>   for each </a:t>
            </a:r>
            <a:r>
              <a:rPr lang="en-US" altLang="en-US" dirty="0" err="1"/>
              <a:t>subvector</a:t>
            </a:r>
            <a:r>
              <a:rPr lang="en-US" altLang="en-US" dirty="0"/>
              <a:t>, get the </a:t>
            </a:r>
            <a:r>
              <a:rPr lang="en-US" altLang="en-US" dirty="0" smtClean="0"/>
              <a:t>smallest to data[left] (algorithm on previous slide) </a:t>
            </a:r>
            <a:endParaRPr lang="en-US" altLang="en-US" dirty="0"/>
          </a:p>
          <a:p>
            <a:pPr lvl="1"/>
            <a:r>
              <a:rPr lang="en-US" altLang="en-US" dirty="0"/>
              <a:t>The </a:t>
            </a:r>
            <a:r>
              <a:rPr lang="en-US" altLang="en-US" dirty="0" smtClean="0"/>
              <a:t>index moves up one index </a:t>
            </a:r>
            <a:r>
              <a:rPr lang="en-US" altLang="en-US" dirty="0"/>
              <a:t>vector position each </a:t>
            </a:r>
            <a:r>
              <a:rPr lang="en-US" altLang="en-US" dirty="0" smtClean="0"/>
              <a:t>time </a:t>
            </a:r>
            <a:r>
              <a:rPr lang="en-US" altLang="en-US" dirty="0"/>
              <a:t>the </a:t>
            </a:r>
            <a:r>
              <a:rPr lang="en-US" altLang="en-US" dirty="0" smtClean="0"/>
              <a:t>element at the </a:t>
            </a:r>
            <a:r>
              <a:rPr lang="en-US" altLang="en-US" dirty="0" err="1" smtClean="0"/>
              <a:t>indexOfSmallest</a:t>
            </a:r>
            <a:r>
              <a:rPr lang="en-US" altLang="en-US" dirty="0" smtClean="0"/>
              <a:t> is swapped to the index</a:t>
            </a:r>
            <a:endParaRPr lang="en-US" altLang="en-US" dirty="0"/>
          </a:p>
          <a:p>
            <a:pPr lvl="2"/>
            <a:r>
              <a:rPr lang="en-US" altLang="en-US" dirty="0" smtClean="0"/>
              <a:t>It is certainly possible the data[</a:t>
            </a:r>
            <a:r>
              <a:rPr lang="en-US" altLang="en-US" dirty="0" err="1" smtClean="0"/>
              <a:t>indexOfSmallest</a:t>
            </a:r>
            <a:r>
              <a:rPr lang="en-US" altLang="en-US" dirty="0" smtClean="0"/>
              <a:t>] is data[left]</a:t>
            </a:r>
          </a:p>
        </p:txBody>
      </p:sp>
    </p:spTree>
    <p:extLst>
      <p:ext uri="{BB962C8B-B14F-4D97-AF65-F5344CB8AC3E}">
        <p14:creationId xmlns:p14="http://schemas.microsoft.com/office/powerpoint/2010/main" val="2073241659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534400" cy="1333500"/>
          </a:xfrm>
        </p:spPr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495800"/>
          </a:xfrm>
        </p:spPr>
        <p:txBody>
          <a:bodyPr/>
          <a:lstStyle/>
          <a:p>
            <a:pPr marL="342900" indent="-342900">
              <a:buSzPct val="80000"/>
              <a:buFont typeface="Arial" charset="0"/>
              <a:buChar char="•"/>
            </a:pPr>
            <a:r>
              <a:rPr lang="en-US" sz="2800" b="0" dirty="0" smtClean="0">
                <a:latin typeface="Times New Roman" charset="0"/>
                <a:ea typeface="Times New Roman" charset="0"/>
                <a:cs typeface="Times New Roman" charset="0"/>
              </a:rPr>
              <a:t>This swap occurs when left is 0</a:t>
            </a:r>
          </a:p>
          <a:p>
            <a:pPr marL="738188" lvl="1" indent="-342900"/>
            <a:r>
              <a:rPr lang="en-US" sz="2600" dirty="0" smtClean="0"/>
              <a:t>62 is swapped with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data[left] </a:t>
            </a:r>
            <a:r>
              <a:rPr lang="en-US" sz="2600" dirty="0" smtClean="0"/>
              <a:t>when 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left ==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0</a:t>
            </a:r>
          </a:p>
          <a:p>
            <a:pPr marL="342900" indent="-342900">
              <a:buFont typeface="Arial" charset="0"/>
              <a:buChar char="•"/>
            </a:pPr>
            <a:endParaRPr lang="en-US" sz="2800" b="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2800" b="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2800" b="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2800" b="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2800" b="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2800" b="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2800" b="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>
              <a:buSzPct val="80000"/>
              <a:buFont typeface="Arial" charset="0"/>
              <a:buChar char="•"/>
            </a:pPr>
            <a:r>
              <a:rPr lang="en-US" sz="2800" b="0" dirty="0" smtClean="0">
                <a:latin typeface="Times New Roman" charset="0"/>
                <a:ea typeface="Times New Roman" charset="0"/>
                <a:cs typeface="Times New Roman" charset="0"/>
              </a:rPr>
              <a:t>With </a:t>
            </a:r>
            <a:r>
              <a:rPr lang="en-US" sz="2600" b="0" dirty="0" smtClean="0">
                <a:latin typeface="Courier" charset="0"/>
                <a:ea typeface="Courier" charset="0"/>
                <a:cs typeface="Courier" charset="0"/>
              </a:rPr>
              <a:t>left++</a:t>
            </a: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 ,</a:t>
            </a:r>
            <a:r>
              <a:rPr lang="en-US" sz="2800" b="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600" b="0" dirty="0" smtClean="0">
                <a:latin typeface="Courier" charset="0"/>
                <a:ea typeface="Courier" charset="0"/>
                <a:cs typeface="Courier" charset="0"/>
              </a:rPr>
              <a:t>76.0</a:t>
            </a:r>
            <a:r>
              <a:rPr lang="en-US" sz="2800" b="0" dirty="0" smtClean="0">
                <a:latin typeface="Times New Roman" charset="0"/>
                <a:ea typeface="Times New Roman" charset="0"/>
                <a:cs typeface="Times New Roman" charset="0"/>
              </a:rPr>
              <a:t> will be swapped with </a:t>
            </a:r>
            <a:r>
              <a:rPr lang="en-US" sz="2600" b="0" dirty="0" smtClean="0">
                <a:latin typeface="Courier" charset="0"/>
                <a:ea typeface="Courier" charset="0"/>
                <a:cs typeface="Courier" charset="0"/>
              </a:rPr>
              <a:t>91.0</a:t>
            </a:r>
            <a:endParaRPr lang="en-US" sz="2600" b="0" dirty="0">
              <a:latin typeface="Courier" charset="0"/>
              <a:ea typeface="Courier" charset="0"/>
              <a:cs typeface="Courier" charset="0"/>
            </a:endParaRPr>
          </a:p>
          <a:p>
            <a:endParaRPr lang="en-US" sz="2800" b="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124200"/>
            <a:ext cx="5950699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3080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Binary </a:t>
            </a:r>
            <a:r>
              <a:rPr lang="en-US" altLang="en-US" dirty="0"/>
              <a:t>Search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2672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/>
              <a:t>We'll see that binary search can be a more efficient algorithm for searching</a:t>
            </a:r>
          </a:p>
          <a:p>
            <a:pPr lvl="2">
              <a:buSzPct val="65000"/>
            </a:pPr>
            <a:r>
              <a:rPr lang="en-US" altLang="en-US" dirty="0"/>
              <a:t>It works only on sorted arrays like this</a:t>
            </a:r>
          </a:p>
          <a:p>
            <a:pPr lvl="3"/>
            <a:r>
              <a:rPr lang="en-US" altLang="en-US" dirty="0"/>
              <a:t>Compare  the element in the middle</a:t>
            </a:r>
          </a:p>
          <a:p>
            <a:pPr lvl="3"/>
            <a:r>
              <a:rPr lang="en-US" altLang="en-US" dirty="0"/>
              <a:t>if that's the target, quit and report success</a:t>
            </a:r>
          </a:p>
          <a:p>
            <a:pPr lvl="3"/>
            <a:r>
              <a:rPr lang="en-US" altLang="en-US" dirty="0"/>
              <a:t>if the key is smaller, search the array to the left</a:t>
            </a:r>
          </a:p>
          <a:p>
            <a:pPr lvl="3"/>
            <a:r>
              <a:rPr lang="en-US" altLang="en-US" dirty="0"/>
              <a:t>otherwise search the array to the right</a:t>
            </a:r>
          </a:p>
          <a:p>
            <a:pPr lvl="2">
              <a:buSzPct val="65000"/>
            </a:pPr>
            <a:r>
              <a:rPr lang="en-US" altLang="en-US" dirty="0"/>
              <a:t>This process repeats until we find the target or there is nothing left to search</a:t>
            </a:r>
          </a:p>
        </p:txBody>
      </p:sp>
    </p:spTree>
    <p:extLst>
      <p:ext uri="{BB962C8B-B14F-4D97-AF65-F5344CB8AC3E}">
        <p14:creationId xmlns:p14="http://schemas.microsoft.com/office/powerpoint/2010/main" val="238646657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ChangeArrowheads="1"/>
          </p:cNvSpPr>
          <p:nvPr/>
        </p:nvSpPr>
        <p:spPr bwMode="auto">
          <a:xfrm>
            <a:off x="1974850" y="1212850"/>
            <a:ext cx="1612900" cy="592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Bob</a:t>
            </a:r>
          </a:p>
        </p:txBody>
      </p:sp>
      <p:sp>
        <p:nvSpPr>
          <p:cNvPr id="374788" name="Rectangle 4"/>
          <p:cNvSpPr>
            <a:spLocks noChangeArrowheads="1"/>
          </p:cNvSpPr>
          <p:nvPr/>
        </p:nvSpPr>
        <p:spPr bwMode="auto">
          <a:xfrm>
            <a:off x="1974850" y="1822450"/>
            <a:ext cx="1612900" cy="592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Carl</a:t>
            </a:r>
          </a:p>
        </p:txBody>
      </p:sp>
      <p:sp>
        <p:nvSpPr>
          <p:cNvPr id="374789" name="Rectangle 5"/>
          <p:cNvSpPr>
            <a:spLocks noChangeArrowheads="1"/>
          </p:cNvSpPr>
          <p:nvPr/>
        </p:nvSpPr>
        <p:spPr bwMode="auto">
          <a:xfrm>
            <a:off x="1974850" y="3651250"/>
            <a:ext cx="1612900" cy="592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Froggie</a:t>
            </a:r>
          </a:p>
        </p:txBody>
      </p:sp>
      <p:sp>
        <p:nvSpPr>
          <p:cNvPr id="374790" name="Rectangle 6"/>
          <p:cNvSpPr>
            <a:spLocks noChangeArrowheads="1"/>
          </p:cNvSpPr>
          <p:nvPr/>
        </p:nvSpPr>
        <p:spPr bwMode="auto">
          <a:xfrm>
            <a:off x="1974850" y="4260850"/>
            <a:ext cx="1612900" cy="592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Gene</a:t>
            </a:r>
          </a:p>
        </p:txBody>
      </p:sp>
      <p:sp>
        <p:nvSpPr>
          <p:cNvPr id="374791" name="Rectangle 7"/>
          <p:cNvSpPr>
            <a:spLocks noChangeArrowheads="1"/>
          </p:cNvSpPr>
          <p:nvPr/>
        </p:nvSpPr>
        <p:spPr bwMode="auto">
          <a:xfrm>
            <a:off x="1974850" y="4870450"/>
            <a:ext cx="1612900" cy="592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Harry</a:t>
            </a:r>
          </a:p>
        </p:txBody>
      </p:sp>
      <p:sp>
        <p:nvSpPr>
          <p:cNvPr id="374792" name="Rectangle 8"/>
          <p:cNvSpPr>
            <a:spLocks noChangeArrowheads="1"/>
          </p:cNvSpPr>
          <p:nvPr/>
        </p:nvSpPr>
        <p:spPr bwMode="auto">
          <a:xfrm>
            <a:off x="1974850" y="5480050"/>
            <a:ext cx="1612900" cy="592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Igor</a:t>
            </a:r>
          </a:p>
        </p:txBody>
      </p:sp>
      <p:sp>
        <p:nvSpPr>
          <p:cNvPr id="374793" name="Rectangle 9"/>
          <p:cNvSpPr>
            <a:spLocks noChangeArrowheads="1"/>
          </p:cNvSpPr>
          <p:nvPr/>
        </p:nvSpPr>
        <p:spPr bwMode="auto">
          <a:xfrm>
            <a:off x="1974850" y="2432050"/>
            <a:ext cx="1612900" cy="592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Debbie</a:t>
            </a:r>
          </a:p>
        </p:txBody>
      </p:sp>
      <p:sp>
        <p:nvSpPr>
          <p:cNvPr id="374794" name="Rectangle 10"/>
          <p:cNvSpPr>
            <a:spLocks noChangeArrowheads="1"/>
          </p:cNvSpPr>
          <p:nvPr/>
        </p:nvSpPr>
        <p:spPr bwMode="auto">
          <a:xfrm>
            <a:off x="1974850" y="3041650"/>
            <a:ext cx="1612900" cy="592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Evan</a:t>
            </a:r>
          </a:p>
        </p:txBody>
      </p:sp>
      <p:sp>
        <p:nvSpPr>
          <p:cNvPr id="374795" name="Rectangle 11"/>
          <p:cNvSpPr>
            <a:spLocks noChangeArrowheads="1"/>
          </p:cNvSpPr>
          <p:nvPr/>
        </p:nvSpPr>
        <p:spPr bwMode="auto">
          <a:xfrm>
            <a:off x="3641725" y="1265238"/>
            <a:ext cx="1173398" cy="5509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a[0]</a:t>
            </a: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a[1]</a:t>
            </a: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a[2]</a:t>
            </a: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a[3]</a:t>
            </a: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a[4]</a:t>
            </a: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a[5]</a:t>
            </a: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a[6]</a:t>
            </a: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a[7]</a:t>
            </a: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a[8]</a:t>
            </a:r>
          </a:p>
        </p:txBody>
      </p:sp>
      <p:sp>
        <p:nvSpPr>
          <p:cNvPr id="374796" name="Rectangle 12"/>
          <p:cNvSpPr>
            <a:spLocks noChangeArrowheads="1"/>
          </p:cNvSpPr>
          <p:nvPr/>
        </p:nvSpPr>
        <p:spPr bwMode="auto">
          <a:xfrm>
            <a:off x="5089525" y="1265238"/>
            <a:ext cx="1519647" cy="5509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	low</a:t>
            </a:r>
          </a:p>
          <a:p>
            <a:pPr>
              <a:spcBef>
                <a:spcPct val="25000"/>
              </a:spcBef>
            </a:pPr>
            <a:endParaRPr lang="en-US" altLang="en-US" sz="3200" dirty="0">
              <a:latin typeface="Courier Regular" charset="0"/>
            </a:endParaRPr>
          </a:p>
          <a:p>
            <a:pPr>
              <a:spcBef>
                <a:spcPct val="25000"/>
              </a:spcBef>
            </a:pPr>
            <a:endParaRPr lang="en-US" altLang="en-US" sz="3200" dirty="0">
              <a:latin typeface="Courier Regular" charset="0"/>
            </a:endParaRPr>
          </a:p>
          <a:p>
            <a:pPr>
              <a:spcBef>
                <a:spcPct val="25000"/>
              </a:spcBef>
            </a:pPr>
            <a:endParaRPr lang="en-US" altLang="en-US" sz="3200" dirty="0">
              <a:latin typeface="Courier Regular" charset="0"/>
            </a:endParaRP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	mid</a:t>
            </a:r>
          </a:p>
          <a:p>
            <a:pPr>
              <a:spcBef>
                <a:spcPct val="25000"/>
              </a:spcBef>
            </a:pPr>
            <a:endParaRPr lang="en-US" altLang="en-US" sz="3200" dirty="0">
              <a:latin typeface="Courier Regular" charset="0"/>
            </a:endParaRPr>
          </a:p>
          <a:p>
            <a:pPr>
              <a:spcBef>
                <a:spcPct val="25000"/>
              </a:spcBef>
            </a:pPr>
            <a:endParaRPr lang="en-US" altLang="en-US" sz="3200" dirty="0">
              <a:latin typeface="Courier Regular" charset="0"/>
            </a:endParaRP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	</a:t>
            </a: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	high</a:t>
            </a:r>
          </a:p>
        </p:txBody>
      </p:sp>
      <p:sp>
        <p:nvSpPr>
          <p:cNvPr id="374797" name="Line 13"/>
          <p:cNvSpPr>
            <a:spLocks noChangeShapeType="1"/>
          </p:cNvSpPr>
          <p:nvPr/>
        </p:nvSpPr>
        <p:spPr bwMode="auto">
          <a:xfrm flipH="1">
            <a:off x="4727575" y="1524000"/>
            <a:ext cx="758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798" name="Line 14"/>
          <p:cNvSpPr>
            <a:spLocks noChangeShapeType="1"/>
          </p:cNvSpPr>
          <p:nvPr/>
        </p:nvSpPr>
        <p:spPr bwMode="auto">
          <a:xfrm flipH="1">
            <a:off x="4727575" y="3962400"/>
            <a:ext cx="68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799" name="Line 15"/>
          <p:cNvSpPr>
            <a:spLocks noChangeShapeType="1"/>
          </p:cNvSpPr>
          <p:nvPr/>
        </p:nvSpPr>
        <p:spPr bwMode="auto">
          <a:xfrm flipH="1">
            <a:off x="4727575" y="6400800"/>
            <a:ext cx="68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00" name="Rectangle 16"/>
          <p:cNvSpPr>
            <a:spLocks noChangeArrowheads="1"/>
          </p:cNvSpPr>
          <p:nvPr/>
        </p:nvSpPr>
        <p:spPr bwMode="auto">
          <a:xfrm>
            <a:off x="6613525" y="1265238"/>
            <a:ext cx="1173398" cy="5509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5000"/>
              </a:spcBef>
            </a:pPr>
            <a:endParaRPr lang="en-US" altLang="en-US" sz="3200" dirty="0">
              <a:latin typeface="Courier Regular" charset="0"/>
            </a:endParaRPr>
          </a:p>
          <a:p>
            <a:pPr>
              <a:spcBef>
                <a:spcPct val="25000"/>
              </a:spcBef>
            </a:pPr>
            <a:endParaRPr lang="en-US" altLang="en-US" sz="3200" dirty="0">
              <a:latin typeface="Courier Regular" charset="0"/>
            </a:endParaRPr>
          </a:p>
          <a:p>
            <a:pPr>
              <a:spcBef>
                <a:spcPct val="25000"/>
              </a:spcBef>
            </a:pPr>
            <a:endParaRPr lang="en-US" altLang="en-US" sz="3200" dirty="0">
              <a:latin typeface="Courier Regular" charset="0"/>
            </a:endParaRPr>
          </a:p>
          <a:p>
            <a:pPr>
              <a:spcBef>
                <a:spcPct val="25000"/>
              </a:spcBef>
            </a:pPr>
            <a:endParaRPr lang="en-US" altLang="en-US" sz="3200" dirty="0">
              <a:latin typeface="Courier Regular" charset="0"/>
            </a:endParaRPr>
          </a:p>
          <a:p>
            <a:pPr>
              <a:spcBef>
                <a:spcPct val="25000"/>
              </a:spcBef>
            </a:pPr>
            <a:endParaRPr lang="en-US" altLang="en-US" sz="3200" dirty="0">
              <a:latin typeface="Courier Regular" charset="0"/>
            </a:endParaRP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low</a:t>
            </a: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mid</a:t>
            </a:r>
          </a:p>
          <a:p>
            <a:pPr>
              <a:spcBef>
                <a:spcPct val="25000"/>
              </a:spcBef>
            </a:pPr>
            <a:endParaRPr lang="en-US" altLang="en-US" sz="3200" dirty="0">
              <a:latin typeface="Courier Regular" charset="0"/>
            </a:endParaRP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high</a:t>
            </a:r>
          </a:p>
        </p:txBody>
      </p:sp>
      <p:sp>
        <p:nvSpPr>
          <p:cNvPr id="374801" name="Rectangle 17"/>
          <p:cNvSpPr>
            <a:spLocks noChangeArrowheads="1"/>
          </p:cNvSpPr>
          <p:nvPr/>
        </p:nvSpPr>
        <p:spPr bwMode="auto">
          <a:xfrm>
            <a:off x="1974850" y="6089650"/>
            <a:ext cx="1612900" cy="592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Judy</a:t>
            </a:r>
          </a:p>
        </p:txBody>
      </p:sp>
      <p:sp>
        <p:nvSpPr>
          <p:cNvPr id="374802" name="Line 18"/>
          <p:cNvSpPr>
            <a:spLocks noChangeShapeType="1"/>
          </p:cNvSpPr>
          <p:nvPr/>
        </p:nvSpPr>
        <p:spPr bwMode="auto">
          <a:xfrm flipH="1">
            <a:off x="4727575" y="5181600"/>
            <a:ext cx="1749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03" name="Line 19"/>
          <p:cNvSpPr>
            <a:spLocks noChangeShapeType="1"/>
          </p:cNvSpPr>
          <p:nvPr/>
        </p:nvSpPr>
        <p:spPr bwMode="auto">
          <a:xfrm flipH="1">
            <a:off x="4803775" y="4572000"/>
            <a:ext cx="1673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04" name="Rectangle 20"/>
          <p:cNvSpPr>
            <a:spLocks noChangeArrowheads="1"/>
          </p:cNvSpPr>
          <p:nvPr/>
        </p:nvSpPr>
        <p:spPr bwMode="auto">
          <a:xfrm>
            <a:off x="1600200" y="533400"/>
            <a:ext cx="685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   </a:t>
            </a:r>
            <a:r>
              <a:rPr lang="en-US" altLang="en-US" sz="3200">
                <a:solidFill>
                  <a:schemeClr val="tx2"/>
                </a:solidFill>
              </a:rPr>
              <a:t>Data	reference   pass 1   pass 2</a:t>
            </a:r>
          </a:p>
        </p:txBody>
      </p:sp>
    </p:spTree>
    <p:extLst>
      <p:ext uri="{BB962C8B-B14F-4D97-AF65-F5344CB8AC3E}">
        <p14:creationId xmlns:p14="http://schemas.microsoft.com/office/powerpoint/2010/main" val="1582395250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How fast is Binary Search?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8610600" cy="5029200"/>
          </a:xfrm>
          <a:noFill/>
          <a:ln/>
        </p:spPr>
        <p:txBody>
          <a:bodyPr lIns="92075" tIns="46038" rIns="92075" bIns="46038"/>
          <a:lstStyle/>
          <a:p>
            <a:pPr lvl="2">
              <a:buSzPct val="65000"/>
            </a:pPr>
            <a:r>
              <a:rPr lang="en-US" altLang="en-US" sz="2800" dirty="0"/>
              <a:t>Best case: 1 comparison</a:t>
            </a:r>
          </a:p>
          <a:p>
            <a:pPr lvl="2">
              <a:buSzPct val="65000"/>
            </a:pPr>
            <a:r>
              <a:rPr lang="en-US" altLang="en-US" sz="2800" dirty="0"/>
              <a:t>Worst case: when the target is not there</a:t>
            </a:r>
          </a:p>
          <a:p>
            <a:pPr lvl="2">
              <a:buSzPct val="65000"/>
            </a:pPr>
            <a:r>
              <a:rPr lang="en-US" altLang="en-US" sz="2800" dirty="0"/>
              <a:t>At each pass, the live portion of the array (where we need to search) is narrowed to half the previous size</a:t>
            </a:r>
          </a:p>
          <a:p>
            <a:pPr lvl="2">
              <a:buSzPct val="65000"/>
            </a:pPr>
            <a:r>
              <a:rPr lang="en-US" altLang="en-US" sz="2800" dirty="0"/>
              <a:t>The series proceeds like this:</a:t>
            </a:r>
          </a:p>
          <a:p>
            <a:pPr lvl="3"/>
            <a:r>
              <a:rPr lang="en-US" altLang="en-US" sz="2600" dirty="0"/>
              <a:t>n , n/2, n/4, n/8, ...</a:t>
            </a:r>
          </a:p>
          <a:p>
            <a:pPr lvl="2">
              <a:buSzPct val="65000"/>
            </a:pPr>
            <a:r>
              <a:rPr lang="en-US" altLang="en-US" sz="2800" dirty="0"/>
              <a:t>Each term in the series represents one comparison How long does it take to get to 1?</a:t>
            </a:r>
          </a:p>
          <a:p>
            <a:pPr lvl="3"/>
            <a:r>
              <a:rPr lang="en-US" altLang="en-US" sz="2600" dirty="0"/>
              <a:t>This will be the number of comparisons</a:t>
            </a:r>
          </a:p>
        </p:txBody>
      </p:sp>
    </p:spTree>
    <p:extLst>
      <p:ext uri="{BB962C8B-B14F-4D97-AF65-F5344CB8AC3E}">
        <p14:creationId xmlns:p14="http://schemas.microsoft.com/office/powerpoint/2010/main" val="879482302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685800"/>
            <a:ext cx="8218488" cy="6858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3200"/>
              <a:t>Defective Binary Search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915400" cy="51816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sz="2800" dirty="0"/>
              <a:t>Binary search sounds simple, but it's tricky </a:t>
            </a:r>
            <a:r>
              <a:rPr lang="en-US" altLang="en-US" sz="2000" i="1" dirty="0"/>
              <a:t>consider this </a:t>
            </a:r>
            <a:r>
              <a:rPr lang="en-US" altLang="en-US" sz="2000" i="1" dirty="0" smtClean="0"/>
              <a:t>code</a:t>
            </a:r>
          </a:p>
          <a:p>
            <a:pPr>
              <a:spcBef>
                <a:spcPts val="600"/>
              </a:spcBef>
            </a:pPr>
            <a:r>
              <a:rPr lang="en-US" sz="1800" b="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800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binarySearch</a:t>
            </a:r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800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const</a:t>
            </a:r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0" dirty="0" smtClean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1800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&gt; &amp; a, </a:t>
            </a:r>
            <a:r>
              <a:rPr lang="en-US" sz="1800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n, </a:t>
            </a:r>
            <a:r>
              <a:rPr lang="en-US" sz="1800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target) {</a:t>
            </a:r>
          </a:p>
          <a:p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800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pre: array a is sorted from a[0] to a[n-1]</a:t>
            </a:r>
          </a:p>
          <a:p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800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first = 0;</a:t>
            </a:r>
          </a:p>
          <a:p>
            <a:r>
              <a:rPr lang="mr-IN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800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8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last</a:t>
            </a:r>
            <a:r>
              <a:rPr lang="mr-IN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mr-IN" sz="18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- 1;</a:t>
            </a:r>
          </a:p>
          <a:p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800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mid;</a:t>
            </a:r>
          </a:p>
          <a:p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800" b="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(first &lt;= last) {</a:t>
            </a:r>
          </a:p>
          <a:p>
            <a:r>
              <a:rPr lang="mr-IN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8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mid</a:t>
            </a:r>
            <a:r>
              <a:rPr lang="mr-IN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(</a:t>
            </a:r>
            <a:r>
              <a:rPr lang="mr-IN" sz="18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first</a:t>
            </a:r>
            <a:r>
              <a:rPr lang="mr-IN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+ </a:t>
            </a:r>
            <a:r>
              <a:rPr lang="mr-IN" sz="18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last</a:t>
            </a:r>
            <a:r>
              <a:rPr lang="mr-IN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/ 2;</a:t>
            </a:r>
          </a:p>
          <a:p>
            <a:r>
              <a:rPr lang="mr-IN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800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mr-IN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mr-IN" sz="18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target</a:t>
            </a:r>
            <a:r>
              <a:rPr lang="mr-IN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== </a:t>
            </a:r>
            <a:r>
              <a:rPr lang="mr-IN" sz="18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  <a:r>
              <a:rPr lang="mr-IN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</a:t>
            </a:r>
            <a:r>
              <a:rPr lang="mr-IN" sz="18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mid</a:t>
            </a:r>
            <a:r>
              <a:rPr lang="mr-IN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])</a:t>
            </a:r>
          </a:p>
          <a:p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en-US" sz="1800" b="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mid;  </a:t>
            </a:r>
            <a:r>
              <a:rPr lang="en-US" sz="1800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found target</a:t>
            </a:r>
          </a:p>
          <a:p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sz="1800" b="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(target &lt; a[mid])</a:t>
            </a:r>
          </a:p>
          <a:p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last = mid;  </a:t>
            </a:r>
            <a:r>
              <a:rPr lang="en-US" sz="1800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must be that target &gt; a[mid]</a:t>
            </a:r>
          </a:p>
          <a:p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1800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endParaRPr lang="mr-IN" sz="1800" b="0" dirty="0" smtClean="0">
              <a:solidFill>
                <a:srgbClr val="7F0055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first = mid; </a:t>
            </a:r>
            <a:r>
              <a:rPr lang="en-US" sz="1800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must be that target &gt; a[mid]</a:t>
            </a:r>
          </a:p>
          <a:p>
            <a:r>
              <a:rPr lang="mr-IN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}</a:t>
            </a:r>
          </a:p>
          <a:p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800" b="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-1;       </a:t>
            </a:r>
            <a:r>
              <a:rPr lang="en-US" sz="1800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use -1 to indicate item not found</a:t>
            </a:r>
          </a:p>
          <a:p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}</a:t>
            </a:r>
            <a:endParaRPr lang="en-US" altLang="en-US" sz="1800" b="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8837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Recall string objects 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720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/>
              <a:t>Any string object stores a collection of </a:t>
            </a:r>
            <a:r>
              <a:rPr lang="en-US" altLang="en-US" dirty="0" smtClean="0"/>
              <a:t>characters,  more </a:t>
            </a:r>
            <a:r>
              <a:rPr lang="en-US" altLang="en-US" dirty="0"/>
              <a:t>than one </a:t>
            </a:r>
            <a:r>
              <a:rPr lang="en-US" altLang="en-US" dirty="0" smtClean="0"/>
              <a:t>value</a:t>
            </a:r>
            <a:endParaRPr lang="en-US" altLang="en-US" dirty="0"/>
          </a:p>
          <a:p>
            <a:pPr lvl="1">
              <a:buSzPct val="65000"/>
            </a:pPr>
            <a:r>
              <a:rPr lang="en-US" altLang="en-US" dirty="0"/>
              <a:t>I</a:t>
            </a:r>
            <a:r>
              <a:rPr lang="en-US" altLang="en-US" dirty="0" smtClean="0"/>
              <a:t>ndividual </a:t>
            </a:r>
            <a:r>
              <a:rPr lang="en-US" altLang="en-US" dirty="0"/>
              <a:t>characters are referenced with [ ]</a:t>
            </a:r>
          </a:p>
          <a:p>
            <a:r>
              <a:rPr lang="en-US" altLang="en-US" b="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altLang="en-US" sz="2200" b="0" dirty="0" err="1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altLang="en-US" sz="2200" b="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200" b="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&lt;&lt; </a:t>
            </a:r>
            <a:r>
              <a:rPr lang="en-US" altLang="en-US" sz="2200" b="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name[0</a:t>
            </a:r>
            <a:r>
              <a:rPr lang="en-US" altLang="en-US" sz="2200" b="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]; </a:t>
            </a:r>
            <a:r>
              <a:rPr lang="en-US" altLang="en-US" sz="22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reference </a:t>
            </a:r>
            <a:r>
              <a:rPr lang="en-US" altLang="en-US" sz="2200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1st character</a:t>
            </a:r>
            <a:endParaRPr lang="en-US" altLang="en-US" sz="2200" b="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US" altLang="en-US" dirty="0"/>
              <a:t>This chapter introduces 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en-US" altLang="en-US" dirty="0"/>
              <a:t> </a:t>
            </a:r>
            <a:r>
              <a:rPr lang="en-US" altLang="en-US" dirty="0" smtClean="0"/>
              <a:t>objects</a:t>
            </a:r>
            <a:endParaRPr lang="en-US" altLang="en-US" dirty="0"/>
          </a:p>
          <a:p>
            <a:pPr lvl="2">
              <a:buSzPct val="65000"/>
            </a:pPr>
            <a:r>
              <a:rPr lang="en-US" altLang="en-US" dirty="0" smtClean="0"/>
              <a:t>Store </a:t>
            </a:r>
            <a:r>
              <a:rPr lang="en-US" altLang="en-US" dirty="0"/>
              <a:t>a </a:t>
            </a:r>
            <a:r>
              <a:rPr lang="en-US" altLang="en-US" dirty="0" smtClean="0"/>
              <a:t>indexed collection </a:t>
            </a:r>
            <a:r>
              <a:rPr lang="en-US" altLang="en-US" dirty="0"/>
              <a:t>of </a:t>
            </a:r>
            <a:r>
              <a:rPr lang="en-US" altLang="en-US" dirty="0" smtClean="0"/>
              <a:t>objects</a:t>
            </a:r>
            <a:endParaRPr lang="en-US" altLang="en-US" dirty="0"/>
          </a:p>
          <a:p>
            <a:pPr lvl="2">
              <a:buSzPct val="65000"/>
            </a:pPr>
            <a:r>
              <a:rPr lang="en-US" altLang="en-US" dirty="0"/>
              <a:t>Individual objects are accessed through subscripts</a:t>
            </a:r>
            <a:r>
              <a:rPr lang="en-US" altLang="en-US" dirty="0">
                <a:solidFill>
                  <a:schemeClr val="tx2"/>
                </a:solidFill>
                <a:latin typeface="Courier Regular" charset="0"/>
              </a:rPr>
              <a:t>[]</a:t>
            </a:r>
          </a:p>
        </p:txBody>
      </p:sp>
    </p:spTree>
    <p:extLst>
      <p:ext uri="{BB962C8B-B14F-4D97-AF65-F5344CB8AC3E}">
        <p14:creationId xmlns:p14="http://schemas.microsoft.com/office/powerpoint/2010/main" val="1783487944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ChangeArrowheads="1"/>
          </p:cNvSpPr>
          <p:nvPr/>
        </p:nvSpPr>
        <p:spPr bwMode="auto">
          <a:xfrm>
            <a:off x="374650" y="2414588"/>
            <a:ext cx="1612900" cy="5921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Bob</a:t>
            </a:r>
          </a:p>
        </p:txBody>
      </p:sp>
      <p:sp>
        <p:nvSpPr>
          <p:cNvPr id="385027" name="Rectangle 3"/>
          <p:cNvSpPr>
            <a:spLocks noChangeArrowheads="1"/>
          </p:cNvSpPr>
          <p:nvPr/>
        </p:nvSpPr>
        <p:spPr bwMode="auto">
          <a:xfrm>
            <a:off x="374650" y="3024188"/>
            <a:ext cx="1612900" cy="5921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Carl</a:t>
            </a:r>
          </a:p>
        </p:txBody>
      </p:sp>
      <p:sp>
        <p:nvSpPr>
          <p:cNvPr id="385028" name="Rectangle 4"/>
          <p:cNvSpPr>
            <a:spLocks noChangeArrowheads="1"/>
          </p:cNvSpPr>
          <p:nvPr/>
        </p:nvSpPr>
        <p:spPr bwMode="auto">
          <a:xfrm>
            <a:off x="374650" y="4852988"/>
            <a:ext cx="1612900" cy="5921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Froggie</a:t>
            </a:r>
          </a:p>
        </p:txBody>
      </p:sp>
      <p:sp>
        <p:nvSpPr>
          <p:cNvPr id="385029" name="Rectangle 5"/>
          <p:cNvSpPr>
            <a:spLocks noChangeArrowheads="1"/>
          </p:cNvSpPr>
          <p:nvPr/>
        </p:nvSpPr>
        <p:spPr bwMode="auto">
          <a:xfrm>
            <a:off x="374650" y="3633788"/>
            <a:ext cx="1612900" cy="5921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Debbie</a:t>
            </a:r>
          </a:p>
        </p:txBody>
      </p:sp>
      <p:sp>
        <p:nvSpPr>
          <p:cNvPr id="385030" name="Rectangle 6"/>
          <p:cNvSpPr>
            <a:spLocks noChangeArrowheads="1"/>
          </p:cNvSpPr>
          <p:nvPr/>
        </p:nvSpPr>
        <p:spPr bwMode="auto">
          <a:xfrm>
            <a:off x="374650" y="4243388"/>
            <a:ext cx="1612900" cy="5921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Evan</a:t>
            </a:r>
          </a:p>
        </p:txBody>
      </p:sp>
      <p:sp>
        <p:nvSpPr>
          <p:cNvPr id="385031" name="Rectangle 7"/>
          <p:cNvSpPr>
            <a:spLocks noChangeArrowheads="1"/>
          </p:cNvSpPr>
          <p:nvPr/>
        </p:nvSpPr>
        <p:spPr bwMode="auto">
          <a:xfrm>
            <a:off x="2041525" y="2466975"/>
            <a:ext cx="1173398" cy="3663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a[0]</a:t>
            </a: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a[1]</a:t>
            </a: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a[2]</a:t>
            </a: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a[3]</a:t>
            </a: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a[4]</a:t>
            </a:r>
          </a:p>
          <a:p>
            <a:pPr>
              <a:spcBef>
                <a:spcPct val="25000"/>
              </a:spcBef>
            </a:pPr>
            <a:endParaRPr lang="en-US" altLang="en-US" sz="3200" dirty="0">
              <a:latin typeface="Courier Regular" charset="0"/>
            </a:endParaRPr>
          </a:p>
        </p:txBody>
      </p:sp>
      <p:sp>
        <p:nvSpPr>
          <p:cNvPr id="385032" name="Rectangle 8"/>
          <p:cNvSpPr>
            <a:spLocks noChangeArrowheads="1"/>
          </p:cNvSpPr>
          <p:nvPr/>
        </p:nvSpPr>
        <p:spPr bwMode="auto">
          <a:xfrm>
            <a:off x="3184525" y="2466975"/>
            <a:ext cx="1519647" cy="3047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	low</a:t>
            </a:r>
          </a:p>
          <a:p>
            <a:pPr>
              <a:spcBef>
                <a:spcPct val="25000"/>
              </a:spcBef>
            </a:pPr>
            <a:endParaRPr lang="en-US" altLang="en-US" sz="3200" dirty="0">
              <a:latin typeface="Courier Regular" charset="0"/>
            </a:endParaRP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	mid</a:t>
            </a:r>
          </a:p>
          <a:p>
            <a:pPr>
              <a:spcBef>
                <a:spcPct val="25000"/>
              </a:spcBef>
            </a:pPr>
            <a:endParaRPr lang="en-US" altLang="en-US" sz="3200" dirty="0">
              <a:latin typeface="Courier Regular" charset="0"/>
            </a:endParaRP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	high</a:t>
            </a:r>
          </a:p>
        </p:txBody>
      </p:sp>
      <p:sp>
        <p:nvSpPr>
          <p:cNvPr id="385033" name="Line 9"/>
          <p:cNvSpPr>
            <a:spLocks noChangeShapeType="1"/>
          </p:cNvSpPr>
          <p:nvPr/>
        </p:nvSpPr>
        <p:spPr bwMode="auto">
          <a:xfrm flipH="1" flipV="1">
            <a:off x="3124200" y="2743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34" name="Line 10"/>
          <p:cNvSpPr>
            <a:spLocks noChangeShapeType="1"/>
          </p:cNvSpPr>
          <p:nvPr/>
        </p:nvSpPr>
        <p:spPr bwMode="auto">
          <a:xfrm flipH="1" flipV="1">
            <a:off x="3125788" y="5165725"/>
            <a:ext cx="530225" cy="14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35" name="Rectangle 11"/>
          <p:cNvSpPr>
            <a:spLocks noChangeArrowheads="1"/>
          </p:cNvSpPr>
          <p:nvPr/>
        </p:nvSpPr>
        <p:spPr bwMode="auto">
          <a:xfrm>
            <a:off x="4784725" y="2466975"/>
            <a:ext cx="1173398" cy="3047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5000"/>
              </a:spcBef>
            </a:pPr>
            <a:endParaRPr lang="en-US" altLang="en-US" sz="3200" dirty="0">
              <a:latin typeface="Courier Regular" charset="0"/>
            </a:endParaRPr>
          </a:p>
          <a:p>
            <a:pPr>
              <a:spcBef>
                <a:spcPct val="25000"/>
              </a:spcBef>
            </a:pPr>
            <a:endParaRPr lang="en-US" altLang="en-US" sz="3200" dirty="0">
              <a:latin typeface="Courier Regular" charset="0"/>
            </a:endParaRP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low</a:t>
            </a: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mid</a:t>
            </a: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high</a:t>
            </a:r>
          </a:p>
        </p:txBody>
      </p:sp>
      <p:sp>
        <p:nvSpPr>
          <p:cNvPr id="385036" name="Line 12"/>
          <p:cNvSpPr>
            <a:spLocks noChangeShapeType="1"/>
          </p:cNvSpPr>
          <p:nvPr/>
        </p:nvSpPr>
        <p:spPr bwMode="auto">
          <a:xfrm flipH="1">
            <a:off x="3203575" y="4630738"/>
            <a:ext cx="1673225" cy="0"/>
          </a:xfrm>
          <a:prstGeom prst="line">
            <a:avLst/>
          </a:prstGeom>
          <a:noFill/>
          <a:ln w="12700">
            <a:solidFill>
              <a:srgbClr val="60C9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37" name="Rectangle 13"/>
          <p:cNvSpPr>
            <a:spLocks noChangeArrowheads="1"/>
          </p:cNvSpPr>
          <p:nvPr/>
        </p:nvSpPr>
        <p:spPr bwMode="auto">
          <a:xfrm>
            <a:off x="0" y="1735138"/>
            <a:ext cx="9067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   </a:t>
            </a:r>
            <a:r>
              <a:rPr lang="en-US" altLang="en-US" sz="3200">
                <a:solidFill>
                  <a:schemeClr val="tx2"/>
                </a:solidFill>
              </a:rPr>
              <a:t>Data</a:t>
            </a:r>
            <a:r>
              <a:rPr lang="en-US" altLang="en-US" sz="3000">
                <a:solidFill>
                  <a:schemeClr val="tx2"/>
                </a:solidFill>
              </a:rPr>
              <a:t>                      pass 1     pass 2     pass 3     pass 4...</a:t>
            </a:r>
          </a:p>
        </p:txBody>
      </p:sp>
      <p:sp>
        <p:nvSpPr>
          <p:cNvPr id="385039" name="Rectangle 15"/>
          <p:cNvSpPr>
            <a:spLocks noChangeArrowheads="1"/>
          </p:cNvSpPr>
          <p:nvPr/>
        </p:nvSpPr>
        <p:spPr bwMode="auto">
          <a:xfrm>
            <a:off x="6156325" y="2466975"/>
            <a:ext cx="1387475" cy="3047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5000"/>
              </a:spcBef>
            </a:pPr>
            <a:endParaRPr lang="en-US" altLang="en-US" sz="3200" dirty="0">
              <a:latin typeface="Courier Regular" charset="0"/>
            </a:endParaRPr>
          </a:p>
          <a:p>
            <a:pPr>
              <a:spcBef>
                <a:spcPct val="25000"/>
              </a:spcBef>
            </a:pPr>
            <a:endParaRPr lang="en-US" altLang="en-US" sz="3200" dirty="0">
              <a:latin typeface="Courier Regular" charset="0"/>
            </a:endParaRP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low</a:t>
            </a: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mid</a:t>
            </a: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high</a:t>
            </a:r>
          </a:p>
        </p:txBody>
      </p:sp>
      <p:sp>
        <p:nvSpPr>
          <p:cNvPr id="385040" name="Arc 16"/>
          <p:cNvSpPr>
            <a:spLocks/>
          </p:cNvSpPr>
          <p:nvPr/>
        </p:nvSpPr>
        <p:spPr bwMode="auto">
          <a:xfrm>
            <a:off x="3276600" y="4038600"/>
            <a:ext cx="2971800" cy="4572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41" name="Arc 17"/>
          <p:cNvSpPr>
            <a:spLocks/>
          </p:cNvSpPr>
          <p:nvPr/>
        </p:nvSpPr>
        <p:spPr bwMode="auto">
          <a:xfrm>
            <a:off x="3276600" y="4805363"/>
            <a:ext cx="29718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23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2" y="0"/>
                </a:moveTo>
                <a:cubicBezTo>
                  <a:pt x="11943" y="12"/>
                  <a:pt x="21600" y="9679"/>
                  <a:pt x="21600" y="21600"/>
                </a:cubicBezTo>
              </a:path>
              <a:path w="21600" h="21600" stroke="0" extrusionOk="0">
                <a:moveTo>
                  <a:pt x="22" y="0"/>
                </a:moveTo>
                <a:cubicBezTo>
                  <a:pt x="11943" y="12"/>
                  <a:pt x="21600" y="9679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hlink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42" name="Rectangle 18"/>
          <p:cNvSpPr>
            <a:spLocks noChangeArrowheads="1"/>
          </p:cNvSpPr>
          <p:nvPr/>
        </p:nvSpPr>
        <p:spPr bwMode="auto">
          <a:xfrm>
            <a:off x="7223125" y="2466975"/>
            <a:ext cx="1844675" cy="3047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5000"/>
              </a:spcBef>
            </a:pPr>
            <a:endParaRPr lang="en-US" altLang="en-US" sz="3200" dirty="0">
              <a:latin typeface="Courier Regular" charset="0"/>
            </a:endParaRPr>
          </a:p>
          <a:p>
            <a:pPr>
              <a:spcBef>
                <a:spcPct val="25000"/>
              </a:spcBef>
            </a:pPr>
            <a:endParaRPr lang="en-US" altLang="en-US" sz="3200" dirty="0">
              <a:latin typeface="Courier Regular" charset="0"/>
            </a:endParaRP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low</a:t>
            </a:r>
            <a:r>
              <a:rPr lang="en-US" altLang="en-US" dirty="0">
                <a:latin typeface="Courier Regular" charset="0"/>
              </a:rPr>
              <a:t>...</a:t>
            </a:r>
            <a:endParaRPr lang="en-US" altLang="en-US" sz="3200" dirty="0">
              <a:latin typeface="Courier Regular" charset="0"/>
            </a:endParaRP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mid</a:t>
            </a:r>
            <a:r>
              <a:rPr lang="en-US" altLang="en-US" dirty="0">
                <a:latin typeface="Courier Regular" charset="0"/>
              </a:rPr>
              <a:t>...</a:t>
            </a:r>
            <a:endParaRPr lang="en-US" altLang="en-US" sz="3200" dirty="0">
              <a:latin typeface="Courier Regular" charset="0"/>
            </a:endParaRPr>
          </a:p>
          <a:p>
            <a:pPr>
              <a:spcBef>
                <a:spcPct val="25000"/>
              </a:spcBef>
            </a:pPr>
            <a:r>
              <a:rPr lang="en-US" altLang="en-US" sz="3200" dirty="0">
                <a:latin typeface="Courier Regular" charset="0"/>
              </a:rPr>
              <a:t>high</a:t>
            </a:r>
            <a:r>
              <a:rPr lang="en-US" altLang="en-US" dirty="0">
                <a:latin typeface="Courier Regular" charset="0"/>
              </a:rPr>
              <a:t>...</a:t>
            </a:r>
          </a:p>
        </p:txBody>
      </p:sp>
      <p:sp>
        <p:nvSpPr>
          <p:cNvPr id="385043" name="Line 19"/>
          <p:cNvSpPr>
            <a:spLocks noChangeShapeType="1"/>
          </p:cNvSpPr>
          <p:nvPr/>
        </p:nvSpPr>
        <p:spPr bwMode="auto">
          <a:xfrm flipH="1">
            <a:off x="5718175" y="4572000"/>
            <a:ext cx="377825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44" name="Line 20"/>
          <p:cNvSpPr>
            <a:spLocks noChangeShapeType="1"/>
          </p:cNvSpPr>
          <p:nvPr/>
        </p:nvSpPr>
        <p:spPr bwMode="auto">
          <a:xfrm flipH="1">
            <a:off x="6937375" y="4572000"/>
            <a:ext cx="377825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45" name="Arc 21"/>
          <p:cNvSpPr>
            <a:spLocks/>
          </p:cNvSpPr>
          <p:nvPr/>
        </p:nvSpPr>
        <p:spPr bwMode="auto">
          <a:xfrm>
            <a:off x="3352800" y="3962400"/>
            <a:ext cx="4038600" cy="6096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46" name="Arc 22"/>
          <p:cNvSpPr>
            <a:spLocks/>
          </p:cNvSpPr>
          <p:nvPr/>
        </p:nvSpPr>
        <p:spPr bwMode="auto">
          <a:xfrm>
            <a:off x="3352800" y="4729163"/>
            <a:ext cx="411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17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16" y="0"/>
                </a:moveTo>
                <a:cubicBezTo>
                  <a:pt x="11939" y="9"/>
                  <a:pt x="21600" y="9677"/>
                  <a:pt x="21600" y="21600"/>
                </a:cubicBezTo>
              </a:path>
              <a:path w="21600" h="21600" stroke="0" extrusionOk="0">
                <a:moveTo>
                  <a:pt x="16" y="0"/>
                </a:moveTo>
                <a:cubicBezTo>
                  <a:pt x="11939" y="9"/>
                  <a:pt x="21600" y="9677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47" name="Rectangle 23"/>
          <p:cNvSpPr>
            <a:spLocks noChangeArrowheads="1"/>
          </p:cNvSpPr>
          <p:nvPr/>
        </p:nvSpPr>
        <p:spPr bwMode="auto">
          <a:xfrm>
            <a:off x="457200" y="5715000"/>
            <a:ext cx="8534400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457200" indent="-457200">
              <a:spcBef>
                <a:spcPct val="50000"/>
              </a:spcBef>
              <a:buFont typeface="Arial" charset="0"/>
              <a:buChar char="•"/>
            </a:pPr>
            <a:r>
              <a:rPr lang="en-US" altLang="en-US" sz="2800" dirty="0"/>
              <a:t>How do we fix </a:t>
            </a:r>
            <a:r>
              <a:rPr lang="en-US" altLang="en-US" sz="2800" dirty="0" smtClean="0"/>
              <a:t>this defective </a:t>
            </a:r>
            <a:r>
              <a:rPr lang="en-US" altLang="en-US" sz="2800" dirty="0"/>
              <a:t>binary search </a:t>
            </a:r>
            <a:r>
              <a:rPr lang="en-US" altLang="en-US" sz="2800" dirty="0" smtClean="0"/>
              <a:t>?</a:t>
            </a:r>
            <a:endParaRPr lang="en-US" altLang="en-US" sz="2800" dirty="0"/>
          </a:p>
        </p:txBody>
      </p:sp>
      <p:sp>
        <p:nvSpPr>
          <p:cNvPr id="385048" name="Line 24"/>
          <p:cNvSpPr>
            <a:spLocks noChangeShapeType="1"/>
          </p:cNvSpPr>
          <p:nvPr/>
        </p:nvSpPr>
        <p:spPr bwMode="auto">
          <a:xfrm flipH="1">
            <a:off x="4422775" y="4038600"/>
            <a:ext cx="377825" cy="0"/>
          </a:xfrm>
          <a:prstGeom prst="line">
            <a:avLst/>
          </a:prstGeom>
          <a:noFill/>
          <a:ln w="12700">
            <a:solidFill>
              <a:srgbClr val="60C9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49" name="Line 25"/>
          <p:cNvSpPr>
            <a:spLocks noChangeShapeType="1"/>
          </p:cNvSpPr>
          <p:nvPr/>
        </p:nvSpPr>
        <p:spPr bwMode="auto">
          <a:xfrm flipH="1">
            <a:off x="3127375" y="4038600"/>
            <a:ext cx="377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50" name="Line 26"/>
          <p:cNvSpPr>
            <a:spLocks noChangeShapeType="1"/>
          </p:cNvSpPr>
          <p:nvPr/>
        </p:nvSpPr>
        <p:spPr bwMode="auto">
          <a:xfrm flipH="1">
            <a:off x="4498975" y="5181600"/>
            <a:ext cx="377825" cy="0"/>
          </a:xfrm>
          <a:prstGeom prst="line">
            <a:avLst/>
          </a:prstGeom>
          <a:noFill/>
          <a:ln w="12700">
            <a:solidFill>
              <a:srgbClr val="60C9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51" name="Line 27"/>
          <p:cNvSpPr>
            <a:spLocks noChangeShapeType="1"/>
          </p:cNvSpPr>
          <p:nvPr/>
        </p:nvSpPr>
        <p:spPr bwMode="auto">
          <a:xfrm flipH="1" flipV="1">
            <a:off x="3276600" y="1828800"/>
            <a:ext cx="454025" cy="14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52" name="Line 28"/>
          <p:cNvSpPr>
            <a:spLocks noChangeShapeType="1"/>
          </p:cNvSpPr>
          <p:nvPr/>
        </p:nvSpPr>
        <p:spPr bwMode="auto">
          <a:xfrm flipH="1" flipV="1">
            <a:off x="4649788" y="1812925"/>
            <a:ext cx="454025" cy="14288"/>
          </a:xfrm>
          <a:prstGeom prst="line">
            <a:avLst/>
          </a:prstGeom>
          <a:noFill/>
          <a:ln w="12700">
            <a:solidFill>
              <a:srgbClr val="60C9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53" name="Line 29"/>
          <p:cNvSpPr>
            <a:spLocks noChangeShapeType="1"/>
          </p:cNvSpPr>
          <p:nvPr/>
        </p:nvSpPr>
        <p:spPr bwMode="auto">
          <a:xfrm flipH="1" flipV="1">
            <a:off x="6097588" y="1812925"/>
            <a:ext cx="454025" cy="1428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54" name="Line 30"/>
          <p:cNvSpPr>
            <a:spLocks noChangeShapeType="1"/>
          </p:cNvSpPr>
          <p:nvPr/>
        </p:nvSpPr>
        <p:spPr bwMode="auto">
          <a:xfrm flipH="1" flipV="1">
            <a:off x="7469188" y="1812925"/>
            <a:ext cx="454025" cy="142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685800"/>
            <a:ext cx="8218488" cy="6858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3200" dirty="0" smtClean="0"/>
              <a:t>It's an Infinite Loop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9666828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vectors are </a:t>
            </a:r>
            <a:r>
              <a:rPr lang="en-US" altLang="en-US" dirty="0" smtClean="0"/>
              <a:t>Generic</a:t>
            </a:r>
            <a:endParaRPr lang="en-US" altLang="en-US" dirty="0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10600" cy="48006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 smtClean="0"/>
              <a:t>This </a:t>
            </a:r>
            <a:r>
              <a:rPr lang="en-US" altLang="en-US" dirty="0"/>
              <a:t>code declares a vector named </a:t>
            </a:r>
            <a:r>
              <a:rPr lang="en-US" altLang="en-US" sz="2800" dirty="0" smtClean="0">
                <a:solidFill>
                  <a:schemeClr val="tx2"/>
                </a:solidFill>
                <a:latin typeface="Courier Regular" charset="0"/>
              </a:rPr>
              <a:t>x</a:t>
            </a:r>
            <a:r>
              <a:rPr lang="en-US" altLang="en-US" dirty="0" smtClean="0"/>
              <a:t> that has </a:t>
            </a:r>
            <a:r>
              <a:rPr lang="en-US" altLang="en-US" dirty="0"/>
              <a:t>the capacity to store 100 numbers</a:t>
            </a:r>
          </a:p>
          <a:p>
            <a:pPr>
              <a:spcBef>
                <a:spcPts val="600"/>
              </a:spcBef>
            </a:pP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2200" b="0" dirty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22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double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&gt; x(100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); </a:t>
            </a:r>
            <a:r>
              <a:rPr lang="mr-IN" sz="22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sz="2200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All garbage values</a:t>
            </a:r>
            <a:endParaRPr lang="en-US" sz="2200" b="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[0] = 1.5;</a:t>
            </a:r>
          </a:p>
          <a:p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[1] = 6.3;</a:t>
            </a:r>
          </a:p>
          <a:p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[0] + </a:t>
            </a:r>
            <a:r>
              <a:rPr lang="mr-IN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[1]; </a:t>
            </a:r>
            <a:r>
              <a:rPr lang="mr-IN" sz="22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mr-IN" sz="2200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7.8</a:t>
            </a:r>
            <a:endParaRPr lang="en-US" altLang="en-US" sz="2200" b="0" dirty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US" altLang="en-US" dirty="0" smtClean="0"/>
              <a:t>We </a:t>
            </a:r>
            <a:r>
              <a:rPr lang="en-US" altLang="en-US" dirty="0"/>
              <a:t>can have a vector of almost any </a:t>
            </a:r>
            <a:r>
              <a:rPr lang="en-US" altLang="en-US" dirty="0" smtClean="0"/>
              <a:t>class of object    </a:t>
            </a:r>
          </a:p>
          <a:p>
            <a:pPr marL="114300" lvl="1" indent="0">
              <a:buNone/>
            </a:pPr>
            <a:r>
              <a:rPr lang="en-US" altLang="en-US" sz="2200" b="0" dirty="0" smtClean="0">
                <a:latin typeface="Courier" charset="0"/>
                <a:ea typeface="Courier" charset="0"/>
                <a:cs typeface="Courier" charset="0"/>
              </a:rPr>
              <a:t>   vector &lt;</a:t>
            </a:r>
            <a:r>
              <a:rPr lang="en-US" altLang="en-US" sz="22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sz="2200" b="0" dirty="0" smtClean="0">
                <a:latin typeface="Courier" charset="0"/>
                <a:ea typeface="Courier" charset="0"/>
                <a:cs typeface="Courier" charset="0"/>
              </a:rPr>
              <a:t>&gt; </a:t>
            </a:r>
            <a:r>
              <a:rPr lang="en-US" altLang="en-US" sz="2200" dirty="0" smtClean="0">
                <a:latin typeface="Courier" charset="0"/>
                <a:ea typeface="Courier" charset="0"/>
                <a:cs typeface="Courier" charset="0"/>
              </a:rPr>
              <a:t>tests(100</a:t>
            </a: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);</a:t>
            </a:r>
            <a:br>
              <a:rPr lang="en-US" altLang="en-US" sz="2200" dirty="0">
                <a:latin typeface="Courier" charset="0"/>
                <a:ea typeface="Courier" charset="0"/>
                <a:cs typeface="Courier" charset="0"/>
              </a:rPr>
            </a:b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200" dirty="0" smtClean="0">
                <a:latin typeface="Courier" charset="0"/>
                <a:ea typeface="Courier" charset="0"/>
                <a:cs typeface="Courier" charset="0"/>
              </a:rPr>
              <a:t>  vector &lt;string&gt; names(20);</a:t>
            </a:r>
            <a:br>
              <a:rPr lang="en-US" altLang="en-US" sz="2200" dirty="0" smtClean="0">
                <a:latin typeface="Courier" charset="0"/>
                <a:ea typeface="Courier" charset="0"/>
                <a:cs typeface="Courier" charset="0"/>
              </a:rPr>
            </a:b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200" dirty="0" smtClean="0">
                <a:latin typeface="Courier" charset="0"/>
                <a:ea typeface="Courier" charset="0"/>
                <a:cs typeface="Courier" charset="0"/>
              </a:rPr>
              <a:t>  vector &lt;Employee&gt; employees(1000);</a:t>
            </a:r>
            <a:br>
              <a:rPr lang="en-US" altLang="en-US" sz="2200" dirty="0" smtClean="0">
                <a:latin typeface="Courier" charset="0"/>
                <a:ea typeface="Courier" charset="0"/>
                <a:cs typeface="Courier" charset="0"/>
              </a:rPr>
            </a:b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200" dirty="0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vector&lt;vector&lt;</a:t>
            </a:r>
            <a:r>
              <a:rPr lang="en-US" sz="220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&gt; 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&gt; table(12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);</a:t>
            </a:r>
            <a:endParaRPr lang="en-US" altLang="en-US" sz="20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12998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vector </a:t>
            </a:r>
            <a:r>
              <a:rPr lang="en-US" altLang="en-US" dirty="0"/>
              <a:t>construction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19600"/>
          </a:xfrm>
          <a:noFill/>
          <a:ln/>
        </p:spPr>
        <p:txBody>
          <a:bodyPr lIns="92075" tIns="46038" rIns="92075" bIns="46038"/>
          <a:lstStyle/>
          <a:p>
            <a:pPr lvl="1">
              <a:spcBef>
                <a:spcPct val="35000"/>
              </a:spcBef>
              <a:spcAft>
                <a:spcPct val="30000"/>
              </a:spcAft>
              <a:buFont typeface="Symbol" charset="2"/>
              <a:buNone/>
            </a:pPr>
            <a:r>
              <a:rPr lang="en-US" altLang="en-US" sz="2600" dirty="0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en-US" altLang="en-US" sz="2600" dirty="0"/>
              <a:t> </a:t>
            </a:r>
            <a:r>
              <a:rPr lang="en-US" altLang="en-US" sz="2600" dirty="0" smtClean="0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altLang="en-US" sz="2600" i="1" dirty="0" smtClean="0"/>
              <a:t>class</a:t>
            </a:r>
            <a:r>
              <a:rPr lang="en-US" altLang="en-US" sz="2600" dirty="0" smtClean="0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&gt;</a:t>
            </a:r>
            <a:r>
              <a:rPr lang="en-US" altLang="en-US" sz="2600" dirty="0" smtClean="0"/>
              <a:t> </a:t>
            </a:r>
            <a:r>
              <a:rPr lang="en-US" altLang="en-US" sz="2600" i="1" dirty="0"/>
              <a:t>identifier </a:t>
            </a:r>
            <a:r>
              <a:rPr lang="en-US" altLang="en-US" sz="2600" b="1" dirty="0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en-US" sz="2600" b="1" dirty="0">
                <a:solidFill>
                  <a:schemeClr val="tx2"/>
                </a:solidFill>
              </a:rPr>
              <a:t> </a:t>
            </a:r>
            <a:r>
              <a:rPr lang="en-US" altLang="en-US" sz="2600" i="1" dirty="0"/>
              <a:t>capacity</a:t>
            </a:r>
            <a:r>
              <a:rPr lang="en-US" altLang="en-US" sz="2600" b="1" dirty="0">
                <a:solidFill>
                  <a:schemeClr val="tx2"/>
                </a:solidFill>
              </a:rPr>
              <a:t>, </a:t>
            </a:r>
            <a:r>
              <a:rPr lang="en-US" altLang="en-US" sz="2600" i="1" dirty="0"/>
              <a:t>initial-value </a:t>
            </a:r>
            <a:r>
              <a:rPr lang="en-US" altLang="en-US" sz="2600" b="1" dirty="0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) ;</a:t>
            </a:r>
            <a:r>
              <a:rPr lang="en-US" altLang="en-US" sz="2600" b="1" dirty="0"/>
              <a:t> </a:t>
            </a:r>
            <a:endParaRPr lang="en-US" altLang="en-US" sz="2600" dirty="0"/>
          </a:p>
          <a:p>
            <a:pPr lvl="1">
              <a:lnSpc>
                <a:spcPct val="95000"/>
              </a:lnSpc>
              <a:spcBef>
                <a:spcPct val="10000"/>
              </a:spcBef>
              <a:buSzPct val="65000"/>
            </a:pPr>
            <a:r>
              <a:rPr lang="en-US" altLang="en-US" sz="2800" i="1" dirty="0"/>
              <a:t>class</a:t>
            </a:r>
            <a:r>
              <a:rPr lang="en-US" altLang="en-US" sz="2800" dirty="0"/>
              <a:t> specifies the class of objects stored in the </a:t>
            </a:r>
            <a:r>
              <a:rPr lang="en-US" altLang="en-US" sz="2800" dirty="0" smtClean="0"/>
              <a:t>vector</a:t>
            </a:r>
            <a:endParaRPr lang="en-US" altLang="en-US" sz="2800" dirty="0"/>
          </a:p>
          <a:p>
            <a:pPr lvl="1">
              <a:lnSpc>
                <a:spcPct val="95000"/>
              </a:lnSpc>
              <a:spcBef>
                <a:spcPct val="10000"/>
              </a:spcBef>
              <a:buSzPct val="65000"/>
            </a:pPr>
            <a:r>
              <a:rPr lang="en-US" altLang="en-US" sz="2800" i="1" dirty="0"/>
              <a:t>identifier </a:t>
            </a:r>
            <a:r>
              <a:rPr lang="en-US" altLang="en-US" sz="2800" dirty="0"/>
              <a:t>is the name of the vector object</a:t>
            </a:r>
          </a:p>
          <a:p>
            <a:pPr lvl="1">
              <a:lnSpc>
                <a:spcPct val="95000"/>
              </a:lnSpc>
              <a:spcBef>
                <a:spcPct val="10000"/>
              </a:spcBef>
              <a:buSzPct val="65000"/>
            </a:pPr>
            <a:r>
              <a:rPr lang="en-US" altLang="en-US" sz="2800" i="1" dirty="0"/>
              <a:t>capacity </a:t>
            </a:r>
            <a:r>
              <a:rPr lang="en-US" altLang="en-US" sz="2800" dirty="0"/>
              <a:t>is an integer expression specifying the maximum number of objects that can be stored</a:t>
            </a:r>
          </a:p>
          <a:p>
            <a:pPr lvl="1">
              <a:lnSpc>
                <a:spcPct val="95000"/>
              </a:lnSpc>
              <a:spcBef>
                <a:spcPct val="10000"/>
              </a:spcBef>
              <a:buSzPct val="65000"/>
            </a:pPr>
            <a:r>
              <a:rPr lang="en-US" altLang="en-US" sz="2800" i="1" dirty="0"/>
              <a:t>initial-value</a:t>
            </a:r>
            <a:r>
              <a:rPr lang="en-US" altLang="en-US" sz="2800" dirty="0"/>
              <a:t> is the value </a:t>
            </a:r>
            <a:r>
              <a:rPr lang="en-US" altLang="en-US" sz="2800" dirty="0" smtClean="0"/>
              <a:t>of every </a:t>
            </a:r>
            <a:r>
              <a:rPr lang="en-US" altLang="en-US" sz="2800" dirty="0"/>
              <a:t>element </a:t>
            </a:r>
            <a:endParaRPr lang="en-US" altLang="en-US" sz="2800" dirty="0" smtClean="0"/>
          </a:p>
          <a:p>
            <a:pPr lvl="1">
              <a:lnSpc>
                <a:spcPct val="95000"/>
              </a:lnSpc>
              <a:spcBef>
                <a:spcPct val="10000"/>
              </a:spcBef>
              <a:buSzPct val="65000"/>
            </a:pPr>
            <a:r>
              <a:rPr lang="en-US" altLang="en-US" sz="2800" i="1" dirty="0" smtClean="0"/>
              <a:t>initial </a:t>
            </a:r>
            <a:r>
              <a:rPr lang="en-US" altLang="en-US" sz="2800" i="1" dirty="0"/>
              <a:t>value</a:t>
            </a:r>
            <a:r>
              <a:rPr lang="en-US" altLang="en-US" sz="2800" dirty="0"/>
              <a:t> is </a:t>
            </a:r>
            <a:r>
              <a:rPr lang="en-US" altLang="en-US" sz="2800" dirty="0" smtClean="0"/>
              <a:t>optional</a:t>
            </a:r>
          </a:p>
          <a:p>
            <a:pPr lvl="1">
              <a:lnSpc>
                <a:spcPct val="95000"/>
              </a:lnSpc>
              <a:spcBef>
                <a:spcPct val="10000"/>
              </a:spcBef>
              <a:buSzPct val="65000"/>
            </a:pPr>
            <a:r>
              <a:rPr lang="en-US" altLang="en-US" dirty="0" smtClean="0"/>
              <a:t>Need to</a:t>
            </a:r>
            <a:endParaRPr lang="en-US" altLang="en-US" sz="2800" dirty="0" smtClean="0"/>
          </a:p>
          <a:p>
            <a:pPr lvl="1" indent="0">
              <a:buNone/>
            </a:pPr>
            <a:r>
              <a:rPr lang="en-US" sz="2200" b="0" dirty="0" smtClean="0">
                <a:solidFill>
                  <a:srgbClr val="7F0055"/>
                </a:solidFill>
                <a:latin typeface="Courier" charset="0"/>
              </a:rPr>
              <a:t>#</a:t>
            </a:r>
            <a:r>
              <a:rPr lang="en-US" sz="2200" b="0" dirty="0">
                <a:solidFill>
                  <a:srgbClr val="7F0055"/>
                </a:solidFill>
                <a:latin typeface="Courier" charset="0"/>
              </a:rPr>
              <a:t>include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sz="2200" b="0" dirty="0">
                <a:solidFill>
                  <a:srgbClr val="2A00FF"/>
                </a:solidFill>
                <a:latin typeface="Courier" charset="0"/>
              </a:rPr>
              <a:t>&lt;vector&gt;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sz="2200" b="0" dirty="0">
                <a:solidFill>
                  <a:srgbClr val="3F7F5F"/>
                </a:solidFill>
                <a:latin typeface="Courier" charset="0"/>
              </a:rPr>
              <a:t>// </a:t>
            </a:r>
            <a:r>
              <a:rPr lang="en-US" sz="2200" b="0" dirty="0" smtClean="0">
                <a:solidFill>
                  <a:srgbClr val="3F7F5F"/>
                </a:solidFill>
                <a:latin typeface="Courier" charset="0"/>
              </a:rPr>
              <a:t>For </a:t>
            </a:r>
            <a:r>
              <a:rPr lang="en-US" sz="2200" b="0" dirty="0">
                <a:solidFill>
                  <a:srgbClr val="3F7F5F"/>
                </a:solidFill>
                <a:latin typeface="Courier" charset="0"/>
              </a:rPr>
              <a:t>vector&lt;type&gt; </a:t>
            </a:r>
            <a:endParaRPr lang="en-US" sz="2200" b="0" dirty="0" smtClean="0">
              <a:solidFill>
                <a:srgbClr val="3F7F5F"/>
              </a:solidFill>
              <a:latin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31455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Example Constructions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10600" cy="4953000"/>
          </a:xfrm>
          <a:noFill/>
          <a:ln/>
        </p:spPr>
        <p:txBody>
          <a:bodyPr lIns="92075" tIns="46038" rIns="92075" bIns="46038"/>
          <a:lstStyle/>
          <a:p>
            <a:pPr lvl="1">
              <a:buSzPct val="65000"/>
            </a:pPr>
            <a:r>
              <a:rPr lang="en-US" altLang="en-US" dirty="0"/>
              <a:t>A vector that stores up to 8 numbers, which are all initialized to 0.0 </a:t>
            </a:r>
          </a:p>
          <a:p>
            <a:pPr>
              <a:spcBef>
                <a:spcPct val="10000"/>
              </a:spcBef>
            </a:pPr>
            <a:r>
              <a:rPr lang="en-US" altLang="en-US" sz="2200" b="0" dirty="0" smtClean="0">
                <a:latin typeface="Courier Regular" charset="0"/>
              </a:rPr>
              <a:t>    vector </a:t>
            </a:r>
            <a:r>
              <a:rPr lang="en-US" altLang="en-US" sz="2200" b="0" dirty="0">
                <a:latin typeface="Courier Regular" charset="0"/>
              </a:rPr>
              <a:t>&lt;</a:t>
            </a:r>
            <a:r>
              <a:rPr lang="en-US" altLang="en-US" sz="2200" b="0" dirty="0">
                <a:solidFill>
                  <a:srgbClr val="7F0055"/>
                </a:solidFill>
                <a:latin typeface="Courier" charset="0"/>
              </a:rPr>
              <a:t>double</a:t>
            </a:r>
            <a:r>
              <a:rPr lang="en-US" altLang="en-US" sz="2200" b="0" dirty="0">
                <a:latin typeface="Courier Regular" charset="0"/>
              </a:rPr>
              <a:t>&gt; x(8, 0.0); </a:t>
            </a:r>
          </a:p>
          <a:p>
            <a:pPr lvl="1">
              <a:spcBef>
                <a:spcPct val="50000"/>
              </a:spcBef>
              <a:buSzPct val="65000"/>
            </a:pPr>
            <a:r>
              <a:rPr lang="en-US" altLang="en-US" dirty="0"/>
              <a:t>A vector that stores 500 string objects:</a:t>
            </a:r>
          </a:p>
          <a:p>
            <a:r>
              <a:rPr lang="en-US" altLang="en-US" b="0" dirty="0">
                <a:latin typeface="Courier Regular" charset="0"/>
              </a:rPr>
              <a:t>  </a:t>
            </a:r>
            <a:r>
              <a:rPr lang="en-US" altLang="en-US" sz="2200" b="0" dirty="0">
                <a:latin typeface="Courier Regular" charset="0"/>
              </a:rPr>
              <a:t>  </a:t>
            </a:r>
            <a:r>
              <a:rPr lang="en-US" altLang="en-US" sz="2200" b="0" dirty="0" smtClean="0">
                <a:latin typeface="Courier Regular" charset="0"/>
              </a:rPr>
              <a:t>vector </a:t>
            </a:r>
            <a:r>
              <a:rPr lang="en-US" altLang="en-US" sz="2200" b="0" dirty="0">
                <a:latin typeface="Courier Regular" charset="0"/>
              </a:rPr>
              <a:t>&lt;string&gt; name(500);</a:t>
            </a:r>
          </a:p>
          <a:p>
            <a:pPr lvl="1">
              <a:spcBef>
                <a:spcPct val="50000"/>
              </a:spcBef>
              <a:buSzPct val="65000"/>
            </a:pPr>
            <a:r>
              <a:rPr lang="en-US" altLang="en-US" dirty="0"/>
              <a:t>A vector that store 1,000 integers, which are all initialized to -1):</a:t>
            </a:r>
          </a:p>
          <a:p>
            <a:r>
              <a:rPr lang="en-US" altLang="en-US" b="0" dirty="0">
                <a:latin typeface="Courier Regular" charset="0"/>
              </a:rPr>
              <a:t>   </a:t>
            </a:r>
            <a:r>
              <a:rPr lang="en-US" altLang="en-US" sz="2200" b="0" dirty="0">
                <a:latin typeface="Courier Regular" charset="0"/>
              </a:rPr>
              <a:t>   vector &lt;</a:t>
            </a:r>
            <a:r>
              <a:rPr lang="en-US" altLang="en-US" sz="2200" b="0" dirty="0" err="1">
                <a:solidFill>
                  <a:srgbClr val="7F0055"/>
                </a:solidFill>
                <a:latin typeface="Courier" charset="0"/>
              </a:rPr>
              <a:t>int</a:t>
            </a:r>
            <a:r>
              <a:rPr lang="en-US" altLang="en-US" sz="2200" b="0" dirty="0">
                <a:latin typeface="Courier Regular" charset="0"/>
              </a:rPr>
              <a:t>&gt; test(1000, -1);</a:t>
            </a:r>
          </a:p>
          <a:p>
            <a:pPr lvl="1">
              <a:spcBef>
                <a:spcPct val="50000"/>
              </a:spcBef>
              <a:buSzPct val="65000"/>
            </a:pPr>
            <a:r>
              <a:rPr lang="en-US" altLang="en-US" dirty="0"/>
              <a:t>A vector that stores up to 100 </a:t>
            </a:r>
            <a:r>
              <a:rPr lang="en-US" altLang="en-US" dirty="0" err="1" smtClean="0"/>
              <a:t>BankAccounts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r>
              <a:rPr lang="en-US" altLang="en-US" sz="2200" b="0" dirty="0">
                <a:latin typeface="Courier Regular" charset="0"/>
              </a:rPr>
              <a:t>      vector </a:t>
            </a:r>
            <a:r>
              <a:rPr lang="en-US" altLang="en-US" sz="2200" b="0" dirty="0" smtClean="0">
                <a:latin typeface="Courier Regular" charset="0"/>
              </a:rPr>
              <a:t>&lt;</a:t>
            </a:r>
            <a:r>
              <a:rPr lang="en-US" altLang="en-US" sz="2200" b="0" dirty="0" err="1" smtClean="0">
                <a:latin typeface="Courier Regular" charset="0"/>
              </a:rPr>
              <a:t>BankAccount</a:t>
            </a:r>
            <a:r>
              <a:rPr lang="en-US" altLang="en-US" sz="2200" b="0" dirty="0">
                <a:latin typeface="Courier Regular" charset="0"/>
              </a:rPr>
              <a:t>&gt; customer(100); </a:t>
            </a:r>
          </a:p>
        </p:txBody>
      </p:sp>
    </p:spTree>
    <p:extLst>
      <p:ext uri="{BB962C8B-B14F-4D97-AF65-F5344CB8AC3E}">
        <p14:creationId xmlns:p14="http://schemas.microsoft.com/office/powerpoint/2010/main" val="171687309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66700"/>
            <a:ext cx="8229600" cy="13335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Accessing </a:t>
            </a:r>
            <a:r>
              <a:rPr lang="en-US" altLang="en-US" dirty="0"/>
              <a:t>Individual Elements in the Collection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077200" cy="44196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/>
              <a:t>Individual array elements are referenced through subscripts of this form:</a:t>
            </a:r>
          </a:p>
          <a:p>
            <a:pPr lvl="1">
              <a:buFont typeface="Symbol" charset="2"/>
              <a:buNone/>
            </a:pPr>
            <a:r>
              <a:rPr lang="en-US" altLang="en-US" dirty="0"/>
              <a:t>    </a:t>
            </a:r>
            <a:r>
              <a:rPr lang="en-US" altLang="en-US" i="1" dirty="0"/>
              <a:t>vector-name </a:t>
            </a:r>
            <a:r>
              <a:rPr lang="en-US" altLang="en-US" dirty="0">
                <a:solidFill>
                  <a:schemeClr val="tx2"/>
                </a:solidFill>
              </a:rPr>
              <a:t>[</a:t>
            </a:r>
            <a:r>
              <a:rPr lang="en-US" altLang="en-US" dirty="0"/>
              <a:t> </a:t>
            </a:r>
            <a:r>
              <a:rPr lang="en-US" altLang="en-US" i="1" dirty="0" err="1"/>
              <a:t>int</a:t>
            </a:r>
            <a:r>
              <a:rPr lang="en-US" altLang="en-US" i="1" dirty="0"/>
              <a:t>-expression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tx2"/>
                </a:solidFill>
              </a:rPr>
              <a:t>]</a:t>
            </a:r>
          </a:p>
          <a:p>
            <a:pPr lvl="2">
              <a:buSzPct val="65000"/>
            </a:pPr>
            <a:r>
              <a:rPr lang="en-US" altLang="en-US" i="1" dirty="0" err="1"/>
              <a:t>int</a:t>
            </a:r>
            <a:r>
              <a:rPr lang="en-US" altLang="en-US" i="1" dirty="0"/>
              <a:t>-expression</a:t>
            </a:r>
            <a:r>
              <a:rPr lang="en-US" altLang="en-US" dirty="0"/>
              <a:t> is an integer that should be in the range of 0..</a:t>
            </a:r>
            <a:r>
              <a:rPr lang="en-US" altLang="en-US" i="1" dirty="0"/>
              <a:t>capacity</a:t>
            </a:r>
            <a:r>
              <a:rPr lang="en-US" altLang="en-US" dirty="0"/>
              <a:t>-1.</a:t>
            </a:r>
          </a:p>
          <a:p>
            <a:pPr lvl="1"/>
            <a:r>
              <a:rPr lang="en-US" altLang="en-US" dirty="0"/>
              <a:t>Examples:</a:t>
            </a:r>
          </a:p>
          <a:p>
            <a:r>
              <a:rPr lang="en-US" altLang="en-US" b="0" dirty="0">
                <a:solidFill>
                  <a:schemeClr val="tx1"/>
                </a:solidFill>
                <a:latin typeface="Courier Regular" charset="0"/>
              </a:rPr>
              <a:t>   x[0]         </a:t>
            </a:r>
            <a:r>
              <a:rPr lang="en-US" altLang="en-US" b="0" dirty="0">
                <a:solidFill>
                  <a:srgbClr val="3F7F5F"/>
                </a:solidFill>
                <a:latin typeface="Courier" charset="0"/>
              </a:rPr>
              <a:t>// Pronounced  x sub 0</a:t>
            </a:r>
          </a:p>
          <a:p>
            <a:r>
              <a:rPr lang="en-US" altLang="en-US" b="0" dirty="0">
                <a:solidFill>
                  <a:schemeClr val="tx1"/>
                </a:solidFill>
                <a:latin typeface="Courier Regular" charset="0"/>
              </a:rPr>
              <a:t>   name[5]      </a:t>
            </a:r>
            <a:r>
              <a:rPr lang="en-US" altLang="en-US" b="0" dirty="0">
                <a:solidFill>
                  <a:srgbClr val="3F7F5F"/>
                </a:solidFill>
                <a:latin typeface="Courier" charset="0"/>
              </a:rPr>
              <a:t>// Pronounced name sub 5</a:t>
            </a:r>
          </a:p>
          <a:p>
            <a:r>
              <a:rPr lang="en-US" altLang="en-US" b="0" dirty="0">
                <a:solidFill>
                  <a:schemeClr val="tx1"/>
                </a:solidFill>
                <a:latin typeface="Courier Regular" charset="0"/>
              </a:rPr>
              <a:t>   test[99]     </a:t>
            </a:r>
            <a:r>
              <a:rPr lang="en-US" altLang="en-US" b="0" dirty="0">
                <a:solidFill>
                  <a:srgbClr val="3F7F5F"/>
                </a:solidFill>
                <a:latin typeface="Courier" charset="0"/>
              </a:rPr>
              <a:t>// Pronounced test sub 99</a:t>
            </a:r>
          </a:p>
          <a:p>
            <a:r>
              <a:rPr lang="en-US" altLang="en-US" b="0" dirty="0">
                <a:solidFill>
                  <a:schemeClr val="tx1"/>
                </a:solidFill>
                <a:latin typeface="Courier Regular" charset="0"/>
              </a:rPr>
              <a:t>   customer[12] </a:t>
            </a:r>
            <a:r>
              <a:rPr lang="en-US" altLang="en-US" b="0" dirty="0">
                <a:solidFill>
                  <a:srgbClr val="3F7F5F"/>
                </a:solidFill>
                <a:latin typeface="Courier" charset="0"/>
              </a:rPr>
              <a:t>// Pronounced customer sub </a:t>
            </a:r>
            <a:r>
              <a:rPr lang="en-US" altLang="en-US" b="0" dirty="0" smtClean="0">
                <a:solidFill>
                  <a:srgbClr val="3F7F5F"/>
                </a:solidFill>
                <a:latin typeface="Courier" charset="0"/>
              </a:rPr>
              <a:t>12</a:t>
            </a:r>
            <a:endParaRPr lang="en-US" altLang="en-US" b="0" dirty="0">
              <a:solidFill>
                <a:srgbClr val="3F7F5F"/>
              </a:solidFill>
              <a:latin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77615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90500"/>
            <a:ext cx="8991600" cy="13335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3600" dirty="0" smtClean="0"/>
              <a:t>A Complete Program</a:t>
            </a:r>
            <a:endParaRPr lang="en-US" altLang="en-US" sz="3600" dirty="0"/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5027613"/>
          </a:xfrm>
          <a:noFill/>
          <a:ln/>
        </p:spPr>
        <p:txBody>
          <a:bodyPr lIns="92075" tIns="46038" rIns="92075" bIns="46038"/>
          <a:lstStyle/>
          <a:p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#include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&lt;vector&gt;</a:t>
            </a:r>
          </a:p>
          <a:p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#include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iostream</a:t>
            </a:r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&gt;</a:t>
            </a:r>
          </a:p>
          <a:p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namespace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main() {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5;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b="0" dirty="0" err="1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</a:t>
            </a:r>
            <a:r>
              <a:rPr lang="mr-IN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&gt;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0);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[0] = 1;              </a:t>
            </a:r>
            <a:r>
              <a:rPr lang="mr-IN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mr-IN" b="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Assume</a:t>
            </a:r>
            <a:r>
              <a:rPr lang="mr-IN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input</a:t>
            </a:r>
            <a:r>
              <a:rPr lang="mr-IN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of</a:t>
            </a:r>
          </a:p>
          <a:p>
            <a:r>
              <a:rPr lang="de-DE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de-DE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de-DE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de-DE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"Enter </a:t>
            </a:r>
            <a:r>
              <a:rPr lang="de-DE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two</a:t>
            </a:r>
            <a:r>
              <a:rPr lang="de-DE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integers</a:t>
            </a:r>
            <a:r>
              <a:rPr lang="de-DE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: "</a:t>
            </a:r>
            <a:r>
              <a:rPr lang="de-DE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 </a:t>
            </a:r>
            <a:r>
              <a:rPr lang="de-DE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  2  5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[1] &gt;&gt;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[2];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[3] =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[0] +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[2];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[4] =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[3] - 1;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j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0;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j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j++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{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j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 &lt;&lt; </a:t>
            </a:r>
            <a:r>
              <a:rPr lang="mr-IN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 "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}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0;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  <a:endParaRPr lang="en-US" altLang="en-US" b="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0" y="5616714"/>
            <a:ext cx="3810000" cy="7078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ourier Regular" charset="0"/>
              </a:rPr>
              <a:t>Enter two integers: </a:t>
            </a:r>
            <a:r>
              <a:rPr lang="en-US" sz="2000" dirty="0">
                <a:solidFill>
                  <a:srgbClr val="00C87D"/>
                </a:solidFill>
                <a:latin typeface="Courier Regular" charset="0"/>
              </a:rPr>
              <a:t>2 5</a:t>
            </a:r>
          </a:p>
          <a:p>
            <a:r>
              <a:rPr lang="cs-CZ" sz="2000" dirty="0">
                <a:solidFill>
                  <a:srgbClr val="000000"/>
                </a:solidFill>
                <a:latin typeface="Courier Regular" charset="0"/>
              </a:rPr>
              <a:t>1 2 5 6 5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91612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iamonds.ppt">
  <a:themeElements>
    <a:clrScheme name="diamonds.ppt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diamonds.ppt">
      <a:majorFont>
        <a:latin typeface="Times New Roman"/>
        <a:ea typeface=""/>
        <a:cs typeface=""/>
      </a:majorFont>
      <a:minorFont>
        <a:latin typeface="Courier N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iamond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mond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++BookNewest" id="{F0559F78-F9F3-8E48-BB79-551E20A362EA}" vid="{B906F4C7-EEB1-D441-89AF-C46D4A5EDDE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C++BookNewest</Template>
  <TotalTime>284</TotalTime>
  <Pages>72</Pages>
  <Words>2783</Words>
  <Application>Microsoft Macintosh PowerPoint</Application>
  <PresentationFormat>On-screen Show (4:3)</PresentationFormat>
  <Paragraphs>536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Baskerville</vt:lpstr>
      <vt:lpstr>Book Antiqua</vt:lpstr>
      <vt:lpstr>Courier</vt:lpstr>
      <vt:lpstr>Courier New</vt:lpstr>
      <vt:lpstr>Courier Regular</vt:lpstr>
      <vt:lpstr>Symbol</vt:lpstr>
      <vt:lpstr>Times New Roman</vt:lpstr>
      <vt:lpstr>Arial</vt:lpstr>
      <vt:lpstr>diamonds.ppt</vt:lpstr>
      <vt:lpstr>Chapter 10 Vectors</vt:lpstr>
      <vt:lpstr>Goals</vt:lpstr>
      <vt:lpstr>class Vector</vt:lpstr>
      <vt:lpstr>Recall string objects </vt:lpstr>
      <vt:lpstr>vectors are Generic</vt:lpstr>
      <vt:lpstr>vector construction</vt:lpstr>
      <vt:lpstr>Example Constructions</vt:lpstr>
      <vt:lpstr>Accessing Individual Elements in the Collection</vt:lpstr>
      <vt:lpstr>A Complete Program</vt:lpstr>
      <vt:lpstr>Another view of the vector&lt;int&gt;</vt:lpstr>
      <vt:lpstr>Vector Processing with a Determinate Loop</vt:lpstr>
      <vt:lpstr>Processing the First n Elements of a vector</vt:lpstr>
      <vt:lpstr>vector processing in this text book</vt:lpstr>
      <vt:lpstr>Out of Range  Subscript Checking </vt:lpstr>
      <vt:lpstr> Subscript Checking </vt:lpstr>
      <vt:lpstr> Subscript Checking </vt:lpstr>
      <vt:lpstr>vector::capacity and vector::resize</vt:lpstr>
      <vt:lpstr>vector::capacity and vector::resize</vt:lpstr>
      <vt:lpstr>What happens during a resize message?</vt:lpstr>
      <vt:lpstr>Sequential Search</vt:lpstr>
      <vt:lpstr>Sequential search algorithm</vt:lpstr>
      <vt:lpstr>The array being searched</vt:lpstr>
      <vt:lpstr>The Possibilities?</vt:lpstr>
      <vt:lpstr>Sequential Search</vt:lpstr>
      <vt:lpstr>Trace indexOf for "Jordan"</vt:lpstr>
      <vt:lpstr>Trace indexOf when not found</vt:lpstr>
      <vt:lpstr>Messages to individual objects</vt:lpstr>
      <vt:lpstr>Initializing a vector with File Input</vt:lpstr>
      <vt:lpstr>Some preliminaries</vt:lpstr>
      <vt:lpstr>Reading until end of file</vt:lpstr>
      <vt:lpstr>vector Argument/Parameter Associations by example</vt:lpstr>
      <vt:lpstr>Sorting </vt:lpstr>
      <vt:lpstr>Swap smallest into index 0</vt:lpstr>
      <vt:lpstr>Selection sort algorithm</vt:lpstr>
      <vt:lpstr>Selection Sort</vt:lpstr>
      <vt:lpstr>Binary Search</vt:lpstr>
      <vt:lpstr>PowerPoint Presentation</vt:lpstr>
      <vt:lpstr>How fast is Binary Search?</vt:lpstr>
      <vt:lpstr>Defective Binary Search</vt:lpstr>
      <vt:lpstr>It's an Infinite Loop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Vectors</dc:title>
  <dc:subject/>
  <dc:creator>Microsoft Office User</dc:creator>
  <cp:keywords/>
  <dc:description/>
  <cp:lastModifiedBy>Microsoft Office User</cp:lastModifiedBy>
  <cp:revision>61</cp:revision>
  <cp:lastPrinted>2017-12-21T01:26:23Z</cp:lastPrinted>
  <dcterms:created xsi:type="dcterms:W3CDTF">2017-12-31T23:49:50Z</dcterms:created>
  <dcterms:modified xsi:type="dcterms:W3CDTF">2018-01-05T20:37:47Z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mercer@cs.arizona.edu</vt:lpwstr>
  </property>
  <property fmtid="{D5CDD505-2E9C-101B-9397-08002B2CF9AE}" pid="8" name="HomePage">
    <vt:lpwstr>http://www.cs.arizona.edu/~mercer/compfun2/index.html#lectures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C:\0MyStuff\c++SLIDES</vt:lpwstr>
  </property>
</Properties>
</file>