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6" r:id="rId2"/>
    <p:sldId id="297" r:id="rId3"/>
    <p:sldId id="298" r:id="rId4"/>
    <p:sldId id="315" r:id="rId5"/>
    <p:sldId id="299" r:id="rId6"/>
    <p:sldId id="316" r:id="rId7"/>
    <p:sldId id="317" r:id="rId8"/>
    <p:sldId id="305" r:id="rId9"/>
    <p:sldId id="318" r:id="rId10"/>
    <p:sldId id="306" r:id="rId11"/>
    <p:sldId id="319" r:id="rId12"/>
    <p:sldId id="320" r:id="rId13"/>
    <p:sldId id="321" r:id="rId1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7D"/>
    <a:srgbClr val="00005C"/>
    <a:srgbClr val="00003B"/>
    <a:srgbClr val="00002B"/>
    <a:srgbClr val="000094"/>
    <a:srgbClr val="005493"/>
    <a:srgbClr val="B50069"/>
    <a:srgbClr val="FF0066"/>
    <a:srgbClr val="777777"/>
    <a:srgbClr val="393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33"/>
  </p:normalViewPr>
  <p:slideViewPr>
    <p:cSldViewPr>
      <p:cViewPr varScale="1">
        <p:scale>
          <a:sx n="85" d="100"/>
          <a:sy n="85" d="100"/>
        </p:scale>
        <p:origin x="184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39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71513" y="8305800"/>
            <a:ext cx="5576887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sz="1100" u="sng">
                <a:latin typeface="Book Antiqua" charset="0"/>
              </a:rPr>
              <a:t>Computing Fundamentals with C++</a:t>
            </a:r>
            <a:r>
              <a:rPr lang="en-US" altLang="en-US" sz="1100">
                <a:latin typeface="Book Antiqua" charset="0"/>
              </a:rPr>
              <a:t>, Object-Oriented Programming and Design, 2nd Edition  Rick Mercer, 1999  Franklin, Beedle, and Associates</a:t>
            </a:r>
          </a:p>
        </p:txBody>
      </p:sp>
    </p:spTree>
    <p:extLst>
      <p:ext uri="{BB962C8B-B14F-4D97-AF65-F5344CB8AC3E}">
        <p14:creationId xmlns:p14="http://schemas.microsoft.com/office/powerpoint/2010/main" val="2013285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0225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1750" y="8743950"/>
            <a:ext cx="406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C83E1C37-28E1-7547-B619-D6C7C2D0C5AF}" type="slidenum">
              <a:rPr lang="en-US" altLang="en-US" sz="1400">
                <a:latin typeface="Book Antiqua" charset="0"/>
              </a:rPr>
              <a:pPr algn="r">
                <a:defRPr/>
              </a:pPr>
              <a:t>‹#›</a:t>
            </a:fld>
            <a:endParaRPr lang="en-US" altLang="en-US" sz="1400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375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88975"/>
            <a:ext cx="4532312" cy="3398838"/>
          </a:xfrm>
          <a:ln cap="flat"/>
        </p:spPr>
      </p:sp>
      <p:sp>
        <p:nvSpPr>
          <p:cNvPr id="2938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ln/>
        </p:spPr>
        <p:txBody>
          <a:bodyPr lIns="76200" tIns="38100" rIns="76200" bIns="38100"/>
          <a:lstStyle/>
          <a:p>
            <a:pPr defTabSz="754063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062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88975"/>
            <a:ext cx="4532312" cy="3398838"/>
          </a:xfrm>
          <a:ln cap="flat"/>
        </p:spPr>
      </p:sp>
      <p:sp>
        <p:nvSpPr>
          <p:cNvPr id="2938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ln/>
        </p:spPr>
        <p:txBody>
          <a:bodyPr lIns="76200" tIns="38100" rIns="76200" bIns="38100"/>
          <a:lstStyle/>
          <a:p>
            <a:pPr defTabSz="754063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420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88975"/>
            <a:ext cx="4532312" cy="3398838"/>
          </a:xfrm>
          <a:ln cap="flat"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ln/>
        </p:spPr>
        <p:txBody>
          <a:bodyPr lIns="76200" tIns="38100" rIns="76200" bIns="38100"/>
          <a:lstStyle/>
          <a:p>
            <a:pPr defTabSz="754063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91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88975"/>
            <a:ext cx="4532312" cy="3398838"/>
          </a:xfrm>
          <a:ln cap="flat"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ln/>
        </p:spPr>
        <p:txBody>
          <a:bodyPr lIns="76200" tIns="38100" rIns="76200" bIns="38100"/>
          <a:lstStyle/>
          <a:p>
            <a:pPr defTabSz="754063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807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88975"/>
            <a:ext cx="4532312" cy="3398838"/>
          </a:xfrm>
          <a:ln cap="flat"/>
        </p:spPr>
      </p:sp>
      <p:sp>
        <p:nvSpPr>
          <p:cNvPr id="3082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ln/>
        </p:spPr>
        <p:txBody>
          <a:bodyPr lIns="76200" tIns="38100" rIns="76200" bIns="38100"/>
          <a:lstStyle/>
          <a:p>
            <a:pPr defTabSz="754063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43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88975"/>
            <a:ext cx="4532312" cy="3398838"/>
          </a:xfrm>
          <a:ln cap="flat"/>
        </p:spPr>
      </p:sp>
      <p:sp>
        <p:nvSpPr>
          <p:cNvPr id="3082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ln/>
        </p:spPr>
        <p:txBody>
          <a:bodyPr lIns="76200" tIns="38100" rIns="76200" bIns="38100"/>
          <a:lstStyle/>
          <a:p>
            <a:pPr defTabSz="754063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190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88975"/>
            <a:ext cx="4532312" cy="3398838"/>
          </a:xfrm>
          <a:ln cap="flat"/>
        </p:spPr>
      </p:sp>
      <p:sp>
        <p:nvSpPr>
          <p:cNvPr id="3102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ln/>
        </p:spPr>
        <p:txBody>
          <a:bodyPr lIns="76200" tIns="38100" rIns="76200" bIns="38100"/>
          <a:lstStyle/>
          <a:p>
            <a:pPr defTabSz="754063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212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88975"/>
            <a:ext cx="4532312" cy="3398838"/>
          </a:xfrm>
          <a:ln cap="flat"/>
        </p:spPr>
      </p:sp>
      <p:sp>
        <p:nvSpPr>
          <p:cNvPr id="3102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ln/>
        </p:spPr>
        <p:txBody>
          <a:bodyPr lIns="76200" tIns="38100" rIns="76200" bIns="38100"/>
          <a:lstStyle/>
          <a:p>
            <a:pPr defTabSz="754063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947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88975"/>
            <a:ext cx="4532312" cy="3398838"/>
          </a:xfrm>
          <a:ln cap="flat"/>
        </p:spPr>
      </p:sp>
      <p:sp>
        <p:nvSpPr>
          <p:cNvPr id="3102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ln/>
        </p:spPr>
        <p:txBody>
          <a:bodyPr lIns="76200" tIns="38100" rIns="76200" bIns="38100"/>
          <a:lstStyle/>
          <a:p>
            <a:pPr defTabSz="754063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9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5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4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ctr">
              <a:defRPr sz="3600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 marL="395288" indent="-280988">
              <a:buFont typeface="Arial" charset="0"/>
              <a:buChar char="•"/>
              <a:defRPr sz="2800">
                <a:latin typeface="Times New Roman" charset="0"/>
                <a:ea typeface="Times New Roman" charset="0"/>
                <a:cs typeface="Times New Roman" charset="0"/>
              </a:defRPr>
            </a:lvl2pPr>
            <a:lvl3pPr marL="928688" indent="-349250">
              <a:buFont typeface="Arial" charset="0"/>
              <a:buChar char="•"/>
              <a:defRPr sz="2600">
                <a:latin typeface="Times New Roman" charset="0"/>
                <a:ea typeface="Times New Roman" charset="0"/>
                <a:cs typeface="Times New Roman" charset="0"/>
              </a:defRPr>
            </a:lvl3pPr>
            <a:lvl4pPr marL="1327150" indent="-284163">
              <a:buFont typeface="Arial" charset="0"/>
              <a:buChar char="•"/>
              <a:defRPr sz="2400">
                <a:latin typeface="Times New Roman" charset="0"/>
                <a:ea typeface="Times New Roman" charset="0"/>
                <a:cs typeface="Times New Roman" charset="0"/>
              </a:defRPr>
            </a:lvl4pPr>
            <a:lvl5pPr marL="1766888" indent="-233363">
              <a:buFont typeface="Arial" charset="0"/>
              <a:buChar char="•"/>
              <a:defRPr sz="2000"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4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42900"/>
            <a:ext cx="85344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Master title style enlarged a bit to allow for two lines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dirty="0"/>
              <a:t>Second Level -- actually the first level 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</a:t>
            </a:r>
            <a:r>
              <a:rPr lang="en-US" altLang="en-US" dirty="0" smtClean="0"/>
              <a:t>Level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marL="0" algn="ctr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0" kern="1200">
          <a:solidFill>
            <a:srgbClr val="001762"/>
          </a:solidFill>
          <a:latin typeface="Arial" charset="0"/>
          <a:ea typeface="Arial" charset="0"/>
          <a:cs typeface="Arial" charset="0"/>
        </a:defRPr>
      </a:lvl1pPr>
      <a:lvl2pPr marL="18811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2pPr>
      <a:lvl3pPr marL="18811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3pPr>
      <a:lvl4pPr marL="18811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4pPr>
      <a:lvl5pPr marL="18811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5pPr>
      <a:lvl6pPr marL="23383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6pPr>
      <a:lvl7pPr marL="27955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7pPr>
      <a:lvl8pPr marL="32527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8pPr>
      <a:lvl9pPr marL="3709988" algn="l" rtl="0" eaLnBrk="1" fontAlgn="base" hangingPunct="1">
        <a:lnSpc>
          <a:spcPct val="87000"/>
        </a:lnSpc>
        <a:spcBef>
          <a:spcPct val="0"/>
        </a:spcBef>
        <a:spcAft>
          <a:spcPct val="0"/>
        </a:spcAft>
        <a:defRPr sz="4000" i="1">
          <a:solidFill>
            <a:srgbClr val="001762"/>
          </a:solidFill>
          <a:latin typeface="Times New Roman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395288" indent="-2809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30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2pPr>
      <a:lvl3pPr marL="928688" indent="-3492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6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3pPr>
      <a:lvl4pPr marL="1327150" indent="-2841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4pPr>
      <a:lvl5pPr marL="1766888" indent="-2333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Baskerville" charset="0"/>
          <a:ea typeface="Baskerville" charset="0"/>
          <a:cs typeface="Baskervill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52400" y="609600"/>
            <a:ext cx="8545512" cy="255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altLang="en-US" sz="4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Book Antiqua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3CCE81-8121-443A-9542-7CAAB5BD9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859712" cy="1397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sz="3600" dirty="0"/>
              <a:t>Chapter </a:t>
            </a:r>
            <a:r>
              <a:rPr lang="en-US" altLang="en-US" sz="3600" dirty="0" smtClean="0"/>
              <a:t>11 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 smtClean="0"/>
              <a:t>Generic Collections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0226286-5463-47BB-966A-826C5A148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754438"/>
            <a:ext cx="8229600" cy="1655762"/>
          </a:xfrm>
        </p:spPr>
        <p:txBody>
          <a:bodyPr/>
          <a:lstStyle/>
          <a:p>
            <a:pPr algn="l"/>
            <a:r>
              <a:rPr lang="en-US" altLang="en-US" b="0" dirty="0" smtClean="0">
                <a:latin typeface="Arial" charset="0"/>
                <a:ea typeface="Arial" charset="0"/>
                <a:cs typeface="Arial" charset="0"/>
              </a:rPr>
              <a:t>3rd </a:t>
            </a:r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Edition</a:t>
            </a:r>
          </a:p>
          <a:p>
            <a:pPr algn="l"/>
            <a:r>
              <a:rPr lang="en-US" altLang="en-US" sz="3300" b="0" dirty="0" smtClean="0">
                <a:latin typeface="Arial" charset="0"/>
                <a:ea typeface="Arial" charset="0"/>
                <a:cs typeface="Arial" charset="0"/>
              </a:rPr>
              <a:t>Computing </a:t>
            </a:r>
            <a:r>
              <a:rPr lang="en-US" altLang="en-US" sz="3300" b="0" dirty="0">
                <a:latin typeface="Arial" charset="0"/>
                <a:ea typeface="Arial" charset="0"/>
                <a:cs typeface="Arial" charset="0"/>
              </a:rPr>
              <a:t>Fundamentals with C</a:t>
            </a:r>
            <a:r>
              <a:rPr lang="en-US" altLang="en-US" sz="3300" b="0" dirty="0" smtClean="0">
                <a:latin typeface="Arial" charset="0"/>
                <a:ea typeface="Arial" charset="0"/>
                <a:cs typeface="Arial" charset="0"/>
              </a:rPr>
              <a:t>++</a:t>
            </a:r>
            <a:endParaRPr lang="en-US" altLang="en-US" sz="3300" b="0" dirty="0">
              <a:latin typeface="Arial" charset="0"/>
              <a:ea typeface="Arial" charset="0"/>
              <a:cs typeface="Arial" charset="0"/>
            </a:endParaRPr>
          </a:p>
          <a:p>
            <a:pPr algn="l">
              <a:spcBef>
                <a:spcPts val="1200"/>
              </a:spcBef>
            </a:pPr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Rick Mercer</a:t>
            </a:r>
          </a:p>
          <a:p>
            <a:pPr algn="l"/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Franklin, </a:t>
            </a:r>
            <a:r>
              <a:rPr lang="en-US" altLang="en-US" b="0" dirty="0" err="1">
                <a:latin typeface="Arial" charset="0"/>
                <a:ea typeface="Arial" charset="0"/>
                <a:cs typeface="Arial" charset="0"/>
              </a:rPr>
              <a:t>Beedle</a:t>
            </a:r>
            <a:r>
              <a:rPr lang="en-US" altLang="en-US" b="0" dirty="0">
                <a:latin typeface="Arial" charset="0"/>
                <a:ea typeface="Arial" charset="0"/>
                <a:cs typeface="Arial" charset="0"/>
              </a:rPr>
              <a:t> &amp; Associates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Bag</a:t>
            </a:r>
            <a:r>
              <a:rPr lang="en-US" altLang="en-US" dirty="0"/>
              <a:t>::remove</a:t>
            </a:r>
          </a:p>
        </p:txBody>
      </p:sp>
      <p:sp>
        <p:nvSpPr>
          <p:cNvPr id="3092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3879273"/>
          </a:xfrm>
          <a:noFill/>
          <a:ln/>
        </p:spPr>
        <p:txBody>
          <a:bodyPr lIns="92075" tIns="46038" rIns="92075" bIns="46038"/>
          <a:lstStyle/>
          <a:p>
            <a:pPr marL="457200" indent="-457200">
              <a:buFont typeface="Arial" charset="0"/>
              <a:buChar char="•"/>
            </a:pPr>
            <a:r>
              <a:rPr lang="en-US" alt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altLang="en-US" sz="2600" b="0" dirty="0">
                <a:latin typeface="Courier" charset="0"/>
                <a:ea typeface="Courier" charset="0"/>
                <a:cs typeface="Courier" charset="0"/>
              </a:rPr>
              <a:t>Bag</a:t>
            </a:r>
            <a:r>
              <a:rPr lang="en-US" altLang="en-US" sz="2600" b="0" dirty="0" smtClean="0">
                <a:latin typeface="Courier" charset="0"/>
                <a:ea typeface="Courier" charset="0"/>
                <a:cs typeface="Courier" charset="0"/>
              </a:rPr>
              <a:t>::remove</a:t>
            </a:r>
            <a:r>
              <a:rPr lang="en-US" alt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 operation begins by finding the index of the value to be removed</a:t>
            </a:r>
          </a:p>
          <a:p>
            <a:pPr>
              <a:spcBef>
                <a:spcPts val="1200"/>
              </a:spcBef>
            </a:pP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 //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pre:  </a:t>
            </a:r>
            <a:r>
              <a:rPr lang="en-US" b="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removalCandidate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must define ==</a:t>
            </a:r>
          </a:p>
          <a:p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 //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post: If found,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value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is removed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from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this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Bag. </a:t>
            </a:r>
          </a:p>
          <a:p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 //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If object is not in this Bag, return false.</a:t>
            </a:r>
          </a:p>
          <a:p>
            <a:r>
              <a:rPr lang="en-US" b="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bool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remove(</a:t>
            </a:r>
            <a:r>
              <a:rPr lang="en-US" b="0" dirty="0">
                <a:solidFill>
                  <a:srgbClr val="644632"/>
                </a:solidFill>
                <a:latin typeface="Courier" charset="0"/>
                <a:ea typeface="Courier" charset="0"/>
                <a:cs typeface="Courier" charset="0"/>
              </a:rPr>
              <a:t>Type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&amp; value) {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Find the index of the element to remove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or let index be out of range when not found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index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0;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while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(index &lt; </a:t>
            </a:r>
            <a:r>
              <a:rPr lang="en-US" b="0" dirty="0">
                <a:solidFill>
                  <a:srgbClr val="0000C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&amp;&amp; value != </a:t>
            </a:r>
            <a:r>
              <a:rPr lang="en-US" b="0" dirty="0">
                <a:solidFill>
                  <a:srgbClr val="0000C0"/>
                </a:solidFill>
                <a:latin typeface="Courier" charset="0"/>
                <a:ea typeface="Courier" charset="0"/>
                <a:cs typeface="Courier" charset="0"/>
              </a:rPr>
              <a:t>elements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[index]) {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index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++;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}</a:t>
            </a:r>
            <a:endParaRPr lang="en-US" b="0" dirty="0" smtClean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   // . . . </a:t>
            </a:r>
            <a:endParaRPr lang="mr-IN" b="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endParaRPr lang="mr-IN" b="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40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Bag</a:t>
            </a:r>
            <a:r>
              <a:rPr lang="en-US" altLang="en-US" dirty="0"/>
              <a:t>::remove</a:t>
            </a:r>
          </a:p>
        </p:txBody>
      </p:sp>
      <p:sp>
        <p:nvSpPr>
          <p:cNvPr id="3092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953000"/>
          </a:xfrm>
          <a:noFill/>
          <a:ln/>
        </p:spPr>
        <p:txBody>
          <a:bodyPr lIns="92075" tIns="46038" rIns="92075" bIns="46038"/>
          <a:lstStyle/>
          <a:p>
            <a:pPr marL="457200" indent="-457200">
              <a:buFont typeface="Arial" charset="0"/>
              <a:buChar char="•"/>
            </a:pPr>
            <a:r>
              <a:rPr lang="en-US" alt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If not found, return false. If found, overwrite it with the most recently added element</a:t>
            </a:r>
          </a:p>
          <a:p>
            <a:pPr>
              <a:lnSpc>
                <a:spcPts val="2200"/>
              </a:lnSpc>
              <a:spcBef>
                <a:spcPts val="600"/>
              </a:spcBef>
            </a:pPr>
            <a:r>
              <a:rPr lang="en-US" b="0" dirty="0" smtClean="0">
                <a:solidFill>
                  <a:srgbClr val="000000"/>
                </a:solidFill>
                <a:latin typeface="Courier" charset="0"/>
              </a:rPr>
              <a:t>  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element[subscript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] == value if found,</a:t>
            </a:r>
          </a:p>
          <a:p>
            <a:pPr>
              <a:lnSpc>
                <a:spcPts val="2200"/>
              </a:lnSpc>
            </a:pP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otherwise subscript ==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size (not found). </a:t>
            </a:r>
          </a:p>
          <a:p>
            <a:pPr>
              <a:lnSpc>
                <a:spcPts val="2200"/>
              </a:lnSpc>
            </a:pPr>
            <a:r>
              <a:rPr lang="en-US" b="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index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mr-IN" b="0" dirty="0" err="1">
                <a:solidFill>
                  <a:srgbClr val="0000C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{</a:t>
            </a:r>
          </a:p>
          <a:p>
            <a:pPr>
              <a:lnSpc>
                <a:spcPts val="2200"/>
              </a:lnSpc>
            </a:pP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>
              <a:lnSpc>
                <a:spcPts val="2200"/>
              </a:lnSpc>
            </a:pP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{</a:t>
            </a:r>
          </a:p>
          <a:p>
            <a:pPr>
              <a:lnSpc>
                <a:spcPts val="2200"/>
              </a:lnSpc>
            </a:pP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Overwrite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value with the last element</a:t>
            </a:r>
          </a:p>
          <a:p>
            <a:pPr>
              <a:lnSpc>
                <a:spcPts val="2200"/>
              </a:lnSpc>
            </a:pP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0000C0"/>
                </a:solidFill>
                <a:latin typeface="Courier" charset="0"/>
                <a:ea typeface="Courier" charset="0"/>
                <a:cs typeface="Courier" charset="0"/>
              </a:rPr>
              <a:t>elements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[index] = </a:t>
            </a:r>
            <a:r>
              <a:rPr lang="en-US" b="0" dirty="0">
                <a:solidFill>
                  <a:srgbClr val="0000C0"/>
                </a:solidFill>
                <a:latin typeface="Courier" charset="0"/>
                <a:ea typeface="Courier" charset="0"/>
                <a:cs typeface="Courier" charset="0"/>
              </a:rPr>
              <a:t>elements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</a:t>
            </a:r>
            <a:r>
              <a:rPr lang="en-US" b="0" dirty="0">
                <a:solidFill>
                  <a:srgbClr val="0000C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- 1];</a:t>
            </a:r>
          </a:p>
          <a:p>
            <a:pPr>
              <a:lnSpc>
                <a:spcPts val="2200"/>
              </a:lnSpc>
            </a:pP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and decrease size by 1</a:t>
            </a:r>
          </a:p>
          <a:p>
            <a:pPr>
              <a:lnSpc>
                <a:spcPts val="2200"/>
              </a:lnSpc>
            </a:pP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>
                <a:solidFill>
                  <a:srgbClr val="0000C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--;</a:t>
            </a:r>
          </a:p>
          <a:p>
            <a:pPr>
              <a:lnSpc>
                <a:spcPts val="2200"/>
              </a:lnSpc>
            </a:pP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Report success to the client </a:t>
            </a:r>
            <a:endParaRPr lang="en-US" b="0" dirty="0" smtClean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pPr>
              <a:lnSpc>
                <a:spcPts val="2200"/>
              </a:lnSpc>
            </a:pP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>
              <a:lnSpc>
                <a:spcPts val="2200"/>
              </a:lnSpc>
            </a:pP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endParaRPr lang="mr-IN" b="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pPr>
              <a:lnSpc>
                <a:spcPts val="2200"/>
              </a:lnSpc>
            </a:pP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r>
              <a:rPr lang="mr-IN" b="0" i="1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End remove member function</a:t>
            </a:r>
            <a:endParaRPr lang="mr-IN" b="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906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Trace Bag</a:t>
            </a:r>
            <a:r>
              <a:rPr lang="en-US" altLang="en-US" dirty="0"/>
              <a:t>::remove</a:t>
            </a:r>
          </a:p>
        </p:txBody>
      </p:sp>
      <p:sp>
        <p:nvSpPr>
          <p:cNvPr id="3092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5334000"/>
          </a:xfrm>
          <a:noFill/>
          <a:ln/>
        </p:spPr>
        <p:txBody>
          <a:bodyPr lIns="92075" tIns="46038" rIns="92075" bIns="46038"/>
          <a:lstStyle/>
          <a:p>
            <a:pPr marL="457200" indent="-457200">
              <a:buFont typeface="Arial" charset="0"/>
              <a:buChar char="•"/>
            </a:pPr>
            <a:r>
              <a:rPr lang="en-US" alt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Assume this state of </a:t>
            </a:r>
            <a:r>
              <a:rPr lang="en-US" altLang="en-US" sz="2600" b="0" dirty="0" err="1" smtClean="0">
                <a:latin typeface="Courier" charset="0"/>
                <a:ea typeface="Courier" charset="0"/>
                <a:cs typeface="Courier" charset="0"/>
              </a:rPr>
              <a:t>aBag</a:t>
            </a:r>
            <a:r>
              <a:rPr lang="en-US" altLang="en-US" sz="2600" b="0" dirty="0" smtClean="0"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altLang="en-US" sz="2600" b="0" dirty="0" err="1" smtClean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2600" b="0" dirty="0" smtClean="0">
                <a:latin typeface="Courier" charset="0"/>
                <a:ea typeface="Courier" charset="0"/>
                <a:cs typeface="Courier" charset="0"/>
              </a:rPr>
              <a:t>&gt;</a:t>
            </a:r>
            <a:r>
              <a:rPr lang="en-US" alt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 where </a:t>
            </a:r>
            <a:r>
              <a:rPr lang="en-US" altLang="en-US" sz="2600" b="0" dirty="0" smtClean="0">
                <a:latin typeface="Courier" charset="0"/>
                <a:ea typeface="Courier" charset="0"/>
                <a:cs typeface="Courier" charset="0"/>
              </a:rPr>
              <a:t>n==4</a:t>
            </a:r>
          </a:p>
          <a:p>
            <a:pPr marL="457200" indent="-457200">
              <a:buFont typeface="Arial" charset="0"/>
              <a:buChar char="•"/>
            </a:pPr>
            <a:endParaRPr lang="en-US" altLang="en-US" sz="2400" b="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buFont typeface="Arial" charset="0"/>
              <a:buChar char="•"/>
            </a:pPr>
            <a:endParaRPr lang="en-US" altLang="en-US" sz="2400" b="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buFont typeface="Arial" charset="0"/>
              <a:buChar char="•"/>
            </a:pPr>
            <a:endParaRPr lang="en-US" altLang="en-US" sz="2400" b="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buFont typeface="Arial" charset="0"/>
              <a:buChar char="•"/>
            </a:pPr>
            <a:endParaRPr lang="en-US" altLang="en-US" sz="2400" b="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buFont typeface="Arial" charset="0"/>
              <a:buChar char="•"/>
            </a:pPr>
            <a:endParaRPr lang="en-US" altLang="en-US" sz="2400" b="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buFont typeface="Arial" charset="0"/>
              <a:buChar char="•"/>
            </a:pPr>
            <a:endParaRPr lang="en-US" altLang="en-US" sz="2400" b="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altLang="en-US" sz="2400" b="0" dirty="0" smtClean="0">
                <a:latin typeface="Times New Roman" charset="0"/>
                <a:ea typeface="Times New Roman" charset="0"/>
                <a:cs typeface="Times New Roman" charset="0"/>
              </a:rPr>
              <a:t>After  </a:t>
            </a:r>
            <a:r>
              <a:rPr lang="en-US" altLang="en-US" sz="2400" b="0" dirty="0" err="1" smtClean="0">
                <a:latin typeface="Courier" charset="0"/>
                <a:ea typeface="Courier" charset="0"/>
                <a:cs typeface="Courier" charset="0"/>
              </a:rPr>
              <a:t>aBag.remove</a:t>
            </a:r>
            <a:r>
              <a:rPr lang="en-US" altLang="en-US" sz="2400" b="0" dirty="0" smtClean="0">
                <a:latin typeface="Times New Roman" charset="0"/>
                <a:ea typeface="Times New Roman" charset="0"/>
                <a:cs typeface="Times New Roman" charset="0"/>
              </a:rPr>
              <a:t>(4) when </a:t>
            </a:r>
            <a:r>
              <a:rPr lang="en-US" altLang="en-US" sz="2400" b="0" dirty="0" smtClean="0">
                <a:latin typeface="Courier" charset="0"/>
                <a:ea typeface="Courier" charset="0"/>
                <a:cs typeface="Courier" charset="0"/>
              </a:rPr>
              <a:t>n-- </a:t>
            </a:r>
            <a:r>
              <a:rPr lang="en-US" altLang="en-US" sz="2400" b="0" dirty="0" smtClean="0">
                <a:latin typeface="Times New Roman" charset="0"/>
                <a:ea typeface="Times New Roman" charset="0"/>
                <a:cs typeface="Times New Roman" charset="0"/>
              </a:rPr>
              <a:t>makes </a:t>
            </a:r>
            <a:r>
              <a:rPr lang="en-US" altLang="en-US" sz="2400" b="0" dirty="0" smtClean="0">
                <a:latin typeface="Courier" charset="0"/>
                <a:ea typeface="Courier" charset="0"/>
                <a:cs typeface="Courier" charset="0"/>
              </a:rPr>
              <a:t>n==3</a:t>
            </a:r>
          </a:p>
          <a:p>
            <a:pPr marL="457200" indent="-457200">
              <a:buFont typeface="Arial" charset="0"/>
              <a:buChar char="•"/>
            </a:pPr>
            <a:endParaRPr lang="en-US" altLang="en-US" sz="2400" b="0" dirty="0">
              <a:latin typeface="Courier" charset="0"/>
              <a:ea typeface="Courier" charset="0"/>
              <a:cs typeface="Courier" charset="0"/>
            </a:endParaRPr>
          </a:p>
          <a:p>
            <a:endParaRPr lang="en-US" altLang="en-US" sz="2600" b="0" dirty="0" smtClean="0">
              <a:latin typeface="Courier" charset="0"/>
              <a:ea typeface="Courier" charset="0"/>
              <a:cs typeface="Courier" charset="0"/>
            </a:endParaRPr>
          </a:p>
          <a:p>
            <a:endParaRPr lang="mr-IN" b="0" dirty="0">
              <a:latin typeface="Courier" charset="0"/>
              <a:ea typeface="Courier" charset="0"/>
              <a:cs typeface="Courier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549849"/>
              </p:ext>
            </p:extLst>
          </p:nvPr>
        </p:nvGraphicFramePr>
        <p:xfrm>
          <a:off x="2667000" y="2133600"/>
          <a:ext cx="29718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542"/>
                <a:gridCol w="8602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vector location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element[0]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element[1]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element[2]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element[3]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820615"/>
              </p:ext>
            </p:extLst>
          </p:nvPr>
        </p:nvGraphicFramePr>
        <p:xfrm>
          <a:off x="2667000" y="4724400"/>
          <a:ext cx="29718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542"/>
                <a:gridCol w="8602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vector location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element[0]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element[1]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trike="dbl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r>
                        <a:rPr lang="en-US" sz="2000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element[2]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element[3]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ular Callout 2"/>
          <p:cNvSpPr/>
          <p:nvPr/>
        </p:nvSpPr>
        <p:spPr bwMode="auto">
          <a:xfrm>
            <a:off x="6705600" y="5562600"/>
            <a:ext cx="2209800" cy="1066800"/>
          </a:xfrm>
          <a:prstGeom prst="wedgeRectCallout">
            <a:avLst>
              <a:gd name="adj1" fmla="val -118639"/>
              <a:gd name="adj2" fmla="val 40417"/>
            </a:avLst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This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</a:rPr>
              <a:t>9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is no longer in the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</a:rPr>
              <a:t>Bag</a:t>
            </a:r>
            <a:r>
              <a:rPr lang="en-US" sz="2000" dirty="0" smtClean="0"/>
              <a:t> since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n == 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" charset="0"/>
              <a:ea typeface="Courier" charset="0"/>
              <a:cs typeface="Courier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5334000" y="5715000"/>
            <a:ext cx="762000" cy="762001"/>
          </a:xfrm>
          <a:custGeom>
            <a:avLst/>
            <a:gdLst>
              <a:gd name="connsiteX0" fmla="*/ 0 w 768626"/>
              <a:gd name="connsiteY0" fmla="*/ 781879 h 781879"/>
              <a:gd name="connsiteX1" fmla="*/ 649356 w 768626"/>
              <a:gd name="connsiteY1" fmla="*/ 490331 h 781879"/>
              <a:gd name="connsiteX2" fmla="*/ 768626 w 768626"/>
              <a:gd name="connsiteY2" fmla="*/ 132522 h 781879"/>
              <a:gd name="connsiteX3" fmla="*/ 609600 w 768626"/>
              <a:gd name="connsiteY3" fmla="*/ 0 h 781879"/>
              <a:gd name="connsiteX4" fmla="*/ 13252 w 768626"/>
              <a:gd name="connsiteY4" fmla="*/ 26505 h 78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626" h="781879">
                <a:moveTo>
                  <a:pt x="0" y="781879"/>
                </a:moveTo>
                <a:lnTo>
                  <a:pt x="649356" y="490331"/>
                </a:lnTo>
                <a:lnTo>
                  <a:pt x="768626" y="132522"/>
                </a:lnTo>
                <a:lnTo>
                  <a:pt x="609600" y="0"/>
                </a:lnTo>
                <a:lnTo>
                  <a:pt x="13252" y="26505"/>
                </a:lnTo>
              </a:path>
            </a:pathLst>
          </a:custGeom>
          <a:noFill/>
          <a:ln w="25400" cap="flat" cmpd="sng" algn="ctr">
            <a:solidFill>
              <a:srgbClr val="00007D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855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Bag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::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occurrencesOf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2672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600" b="0" dirty="0" smtClean="0">
                <a:latin typeface="Courier" charset="0"/>
                <a:ea typeface="Courier" charset="0"/>
                <a:cs typeface="Courier" charset="0"/>
              </a:rPr>
              <a:t>Bag</a:t>
            </a:r>
            <a:r>
              <a:rPr lang="en-US" sz="2600" b="0" dirty="0" smtClean="0">
                <a:latin typeface="Courier" charset="0"/>
                <a:ea typeface="Courier" charset="0"/>
                <a:cs typeface="Courier" charset="0"/>
              </a:rPr>
              <a:t>::</a:t>
            </a:r>
            <a:r>
              <a:rPr lang="en-US" sz="2600" b="0" dirty="0" err="1" smtClean="0">
                <a:latin typeface="Courier" charset="0"/>
                <a:ea typeface="Courier" charset="0"/>
                <a:cs typeface="Courier" charset="0"/>
              </a:rPr>
              <a:t>occurrencesOf</a:t>
            </a:r>
            <a:r>
              <a:rPr lang="en-US" sz="2600" b="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iterates over the vector to count how often value exists in this </a:t>
            </a:r>
            <a:r>
              <a:rPr lang="en-US" sz="2600" b="0" dirty="0" smtClean="0">
                <a:latin typeface="Courier" charset="0"/>
                <a:ea typeface="Courier" charset="0"/>
                <a:cs typeface="Courier" charset="0"/>
              </a:rPr>
              <a:t>Bag</a:t>
            </a:r>
          </a:p>
          <a:p>
            <a:pPr>
              <a:spcBef>
                <a:spcPts val="600"/>
              </a:spcBef>
            </a:pP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 //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Return how often value exists in this Bag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occurrencesOf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b="0" dirty="0" smtClean="0">
                <a:solidFill>
                  <a:srgbClr val="644632"/>
                </a:solidFill>
                <a:latin typeface="Courier" charset="0"/>
                <a:ea typeface="Courier" charset="0"/>
                <a:cs typeface="Courier" charset="0"/>
              </a:rPr>
              <a:t>Type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&amp; value) </a:t>
            </a:r>
            <a:r>
              <a:rPr lang="en-US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{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result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0;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for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0;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 </a:t>
            </a:r>
            <a:r>
              <a:rPr lang="mr-IN" b="0" dirty="0" err="1">
                <a:solidFill>
                  <a:srgbClr val="0000C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++) {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mr-IN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value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mr-IN" b="0" dirty="0" err="1">
                <a:solidFill>
                  <a:srgbClr val="0000C0"/>
                </a:solidFill>
                <a:latin typeface="Courier" charset="0"/>
                <a:ea typeface="Courier" charset="0"/>
                <a:cs typeface="Courier" charset="0"/>
              </a:rPr>
              <a:t>elements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])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result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++;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result;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}</a:t>
            </a:r>
            <a:endParaRPr lang="en-US" b="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01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Chapter 11 </a:t>
            </a:r>
            <a:br>
              <a:rPr lang="en-US" altLang="en-US" dirty="0"/>
            </a:br>
            <a:r>
              <a:rPr lang="en-US" altLang="en-US" dirty="0"/>
              <a:t>A Container with Iterators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924800" cy="4267200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Build </a:t>
            </a: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your own collection class to store any type of element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Better </a:t>
            </a: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understand classes with data members, constructors, and member functions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0" dirty="0" smtClean="0">
                <a:latin typeface="Times New Roman" charset="0"/>
                <a:ea typeface="Times New Roman" charset="0"/>
                <a:cs typeface="Times New Roman" charset="0"/>
              </a:rPr>
              <a:t>Better </a:t>
            </a:r>
            <a:r>
              <a:rPr lang="en-US" sz="2800" b="0" dirty="0">
                <a:latin typeface="Times New Roman" charset="0"/>
                <a:ea typeface="Times New Roman" charset="0"/>
                <a:cs typeface="Times New Roman" charset="0"/>
              </a:rPr>
              <a:t>understand how to develop functions that involve vector processing</a:t>
            </a:r>
            <a:endParaRPr lang="en-US" alt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02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Collection classes</a:t>
            </a:r>
            <a:endParaRPr lang="en-US" alt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001000" cy="44196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Programmers </a:t>
            </a:r>
            <a:r>
              <a:rPr lang="en-US" altLang="en-US" dirty="0" smtClean="0"/>
              <a:t>often use many </a:t>
            </a:r>
            <a:r>
              <a:rPr lang="en-US" altLang="en-US" i="1" dirty="0" smtClean="0"/>
              <a:t>collections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Collection classes have </a:t>
            </a:r>
            <a:r>
              <a:rPr lang="en-US" altLang="en-US" dirty="0"/>
              <a:t>the main purpose of storing a collection of </a:t>
            </a:r>
            <a:r>
              <a:rPr lang="en-US" altLang="en-US" dirty="0" smtClean="0"/>
              <a:t>elements</a:t>
            </a:r>
            <a:endParaRPr lang="en-US" altLang="en-US" dirty="0"/>
          </a:p>
          <a:p>
            <a:pPr lvl="1"/>
            <a:r>
              <a:rPr lang="en-US" altLang="en-US" dirty="0" smtClean="0"/>
              <a:t>Standard collection classes include 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vector&lt;type&gt;</a:t>
            </a:r>
            <a:r>
              <a:rPr lang="en-US" altLang="en-US" dirty="0" smtClean="0"/>
              <a:t>, 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stack&lt;type&gt;</a:t>
            </a:r>
            <a:r>
              <a:rPr lang="en-US" altLang="en-US" dirty="0" smtClean="0"/>
              <a:t>, 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queue&lt;type&gt;</a:t>
            </a:r>
            <a:r>
              <a:rPr lang="en-US" altLang="en-US" dirty="0" smtClean="0"/>
              <a:t>, 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list&lt;type&gt;</a:t>
            </a:r>
          </a:p>
          <a:p>
            <a:pPr lvl="1"/>
            <a:r>
              <a:rPr lang="en-US" altLang="en-US" dirty="0"/>
              <a:t>All of these take a type argument, which is the type of elements that the collection </a:t>
            </a:r>
            <a:r>
              <a:rPr lang="en-US" altLang="en-US" dirty="0" smtClean="0"/>
              <a:t>stores</a:t>
            </a:r>
          </a:p>
        </p:txBody>
      </p:sp>
    </p:spTree>
    <p:extLst>
      <p:ext uri="{BB962C8B-B14F-4D97-AF65-F5344CB8AC3E}">
        <p14:creationId xmlns:p14="http://schemas.microsoft.com/office/powerpoint/2010/main" val="1121048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Passing Types as Arguments</a:t>
            </a:r>
            <a:endParaRPr lang="en-US" alt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001000" cy="44196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 smtClean="0"/>
              <a:t>C++ has a template mechanism that allow the type of element to be set when compiled</a:t>
            </a:r>
          </a:p>
          <a:p>
            <a:pPr lvl="1"/>
            <a:r>
              <a:rPr lang="en-US" altLang="en-US" dirty="0" smtClean="0"/>
              <a:t>It is a type enclosed two special symbols 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altLang="en-US" sz="2600" i="1" dirty="0" smtClean="0"/>
              <a:t>type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&gt;</a:t>
            </a:r>
            <a:endParaRPr lang="en-US" altLang="en-US" sz="2600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US" altLang="en-US" dirty="0" smtClean="0"/>
              <a:t>This allows us to have a 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vector </a:t>
            </a:r>
            <a:r>
              <a:rPr lang="en-US" altLang="en-US" sz="2600" dirty="0" smtClean="0"/>
              <a:t>of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600" dirty="0" err="1" smtClean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2600" dirty="0" smtClean="0"/>
              <a:t>,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 double</a:t>
            </a:r>
            <a:r>
              <a:rPr lang="en-US" altLang="en-US" sz="2600" dirty="0" smtClean="0"/>
              <a:t>,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 string</a:t>
            </a:r>
            <a:r>
              <a:rPr lang="en-US" altLang="en-US" sz="2600" dirty="0" smtClean="0"/>
              <a:t>,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600" dirty="0" err="1" smtClean="0">
                <a:latin typeface="Courier" charset="0"/>
                <a:ea typeface="Courier" charset="0"/>
                <a:cs typeface="Courier" charset="0"/>
              </a:rPr>
              <a:t>BankAccount</a:t>
            </a:r>
            <a:r>
              <a:rPr lang="en-US" altLang="en-US" sz="2600" dirty="0" smtClean="0"/>
              <a:t>,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600" dirty="0" smtClean="0"/>
              <a:t>. . .  </a:t>
            </a:r>
          </a:p>
          <a:p>
            <a:pPr lvl="2"/>
            <a:r>
              <a:rPr lang="en-US" altLang="en-US" sz="2400" dirty="0" smtClean="0"/>
              <a:t>The collection can only store that type of element</a:t>
            </a:r>
          </a:p>
          <a:p>
            <a:pPr lvl="2"/>
            <a:r>
              <a:rPr lang="en-US" altLang="en-US" sz="2400" dirty="0" smtClean="0"/>
              <a:t>With a type argument, we only need one collection class</a:t>
            </a:r>
            <a:endParaRPr lang="en-US" altLang="en-US" sz="2400" dirty="0"/>
          </a:p>
          <a:p>
            <a:pPr lvl="1"/>
            <a:r>
              <a:rPr lang="en-US" altLang="en-US" dirty="0" smtClean="0"/>
              <a:t>In this presentation, a </a:t>
            </a:r>
            <a:r>
              <a:rPr lang="en-US" altLang="en-US" dirty="0" smtClean="0">
                <a:latin typeface="Courier" charset="0"/>
                <a:ea typeface="Courier" charset="0"/>
                <a:cs typeface="Courier" charset="0"/>
              </a:rPr>
              <a:t>Bag</a:t>
            </a:r>
            <a:r>
              <a:rPr lang="en-US" altLang="en-US" dirty="0" smtClean="0"/>
              <a:t> type is implemented with templates to allow for 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Bag&lt;</a:t>
            </a:r>
            <a:r>
              <a:rPr lang="en-US" altLang="en-US" sz="2600" dirty="0" err="1" smtClean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&gt; </a:t>
            </a:r>
            <a:r>
              <a:rPr lang="en-US" altLang="en-US" sz="2600" dirty="0" err="1" smtClean="0">
                <a:latin typeface="Courier" charset="0"/>
                <a:ea typeface="Courier" charset="0"/>
                <a:cs typeface="Courier" charset="0"/>
              </a:rPr>
              <a:t>aBag</a:t>
            </a:r>
            <a:r>
              <a:rPr lang="en-US" altLang="en-US" sz="2600" dirty="0" smtClean="0">
                <a:latin typeface="Courier" charset="0"/>
                <a:ea typeface="Courier" charset="0"/>
                <a:cs typeface="Courier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67909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class Bag&lt;Type&gt;</a:t>
            </a:r>
            <a:endParaRPr lang="en-US" altLang="en-US" dirty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4196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/>
              <a:t>The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Bag</a:t>
            </a:r>
            <a:r>
              <a:rPr lang="en-US" altLang="en-US" dirty="0"/>
              <a:t> class </a:t>
            </a:r>
            <a:r>
              <a:rPr lang="en-US" altLang="en-US" dirty="0" smtClean="0"/>
              <a:t>developed here </a:t>
            </a:r>
            <a:r>
              <a:rPr lang="en-US" altLang="en-US" dirty="0"/>
              <a:t>will review class definitions, vector processing, and </a:t>
            </a:r>
            <a:r>
              <a:rPr lang="en-US" altLang="en-US" dirty="0" smtClean="0"/>
              <a:t>show </a:t>
            </a:r>
            <a:r>
              <a:rPr lang="en-US" altLang="en-US" dirty="0"/>
              <a:t>it is possible to pass a type like </a:t>
            </a:r>
            <a:r>
              <a:rPr lang="en-US" altLang="en-US" sz="26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dirty="0"/>
              <a:t> or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altLang="en-US" dirty="0"/>
              <a:t> as an argument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 </a:t>
            </a:r>
            <a:r>
              <a:rPr lang="en-US" altLang="en-US" dirty="0" smtClean="0"/>
              <a:t>bag </a:t>
            </a:r>
            <a:r>
              <a:rPr lang="en-US" altLang="en-US" dirty="0" smtClean="0"/>
              <a:t>(aka multi-set) is the most general </a:t>
            </a:r>
            <a:r>
              <a:rPr lang="en-US" altLang="en-US" dirty="0" smtClean="0"/>
              <a:t>collection</a:t>
            </a:r>
            <a:endParaRPr lang="en-US" altLang="en-US" dirty="0"/>
          </a:p>
          <a:p>
            <a:pPr lvl="2">
              <a:buSzPct val="65000"/>
            </a:pPr>
            <a:r>
              <a:rPr lang="en-US" altLang="en-US" dirty="0" smtClean="0"/>
              <a:t>Bags store </a:t>
            </a:r>
            <a:r>
              <a:rPr lang="en-US" altLang="en-US" dirty="0"/>
              <a:t>a collection of </a:t>
            </a:r>
            <a:r>
              <a:rPr lang="en-US" altLang="en-US" dirty="0" smtClean="0"/>
              <a:t>elements not </a:t>
            </a:r>
            <a:r>
              <a:rPr lang="en-US" altLang="en-US" dirty="0"/>
              <a:t>in any particular </a:t>
            </a:r>
            <a:r>
              <a:rPr lang="en-US" altLang="en-US" dirty="0" smtClean="0"/>
              <a:t>order and are </a:t>
            </a:r>
            <a:r>
              <a:rPr lang="en-US" altLang="en-US" dirty="0"/>
              <a:t>not necessarily unique</a:t>
            </a:r>
          </a:p>
          <a:p>
            <a:pPr lvl="2"/>
            <a:r>
              <a:rPr lang="en-US" altLang="en-US" dirty="0" smtClean="0"/>
              <a:t>operations </a:t>
            </a:r>
            <a:r>
              <a:rPr lang="en-US" altLang="en-US" dirty="0" smtClean="0"/>
              <a:t>include</a:t>
            </a:r>
          </a:p>
          <a:p>
            <a:r>
              <a:rPr lang="en-US" altLang="en-US" sz="2200" b="0" dirty="0" smtClean="0">
                <a:latin typeface="Courier Regular" charset="0"/>
              </a:rPr>
              <a:t>         bag::add</a:t>
            </a:r>
          </a:p>
          <a:p>
            <a:r>
              <a:rPr lang="en-US" altLang="en-US" sz="2200" b="0" dirty="0" smtClean="0">
                <a:latin typeface="Courier Regular" charset="0"/>
              </a:rPr>
              <a:t>         </a:t>
            </a:r>
            <a:r>
              <a:rPr lang="en-US" altLang="en-US" sz="2200" b="0" dirty="0">
                <a:latin typeface="Courier Regular" charset="0"/>
              </a:rPr>
              <a:t>bag::remove</a:t>
            </a:r>
          </a:p>
          <a:p>
            <a:r>
              <a:rPr lang="en-US" altLang="en-US" sz="2200" b="0" dirty="0">
                <a:latin typeface="Courier Regular" charset="0"/>
              </a:rPr>
              <a:t>         bag</a:t>
            </a:r>
            <a:r>
              <a:rPr lang="en-US" altLang="en-US" sz="2200" b="0" dirty="0" smtClean="0">
                <a:latin typeface="Courier Regular" charset="0"/>
              </a:rPr>
              <a:t>::</a:t>
            </a:r>
            <a:r>
              <a:rPr lang="en-US" altLang="en-US" sz="2200" b="0" dirty="0" err="1" smtClean="0">
                <a:latin typeface="Courier Regular" charset="0"/>
              </a:rPr>
              <a:t>occurrencesOf</a:t>
            </a:r>
            <a:endParaRPr lang="en-US" altLang="en-US" sz="2200" b="0" dirty="0">
              <a:latin typeface="Courier Regular" charset="0"/>
            </a:endParaRPr>
          </a:p>
          <a:p>
            <a:r>
              <a:rPr lang="en-US" altLang="en-US" sz="2200" b="0" dirty="0">
                <a:latin typeface="Courier Regular" charset="0"/>
              </a:rPr>
              <a:t>         bag::</a:t>
            </a:r>
            <a:r>
              <a:rPr lang="en-US" altLang="en-US" sz="2200" b="0" dirty="0" smtClean="0">
                <a:latin typeface="Courier Regular" charset="0"/>
              </a:rPr>
              <a:t>size</a:t>
            </a:r>
            <a:endParaRPr lang="en-US" altLang="en-US" sz="2200" b="0" dirty="0">
              <a:latin typeface="Courier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584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Using a Bag object</a:t>
            </a:r>
            <a:endParaRPr lang="en-US" altLang="en-US" dirty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610600" cy="44196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dirty="0" smtClean="0"/>
              <a:t>This code should compile, all assertions should pass</a:t>
            </a:r>
          </a:p>
          <a:p>
            <a:pPr>
              <a:spcBef>
                <a:spcPts val="600"/>
              </a:spcBef>
            </a:pP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1900" b="0" dirty="0" smtClean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Bag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sz="1900" b="0" dirty="0" err="1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 </a:t>
            </a:r>
            <a:r>
              <a:rPr lang="en-US" sz="19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aBag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sz="19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aBag.add</a:t>
            </a:r>
            <a:r>
              <a:rPr lang="mr-IN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(5);</a:t>
            </a:r>
          </a:p>
          <a:p>
            <a:r>
              <a:rPr lang="mr-IN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9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aBag.add</a:t>
            </a:r>
            <a:r>
              <a:rPr lang="mr-IN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(4);</a:t>
            </a:r>
          </a:p>
          <a:p>
            <a:r>
              <a:rPr lang="mr-IN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19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aBag.add</a:t>
            </a:r>
            <a:r>
              <a:rPr lang="mr-IN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(4);</a:t>
            </a:r>
          </a:p>
          <a:p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assert(</a:t>
            </a:r>
            <a:r>
              <a:rPr lang="en-US" sz="19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aBag.occurrencesOf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(5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== 1);</a:t>
            </a:r>
          </a:p>
          <a:p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assert(</a:t>
            </a:r>
            <a:r>
              <a:rPr lang="en-US" sz="19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aBag.occurrencesOf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(4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== 2);</a:t>
            </a:r>
            <a:endParaRPr lang="en-US" sz="1900" b="0" dirty="0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</a:p>
          <a:p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assert(</a:t>
            </a:r>
            <a:r>
              <a:rPr lang="en-US" sz="19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aBag.occurrencesOf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(99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== 0);</a:t>
            </a:r>
          </a:p>
          <a:p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assert(!</a:t>
            </a:r>
            <a:r>
              <a:rPr lang="en-US" sz="19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aBag.remove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(99));</a:t>
            </a:r>
          </a:p>
          <a:p>
            <a:endParaRPr lang="en-US" sz="1900" b="0" dirty="0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assert(</a:t>
            </a:r>
            <a:r>
              <a:rPr lang="en-US" sz="19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aBag.remove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(5));</a:t>
            </a:r>
          </a:p>
          <a:p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assert(</a:t>
            </a:r>
            <a:r>
              <a:rPr lang="en-US" sz="19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aBag.occurrencesOf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(5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== 0);</a:t>
            </a:r>
          </a:p>
          <a:p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assert(</a:t>
            </a:r>
            <a:r>
              <a:rPr lang="en-US" sz="19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aBag.remove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(4));</a:t>
            </a:r>
          </a:p>
          <a:p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assert(</a:t>
            </a:r>
            <a:r>
              <a:rPr lang="en-US" sz="1900" b="0" dirty="0" err="1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aBag.occurrencesOf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(4</a:t>
            </a:r>
            <a:r>
              <a:rPr lang="en-US" sz="1900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== 1);</a:t>
            </a:r>
            <a:endParaRPr lang="en-US" altLang="en-US" sz="1900" b="0" dirty="0" smtClean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29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Members and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267200"/>
          </a:xfrm>
        </p:spPr>
        <p:txBody>
          <a:bodyPr/>
          <a:lstStyle/>
          <a:p>
            <a:r>
              <a:rPr lang="en-US" b="0" dirty="0" smtClean="0">
                <a:solidFill>
                  <a:srgbClr val="3F7F5F"/>
                </a:solidFill>
                <a:latin typeface="Courier" charset="0"/>
              </a:rPr>
              <a:t>// File name: </a:t>
            </a:r>
            <a:r>
              <a:rPr lang="en-US" b="0" dirty="0" err="1" smtClean="0">
                <a:solidFill>
                  <a:srgbClr val="3F7F5F"/>
                </a:solidFill>
                <a:latin typeface="Courier" charset="0"/>
              </a:rPr>
              <a:t>Bag.h</a:t>
            </a:r>
            <a:endParaRPr lang="en-US" b="0" dirty="0" smtClean="0">
              <a:solidFill>
                <a:srgbClr val="7F0055"/>
              </a:solidFill>
              <a:latin typeface="Courier" charset="0"/>
            </a:endParaRPr>
          </a:p>
          <a:p>
            <a:r>
              <a:rPr lang="en-US" b="0" dirty="0" smtClean="0">
                <a:solidFill>
                  <a:srgbClr val="7F0055"/>
                </a:solidFill>
                <a:latin typeface="Courier" charset="0"/>
              </a:rPr>
              <a:t>#</a:t>
            </a:r>
            <a:r>
              <a:rPr lang="en-US" b="0" dirty="0">
                <a:solidFill>
                  <a:srgbClr val="7F0055"/>
                </a:solidFill>
                <a:latin typeface="Courier" charset="0"/>
              </a:rPr>
              <a:t>include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b="0" dirty="0">
                <a:solidFill>
                  <a:srgbClr val="2A00FF"/>
                </a:solidFill>
                <a:latin typeface="Courier" charset="0"/>
              </a:rPr>
              <a:t>&lt;vector&gt;</a:t>
            </a:r>
          </a:p>
          <a:p>
            <a:endParaRPr lang="en-US" b="0" dirty="0">
              <a:latin typeface="Courier" charset="0"/>
            </a:endParaRPr>
          </a:p>
          <a:p>
            <a:r>
              <a:rPr lang="en-US" b="0" dirty="0">
                <a:solidFill>
                  <a:srgbClr val="7F0055"/>
                </a:solidFill>
                <a:latin typeface="Courier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&lt;</a:t>
            </a:r>
            <a:r>
              <a:rPr lang="en-US" b="0" dirty="0">
                <a:solidFill>
                  <a:srgbClr val="7F0055"/>
                </a:solidFill>
                <a:latin typeface="Courier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b="0" dirty="0">
                <a:solidFill>
                  <a:srgbClr val="644632"/>
                </a:solidFill>
                <a:latin typeface="Courier" charset="0"/>
              </a:rPr>
              <a:t>Type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</a:rPr>
              <a:t>&gt; </a:t>
            </a:r>
            <a:r>
              <a:rPr lang="en-US" b="0" dirty="0">
                <a:solidFill>
                  <a:srgbClr val="3F7F5F"/>
                </a:solidFill>
                <a:latin typeface="Courier" charset="0"/>
              </a:rPr>
              <a:t>//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</a:rPr>
              <a:t>Allow type arguments </a:t>
            </a:r>
            <a:endParaRPr lang="en-US" b="0" dirty="0">
              <a:solidFill>
                <a:srgbClr val="000000"/>
              </a:solidFill>
              <a:latin typeface="Courier" charset="0"/>
            </a:endParaRPr>
          </a:p>
          <a:p>
            <a:r>
              <a:rPr lang="en-US" b="0" dirty="0">
                <a:solidFill>
                  <a:srgbClr val="7F0055"/>
                </a:solidFill>
                <a:latin typeface="Courier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b="0" dirty="0">
                <a:solidFill>
                  <a:srgbClr val="005032"/>
                </a:solidFill>
                <a:latin typeface="Courier" charset="0"/>
              </a:rPr>
              <a:t>Bag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</a:rPr>
              <a:t>{</a:t>
            </a:r>
            <a:endParaRPr lang="en-US" b="0" dirty="0">
              <a:latin typeface="Courier" charset="0"/>
            </a:endParaRPr>
          </a:p>
          <a:p>
            <a:r>
              <a:rPr lang="en-US" b="0" dirty="0">
                <a:solidFill>
                  <a:srgbClr val="7F0055"/>
                </a:solidFill>
                <a:latin typeface="Courier" charset="0"/>
              </a:rPr>
              <a:t>private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: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::</a:t>
            </a:r>
            <a:r>
              <a:rPr lang="en-US" b="0" dirty="0">
                <a:solidFill>
                  <a:srgbClr val="005032"/>
                </a:solidFill>
                <a:latin typeface="Courier" charset="0"/>
              </a:rPr>
              <a:t>vector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&lt;</a:t>
            </a:r>
            <a:r>
              <a:rPr lang="en-US" b="0" dirty="0">
                <a:solidFill>
                  <a:srgbClr val="644632"/>
                </a:solidFill>
                <a:latin typeface="Courier" charset="0"/>
              </a:rPr>
              <a:t>Type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&gt; </a:t>
            </a:r>
            <a:r>
              <a:rPr lang="en-US" b="0" dirty="0">
                <a:solidFill>
                  <a:srgbClr val="0000C0"/>
                </a:solidFill>
                <a:latin typeface="Courier" charset="0"/>
              </a:rPr>
              <a:t>elements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</a:rPr>
              <a:t>; </a:t>
            </a:r>
            <a:r>
              <a:rPr lang="en-US" b="0" dirty="0">
                <a:solidFill>
                  <a:srgbClr val="3F7F5F"/>
                </a:solidFill>
                <a:latin typeface="Courier" charset="0"/>
              </a:rPr>
              <a:t>//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</a:rPr>
              <a:t>Can be any type </a:t>
            </a:r>
            <a:endParaRPr lang="en-US" b="0" dirty="0">
              <a:solidFill>
                <a:srgbClr val="000000"/>
              </a:solidFill>
              <a:latin typeface="Courier" charset="0"/>
            </a:endParaRPr>
          </a:p>
          <a:p>
            <a:r>
              <a:rPr lang="en-US" b="0" dirty="0" smtClean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mr-IN" b="0" dirty="0" err="1">
                <a:solidFill>
                  <a:srgbClr val="7F0055"/>
                </a:solidFill>
                <a:latin typeface="Courier" charset="0"/>
              </a:rPr>
              <a:t>int</a:t>
            </a:r>
            <a:r>
              <a:rPr lang="mr-IN" b="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mr-IN" b="0" dirty="0" err="1">
                <a:solidFill>
                  <a:srgbClr val="0000C0"/>
                </a:solidFill>
                <a:latin typeface="Courier" charset="0"/>
              </a:rPr>
              <a:t>n</a:t>
            </a:r>
            <a:r>
              <a:rPr lang="mr-IN" b="0" dirty="0">
                <a:solidFill>
                  <a:srgbClr val="000000"/>
                </a:solidFill>
                <a:latin typeface="Courier" charset="0"/>
              </a:rPr>
              <a:t>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</a:rPr>
              <a:t>  </a:t>
            </a:r>
          </a:p>
          <a:p>
            <a:r>
              <a:rPr lang="en-US" b="0" dirty="0">
                <a:solidFill>
                  <a:srgbClr val="7F0055"/>
                </a:solidFill>
                <a:latin typeface="Courier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:</a:t>
            </a:r>
          </a:p>
          <a:p>
            <a:r>
              <a:rPr lang="en-US" b="0" dirty="0" smtClean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</a:rPr>
              <a:t>//--constructor</a:t>
            </a:r>
          </a:p>
          <a:p>
            <a:r>
              <a:rPr lang="mr-IN" b="0" dirty="0" smtClean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</a:rPr>
              <a:t>Bag</a:t>
            </a:r>
            <a:r>
              <a:rPr lang="mr-IN" b="0" dirty="0">
                <a:solidFill>
                  <a:srgbClr val="000000"/>
                </a:solidFill>
                <a:latin typeface="Courier" charset="0"/>
              </a:rPr>
              <a:t>() {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</a:rPr>
              <a:t>    </a:t>
            </a:r>
            <a:r>
              <a:rPr lang="en-US" b="0" dirty="0" err="1">
                <a:solidFill>
                  <a:srgbClr val="0000C0"/>
                </a:solidFill>
                <a:latin typeface="Courier" charset="0"/>
              </a:rPr>
              <a:t>elements</a:t>
            </a:r>
            <a:r>
              <a:rPr lang="en-US" b="0" dirty="0" err="1">
                <a:solidFill>
                  <a:srgbClr val="000000"/>
                </a:solidFill>
                <a:latin typeface="Courier" charset="0"/>
              </a:rPr>
              <a:t>.resize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(20); </a:t>
            </a:r>
            <a:r>
              <a:rPr lang="en-US" b="0" dirty="0">
                <a:solidFill>
                  <a:srgbClr val="3F7F5F"/>
                </a:solidFill>
                <a:latin typeface="Courier" charset="0"/>
              </a:rPr>
              <a:t>// size 20 is arbitrary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</a:rPr>
              <a:t>    </a:t>
            </a:r>
            <a:r>
              <a:rPr lang="en-US" b="0" dirty="0">
                <a:solidFill>
                  <a:srgbClr val="0000C0"/>
                </a:solidFill>
                <a:latin typeface="Courier" charset="0"/>
              </a:rPr>
              <a:t>n</a:t>
            </a:r>
            <a:r>
              <a:rPr lang="en-US" b="0" dirty="0">
                <a:solidFill>
                  <a:srgbClr val="000000"/>
                </a:solidFill>
                <a:latin typeface="Courier" charset="0"/>
              </a:rPr>
              <a:t> = 0; </a:t>
            </a:r>
            <a:endParaRPr lang="en-US" b="0" dirty="0" smtClean="0">
              <a:solidFill>
                <a:srgbClr val="000000"/>
              </a:solidFill>
              <a:latin typeface="Courier" charset="0"/>
            </a:endParaRPr>
          </a:p>
          <a:p>
            <a:r>
              <a:rPr lang="en-US" b="0" dirty="0" smtClean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mr-IN" b="0" dirty="0" smtClean="0">
                <a:solidFill>
                  <a:srgbClr val="000000"/>
                </a:solidFill>
                <a:latin typeface="Courier" charset="0"/>
              </a:rPr>
              <a:t>}</a:t>
            </a:r>
            <a:endParaRPr lang="mr-IN" b="0" dirty="0">
              <a:solidFill>
                <a:srgbClr val="000000"/>
              </a:solidFill>
              <a:latin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286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Bag::add</a:t>
            </a:r>
            <a:endParaRPr lang="en-US" altLang="en-US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49530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sz="2700" dirty="0"/>
              <a:t>The </a:t>
            </a:r>
            <a:r>
              <a:rPr lang="en-US" altLang="en-US" sz="2700" dirty="0" smtClean="0">
                <a:solidFill>
                  <a:schemeClr val="tx2"/>
                </a:solidFill>
                <a:latin typeface="Courier Regular" charset="0"/>
              </a:rPr>
              <a:t>Bag</a:t>
            </a:r>
            <a:r>
              <a:rPr lang="en-US" altLang="en-US" sz="2700" dirty="0">
                <a:solidFill>
                  <a:schemeClr val="tx2"/>
                </a:solidFill>
                <a:latin typeface="Courier Regular" charset="0"/>
              </a:rPr>
              <a:t>::add</a:t>
            </a:r>
            <a:r>
              <a:rPr lang="en-US" altLang="en-US" sz="2700" dirty="0"/>
              <a:t> operation adds all new elements to the "end" of the vector. </a:t>
            </a:r>
            <a:r>
              <a:rPr lang="en-US" altLang="en-US" sz="2700" dirty="0" smtClean="0"/>
              <a:t>The </a:t>
            </a:r>
            <a:r>
              <a:rPr lang="en-US" altLang="en-US" sz="2700" dirty="0"/>
              <a:t>vector </a:t>
            </a:r>
            <a:r>
              <a:rPr lang="en-US" altLang="en-US" sz="2700" dirty="0" smtClean="0"/>
              <a:t>may be resized</a:t>
            </a:r>
          </a:p>
          <a:p>
            <a:pPr>
              <a:spcBef>
                <a:spcPts val="600"/>
              </a:spcBef>
            </a:pP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Add element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and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increase the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size (n)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by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endParaRPr lang="en-US" b="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b="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add(</a:t>
            </a:r>
            <a:r>
              <a:rPr lang="en-US" b="0" dirty="0">
                <a:solidFill>
                  <a:srgbClr val="644632"/>
                </a:solidFill>
                <a:latin typeface="Courier" charset="0"/>
                <a:ea typeface="Courier" charset="0"/>
                <a:cs typeface="Courier" charset="0"/>
              </a:rPr>
              <a:t>Type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&amp; element) {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First make sure there is enough capacity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b="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b="0" dirty="0" err="1">
                <a:solidFill>
                  <a:srgbClr val="0000C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mr-IN" b="0" dirty="0" err="1">
                <a:solidFill>
                  <a:srgbClr val="0000C0"/>
                </a:solidFill>
                <a:latin typeface="Courier" charset="0"/>
                <a:ea typeface="Courier" charset="0"/>
                <a:cs typeface="Courier" charset="0"/>
              </a:rPr>
              <a:t>elements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.size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()) {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Grow the vector's capacity by 10</a:t>
            </a:r>
            <a:endParaRPr lang="en-US" b="0" dirty="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mr-IN" b="0" dirty="0" err="1">
                <a:solidFill>
                  <a:srgbClr val="0000C0"/>
                </a:solidFill>
                <a:latin typeface="Courier" charset="0"/>
                <a:ea typeface="Courier" charset="0"/>
                <a:cs typeface="Courier" charset="0"/>
              </a:rPr>
              <a:t>elements</a:t>
            </a:r>
            <a:r>
              <a:rPr lang="mr-IN" b="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.resize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b="0" dirty="0" err="1">
                <a:solidFill>
                  <a:srgbClr val="0000C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+ 10);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}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Then add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element </a:t>
            </a:r>
            <a:r>
              <a:rPr lang="en-US" b="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at the end of the vector</a:t>
            </a: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b="0" dirty="0">
                <a:solidFill>
                  <a:srgbClr val="0000C0"/>
                </a:solidFill>
                <a:latin typeface="Courier" charset="0"/>
                <a:ea typeface="Courier" charset="0"/>
                <a:cs typeface="Courier" charset="0"/>
              </a:rPr>
              <a:t>elements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[</a:t>
            </a:r>
            <a:r>
              <a:rPr lang="en-US" b="0" dirty="0">
                <a:solidFill>
                  <a:srgbClr val="0000C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] = element;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b="0" dirty="0" smtClean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Increase the number of elements</a:t>
            </a:r>
            <a:endParaRPr lang="en-US" b="0" dirty="0" smtClean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b="0" dirty="0" err="1" smtClean="0">
                <a:solidFill>
                  <a:srgbClr val="0000C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++;</a:t>
            </a:r>
          </a:p>
          <a:p>
            <a:r>
              <a:rPr lang="mr-IN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}</a:t>
            </a:r>
            <a:endParaRPr lang="en-US" altLang="en-US" sz="2000" b="0" i="1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275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Bag::size</a:t>
            </a:r>
            <a:endParaRPr lang="en-US" altLang="en-US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4495800"/>
          </a:xfrm>
          <a:noFill/>
          <a:ln/>
        </p:spPr>
        <p:txBody>
          <a:bodyPr lIns="92075" tIns="46038" rIns="92075" bIns="46038"/>
          <a:lstStyle/>
          <a:p>
            <a:pPr lvl="1"/>
            <a:r>
              <a:rPr lang="en-US" altLang="en-US" sz="2700" dirty="0"/>
              <a:t>The </a:t>
            </a:r>
            <a:r>
              <a:rPr lang="en-US" altLang="en-US" sz="2700" dirty="0" smtClean="0">
                <a:solidFill>
                  <a:schemeClr val="tx2"/>
                </a:solidFill>
                <a:latin typeface="Courier Regular" charset="0"/>
              </a:rPr>
              <a:t>Bag::size</a:t>
            </a:r>
            <a:r>
              <a:rPr lang="en-US" altLang="en-US" sz="2700" dirty="0" smtClean="0"/>
              <a:t> operation simply returns </a:t>
            </a:r>
            <a:r>
              <a:rPr lang="en-US" altLang="en-US" sz="2700" dirty="0" smtClean="0"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en-US" altLang="en-US" sz="2700" dirty="0" smtClean="0"/>
              <a:t>, that increases by 1 in add and will decrease by 1 in remove</a:t>
            </a:r>
          </a:p>
          <a:p>
            <a:r>
              <a:rPr lang="en-US" sz="21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</a:p>
          <a:p>
            <a:r>
              <a:rPr lang="en-US" sz="2100" b="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100" b="0" dirty="0" smtClean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sz="2100" b="0" dirty="0" smtClean="0">
                <a:solidFill>
                  <a:srgbClr val="3F7F5F"/>
                </a:solidFill>
                <a:latin typeface="Courier" charset="0"/>
              </a:rPr>
              <a:t>// </a:t>
            </a:r>
            <a:r>
              <a:rPr lang="en-US" sz="2100" b="0" dirty="0">
                <a:solidFill>
                  <a:srgbClr val="3F7F5F"/>
                </a:solidFill>
                <a:latin typeface="Courier" charset="0"/>
              </a:rPr>
              <a:t>Return the number of elements</a:t>
            </a:r>
          </a:p>
          <a:p>
            <a:r>
              <a:rPr lang="en-US" sz="2100" b="0" dirty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sz="2100" b="0" dirty="0" smtClean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sz="2100" b="0" dirty="0" smtClean="0">
                <a:solidFill>
                  <a:srgbClr val="3F7F5F"/>
                </a:solidFill>
                <a:latin typeface="Courier" charset="0"/>
              </a:rPr>
              <a:t>// </a:t>
            </a:r>
            <a:r>
              <a:rPr lang="en-US" sz="2100" b="0" dirty="0">
                <a:solidFill>
                  <a:srgbClr val="3F7F5F"/>
                </a:solidFill>
                <a:latin typeface="Courier" charset="0"/>
              </a:rPr>
              <a:t>that are currently in this Bag</a:t>
            </a:r>
          </a:p>
          <a:p>
            <a:r>
              <a:rPr lang="en-US" sz="2100" b="0" dirty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sz="2100" b="0" dirty="0" smtClean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sz="2100" b="0" dirty="0" err="1" smtClean="0">
                <a:solidFill>
                  <a:srgbClr val="7F0055"/>
                </a:solidFill>
                <a:latin typeface="Courier" charset="0"/>
              </a:rPr>
              <a:t>int</a:t>
            </a:r>
            <a:r>
              <a:rPr lang="en-US" sz="2100" b="0" dirty="0" smtClean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sz="2100" b="0" dirty="0">
                <a:solidFill>
                  <a:srgbClr val="000000"/>
                </a:solidFill>
                <a:latin typeface="Courier" charset="0"/>
              </a:rPr>
              <a:t>size() </a:t>
            </a:r>
            <a:r>
              <a:rPr lang="en-US" sz="2100" b="0" dirty="0" err="1">
                <a:solidFill>
                  <a:srgbClr val="7F0055"/>
                </a:solidFill>
                <a:latin typeface="Courier" charset="0"/>
              </a:rPr>
              <a:t>const</a:t>
            </a:r>
            <a:r>
              <a:rPr lang="en-US" sz="2100" b="0" dirty="0">
                <a:solidFill>
                  <a:srgbClr val="000000"/>
                </a:solidFill>
                <a:latin typeface="Courier" charset="0"/>
              </a:rPr>
              <a:t> {</a:t>
            </a:r>
          </a:p>
          <a:p>
            <a:r>
              <a:rPr lang="mr-IN" sz="2100" b="0" dirty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sz="2100" b="0" dirty="0" smtClean="0">
                <a:solidFill>
                  <a:srgbClr val="000000"/>
                </a:solidFill>
                <a:latin typeface="Courier" charset="0"/>
              </a:rPr>
              <a:t>   </a:t>
            </a:r>
            <a:r>
              <a:rPr lang="mr-IN" sz="2100" b="0" dirty="0" smtClean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mr-IN" sz="2100" b="0" dirty="0" err="1">
                <a:solidFill>
                  <a:srgbClr val="7F0055"/>
                </a:solidFill>
                <a:latin typeface="Courier" charset="0"/>
              </a:rPr>
              <a:t>return</a:t>
            </a:r>
            <a:r>
              <a:rPr lang="mr-IN" sz="2100" b="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mr-IN" sz="2100" b="0" dirty="0" err="1">
                <a:solidFill>
                  <a:srgbClr val="0000C0"/>
                </a:solidFill>
                <a:latin typeface="Courier" charset="0"/>
              </a:rPr>
              <a:t>n</a:t>
            </a:r>
            <a:r>
              <a:rPr lang="mr-IN" sz="2100" b="0" dirty="0">
                <a:solidFill>
                  <a:srgbClr val="000000"/>
                </a:solidFill>
                <a:latin typeface="Courier" charset="0"/>
              </a:rPr>
              <a:t>;</a:t>
            </a:r>
          </a:p>
          <a:p>
            <a:r>
              <a:rPr lang="mr-IN" sz="2100" b="0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sz="2100" b="0" dirty="0" smtClean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mr-IN" sz="2100" b="0" dirty="0" smtClean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sz="2100" b="0" dirty="0" smtClean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mr-IN" sz="2100" b="0" dirty="0" smtClean="0">
                <a:solidFill>
                  <a:srgbClr val="000000"/>
                </a:solidFill>
                <a:latin typeface="Courier" charset="0"/>
              </a:rPr>
              <a:t>}</a:t>
            </a:r>
            <a:endParaRPr lang="en-US" altLang="en-US" sz="2100" b="0" i="1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975303"/>
      </p:ext>
    </p:extLst>
  </p:cSld>
  <p:clrMapOvr>
    <a:masterClrMapping/>
  </p:clrMapOvr>
</p:sld>
</file>

<file path=ppt/theme/theme1.xml><?xml version="1.0" encoding="utf-8"?>
<a:theme xmlns:a="http://schemas.openxmlformats.org/drawingml/2006/main" name="diamonds.ppt">
  <a:themeElements>
    <a:clrScheme name="diamonds.ppt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iamonds.ppt">
      <a:majorFont>
        <a:latin typeface="Times New Roman"/>
        <a:ea typeface=""/>
        <a:cs typeface=""/>
      </a:majorFont>
      <a:minorFont>
        <a:latin typeface="Courier N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iamond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mond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1_ProblemSolving" id="{3025A871-B17C-2242-A6D7-3C2A86FB076A}" vid="{28BB45AF-125A-8D43-BE6A-042BDF1C424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C++Book</Template>
  <TotalTime>100</TotalTime>
  <Pages>72</Pages>
  <Words>923</Words>
  <Application>Microsoft Macintosh PowerPoint</Application>
  <PresentationFormat>On-screen Show (4:3)</PresentationFormat>
  <Paragraphs>160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Baskerville</vt:lpstr>
      <vt:lpstr>Book Antiqua</vt:lpstr>
      <vt:lpstr>Courier</vt:lpstr>
      <vt:lpstr>Courier New</vt:lpstr>
      <vt:lpstr>Courier Regular</vt:lpstr>
      <vt:lpstr>Times New Roman</vt:lpstr>
      <vt:lpstr>Arial</vt:lpstr>
      <vt:lpstr>diamonds.ppt</vt:lpstr>
      <vt:lpstr>Chapter 11  Generic Collections</vt:lpstr>
      <vt:lpstr>Chapter 11  A Container with Iterators</vt:lpstr>
      <vt:lpstr>Collection classes</vt:lpstr>
      <vt:lpstr>Passing Types as Arguments</vt:lpstr>
      <vt:lpstr>class Bag&lt;Type&gt;</vt:lpstr>
      <vt:lpstr>Using a Bag object</vt:lpstr>
      <vt:lpstr>The Data Members and Constructor</vt:lpstr>
      <vt:lpstr>Bag::add</vt:lpstr>
      <vt:lpstr>Bag::size</vt:lpstr>
      <vt:lpstr>Bag::remove</vt:lpstr>
      <vt:lpstr>Bag::remove</vt:lpstr>
      <vt:lpstr>Trace Bag::remove</vt:lpstr>
      <vt:lpstr>Bag::occurrencesOf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 Problem Solving with C++</dc:title>
  <dc:subject/>
  <dc:creator>Microsoft Office User</dc:creator>
  <cp:keywords/>
  <dc:description/>
  <cp:lastModifiedBy>Microsoft Office User</cp:lastModifiedBy>
  <cp:revision>29</cp:revision>
  <cp:lastPrinted>2017-12-21T01:26:23Z</cp:lastPrinted>
  <dcterms:created xsi:type="dcterms:W3CDTF">2018-01-02T07:54:48Z</dcterms:created>
  <dcterms:modified xsi:type="dcterms:W3CDTF">2018-01-05T20:42:33Z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mercer@cs.arizona.edu</vt:lpwstr>
  </property>
  <property fmtid="{D5CDD505-2E9C-101B-9397-08002B2CF9AE}" pid="8" name="HomePage">
    <vt:lpwstr>http://www.cs.arizona.edu/~mercer/compfun2/index.html#lectures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C:\0MyStuff\c++SLIDES</vt:lpwstr>
  </property>
</Properties>
</file>