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297" r:id="rId3"/>
    <p:sldId id="298" r:id="rId4"/>
    <p:sldId id="299" r:id="rId5"/>
    <p:sldId id="300" r:id="rId6"/>
    <p:sldId id="301" r:id="rId7"/>
    <p:sldId id="352" r:id="rId8"/>
    <p:sldId id="302" r:id="rId9"/>
    <p:sldId id="303" r:id="rId10"/>
    <p:sldId id="304" r:id="rId11"/>
    <p:sldId id="305" r:id="rId12"/>
    <p:sldId id="306" r:id="rId13"/>
    <p:sldId id="353" r:id="rId14"/>
    <p:sldId id="354" r:id="rId15"/>
    <p:sldId id="307" r:id="rId16"/>
    <p:sldId id="308" r:id="rId17"/>
    <p:sldId id="309" r:id="rId18"/>
    <p:sldId id="311" r:id="rId19"/>
    <p:sldId id="312" r:id="rId20"/>
    <p:sldId id="313" r:id="rId21"/>
    <p:sldId id="314" r:id="rId22"/>
    <p:sldId id="349" r:id="rId23"/>
    <p:sldId id="351" r:id="rId2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5C"/>
    <a:srgbClr val="00003B"/>
    <a:srgbClr val="00007D"/>
    <a:srgbClr val="00002B"/>
    <a:srgbClr val="000094"/>
    <a:srgbClr val="005493"/>
    <a:srgbClr val="B50069"/>
    <a:srgbClr val="FF0066"/>
    <a:srgbClr val="777777"/>
    <a:srgbClr val="39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 varScale="1">
        <p:scale>
          <a:sx n="85" d="100"/>
          <a:sy n="85" d="100"/>
        </p:scale>
        <p:origin x="18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3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>
                <a:latin typeface="Book Antiqua" charset="0"/>
              </a:rPr>
              <a:t>Computing Fundamentals with C++</a:t>
            </a:r>
            <a:r>
              <a:rPr lang="en-US" altLang="en-US" sz="1100">
                <a:latin typeface="Book Antiqua" charset="0"/>
              </a:rPr>
              <a:t>, Object-Oriented Programming and Design, 2nd Edition  Rick Mercer, 1999  Franklin, Beedle, and Associates</a:t>
            </a:r>
          </a:p>
        </p:txBody>
      </p:sp>
    </p:spTree>
    <p:extLst>
      <p:ext uri="{BB962C8B-B14F-4D97-AF65-F5344CB8AC3E}">
        <p14:creationId xmlns:p14="http://schemas.microsoft.com/office/powerpoint/2010/main" val="201328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4395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83E1C37-28E1-7547-B619-D6C7C2D0C5AF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7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3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8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sz="360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395288" indent="-280988"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>
              <a:buFont typeface="Arial" charset="0"/>
              <a:buChar char="•"/>
              <a:defRPr sz="2400"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>
              <a:buFont typeface="Arial" charset="0"/>
              <a:buChar char="•"/>
              <a:defRPr sz="200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162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8229600" cy="1333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828800"/>
            <a:ext cx="8839200" cy="4876800"/>
          </a:xfrm>
        </p:spPr>
        <p:txBody>
          <a:bodyPr/>
          <a:lstStyle>
            <a:lvl1pPr>
              <a:defRPr b="0" i="0">
                <a:latin typeface="Courier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0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429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Master title style enlarged a bit to allow for two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Second Level -- actually the first level 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0" kern="1200">
          <a:solidFill>
            <a:srgbClr val="001762"/>
          </a:solidFill>
          <a:latin typeface="Arial" charset="0"/>
          <a:ea typeface="Arial" charset="0"/>
          <a:cs typeface="Arial" charset="0"/>
        </a:defRPr>
      </a:lvl1pPr>
      <a:lvl2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2pPr>
      <a:lvl3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3pPr>
      <a:lvl4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4pPr>
      <a:lvl5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5pPr>
      <a:lvl6pPr marL="23383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6pPr>
      <a:lvl7pPr marL="27955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7pPr>
      <a:lvl8pPr marL="32527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8pPr>
      <a:lvl9pPr marL="37099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95288" indent="-2809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3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928688" indent="-3492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6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327150" indent="-2841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1766888" indent="-2333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16912" cy="139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3600" dirty="0"/>
              <a:t>Chapter 12 </a:t>
            </a:r>
            <a:br>
              <a:rPr lang="en-US" altLang="en-US" sz="3600" dirty="0"/>
            </a:br>
            <a:r>
              <a:rPr lang="en-US" altLang="en-US" sz="3600" dirty="0"/>
              <a:t>Pointers and Memory Management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2036762"/>
          </a:xfrm>
        </p:spPr>
        <p:txBody>
          <a:bodyPr/>
          <a:lstStyle/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3rd Edition</a:t>
            </a:r>
          </a:p>
          <a:p>
            <a:pPr algn="l"/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Computing Fundamentals with C++</a:t>
            </a:r>
          </a:p>
          <a:p>
            <a:pPr algn="l">
              <a:spcBef>
                <a:spcPts val="1200"/>
              </a:spcBef>
            </a:pP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4085" y="263826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229600" cy="1409700"/>
          </a:xfrm>
          <a:noFill/>
          <a:ln/>
        </p:spPr>
        <p:txBody>
          <a:bodyPr/>
          <a:lstStyle/>
          <a:p>
            <a:r>
              <a:rPr lang="en-US" altLang="en-US" dirty="0"/>
              <a:t>Defining Pointer Objects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The affect of this assignment</a:t>
            </a:r>
          </a:p>
          <a:p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sz="2200" b="0" dirty="0" err="1">
                <a:latin typeface="Courier Regular" charset="0"/>
              </a:rPr>
              <a:t>intPtr</a:t>
            </a:r>
            <a:r>
              <a:rPr lang="en-US" altLang="en-US" sz="2200" b="0" dirty="0">
                <a:latin typeface="Courier Regular" charset="0"/>
              </a:rPr>
              <a:t> = &amp;</a:t>
            </a:r>
            <a:r>
              <a:rPr lang="en-US" altLang="en-US" sz="2200" b="0" dirty="0" err="1">
                <a:latin typeface="Courier Regular" charset="0"/>
              </a:rPr>
              <a:t>anInt</a:t>
            </a:r>
            <a:r>
              <a:rPr lang="en-US" altLang="en-US" sz="2200" b="0" dirty="0">
                <a:latin typeface="Courier Regular" charset="0"/>
              </a:rPr>
              <a:t>;</a:t>
            </a:r>
          </a:p>
          <a:p>
            <a:pPr lvl="1">
              <a:buFont typeface="Wingdings" charset="2"/>
              <a:buNone/>
            </a:pPr>
            <a:r>
              <a:rPr lang="en-US" altLang="en-US" dirty="0"/>
              <a:t>	is represented graphically like this:</a:t>
            </a:r>
          </a:p>
          <a:p>
            <a:pPr lvl="1">
              <a:buFont typeface="Wingdings" charset="2"/>
              <a:buNone/>
            </a:pPr>
            <a:r>
              <a:rPr lang="en-US" altLang="en-US" dirty="0"/>
              <a:t>                       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anInt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buFont typeface="Wingdings" charset="2"/>
              <a:buNone/>
            </a:pPr>
            <a:endParaRPr lang="en-US" altLang="en-US" dirty="0"/>
          </a:p>
          <a:p>
            <a:pPr lvl="1">
              <a:buFont typeface="Wingdings" charset="2"/>
              <a:buNone/>
            </a:pPr>
            <a:endParaRPr lang="en-US" altLang="en-US" dirty="0"/>
          </a:p>
          <a:p>
            <a:pPr lvl="1"/>
            <a:r>
              <a:rPr lang="en-US" altLang="en-US" dirty="0"/>
              <a:t>Now </a:t>
            </a:r>
            <a:r>
              <a:rPr lang="en-US" altLang="en-US" sz="2800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r>
              <a:rPr lang="en-US" altLang="en-US" dirty="0"/>
              <a:t> is defined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49550" y="3968750"/>
            <a:ext cx="7493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282950" y="4273550"/>
            <a:ext cx="825500" cy="215900"/>
          </a:xfrm>
          <a:prstGeom prst="rightArrow">
            <a:avLst>
              <a:gd name="adj1" fmla="val 50000"/>
              <a:gd name="adj2" fmla="val 19119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121150" y="3968750"/>
            <a:ext cx="892175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267200" y="4098925"/>
            <a:ext cx="73898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latin typeface="Courier Regular" charset="0"/>
              </a:rPr>
              <a:t>123</a:t>
            </a:r>
            <a:endParaRPr lang="en-US" altLang="en-US" dirty="0">
              <a:solidFill>
                <a:schemeClr val="tx2"/>
              </a:solidFill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07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>
                <a:latin typeface="Courier Regular" charset="0"/>
              </a:rPr>
              <a:t/>
            </a:r>
            <a:br>
              <a:rPr lang="en-US" altLang="en-US" dirty="0">
                <a:latin typeface="Courier Regular" charset="0"/>
              </a:rPr>
            </a:br>
            <a:endParaRPr lang="en-US" altLang="en-US" dirty="0">
              <a:latin typeface="Courier Regular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7244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We can change the value of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anInt</a:t>
            </a:r>
            <a:r>
              <a:rPr lang="en-US" altLang="en-US" dirty="0"/>
              <a:t> indirectly with the dereference operator </a:t>
            </a:r>
            <a:r>
              <a:rPr lang="en-US" altLang="en-US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*</a:t>
            </a:r>
          </a:p>
          <a:p>
            <a:endParaRPr lang="en-US" altLang="en-US" sz="1200" b="0" dirty="0">
              <a:latin typeface="Courier Regular" charset="0"/>
            </a:endParaRPr>
          </a:p>
          <a:p>
            <a:r>
              <a:rPr lang="en-US" altLang="en-US" b="0" dirty="0">
                <a:latin typeface="Courier Regular" charset="0"/>
              </a:rPr>
              <a:t>	*</a:t>
            </a:r>
            <a:r>
              <a:rPr lang="en-US" altLang="en-US" b="0" dirty="0" err="1">
                <a:latin typeface="Courier Regular" charset="0"/>
              </a:rPr>
              <a:t>intPtr</a:t>
            </a:r>
            <a:r>
              <a:rPr lang="en-US" altLang="en-US" b="0" dirty="0">
                <a:latin typeface="Courier Regular" charset="0"/>
              </a:rPr>
              <a:t> = 97;  // The same as </a:t>
            </a:r>
            <a:r>
              <a:rPr lang="en-US" altLang="en-US" b="0" dirty="0" err="1">
                <a:latin typeface="Courier Regular" charset="0"/>
              </a:rPr>
              <a:t>anInt</a:t>
            </a:r>
            <a:r>
              <a:rPr lang="en-US" altLang="en-US" b="0" dirty="0">
                <a:latin typeface="Courier Regular" charset="0"/>
              </a:rPr>
              <a:t> = </a:t>
            </a:r>
            <a:r>
              <a:rPr lang="en-US" altLang="en-US" b="0" dirty="0" smtClean="0">
                <a:latin typeface="Courier Regular" charset="0"/>
              </a:rPr>
              <a:t>97</a:t>
            </a:r>
            <a:endParaRPr lang="en-US" altLang="en-US" b="0" dirty="0">
              <a:latin typeface="Courier Regular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dirty="0"/>
              <a:t>Now both objects are </a:t>
            </a:r>
            <a:r>
              <a:rPr lang="en-US" altLang="en-US" dirty="0" smtClean="0"/>
              <a:t>defined</a:t>
            </a:r>
            <a:endParaRPr lang="en-US" altLang="en-US" dirty="0"/>
          </a:p>
          <a:p>
            <a:endParaRPr lang="en-US" altLang="en-US" b="0" dirty="0">
              <a:latin typeface="Courier Regular" charset="0"/>
            </a:endParaRPr>
          </a:p>
          <a:p>
            <a:endParaRPr lang="en-US" altLang="en-US" b="0" dirty="0">
              <a:latin typeface="Courier Regular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01750" y="4518025"/>
            <a:ext cx="825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050925" y="4038600"/>
            <a:ext cx="126316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dirty="0">
                <a:solidFill>
                  <a:schemeClr val="tx2"/>
                </a:solidFill>
                <a:latin typeface="Courier Regular" charset="0"/>
              </a:rPr>
              <a:t> </a:t>
            </a:r>
            <a:r>
              <a:rPr lang="en-US" altLang="en-US" sz="2000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endParaRPr lang="en-US" altLang="en-US" sz="2000" dirty="0">
              <a:solidFill>
                <a:schemeClr val="tx2"/>
              </a:solidFill>
              <a:latin typeface="Courier Regular" charset="0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911350" y="4822825"/>
            <a:ext cx="825500" cy="215900"/>
          </a:xfrm>
          <a:prstGeom prst="rightArrow">
            <a:avLst>
              <a:gd name="adj1" fmla="val 50000"/>
              <a:gd name="adj2" fmla="val 19119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749550" y="4518025"/>
            <a:ext cx="9017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651125" y="4038600"/>
            <a:ext cx="250228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dirty="0" err="1">
                <a:solidFill>
                  <a:schemeClr val="tx2"/>
                </a:solidFill>
                <a:latin typeface="Courier Regular" charset="0"/>
              </a:rPr>
              <a:t>anInt</a:t>
            </a:r>
            <a:r>
              <a:rPr lang="en-US" altLang="en-US" sz="2000" dirty="0">
                <a:solidFill>
                  <a:schemeClr val="tx2"/>
                </a:solidFill>
                <a:ea typeface="Times New Roman" charset="0"/>
                <a:cs typeface="Times New Roman" charset="0"/>
              </a:rPr>
              <a:t>  or  </a:t>
            </a:r>
            <a:r>
              <a:rPr lang="en-US" altLang="en-US" sz="2000" dirty="0">
                <a:solidFill>
                  <a:schemeClr val="tx2"/>
                </a:solidFill>
                <a:latin typeface="Courier Regular" charset="0"/>
              </a:rPr>
              <a:t>*</a:t>
            </a:r>
            <a:r>
              <a:rPr lang="en-US" altLang="en-US" sz="2000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endParaRPr lang="en-US" altLang="en-US" sz="2000" dirty="0">
              <a:solidFill>
                <a:schemeClr val="tx2"/>
              </a:solidFill>
              <a:latin typeface="Courier Regular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032125" y="4648200"/>
            <a:ext cx="55463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97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marL="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600" i="0" kern="1200">
                <a:solidFill>
                  <a:srgbClr val="001762"/>
                </a:solidFill>
                <a:latin typeface="Arial" charset="0"/>
                <a:ea typeface="Arial" charset="0"/>
                <a:cs typeface="Arial" charset="0"/>
              </a:defRPr>
            </a:lvl1pPr>
            <a:lvl2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2pPr>
            <a:lvl3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3pPr>
            <a:lvl4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4pPr>
            <a:lvl5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5pPr>
            <a:lvl6pPr marL="23383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6pPr>
            <a:lvl7pPr marL="27955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7pPr>
            <a:lvl8pPr marL="32527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8pPr>
            <a:lvl9pPr marL="37099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The State of  Pointers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84796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dereference  Operator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7696200" cy="18288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The following code displays 97 and 96</a:t>
            </a:r>
          </a:p>
          <a:p>
            <a:pPr>
              <a:spcBef>
                <a:spcPts val="600"/>
              </a:spcBef>
            </a:pPr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b="0" dirty="0" err="1">
                <a:latin typeface="Courier Regular" charset="0"/>
              </a:rPr>
              <a:t>cout</a:t>
            </a:r>
            <a:r>
              <a:rPr lang="en-US" altLang="en-US" b="0" dirty="0">
                <a:latin typeface="Courier Regular" charset="0"/>
              </a:rPr>
              <a:t> &lt;&lt; (*</a:t>
            </a:r>
            <a:r>
              <a:rPr lang="en-US" altLang="en-US" b="0" dirty="0" err="1">
                <a:latin typeface="Courier Regular" charset="0"/>
              </a:rPr>
              <a:t>intPtr</a:t>
            </a:r>
            <a:r>
              <a:rPr lang="en-US" altLang="en-US" b="0" dirty="0">
                <a:latin typeface="Courier Regular" charset="0"/>
              </a:rPr>
              <a:t>) &lt;&lt; (*intPtr-1) &lt;&lt; </a:t>
            </a:r>
            <a:r>
              <a:rPr lang="en-US" altLang="en-US" b="0" dirty="0" err="1">
                <a:latin typeface="Courier Regular" charset="0"/>
              </a:rPr>
              <a:t>endl</a:t>
            </a:r>
            <a:r>
              <a:rPr lang="en-US" altLang="en-US" b="0" dirty="0">
                <a:latin typeface="Courier Regular" charset="0"/>
              </a:rPr>
              <a:t>; </a:t>
            </a:r>
          </a:p>
          <a:p>
            <a:pPr lvl="1"/>
            <a:r>
              <a:rPr lang="en-US" altLang="en-US" dirty="0"/>
              <a:t>This code changes 97 to 98</a:t>
            </a:r>
          </a:p>
          <a:p>
            <a:pPr>
              <a:spcBef>
                <a:spcPts val="600"/>
              </a:spcBef>
            </a:pPr>
            <a:r>
              <a:rPr lang="en-US" altLang="en-US" b="0" dirty="0">
                <a:latin typeface="Courier Regular" charset="0"/>
              </a:rPr>
              <a:t>   *</a:t>
            </a:r>
            <a:r>
              <a:rPr lang="en-US" altLang="en-US" b="0" dirty="0" err="1">
                <a:latin typeface="Courier Regular" charset="0"/>
              </a:rPr>
              <a:t>intPtr</a:t>
            </a:r>
            <a:r>
              <a:rPr lang="en-US" altLang="en-US" b="0" dirty="0">
                <a:latin typeface="Courier Regular" charset="0"/>
              </a:rPr>
              <a:t> = *</a:t>
            </a:r>
            <a:r>
              <a:rPr lang="en-US" altLang="en-US" b="0" dirty="0" err="1">
                <a:latin typeface="Courier Regular" charset="0"/>
              </a:rPr>
              <a:t>intPtr</a:t>
            </a:r>
            <a:r>
              <a:rPr lang="en-US" altLang="en-US" b="0" dirty="0">
                <a:latin typeface="Courier Regular" charset="0"/>
              </a:rPr>
              <a:t> + 1;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478088" y="2451100"/>
            <a:ext cx="7493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09800" y="1971675"/>
            <a:ext cx="129202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endParaRPr lang="en-US" altLang="en-US" dirty="0">
              <a:solidFill>
                <a:schemeClr val="tx2"/>
              </a:solidFill>
              <a:latin typeface="Courier Regular" charset="0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994025" y="2755900"/>
            <a:ext cx="825500" cy="215900"/>
          </a:xfrm>
          <a:prstGeom prst="rightArrow">
            <a:avLst>
              <a:gd name="adj1" fmla="val 50000"/>
              <a:gd name="adj2" fmla="val 19119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832225" y="2451100"/>
            <a:ext cx="1206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962400" y="1971675"/>
            <a:ext cx="110767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urier Regular" charset="0"/>
              </a:rPr>
              <a:t>anInt</a:t>
            </a:r>
            <a:endParaRPr lang="en-US" altLang="en-US" dirty="0">
              <a:solidFill>
                <a:schemeClr val="tx2"/>
              </a:solidFill>
              <a:latin typeface="Courier Regular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114800" y="2581275"/>
            <a:ext cx="55463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97</a:t>
            </a:r>
          </a:p>
        </p:txBody>
      </p:sp>
    </p:spTree>
    <p:extLst>
      <p:ext uri="{BB962C8B-B14F-4D97-AF65-F5344CB8AC3E}">
        <p14:creationId xmlns:p14="http://schemas.microsoft.com/office/powerpoint/2010/main" val="112787838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440A9-E865-49F1-960B-9D8E3867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B6CD2-9285-49C2-9696-D40999D54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0"/>
            <a:ext cx="7924800" cy="457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j-lt"/>
              </a:rPr>
              <a:t>The </a:t>
            </a:r>
            <a:r>
              <a:rPr lang="en-US" sz="2800" b="0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sz="2800" b="0" dirty="0">
                <a:latin typeface="+mj-lt"/>
              </a:rPr>
              <a:t> operator has different meanings depending on how you use it.</a:t>
            </a:r>
          </a:p>
          <a:p>
            <a:pPr marL="738188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When you use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sz="2600" dirty="0">
                <a:latin typeface="+mj-lt"/>
              </a:rPr>
              <a:t> to create a variable, you are creating a </a:t>
            </a:r>
            <a:r>
              <a:rPr lang="en-US" sz="2600" i="1" dirty="0">
                <a:latin typeface="+mj-lt"/>
              </a:rPr>
              <a:t>reference</a:t>
            </a:r>
          </a:p>
          <a:p>
            <a:pPr marL="738188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When you use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sz="2600" dirty="0">
                <a:latin typeface="+mj-lt"/>
              </a:rPr>
              <a:t> in front of an existing variable the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sz="2600" dirty="0">
                <a:latin typeface="+mj-lt"/>
              </a:rPr>
              <a:t> is called the </a:t>
            </a:r>
            <a:r>
              <a:rPr lang="en-US" altLang="en-US" sz="2600" i="1" dirty="0"/>
              <a:t>address-of operator </a:t>
            </a:r>
            <a:r>
              <a:rPr lang="en-US" sz="2600" dirty="0">
                <a:latin typeface="+mj-lt"/>
              </a:rPr>
              <a:t> and returns the address of the variable and not the value stored in the variable</a:t>
            </a:r>
            <a:endParaRPr lang="en-US" sz="2600" b="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546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440A9-E865-49F1-960B-9D8E3867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dirty="0" smtClean="0"/>
              <a:t> </a:t>
            </a:r>
            <a:r>
              <a:rPr lang="en-US" dirty="0"/>
              <a:t>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B6CD2-9285-49C2-9696-D40999D54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114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j-lt"/>
              </a:rPr>
              <a:t>The </a:t>
            </a:r>
            <a:r>
              <a:rPr lang="en-US" sz="2800" b="0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sz="2800" b="0" dirty="0">
                <a:latin typeface="+mj-lt"/>
              </a:rPr>
              <a:t> operator also has different meanings depending on how you use it.</a:t>
            </a:r>
          </a:p>
          <a:p>
            <a:pPr marL="738188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When you use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sz="2600" dirty="0"/>
              <a:t> to create a variable, you are creating a pointer</a:t>
            </a:r>
          </a:p>
          <a:p>
            <a:pPr marL="738188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When you use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sz="2600" dirty="0"/>
              <a:t> in front of an existing pointer, you get the value stored at the address the pointer contains and not the address stored in the pointer</a:t>
            </a:r>
          </a:p>
          <a:p>
            <a:pPr marL="738188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The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sz="2600" dirty="0"/>
              <a:t> is also used in math operations when between numeric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4909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Address-of and Dereference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What is the output generated by this program? </a:t>
            </a:r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using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*p1, *p2;</a:t>
            </a:r>
          </a:p>
          <a:p>
            <a:r>
              <a:rPr lang="hu-HU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hu-HU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hu-HU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n1, n2;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p1 = &amp;n1;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*p1 = 5;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n2 = 10;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p2 = &amp;n2;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n1 &lt;&lt; 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 "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*p1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n2 &lt;&lt; 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 "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*p2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}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739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Pointers to Objects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4433455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Pointers can also store the addresses of objects with more than one value</a:t>
            </a:r>
          </a:p>
          <a:p>
            <a:pPr lvl="1"/>
            <a:r>
              <a:rPr lang="en-US" altLang="en-US" dirty="0"/>
              <a:t>Because function calls have a higher precedence than dereferencing, </a:t>
            </a:r>
            <a:r>
              <a:rPr lang="en-US" dirty="0"/>
              <a:t>override the priority scheme by wrapping the pointer dereference in parentheses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anAcct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"Ashley"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123.45);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&amp;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anAcct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(*</a:t>
            </a:r>
            <a:r>
              <a:rPr lang="mr-IN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mr-IN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.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deposit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(123.43);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(*</a:t>
            </a:r>
            <a:r>
              <a:rPr lang="mr-IN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mr-IN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.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getBalance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246.88</a:t>
            </a:r>
            <a:r>
              <a:rPr lang="en-US" b="0" dirty="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046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Arrow Operator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-&gt;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33455"/>
          </a:xfrm>
          <a:noFill/>
          <a:ln/>
        </p:spPr>
        <p:txBody>
          <a:bodyPr/>
          <a:lstStyle/>
          <a:p>
            <a:pPr lvl="1"/>
            <a:r>
              <a:rPr lang="en-US" dirty="0"/>
              <a:t>C++ also has an arrow operator to send message to object via its address (location in memory)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anAcct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"Ashley"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123.45);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&amp;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anAcct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en-US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-&gt;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deposit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(123.43);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bp</a:t>
            </a:r>
            <a:r>
              <a:rPr lang="en-US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-&gt;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getBalance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246.88</a:t>
            </a:r>
            <a:r>
              <a:rPr lang="en-US" b="0" dirty="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000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The Primitive C Array</a:t>
            </a:r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672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C++ has primitive arrays</a:t>
            </a:r>
          </a:p>
          <a:p>
            <a:r>
              <a:rPr lang="en-US" sz="1800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>
                <a:solidFill>
                  <a:srgbClr val="005032"/>
                </a:solidFill>
                <a:latin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myFriends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[20];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store up to 20 strings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x[100];       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store up to 100 numbers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There is no range checking with these</a:t>
            </a:r>
          </a:p>
        </p:txBody>
      </p:sp>
    </p:spTree>
    <p:extLst>
      <p:ext uri="{BB962C8B-B14F-4D97-AF65-F5344CB8AC3E}">
        <p14:creationId xmlns:p14="http://schemas.microsoft.com/office/powerpoint/2010/main" val="154714764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Compare C arrays to vector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30000"/>
              </p:ext>
            </p:extLst>
          </p:nvPr>
        </p:nvGraphicFramePr>
        <p:xfrm>
          <a:off x="76200" y="1506824"/>
          <a:ext cx="8991600" cy="5198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9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70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1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Difference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 Example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 Array Example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02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vectors can initialize all vector elements at construction; arrays cannot.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vector &lt;</a:t>
                      </a: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int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&gt; x(100, 0);</a:t>
                      </a:r>
                      <a:endParaRPr lang="en-US" sz="1800" b="0" i="0" dirty="0">
                        <a:effectLst/>
                        <a:latin typeface="Courier Regular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GB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 elements are 0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500" b="0" i="0" dirty="0">
                          <a:effectLst/>
                          <a:latin typeface="Courier Regular" charset="0"/>
                        </a:rPr>
                        <a:t> 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Adobe Garamond Pro" charset="0"/>
                        <a:ea typeface="Times New Roman" charset="0"/>
                        <a:cs typeface="Adobe Garamond Pro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500" b="0" i="0" dirty="0" err="1">
                          <a:effectLst/>
                          <a:latin typeface="Courier Regular" charset="0"/>
                        </a:rPr>
                        <a:t>int</a:t>
                      </a:r>
                      <a:r>
                        <a:rPr lang="en-GB" sz="1500" b="0" i="0" dirty="0">
                          <a:effectLst/>
                          <a:latin typeface="Courier Regular" charset="0"/>
                        </a:rPr>
                        <a:t> x[100];</a:t>
                      </a:r>
                      <a:endParaRPr lang="en-US" sz="1500" b="0" i="0" dirty="0">
                        <a:effectLst/>
                        <a:latin typeface="Courier Regular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0" i="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 garbage</a:t>
                      </a:r>
                      <a:endParaRPr lang="en-US" sz="2000" b="0" i="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500" b="0" i="0" dirty="0">
                          <a:effectLst/>
                          <a:latin typeface="Courier Regular" charset="0"/>
                        </a:rPr>
                        <a:t> 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Adobe Garamond Pro" charset="0"/>
                        <a:ea typeface="Times New Roman" charset="0"/>
                        <a:cs typeface="Adobe Garamond Pro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02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vectors can be easily resized at runtime; arrays take a lot more work.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int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 n;</a:t>
                      </a:r>
                      <a:endParaRPr lang="en-US" sz="1800" b="0" i="0" dirty="0">
                        <a:effectLst/>
                        <a:latin typeface="Courier Regular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cin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 &gt;&gt; n;</a:t>
                      </a:r>
                      <a:endParaRPr lang="en-US" sz="1800" b="0" i="0" dirty="0">
                        <a:effectLst/>
                        <a:latin typeface="Courier Regular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x.resize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(n);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dobe Garamond Pro" charset="0"/>
                        <a:ea typeface="Times New Roman" charset="0"/>
                        <a:cs typeface="Adobe Garamond Pro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Can "grow" an array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with</a:t>
                      </a:r>
                      <a:r>
                        <a:rPr lang="en-GB" sz="2000" baseline="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more code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02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vectors can be made to prevent out-of-range subscripts.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You are told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something is wrong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cin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 &gt;&gt; </a:t>
                      </a: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x.at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(100);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dobe Garamond Pro" charset="0"/>
                        <a:ea typeface="Times New Roman" charset="0"/>
                        <a:cs typeface="Adobe Garamond Pro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0" i="0" baseline="0" dirty="0">
                          <a:effectLst/>
                          <a:latin typeface="Times New Roman" charset="0"/>
                        </a:rPr>
                        <a:t>Destroys other </a:t>
                      </a:r>
                      <a:r>
                        <a:rPr lang="en-US" sz="2000" b="0" i="0" baseline="0" dirty="0">
                          <a:effectLst/>
                          <a:latin typeface="Times New Roman" charset="0"/>
                        </a:rPr>
                        <a:t>memory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 err="1">
                          <a:effectLst/>
                          <a:latin typeface="Courier Regular" charset="0"/>
                        </a:rPr>
                        <a:t>cin</a:t>
                      </a: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 &gt;&gt; x[100];</a:t>
                      </a:r>
                      <a:endParaRPr lang="en-US" sz="1800" b="0" i="0" dirty="0">
                        <a:effectLst/>
                        <a:latin typeface="Courier Regular" charset="0"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500" b="0" i="0" dirty="0">
                          <a:effectLst/>
                          <a:latin typeface="Courier Regular" charset="0"/>
                        </a:rPr>
                        <a:t> 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Adobe Garamond Pro" charset="0"/>
                        <a:ea typeface="Times New Roman" charset="0"/>
                        <a:cs typeface="Adobe Garamond Pro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02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vectors require an </a:t>
                      </a:r>
                      <a:r>
                        <a:rPr lang="en-GB" sz="180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#include</a:t>
                      </a:r>
                      <a:r>
                        <a:rPr lang="en-GB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primitive, built-in arrays do not.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800" b="0" i="0" dirty="0">
                          <a:effectLst/>
                          <a:latin typeface="Courier Regular" charset="0"/>
                        </a:rPr>
                        <a:t>#include &lt;vector&gt;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dobe Garamond Pro" charset="0"/>
                        <a:ea typeface="Times New Roman" charset="0"/>
                        <a:cs typeface="Adobe Garamond Pro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0" i="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 </a:t>
                      </a:r>
                      <a:r>
                        <a:rPr lang="en-GB" sz="2000" b="0" i="0" dirty="0"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#include</a:t>
                      </a:r>
                      <a:r>
                        <a:rPr lang="en-GB" sz="2000" b="0" i="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required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0800" marR="50800" marT="50800" marB="5080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7430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2900"/>
            <a:ext cx="8229600" cy="1333500"/>
          </a:xfrm>
        </p:spPr>
        <p:txBody>
          <a:bodyPr/>
          <a:lstStyle/>
          <a:p>
            <a:r>
              <a:rPr lang="en-US" altLang="en-US" dirty="0"/>
              <a:t>Goals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458200" cy="464820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buSzPct val="80000"/>
              <a:buFont typeface="Arial" charset="0"/>
              <a:buChar char="•"/>
            </a:pPr>
            <a:r>
              <a:rPr lang="en-GB" sz="2800" b="0" dirty="0">
                <a:latin typeface="Times New Roman" charset="0"/>
                <a:ea typeface="Times New Roman" charset="0"/>
                <a:cs typeface="Times New Roman" charset="0"/>
              </a:rPr>
              <a:t>Understand pointers store addresses of other objects</a:t>
            </a: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spcBef>
                <a:spcPts val="800"/>
              </a:spcBef>
              <a:buSzPct val="80000"/>
              <a:buFont typeface="Arial" charset="0"/>
              <a:buChar char="•"/>
            </a:pPr>
            <a:r>
              <a:rPr lang="en-GB" sz="2800" b="0" dirty="0">
                <a:latin typeface="Times New Roman" charset="0"/>
                <a:ea typeface="Times New Roman" charset="0"/>
                <a:cs typeface="Times New Roman" charset="0"/>
              </a:rPr>
              <a:t>Use primitive C++ arrays with no range checking</a:t>
            </a: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spcBef>
                <a:spcPts val="800"/>
              </a:spcBef>
              <a:buSzPct val="80000"/>
              <a:buFont typeface="Arial" charset="0"/>
              <a:buChar char="•"/>
            </a:pPr>
            <a:r>
              <a:rPr lang="en-GB" sz="2800" b="0" dirty="0">
                <a:latin typeface="Times New Roman" charset="0"/>
                <a:ea typeface="Times New Roman" charset="0"/>
                <a:cs typeface="Times New Roman" charset="0"/>
              </a:rPr>
              <a:t>Use several methods for initializing pointers</a:t>
            </a: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spcBef>
                <a:spcPts val="800"/>
              </a:spcBef>
              <a:buSzPct val="80000"/>
              <a:buFont typeface="Arial" charset="0"/>
              <a:buChar char="•"/>
            </a:pPr>
            <a:r>
              <a:rPr lang="en-GB" sz="2800" b="0" dirty="0">
                <a:latin typeface="Times New Roman" charset="0"/>
                <a:ea typeface="Times New Roman" charset="0"/>
                <a:cs typeface="Times New Roman" charset="0"/>
              </a:rPr>
              <a:t>Use the </a:t>
            </a:r>
            <a:r>
              <a:rPr lang="en-GB" sz="2800" b="0" dirty="0"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GB" sz="2800" b="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GB" sz="2800" b="0" dirty="0">
                <a:latin typeface="Courier" charset="0"/>
                <a:ea typeface="Courier" charset="0"/>
                <a:cs typeface="Courier" charset="0"/>
              </a:rPr>
              <a:t>delete</a:t>
            </a:r>
            <a:r>
              <a:rPr lang="en-GB" sz="2800" b="0" dirty="0">
                <a:latin typeface="Times New Roman" charset="0"/>
                <a:ea typeface="Times New Roman" charset="0"/>
                <a:cs typeface="Times New Roman" charset="0"/>
              </a:rPr>
              <a:t> operators for memory management</a:t>
            </a:r>
            <a:endParaRPr lang="en-US" sz="28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0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66700"/>
            <a:ext cx="8229600" cy="1333500"/>
          </a:xfrm>
        </p:spPr>
        <p:txBody>
          <a:bodyPr/>
          <a:lstStyle/>
          <a:p>
            <a:r>
              <a:rPr lang="en-US" altLang="en-US" dirty="0"/>
              <a:t>The Array/Pointer Connection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648200"/>
          </a:xfrm>
        </p:spPr>
        <p:txBody>
          <a:bodyPr/>
          <a:lstStyle/>
          <a:p>
            <a:pPr lvl="1"/>
            <a:r>
              <a:rPr lang="en-US" altLang="en-US" dirty="0"/>
              <a:t>A primitive array is actually a pointer</a:t>
            </a:r>
          </a:p>
          <a:p>
            <a:pPr lvl="2"/>
            <a:r>
              <a:rPr lang="en-US" altLang="en-US" dirty="0"/>
              <a:t>The array name is actually the memory location of the very first array element</a:t>
            </a:r>
          </a:p>
          <a:p>
            <a:pPr lvl="2"/>
            <a:r>
              <a:rPr lang="en-US" altLang="en-US" dirty="0"/>
              <a:t>Individual array elements are referenced like this</a:t>
            </a:r>
          </a:p>
          <a:p>
            <a:pPr>
              <a:spcBef>
                <a:spcPct val="2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Times New Roman" charset="0"/>
              </a:rPr>
              <a:t>         address of 1</a:t>
            </a:r>
            <a:r>
              <a:rPr lang="en-US" altLang="en-US" sz="2400" b="0" baseline="30000" dirty="0">
                <a:solidFill>
                  <a:schemeClr val="tx1"/>
                </a:solidFill>
                <a:latin typeface="Times New Roman" charset="0"/>
              </a:rPr>
              <a:t>st</a:t>
            </a:r>
            <a:r>
              <a:rPr lang="en-US" altLang="en-US" sz="2400" b="0" dirty="0">
                <a:solidFill>
                  <a:schemeClr val="tx1"/>
                </a:solidFill>
                <a:latin typeface="Times New Roman" charset="0"/>
              </a:rPr>
              <a:t> array element + ( subscript * size of 1 element)</a:t>
            </a:r>
            <a:endParaRPr lang="en-US" altLang="en-US" dirty="0">
              <a:latin typeface="Times New Roman" charset="0"/>
            </a:endParaRPr>
          </a:p>
          <a:p>
            <a:pPr lvl="1"/>
            <a:r>
              <a:rPr lang="en-US" altLang="en-US" dirty="0"/>
              <a:t>Arrays are automatically passed by reference when the parameter has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[]</a:t>
            </a:r>
          </a:p>
          <a:p>
            <a:pPr marL="579438" lvl="2" indent="0">
              <a:buNone/>
            </a:pPr>
            <a:r>
              <a:rPr lang="en-US" altLang="en-US" b="0" dirty="0">
                <a:latin typeface="Courier Regular" charset="0"/>
              </a:rPr>
              <a:t>void </a:t>
            </a:r>
            <a:r>
              <a:rPr lang="en-US" altLang="en-US" b="0" dirty="0" err="1">
                <a:latin typeface="Courier Regular" charset="0"/>
              </a:rPr>
              <a:t>init</a:t>
            </a:r>
            <a:r>
              <a:rPr lang="en-US" altLang="en-US" b="0" dirty="0">
                <a:latin typeface="Courier Regular" charset="0"/>
              </a:rPr>
              <a:t>(</a:t>
            </a:r>
            <a:r>
              <a:rPr lang="en-US" altLang="en-US" b="0" dirty="0" err="1">
                <a:latin typeface="Courier Regular" charset="0"/>
              </a:rPr>
              <a:t>int</a:t>
            </a:r>
            <a:r>
              <a:rPr lang="en-US" altLang="en-US" b="0" dirty="0">
                <a:latin typeface="Courier Regular" charset="0"/>
              </a:rPr>
              <a:t> x[], </a:t>
            </a:r>
            <a:r>
              <a:rPr lang="en-US" altLang="en-US" b="0" dirty="0" err="1">
                <a:latin typeface="Courier Regular" charset="0"/>
              </a:rPr>
              <a:t>int</a:t>
            </a:r>
            <a:r>
              <a:rPr lang="en-US" altLang="en-US" b="0" dirty="0">
                <a:latin typeface="Courier Regular" charset="0"/>
              </a:rPr>
              <a:t> &amp; n)  </a:t>
            </a:r>
          </a:p>
          <a:p>
            <a:r>
              <a:rPr lang="en-US" altLang="en-US" b="0" dirty="0">
                <a:solidFill>
                  <a:srgbClr val="B2B2B2"/>
                </a:solidFill>
                <a:latin typeface="Courier Regular" charset="0"/>
              </a:rPr>
              <a:t>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// Both x and n are reference parameters</a:t>
            </a:r>
          </a:p>
          <a:p>
            <a:endParaRPr lang="en-US" alt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29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parameters are reference parameters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/>
              <a:t>When passing arrays as parameters, you don't need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alt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en-US" altLang="en-US" dirty="0"/>
              <a:t> and </a:t>
            </a:r>
            <a:r>
              <a:rPr lang="en-US" altLang="en-US" sz="2400" dirty="0" err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anArray</a:t>
            </a:r>
            <a:r>
              <a:rPr lang="en-US" altLang="en-US" dirty="0"/>
              <a:t> reference the same array object</a:t>
            </a:r>
          </a:p>
          <a:p>
            <a:pPr marL="46038" lvl="1" indent="0">
              <a:lnSpc>
                <a:spcPct val="90000"/>
              </a:lnSpc>
              <a:buNone/>
            </a:pPr>
            <a:endParaRPr lang="en-US" altLang="en-US" dirty="0"/>
          </a:p>
          <a:p>
            <a:pPr marL="46038" lvl="1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68666" name="Rectangle 58"/>
          <p:cNvSpPr>
            <a:spLocks noChangeArrowheads="1"/>
          </p:cNvSpPr>
          <p:nvPr/>
        </p:nvSpPr>
        <p:spPr bwMode="auto">
          <a:xfrm>
            <a:off x="6270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8074025" y="6550025"/>
            <a:ext cx="17463" cy="3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0" name="Rectangle 62"/>
          <p:cNvSpPr>
            <a:spLocks noChangeArrowheads="1"/>
          </p:cNvSpPr>
          <p:nvPr/>
        </p:nvSpPr>
        <p:spPr bwMode="auto">
          <a:xfrm>
            <a:off x="8056563" y="6567488"/>
            <a:ext cx="34925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1" name="Rectangle 63"/>
          <p:cNvSpPr>
            <a:spLocks noChangeArrowheads="1"/>
          </p:cNvSpPr>
          <p:nvPr/>
        </p:nvSpPr>
        <p:spPr bwMode="auto">
          <a:xfrm>
            <a:off x="80565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2" name="Rectangle 64"/>
          <p:cNvSpPr>
            <a:spLocks noChangeArrowheads="1"/>
          </p:cNvSpPr>
          <p:nvPr/>
        </p:nvSpPr>
        <p:spPr bwMode="auto">
          <a:xfrm>
            <a:off x="80565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05100"/>
            <a:ext cx="8203799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27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Allocating Memory with New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029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Pointers can also be set with the C++ </a:t>
            </a:r>
            <a:r>
              <a:rPr 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US" dirty="0"/>
              <a:t> operator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code allocates a contiguous block of memory to store the state.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It also returns the address, or a pointer to the object</a:t>
            </a: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123;</a:t>
            </a:r>
          </a:p>
          <a:p>
            <a:pPr>
              <a:lnSpc>
                <a:spcPts val="2600"/>
              </a:lnSpc>
            </a:pP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*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123</a:t>
            </a:r>
            <a:endParaRPr 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This code allocates a new array </a:t>
            </a:r>
          </a:p>
          <a:p>
            <a:pPr>
              <a:spcBef>
                <a:spcPts val="600"/>
              </a:spcBef>
            </a:pP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GB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GB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GB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[10];</a:t>
            </a:r>
            <a:endParaRPr lang="en-US" altLang="en-US" sz="2200" b="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ts val="600"/>
              </a:spcBef>
            </a:pP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altLang="en-US" b="0" dirty="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8666" name="Rectangle 58"/>
          <p:cNvSpPr>
            <a:spLocks noChangeArrowheads="1"/>
          </p:cNvSpPr>
          <p:nvPr/>
        </p:nvSpPr>
        <p:spPr bwMode="auto">
          <a:xfrm>
            <a:off x="6270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8074025" y="6550025"/>
            <a:ext cx="17463" cy="3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0" name="Rectangle 62"/>
          <p:cNvSpPr>
            <a:spLocks noChangeArrowheads="1"/>
          </p:cNvSpPr>
          <p:nvPr/>
        </p:nvSpPr>
        <p:spPr bwMode="auto">
          <a:xfrm>
            <a:off x="8056563" y="6567488"/>
            <a:ext cx="34925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1" name="Rectangle 63"/>
          <p:cNvSpPr>
            <a:spLocks noChangeArrowheads="1"/>
          </p:cNvSpPr>
          <p:nvPr/>
        </p:nvSpPr>
        <p:spPr bwMode="auto">
          <a:xfrm>
            <a:off x="80565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2" name="Rectangle 64"/>
          <p:cNvSpPr>
            <a:spLocks noChangeArrowheads="1"/>
          </p:cNvSpPr>
          <p:nvPr/>
        </p:nvSpPr>
        <p:spPr bwMode="auto">
          <a:xfrm>
            <a:off x="80565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8664"/>
              </p:ext>
            </p:extLst>
          </p:nvPr>
        </p:nvGraphicFramePr>
        <p:xfrm>
          <a:off x="2362200" y="5867400"/>
          <a:ext cx="65532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5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0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68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>
                          <a:effectLst/>
                        </a:rPr>
                        <a:t>?</a:t>
                      </a:r>
                      <a:endParaRPr lang="en-US" sz="160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>
                          <a:effectLst/>
                        </a:rPr>
                        <a:t>?</a:t>
                      </a:r>
                      <a:endParaRPr lang="en-US" sz="160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6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[0]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[1]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[2]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[3]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[4]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[5]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[6]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[7]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[8]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800100" algn="l"/>
                        </a:tabLst>
                      </a:pPr>
                      <a:r>
                        <a:rPr lang="en-US" sz="1600" dirty="0">
                          <a:effectLst/>
                        </a:rPr>
                        <a:t>[9]</a:t>
                      </a:r>
                      <a:endParaRPr lang="en-US" sz="1600" dirty="0"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5867400"/>
            <a:ext cx="533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76400" y="6096000"/>
            <a:ext cx="685800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47136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delete</a:t>
            </a:r>
            <a:r>
              <a:rPr lang="en-US" altLang="en-US" dirty="0"/>
              <a:t> Operator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419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US" dirty="0"/>
              <a:t> allocates memory at runtime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delete</a:t>
            </a:r>
            <a:r>
              <a:rPr lang="en-US" dirty="0"/>
              <a:t> </a:t>
            </a:r>
            <a:r>
              <a:rPr lang="en-US" dirty="0" err="1"/>
              <a:t>deallocates</a:t>
            </a:r>
            <a:r>
              <a:rPr lang="en-US" dirty="0"/>
              <a:t> that memory to avoid memory leaks so it can be used by other new objects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General form for recycling memory</a:t>
            </a:r>
          </a:p>
          <a:p>
            <a:pPr>
              <a:spcBef>
                <a:spcPts val="1200"/>
              </a:spcBef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pointer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delete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[] </a:t>
            </a:r>
            <a:r>
              <a:rPr lang="en-US" b="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pointer-to-array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342900" indent="-342900">
              <a:buFont typeface="Arial" charset="0"/>
              <a:buChar char="•"/>
            </a:pP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342900" indent="-342900">
              <a:buSzPct val="80000"/>
              <a:buFont typeface="Arial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For the programs you write, you won't notice any difference by forgetting to delete</a:t>
            </a:r>
          </a:p>
          <a:p>
            <a:pPr marL="738188" lvl="1" indent="-342900"/>
            <a:r>
              <a:rPr lang="en-US" dirty="0"/>
              <a:t>In a future course with destructors, or in an internship or job, you probably will</a:t>
            </a:r>
            <a:endParaRPr lang="en-US" b="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8666" name="Rectangle 58"/>
          <p:cNvSpPr>
            <a:spLocks noChangeArrowheads="1"/>
          </p:cNvSpPr>
          <p:nvPr/>
        </p:nvSpPr>
        <p:spPr bwMode="auto">
          <a:xfrm>
            <a:off x="627063" y="6550025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3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Memory Considerations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6482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In addition to name, state, and operations, every object has an address, where the values are stored</a:t>
            </a:r>
          </a:p>
          <a:p>
            <a:pPr lvl="1"/>
            <a:r>
              <a:rPr lang="en-US" altLang="en-US" dirty="0"/>
              <a:t>Objects also have a lifetime beginning with construction to when they are no longer accessible</a:t>
            </a:r>
          </a:p>
          <a:p>
            <a:pPr lvl="1"/>
            <a:r>
              <a:rPr lang="en-US" altLang="en-US" dirty="0"/>
              <a:t>With the following initialization, we see that the name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charlie</a:t>
            </a:r>
            <a:r>
              <a:rPr lang="en-US" altLang="en-US" dirty="0"/>
              <a:t>, state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99</a:t>
            </a:r>
            <a:r>
              <a:rPr lang="en-US" altLang="en-US" dirty="0"/>
              <a:t>, and operations like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 = +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 &lt;&lt;</a:t>
            </a:r>
            <a:r>
              <a:rPr lang="en-US" altLang="en-US" dirty="0"/>
              <a:t> are known</a:t>
            </a:r>
          </a:p>
          <a:p>
            <a:endParaRPr lang="en-US" altLang="en-US" b="0" dirty="0">
              <a:latin typeface="Courier Regular" charset="0"/>
            </a:endParaRPr>
          </a:p>
          <a:p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charlie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= 99;</a:t>
            </a:r>
            <a:r>
              <a:rPr lang="en-US" alt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But where is 99 stored?</a:t>
            </a:r>
            <a:endParaRPr lang="en-US" altLang="en-US" b="0" dirty="0">
              <a:solidFill>
                <a:srgbClr val="B2B2B2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altLang="en-US" b="0" dirty="0">
              <a:solidFill>
                <a:srgbClr val="B2B2B2"/>
              </a:solidFill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485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Addresses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7244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An object's address is the actual memory location where the first byte of the object is stored</a:t>
            </a:r>
          </a:p>
          <a:p>
            <a:pPr lvl="1"/>
            <a:r>
              <a:rPr lang="en-US" altLang="en-US" dirty="0"/>
              <a:t>The actual memory location is something we have not needed to know about until now</a:t>
            </a:r>
          </a:p>
          <a:p>
            <a:pPr lvl="1"/>
            <a:r>
              <a:rPr lang="en-US" altLang="en-US" dirty="0"/>
              <a:t>We can't predict addresses, but </a:t>
            </a:r>
            <a:r>
              <a:rPr lang="en-US" altLang="en-US" dirty="0" err="1"/>
              <a:t>ints</a:t>
            </a:r>
            <a:r>
              <a:rPr lang="en-US" altLang="en-US" dirty="0"/>
              <a:t> are four bytes so two integers could have addresses 4 bytes apart</a:t>
            </a:r>
          </a:p>
          <a:p>
            <a:pPr marL="114300" lvl="1" indent="0">
              <a:buNone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alt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a = 123;</a:t>
            </a:r>
          </a:p>
          <a:p>
            <a:pPr marL="114300" lvl="1" indent="0">
              <a:buNone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b = 456</a:t>
            </a:r>
          </a:p>
          <a:p>
            <a:pPr>
              <a:spcBef>
                <a:spcPts val="600"/>
              </a:spcBef>
            </a:pPr>
            <a:r>
              <a:rPr lang="en-GB" dirty="0"/>
              <a:t>	</a:t>
            </a:r>
            <a:r>
              <a:rPr lang="en-GB" sz="2200" u="sng" dirty="0">
                <a:latin typeface="Times New Roman" charset="0"/>
                <a:ea typeface="Times New Roman" charset="0"/>
                <a:cs typeface="Times New Roman" charset="0"/>
              </a:rPr>
              <a:t>Address             Type		Name       	State</a:t>
            </a:r>
            <a:endParaRPr lang="en-US" sz="22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dirty="0"/>
              <a:t>	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6300	   	</a:t>
            </a:r>
            <a:r>
              <a:rPr lang="en-GB" b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		a		123	</a:t>
            </a:r>
            <a:endParaRPr lang="en-US" sz="32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 	6304		</a:t>
            </a:r>
            <a:r>
              <a:rPr lang="en-GB" b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GB" b="0" dirty="0">
                <a:latin typeface="Courier" charset="0"/>
                <a:ea typeface="Courier" charset="0"/>
                <a:cs typeface="Courier" charset="0"/>
              </a:rPr>
              <a:t>		b     	456</a:t>
            </a:r>
            <a:r>
              <a:rPr lang="en-GB" dirty="0"/>
              <a:t>	</a:t>
            </a:r>
            <a:endParaRPr lang="en-US" sz="3200" dirty="0"/>
          </a:p>
          <a:p>
            <a:pPr marL="1143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93343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Static and Dynamic Memory Allocation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4958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Some objects take a fixed amount of memory at </a:t>
            </a:r>
            <a:r>
              <a:rPr lang="en-US" altLang="en-US" dirty="0" err="1"/>
              <a:t>compiletime</a:t>
            </a:r>
            <a:r>
              <a:rPr lang="en-US" altLang="en-US" dirty="0"/>
              <a:t>: </a:t>
            </a:r>
          </a:p>
          <a:p>
            <a:pPr>
              <a:spcBef>
                <a:spcPts val="600"/>
              </a:spcBef>
            </a:pPr>
            <a:r>
              <a:rPr lang="en-US" altLang="en-US" sz="2200" b="0" dirty="0">
                <a:latin typeface="Courier Regular" charset="0"/>
              </a:rPr>
              <a:t>    </a:t>
            </a:r>
            <a:r>
              <a:rPr lang="en-US" altLang="en-US" sz="24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   </a:t>
            </a:r>
            <a:r>
              <a:rPr lang="en-US" sz="24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4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4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</a:p>
          <a:p>
            <a:pPr lvl="1"/>
            <a:r>
              <a:rPr lang="en-US" altLang="en-US" dirty="0"/>
              <a:t>Other objects require varying amounts of memory, which is allocated and deallocated dynamically, that is, at runtime, 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altLang="en-US" dirty="0"/>
              <a:t>  for example</a:t>
            </a:r>
          </a:p>
          <a:p>
            <a:pPr lvl="1"/>
            <a:r>
              <a:rPr lang="en-US" altLang="en-US" dirty="0"/>
              <a:t>We sometimes use pointers to allow for such </a:t>
            </a:r>
            <a:r>
              <a:rPr lang="en-US" altLang="en-US" i="1" dirty="0"/>
              <a:t>dynamic</a:t>
            </a:r>
            <a:r>
              <a:rPr lang="en-US" altLang="en-US" dirty="0"/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4087385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Pointers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44958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Pointer store addresses of other objects and are declared with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altLang="en-US" dirty="0"/>
              <a:t> as follows:</a:t>
            </a:r>
          </a:p>
          <a:p>
            <a:pPr lvl="1">
              <a:buFont typeface="Wingdings" charset="2"/>
              <a:buNone/>
            </a:pPr>
            <a:r>
              <a:rPr lang="en-US" altLang="en-US" i="1" dirty="0"/>
              <a:t>   class-name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*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i="1" dirty="0"/>
              <a:t>identifier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;</a:t>
            </a:r>
            <a:endParaRPr lang="en-US" altLang="en-US" b="1" dirty="0">
              <a:solidFill>
                <a:schemeClr val="accent2"/>
              </a:solidFill>
            </a:endParaRPr>
          </a:p>
          <a:p>
            <a:r>
              <a:rPr lang="en-US" altLang="en-US" sz="1000" b="0" dirty="0">
                <a:solidFill>
                  <a:schemeClr val="tx1"/>
                </a:solidFill>
                <a:latin typeface="Book Antiqua" charset="0"/>
              </a:rPr>
              <a:t> </a:t>
            </a:r>
          </a:p>
          <a:p>
            <a:r>
              <a:rPr lang="en-US" altLang="en-US" b="0" dirty="0">
                <a:solidFill>
                  <a:schemeClr val="tx1"/>
                </a:solidFill>
                <a:latin typeface="Book Antiqua" charset="0"/>
              </a:rPr>
              <a:t>     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>
                <a:latin typeface="Courier Regular" charset="0"/>
              </a:rPr>
              <a:t> </a:t>
            </a:r>
            <a:r>
              <a:rPr lang="en-US" altLang="en-US" b="0" dirty="0" err="1">
                <a:latin typeface="Courier Regular" charset="0"/>
              </a:rPr>
              <a:t>anInt</a:t>
            </a:r>
            <a:r>
              <a:rPr lang="en-US" altLang="en-US" b="0" dirty="0">
                <a:latin typeface="Courier Regular" charset="0"/>
              </a:rPr>
              <a:t> = 123;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The </a:t>
            </a:r>
            <a:r>
              <a:rPr lang="en-US" altLang="en-US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object is initialized</a:t>
            </a:r>
          </a:p>
          <a:p>
            <a:r>
              <a:rPr lang="en-US" altLang="en-US" b="0" dirty="0">
                <a:latin typeface="Courier Regular" charset="0"/>
              </a:rPr>
              <a:t> 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>
                <a:latin typeface="Courier Regular" charset="0"/>
              </a:rPr>
              <a:t>* </a:t>
            </a:r>
            <a:r>
              <a:rPr lang="en-US" altLang="en-US" b="0" dirty="0" err="1">
                <a:latin typeface="Courier Regular" charset="0"/>
              </a:rPr>
              <a:t>intPtr</a:t>
            </a:r>
            <a:r>
              <a:rPr lang="en-US" altLang="en-US" b="0" dirty="0">
                <a:latin typeface="Courier Regular" charset="0"/>
              </a:rPr>
              <a:t>;     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altLang="en-US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stores an address</a:t>
            </a:r>
          </a:p>
          <a:p>
            <a:pPr lvl="1"/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anInt</a:t>
            </a:r>
            <a:r>
              <a:rPr lang="en-US" altLang="en-US" dirty="0"/>
              <a:t> stores an </a:t>
            </a:r>
            <a:r>
              <a:rPr lang="en-US" altLang="en-US" dirty="0" smtClean="0"/>
              <a:t>integer value</a:t>
            </a:r>
            <a:endParaRPr lang="en-US" altLang="en-US" dirty="0"/>
          </a:p>
          <a:p>
            <a:pPr lvl="1"/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dirty="0"/>
              <a:t> stores the address of </a:t>
            </a:r>
            <a:r>
              <a:rPr lang="en-US" altLang="en-US" dirty="0" smtClean="0"/>
              <a:t>variable</a:t>
            </a:r>
            <a:endParaRPr lang="en-US" altLang="en-US" dirty="0"/>
          </a:p>
          <a:p>
            <a:pPr lvl="1"/>
            <a:r>
              <a:rPr lang="en-US" altLang="en-US" dirty="0"/>
              <a:t>So pointer objects may store the address of other objects</a:t>
            </a:r>
            <a:endParaRPr lang="en-US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168126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274AC-C84F-48C2-A726-577BA5869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smtClean="0"/>
              <a:t>Pointer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5E1E38-0D1A-427C-A49D-0F8FDA1D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648200"/>
          </a:xfrm>
        </p:spPr>
        <p:txBody>
          <a:bodyPr/>
          <a:lstStyle/>
          <a:p>
            <a:pPr marL="342900" indent="-342900">
              <a:buSzPct val="80000"/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+mj-lt"/>
              </a:rPr>
              <a:t>Pointer objects store the address of other objects which are the same type as the type of the pointer</a:t>
            </a:r>
          </a:p>
          <a:p>
            <a:pPr marL="342900" indent="-342900"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+mj-lt"/>
              </a:rPr>
              <a:t>An </a:t>
            </a:r>
            <a:r>
              <a:rPr lang="en-US" altLang="en-US" sz="2600" b="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800" b="0" dirty="0" smtClean="0">
                <a:latin typeface="+mj-lt"/>
              </a:rPr>
              <a:t> pointer </a:t>
            </a:r>
            <a:r>
              <a:rPr lang="en-US" altLang="en-US" sz="2800" b="0" dirty="0">
                <a:latin typeface="+mj-lt"/>
              </a:rPr>
              <a:t>hold an addresses to a </a:t>
            </a:r>
            <a:r>
              <a:rPr lang="en-US" altLang="en-US" sz="2600" b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800" b="0" dirty="0" smtClean="0">
                <a:latin typeface="+mj-lt"/>
              </a:rPr>
              <a:t> object</a:t>
            </a:r>
            <a:endParaRPr lang="en-US" altLang="en-US" b="0" dirty="0"/>
          </a:p>
          <a:p>
            <a:pPr>
              <a:buSzPct val="80000"/>
            </a:pP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intP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= 25;</a:t>
            </a:r>
          </a:p>
          <a:p>
            <a:pPr>
              <a:buSzPct val="80000"/>
            </a:pP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= &amp;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intP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indent="-342900">
              <a:lnSpc>
                <a:spcPts val="2400"/>
              </a:lnSpc>
              <a:spcBef>
                <a:spcPts val="2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+mj-lt"/>
              </a:rPr>
              <a:t>A </a:t>
            </a:r>
            <a:r>
              <a:rPr lang="en-US" altLang="en-US" sz="2600" b="0" dirty="0" smtClean="0"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2800" b="0" dirty="0" smtClean="0">
                <a:latin typeface="+mj-lt"/>
              </a:rPr>
              <a:t> pointer </a:t>
            </a:r>
            <a:r>
              <a:rPr lang="en-US" altLang="en-US" sz="2800" b="0" dirty="0">
                <a:latin typeface="+mj-lt"/>
              </a:rPr>
              <a:t>hold an addresses to a </a:t>
            </a:r>
            <a:r>
              <a:rPr lang="en-US" altLang="en-US" sz="2600" b="0" dirty="0" smtClean="0"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2800" b="0" dirty="0" smtClean="0"/>
              <a:t> </a:t>
            </a:r>
            <a:r>
              <a:rPr lang="en-US" altLang="en-US" b="0" dirty="0" smtClean="0"/>
              <a:t/>
            </a:r>
            <a:br>
              <a:rPr lang="en-US" altLang="en-US" b="0" dirty="0" smtClean="0"/>
            </a:br>
            <a:r>
              <a:rPr lang="en-US" altLang="en-US" b="0" dirty="0" smtClean="0"/>
              <a:t>   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double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doubleD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= 25.45;</a:t>
            </a:r>
          </a:p>
          <a:p>
            <a:pPr>
              <a:lnSpc>
                <a:spcPts val="2000"/>
              </a:lnSpc>
              <a:buSzPct val="80000"/>
            </a:pP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  double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doublePtr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= &amp;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doubleD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  <a:p>
            <a:pPr marL="342900" indent="-3429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+mj-lt"/>
              </a:rPr>
              <a:t>A </a:t>
            </a:r>
            <a:r>
              <a:rPr lang="en-US" altLang="en-US" sz="2800" b="0" dirty="0" smtClean="0">
                <a:latin typeface="Courier" charset="0"/>
                <a:ea typeface="Courier" charset="0"/>
                <a:cs typeface="Courier" charset="0"/>
              </a:rPr>
              <a:t>Grid</a:t>
            </a:r>
            <a:r>
              <a:rPr lang="en-US" altLang="en-US" sz="2800" b="0" dirty="0" smtClean="0">
                <a:latin typeface="+mj-lt"/>
              </a:rPr>
              <a:t> pointer </a:t>
            </a:r>
            <a:r>
              <a:rPr lang="en-US" altLang="en-US" sz="2800" b="0" dirty="0">
                <a:latin typeface="+mj-lt"/>
              </a:rPr>
              <a:t>hold an addresses to a </a:t>
            </a:r>
            <a:r>
              <a:rPr lang="en-US" altLang="en-US" sz="2800" b="0" dirty="0"/>
              <a:t>Grid </a:t>
            </a:r>
            <a:r>
              <a:rPr lang="en-US" altLang="en-US" sz="2800" b="0" dirty="0" smtClean="0">
                <a:latin typeface="+mj-lt"/>
              </a:rPr>
              <a:t>object</a:t>
            </a:r>
            <a:endParaRPr lang="en-US" altLang="en-US" b="0" dirty="0"/>
          </a:p>
          <a:p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  Grid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gridG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(5, 5, 0, 0, south);</a:t>
            </a:r>
          </a:p>
          <a:p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  Grid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*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gridPtr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= &amp;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gridG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  <a:p>
            <a:pPr lvl="1" indent="0">
              <a:buNone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7224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The State of  Pointers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5720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At this point, the value of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dirty="0"/>
              <a:t> may have or become one of these values</a:t>
            </a:r>
          </a:p>
          <a:p>
            <a:pPr lvl="2"/>
            <a:r>
              <a:rPr lang="en-US" altLang="en-US" dirty="0"/>
              <a:t>Undefined  (as </a:t>
            </a:r>
            <a:r>
              <a:rPr lang="en-US" altLang="en-US" sz="2400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r>
              <a:rPr lang="en-US" altLang="en-US" dirty="0"/>
              <a:t> exists above)</a:t>
            </a:r>
          </a:p>
          <a:p>
            <a:pPr lvl="2"/>
            <a:r>
              <a:rPr lang="en-US" altLang="en-US" dirty="0"/>
              <a:t>The special value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nullptr</a:t>
            </a:r>
            <a:r>
              <a:rPr lang="en-US" altLang="en-US" dirty="0"/>
              <a:t> to indicate the pointer points to nothing: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nullptr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lvl="2"/>
            <a:r>
              <a:rPr lang="en-US" altLang="en-US" dirty="0"/>
              <a:t>The address of the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/>
              <a:t> object: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intPtr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=&amp;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anInt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lvl="3"/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altLang="en-US" dirty="0"/>
              <a:t> means address of</a:t>
            </a:r>
          </a:p>
        </p:txBody>
      </p:sp>
    </p:spTree>
    <p:extLst>
      <p:ext uri="{BB962C8B-B14F-4D97-AF65-F5344CB8AC3E}">
        <p14:creationId xmlns:p14="http://schemas.microsoft.com/office/powerpoint/2010/main" val="68812261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724400"/>
          </a:xfrm>
          <a:noFill/>
          <a:ln/>
        </p:spPr>
        <p:txBody>
          <a:bodyPr/>
          <a:lstStyle/>
          <a:p>
            <a:pPr lvl="1"/>
            <a:r>
              <a:rPr lang="en-US" altLang="en-US" dirty="0"/>
              <a:t>Currently, we may depict the undefined value of </a:t>
            </a:r>
            <a:r>
              <a:rPr lang="en-US" altLang="en-US" sz="2800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r>
              <a:rPr lang="en-US" altLang="en-US" dirty="0"/>
              <a:t> as follows:</a:t>
            </a:r>
          </a:p>
          <a:p>
            <a:pPr lvl="3">
              <a:buFont typeface="Colonna MT" charset="0"/>
              <a:buNone/>
            </a:pPr>
            <a:r>
              <a:rPr lang="en-US" altLang="en-US" dirty="0"/>
              <a:t>                 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intPtr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lvl="3">
              <a:buFont typeface="Colonna MT" charset="0"/>
              <a:buNone/>
            </a:pPr>
            <a:endParaRPr lang="en-US" altLang="en-US" dirty="0"/>
          </a:p>
          <a:p>
            <a:pPr lvl="3">
              <a:buFont typeface="Colonna MT" charset="0"/>
              <a:buNone/>
            </a:pPr>
            <a:endParaRPr lang="en-US" altLang="en-US" dirty="0"/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&amp;</a:t>
            </a:r>
            <a:r>
              <a:rPr lang="en-US" altLang="en-US" dirty="0"/>
              <a:t> symbol is called the </a:t>
            </a:r>
            <a:r>
              <a:rPr lang="en-US" altLang="en-US" i="1" dirty="0"/>
              <a:t>address-of operator </a:t>
            </a:r>
            <a:r>
              <a:rPr lang="en-US" altLang="en-US" dirty="0"/>
              <a:t>when it precedes an existing object</a:t>
            </a:r>
          </a:p>
          <a:p>
            <a:pPr lvl="1"/>
            <a:r>
              <a:rPr lang="en-US" altLang="en-US" dirty="0"/>
              <a:t>This assignment returns the address of </a:t>
            </a:r>
            <a:r>
              <a:rPr lang="en-US" altLang="en-US" sz="2800" dirty="0" err="1">
                <a:solidFill>
                  <a:schemeClr val="tx2"/>
                </a:solidFill>
                <a:latin typeface="Courier Regular" charset="0"/>
              </a:rPr>
              <a:t>anInt</a:t>
            </a:r>
            <a:r>
              <a:rPr lang="en-US" altLang="en-US" dirty="0"/>
              <a:t> and stores that address into </a:t>
            </a:r>
            <a:r>
              <a:rPr lang="en-US" altLang="en-US" sz="2800" dirty="0" err="1">
                <a:solidFill>
                  <a:schemeClr val="tx2"/>
                </a:solidFill>
                <a:latin typeface="Courier Regular" charset="0"/>
              </a:rPr>
              <a:t>intPtr</a:t>
            </a:r>
            <a:r>
              <a:rPr lang="en-US" altLang="en-US" dirty="0"/>
              <a:t>:</a:t>
            </a:r>
          </a:p>
          <a:p>
            <a:r>
              <a:rPr lang="en-US" altLang="en-US" b="0" dirty="0">
                <a:latin typeface="Courier Regular" charset="0"/>
              </a:rPr>
              <a:t>   </a:t>
            </a:r>
            <a:r>
              <a:rPr lang="en-US" altLang="en-US" sz="2200" b="0" dirty="0" err="1">
                <a:latin typeface="Courier Regular" charset="0"/>
              </a:rPr>
              <a:t>intPtr</a:t>
            </a:r>
            <a:r>
              <a:rPr lang="en-US" altLang="en-US" sz="2200" b="0" dirty="0">
                <a:latin typeface="Courier Regular" charset="0"/>
              </a:rPr>
              <a:t> = &amp;</a:t>
            </a:r>
            <a:r>
              <a:rPr lang="en-US" altLang="en-US" sz="2200" b="0" dirty="0" err="1">
                <a:latin typeface="Courier Regular" charset="0"/>
              </a:rPr>
              <a:t>anInt</a:t>
            </a:r>
            <a:r>
              <a:rPr lang="en-US" altLang="en-US" sz="2200" b="0" dirty="0">
                <a:latin typeface="Courier Regular" charset="0"/>
              </a:rPr>
              <a:t>;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31055" y="3136900"/>
            <a:ext cx="11303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670300" y="3441700"/>
            <a:ext cx="825500" cy="215900"/>
          </a:xfrm>
          <a:prstGeom prst="rightArrow">
            <a:avLst>
              <a:gd name="adj1" fmla="val 50000"/>
              <a:gd name="adj2" fmla="val 19119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52335" y="3333048"/>
            <a:ext cx="11430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tx2"/>
                </a:solidFill>
                <a:latin typeface="Courier Regular" charset="0"/>
              </a:rPr>
              <a:t>???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4953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marL="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600" i="0" kern="1200">
                <a:solidFill>
                  <a:srgbClr val="001762"/>
                </a:solidFill>
                <a:latin typeface="Arial" charset="0"/>
                <a:ea typeface="Arial" charset="0"/>
                <a:cs typeface="Arial" charset="0"/>
              </a:defRPr>
            </a:lvl1pPr>
            <a:lvl2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2pPr>
            <a:lvl3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3pPr>
            <a:lvl4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4pPr>
            <a:lvl5pPr marL="18811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5pPr>
            <a:lvl6pPr marL="23383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6pPr>
            <a:lvl7pPr marL="27955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7pPr>
            <a:lvl8pPr marL="32527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8pPr>
            <a:lvl9pPr marL="3709988" algn="l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4000" i="1">
                <a:solidFill>
                  <a:srgbClr val="001762"/>
                </a:solidFill>
                <a:latin typeface="Times New Roman" charset="0"/>
              </a:defRPr>
            </a:lvl9pPr>
          </a:lstStyle>
          <a:p>
            <a:r>
              <a:rPr lang="en-US" altLang="en-US" dirty="0"/>
              <a:t>Pointer Values</a:t>
            </a:r>
          </a:p>
        </p:txBody>
      </p:sp>
    </p:spTree>
    <p:extLst>
      <p:ext uri="{BB962C8B-B14F-4D97-AF65-F5344CB8AC3E}">
        <p14:creationId xmlns:p14="http://schemas.microsoft.com/office/powerpoint/2010/main" val="10774016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iamonds.ppt">
  <a:themeElements>
    <a:clrScheme name="diamonds.pp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iamonds.ppt">
      <a:majorFont>
        <a:latin typeface="Times New Roman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amond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++BookNewest" id="{F0559F78-F9F3-8E48-BB79-551E20A362EA}" vid="{B906F4C7-EEB1-D441-89AF-C46D4A5EDDE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C++BookNewest</Template>
  <TotalTime>496</TotalTime>
  <Pages>72</Pages>
  <Words>1352</Words>
  <Application>Microsoft Macintosh PowerPoint</Application>
  <PresentationFormat>On-screen Show (4:3)</PresentationFormat>
  <Paragraphs>218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Adobe Garamond Pro</vt:lpstr>
      <vt:lpstr>Baskerville</vt:lpstr>
      <vt:lpstr>Book Antiqua</vt:lpstr>
      <vt:lpstr>Colonna MT</vt:lpstr>
      <vt:lpstr>Courier</vt:lpstr>
      <vt:lpstr>Courier New</vt:lpstr>
      <vt:lpstr>Courier Regular</vt:lpstr>
      <vt:lpstr>Times New Roman</vt:lpstr>
      <vt:lpstr>Wingdings</vt:lpstr>
      <vt:lpstr>Arial</vt:lpstr>
      <vt:lpstr>diamonds.ppt</vt:lpstr>
      <vt:lpstr>Chapter 12  Pointers and Memory Management</vt:lpstr>
      <vt:lpstr>Goals</vt:lpstr>
      <vt:lpstr>Memory Considerations</vt:lpstr>
      <vt:lpstr>Addresses</vt:lpstr>
      <vt:lpstr>Static and Dynamic Memory Allocation</vt:lpstr>
      <vt:lpstr>Pointers</vt:lpstr>
      <vt:lpstr>About Pointer Types</vt:lpstr>
      <vt:lpstr>The State of  Pointers</vt:lpstr>
      <vt:lpstr> </vt:lpstr>
      <vt:lpstr>Defining Pointer Objects</vt:lpstr>
      <vt:lpstr> </vt:lpstr>
      <vt:lpstr>The dereference  Operator</vt:lpstr>
      <vt:lpstr>The &amp; operator</vt:lpstr>
      <vt:lpstr>The * operator</vt:lpstr>
      <vt:lpstr>Address-of and Dereference</vt:lpstr>
      <vt:lpstr>Pointers to Objects</vt:lpstr>
      <vt:lpstr>Arrow Operator -&gt;</vt:lpstr>
      <vt:lpstr>The Primitive C Array</vt:lpstr>
      <vt:lpstr>Compare C arrays to vector</vt:lpstr>
      <vt:lpstr>The Array/Pointer Connection</vt:lpstr>
      <vt:lpstr>Array parameters are reference parameters</vt:lpstr>
      <vt:lpstr>Allocating Memory with New</vt:lpstr>
      <vt:lpstr>The delete Operator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 A Little Indirection</dc:title>
  <dc:subject/>
  <dc:creator>Microsoft Office User</dc:creator>
  <cp:keywords/>
  <dc:description/>
  <cp:lastModifiedBy>Microsoft Office User</cp:lastModifiedBy>
  <cp:revision>63</cp:revision>
  <cp:lastPrinted>2017-12-21T01:26:23Z</cp:lastPrinted>
  <dcterms:created xsi:type="dcterms:W3CDTF">2018-01-02T14:26:44Z</dcterms:created>
  <dcterms:modified xsi:type="dcterms:W3CDTF">2018-01-05T23:23:21Z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mercer@cs.arizona.edu</vt:lpwstr>
  </property>
  <property fmtid="{D5CDD505-2E9C-101B-9397-08002B2CF9AE}" pid="8" name="HomePage">
    <vt:lpwstr>http://www.cs.arizona.edu/~mercer/compfun2/index.html#lectures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C:\0MyStuff\c++SLIDES</vt:lpwstr>
  </property>
</Properties>
</file>