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5C"/>
    <a:srgbClr val="00003B"/>
    <a:srgbClr val="00007D"/>
    <a:srgbClr val="00002B"/>
    <a:srgbClr val="000094"/>
    <a:srgbClr val="005493"/>
    <a:srgbClr val="B50069"/>
    <a:srgbClr val="FF0066"/>
    <a:srgbClr val="777777"/>
    <a:srgbClr val="393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33"/>
  </p:normalViewPr>
  <p:slideViewPr>
    <p:cSldViewPr>
      <p:cViewPr varScale="1">
        <p:scale>
          <a:sx n="85" d="100"/>
          <a:sy n="85" d="100"/>
        </p:scale>
        <p:origin x="184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71513" y="8305800"/>
            <a:ext cx="5576887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sz="1100" u="sng">
                <a:latin typeface="Book Antiqua" charset="0"/>
              </a:rPr>
              <a:t>Computing Fundamentals with C++</a:t>
            </a:r>
            <a:r>
              <a:rPr lang="en-US" altLang="en-US" sz="1100">
                <a:latin typeface="Book Antiqua" charset="0"/>
              </a:rPr>
              <a:t>, Object-Oriented Programming and Design, 2nd Edition  Rick Mercer, 1999  Franklin, Beedle, and Associates</a:t>
            </a:r>
          </a:p>
        </p:txBody>
      </p:sp>
    </p:spTree>
    <p:extLst>
      <p:ext uri="{BB962C8B-B14F-4D97-AF65-F5344CB8AC3E}">
        <p14:creationId xmlns:p14="http://schemas.microsoft.com/office/powerpoint/2010/main" val="2013285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0225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1750" y="8743950"/>
            <a:ext cx="406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C83E1C37-28E1-7547-B619-D6C7C2D0C5AF}" type="slidenum">
              <a:rPr lang="en-US" altLang="en-US" sz="1400">
                <a:latin typeface="Book Antiqua" charset="0"/>
              </a:rPr>
              <a:pPr algn="r">
                <a:defRPr/>
              </a:pPr>
              <a:t>‹#›</a:t>
            </a:fld>
            <a:endParaRPr lang="en-US" altLang="en-US" sz="1400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375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5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4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ctr">
              <a:defRPr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 marL="395288" indent="-280988">
              <a:buFont typeface="Arial" charset="0"/>
              <a:buChar char="•"/>
              <a:defRPr sz="2800">
                <a:latin typeface="Times New Roman" charset="0"/>
                <a:ea typeface="Times New Roman" charset="0"/>
                <a:cs typeface="Times New Roman" charset="0"/>
              </a:defRPr>
            </a:lvl2pPr>
            <a:lvl3pPr marL="928688" indent="-349250">
              <a:buFont typeface="Arial" charset="0"/>
              <a:buChar char="•"/>
              <a:defRPr sz="2600">
                <a:latin typeface="Times New Roman" charset="0"/>
                <a:ea typeface="Times New Roman" charset="0"/>
                <a:cs typeface="Times New Roman" charset="0"/>
              </a:defRPr>
            </a:lvl3pPr>
            <a:lvl4pPr marL="1327150" indent="-284163">
              <a:buFont typeface="Arial" charset="0"/>
              <a:buChar char="•"/>
              <a:defRPr sz="2400">
                <a:latin typeface="Times New Roman" charset="0"/>
                <a:ea typeface="Times New Roman" charset="0"/>
                <a:cs typeface="Times New Roman" charset="0"/>
              </a:defRPr>
            </a:lvl4pPr>
            <a:lvl5pPr marL="1766888" indent="-233363">
              <a:buFont typeface="Arial" charset="0"/>
              <a:buChar char="•"/>
              <a:defRPr sz="2000"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1624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42900"/>
            <a:ext cx="85344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Master title style enlarged a bit to allow for two lines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dirty="0"/>
              <a:t>Second Level -- actually the first level 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marL="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600" i="0" kern="1200">
          <a:solidFill>
            <a:srgbClr val="001762"/>
          </a:solidFill>
          <a:latin typeface="Arial" charset="0"/>
          <a:ea typeface="Arial" charset="0"/>
          <a:cs typeface="Arial" charset="0"/>
        </a:defRPr>
      </a:lvl1pPr>
      <a:lvl2pPr marL="18811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2pPr>
      <a:lvl3pPr marL="18811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3pPr>
      <a:lvl4pPr marL="18811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4pPr>
      <a:lvl5pPr marL="18811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5pPr>
      <a:lvl6pPr marL="23383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6pPr>
      <a:lvl7pPr marL="27955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7pPr>
      <a:lvl8pPr marL="32527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8pPr>
      <a:lvl9pPr marL="37099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395288" indent="-2809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8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2pPr>
      <a:lvl3pPr marL="928688" indent="-3492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6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3pPr>
      <a:lvl4pPr marL="1327150" indent="-2841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4pPr>
      <a:lvl5pPr marL="1766888" indent="-2333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52400" y="609600"/>
            <a:ext cx="8545512" cy="255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altLang="en-US" sz="4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Book Antiqua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3CCE81-8121-443A-9542-7CAAB5BD9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859712" cy="1397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sz="3600" dirty="0"/>
              <a:t>Chapter 13 </a:t>
            </a:r>
            <a:r>
              <a:rPr lang="en-US" altLang="en-US" sz="3800" dirty="0"/>
              <a:t/>
            </a:r>
            <a:br>
              <a:rPr lang="en-US" altLang="en-US" sz="3800" dirty="0"/>
            </a:br>
            <a:r>
              <a:rPr lang="en-US" altLang="en-US" sz="4000" dirty="0"/>
              <a:t>Vector of Vectors (2D Arrays)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0226286-5463-47BB-966A-826C5A148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754438"/>
            <a:ext cx="8229600" cy="1655762"/>
          </a:xfrm>
        </p:spPr>
        <p:txBody>
          <a:bodyPr/>
          <a:lstStyle/>
          <a:p>
            <a:pPr algn="l"/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3rd Edition</a:t>
            </a:r>
          </a:p>
          <a:p>
            <a:pPr algn="l"/>
            <a:r>
              <a:rPr lang="en-US" altLang="en-US" sz="3300" b="0" dirty="0">
                <a:latin typeface="Arial" charset="0"/>
                <a:ea typeface="Arial" charset="0"/>
                <a:cs typeface="Arial" charset="0"/>
              </a:rPr>
              <a:t>Computing Fundamentals with C++ </a:t>
            </a:r>
          </a:p>
          <a:p>
            <a:pPr algn="l">
              <a:spcBef>
                <a:spcPts val="1200"/>
              </a:spcBef>
            </a:pPr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Rick Mercer</a:t>
            </a:r>
          </a:p>
          <a:p>
            <a:pPr algn="l"/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Franklin, </a:t>
            </a:r>
            <a:r>
              <a:rPr lang="en-US" altLang="en-US" b="0" dirty="0" err="1">
                <a:latin typeface="Arial" charset="0"/>
                <a:ea typeface="Arial" charset="0"/>
                <a:cs typeface="Arial" charset="0"/>
              </a:rPr>
              <a:t>Beedle</a:t>
            </a:r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 &amp; Associates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94085" y="263826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4267200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sz="2700" b="0" dirty="0">
                <a:latin typeface="Times New Roman" charset="0"/>
                <a:ea typeface="Times New Roman" charset="0"/>
                <a:cs typeface="Times New Roman" charset="0"/>
              </a:rPr>
              <a:t>There are similarities between vector and primitive C++ arrays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700" b="0" dirty="0">
                <a:latin typeface="Times New Roman" charset="0"/>
                <a:ea typeface="Times New Roman" charset="0"/>
                <a:cs typeface="Times New Roman" charset="0"/>
              </a:rPr>
              <a:t>There are also similarities between a vector of vectors and primitive C++ arrays with two subscripts</a:t>
            </a:r>
          </a:p>
          <a:p>
            <a:pPr>
              <a:spcBef>
                <a:spcPts val="600"/>
              </a:spcBef>
            </a:pPr>
            <a:r>
              <a:rPr lang="en-US" sz="2200" b="0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sz="2200" b="0" dirty="0" smtClean="0">
                <a:solidFill>
                  <a:srgbClr val="3F7F5F"/>
                </a:solidFill>
                <a:latin typeface="Courier" charset="0"/>
              </a:rPr>
              <a:t> </a:t>
            </a:r>
            <a:r>
              <a:rPr lang="en-US" sz="2200" b="0" dirty="0">
                <a:solidFill>
                  <a:schemeClr val="tx1"/>
                </a:solidFill>
                <a:latin typeface="Courier" charset="0"/>
              </a:rPr>
              <a:t>vector&lt;vector&lt;</a:t>
            </a:r>
            <a:r>
              <a:rPr lang="en-US" sz="2200" b="0" dirty="0" err="1">
                <a:solidFill>
                  <a:schemeClr val="tx1"/>
                </a:solidFill>
                <a:latin typeface="Courier" charset="0"/>
              </a:rPr>
              <a:t>int</a:t>
            </a:r>
            <a:r>
              <a:rPr lang="en-US" sz="2200" b="0" dirty="0">
                <a:solidFill>
                  <a:schemeClr val="tx1"/>
                </a:solidFill>
                <a:latin typeface="Courier" charset="0"/>
              </a:rPr>
              <a:t>&gt; &gt; table(4, </a:t>
            </a:r>
          </a:p>
          <a:p>
            <a:r>
              <a:rPr lang="en-US" sz="2200" b="0" dirty="0">
                <a:solidFill>
                  <a:schemeClr val="tx1"/>
                </a:solidFill>
                <a:latin typeface="Courier" charset="0"/>
              </a:rPr>
              <a:t>          </a:t>
            </a:r>
            <a:r>
              <a:rPr lang="en-US" sz="2200" b="0" dirty="0" smtClean="0">
                <a:solidFill>
                  <a:schemeClr val="tx1"/>
                </a:solidFill>
                <a:latin typeface="Courier" charset="0"/>
              </a:rPr>
              <a:t>vector&lt;</a:t>
            </a:r>
            <a:r>
              <a:rPr lang="en-US" sz="2200" b="0" dirty="0" err="1" smtClean="0">
                <a:solidFill>
                  <a:schemeClr val="tx1"/>
                </a:solidFill>
                <a:latin typeface="Courier" charset="0"/>
              </a:rPr>
              <a:t>int</a:t>
            </a:r>
            <a:r>
              <a:rPr lang="en-US" sz="2200" b="0" dirty="0">
                <a:solidFill>
                  <a:schemeClr val="tx1"/>
                </a:solidFill>
                <a:latin typeface="Courier" charset="0"/>
              </a:rPr>
              <a:t>&gt;(6));</a:t>
            </a:r>
            <a:r>
              <a:rPr lang="en-US" sz="2200" b="0" dirty="0">
                <a:solidFill>
                  <a:srgbClr val="3F7F5F"/>
                </a:solidFill>
                <a:latin typeface="Courier" charset="0"/>
              </a:rPr>
              <a:t> //   Ugh</a:t>
            </a:r>
          </a:p>
          <a:p>
            <a:endParaRPr lang="en-US" sz="1600" b="0" u="sng" dirty="0">
              <a:solidFill>
                <a:srgbClr val="3F7F5F"/>
              </a:solidFill>
              <a:latin typeface="Courier" charset="0"/>
            </a:endParaRPr>
          </a:p>
          <a:p>
            <a:r>
              <a:rPr lang="en-US" sz="2200" b="0" dirty="0">
                <a:solidFill>
                  <a:srgbClr val="000000"/>
                </a:solidFill>
                <a:latin typeface="Courier" charset="0"/>
              </a:rPr>
              <a:t>   string table[4][6]; </a:t>
            </a:r>
            <a:r>
              <a:rPr lang="en-US" sz="2200" b="0" dirty="0">
                <a:solidFill>
                  <a:srgbClr val="3F7F5F"/>
                </a:solidFill>
                <a:latin typeface="Courier" charset="0"/>
              </a:rPr>
              <a:t>// Simpler declaration</a:t>
            </a:r>
          </a:p>
          <a:p>
            <a:pPr marL="457200" indent="-457200">
              <a:spcBef>
                <a:spcPts val="800"/>
              </a:spcBef>
              <a:buFont typeface="Arial" charset="0"/>
              <a:buChar char="•"/>
            </a:pPr>
            <a:r>
              <a:rPr lang="en-US" sz="2700" b="0" dirty="0">
                <a:latin typeface="Times New Roman" charset="0"/>
                <a:ea typeface="Times New Roman" charset="0"/>
                <a:cs typeface="Times New Roman" charset="0"/>
              </a:rPr>
              <a:t>Elements are accessed the same way</a:t>
            </a:r>
          </a:p>
          <a:p>
            <a:pPr>
              <a:spcBef>
                <a:spcPts val="800"/>
              </a:spcBef>
            </a:pP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2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table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[0][0]= </a:t>
            </a:r>
            <a:r>
              <a:rPr lang="mr-IN" sz="22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200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Upper</a:t>
            </a:r>
            <a:r>
              <a:rPr lang="mr-IN" sz="22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b="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left</a:t>
            </a:r>
            <a:r>
              <a:rPr lang="mr-IN" sz="22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table[3][5]= </a:t>
            </a:r>
            <a:r>
              <a:rPr lang="en-US" sz="2200" b="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"Lower right"</a:t>
            </a:r>
            <a:r>
              <a:rPr lang="en-US" sz="22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endParaRPr lang="en-US" sz="2200" b="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355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Initializers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267200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Primitive arrays are easier to declare</a:t>
            </a:r>
          </a:p>
          <a:p>
            <a:pPr marL="852488" lvl="1" indent="-457200">
              <a:spcBef>
                <a:spcPts val="400"/>
              </a:spcBef>
            </a:pPr>
            <a:r>
              <a:rPr lang="en-US" sz="2600" dirty="0"/>
              <a:t>feel free to use them instead of vectors</a:t>
            </a:r>
          </a:p>
          <a:p>
            <a:pPr marL="852488" lvl="1" indent="-457200">
              <a:spcBef>
                <a:spcPts val="400"/>
              </a:spcBef>
            </a:pPr>
            <a:r>
              <a:rPr lang="en-US" sz="2600" b="0" dirty="0"/>
              <a:t>A lot of code uses the primitive C++ arrays</a:t>
            </a:r>
          </a:p>
          <a:p>
            <a:pPr marL="457200" indent="-457200">
              <a:spcBef>
                <a:spcPts val="400"/>
              </a:spcBef>
              <a:buFont typeface="Arial" charset="0"/>
              <a:buChar char="•"/>
            </a:pP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Arrays also have initializers, values between </a:t>
            </a:r>
            <a:r>
              <a:rPr lang="en-US" sz="2600" b="0" dirty="0">
                <a:latin typeface="Courier" charset="0"/>
                <a:ea typeface="Courier" charset="0"/>
                <a:cs typeface="Courier" charset="0"/>
              </a:rPr>
              <a:t>{ }</a:t>
            </a: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 separated by commas</a:t>
            </a:r>
          </a:p>
          <a:p>
            <a:r>
              <a:rPr lang="mr-IN" sz="1800" dirty="0">
                <a:solidFill>
                  <a:srgbClr val="000000"/>
                </a:solidFill>
                <a:latin typeface="Courier" charset="0"/>
              </a:rPr>
              <a:t> </a:t>
            </a:r>
            <a:endParaRPr lang="en-US" sz="1800" dirty="0">
              <a:solidFill>
                <a:srgbClr val="000000"/>
              </a:solidFill>
              <a:latin typeface="Courier" charset="0"/>
            </a:endParaRPr>
          </a:p>
          <a:p>
            <a:r>
              <a:rPr lang="en-US" b="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oneSubscript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[] =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{1.5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0.9, 0.03,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4.2};</a:t>
            </a:r>
            <a:endParaRPr lang="en-US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endParaRPr lang="en-US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pt-BR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pt-BR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pt-BR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twoSubscripts</a:t>
            </a:r>
            <a:r>
              <a:rPr lang="pt-BR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[2][3] = { </a:t>
            </a:r>
            <a:r>
              <a:rPr lang="pt-BR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{1</a:t>
            </a:r>
            <a:r>
              <a:rPr lang="pt-BR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2, </a:t>
            </a:r>
            <a:r>
              <a:rPr lang="pt-BR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3}, {4</a:t>
            </a:r>
            <a:r>
              <a:rPr lang="pt-BR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, 5, </a:t>
            </a:r>
            <a:r>
              <a:rPr lang="pt-BR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6} </a:t>
            </a:r>
            <a:r>
              <a:rPr lang="pt-BR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};</a:t>
            </a:r>
            <a:endParaRPr lang="en-US" b="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842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with more than 2 Subscripts?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267200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Yes, they are possible and sometimes useful</a:t>
            </a:r>
          </a:p>
          <a:p>
            <a:r>
              <a:rPr lang="mr-IN" sz="1800" dirty="0">
                <a:solidFill>
                  <a:srgbClr val="000000"/>
                </a:solidFill>
                <a:latin typeface="Courier" charset="0"/>
              </a:rPr>
              <a:t> </a:t>
            </a:r>
            <a:endParaRPr lang="en-US" sz="1800" dirty="0">
              <a:solidFill>
                <a:srgbClr val="000000"/>
              </a:solidFill>
              <a:latin typeface="Courier" charset="0"/>
            </a:endParaRPr>
          </a:p>
          <a:p>
            <a:pPr>
              <a:spcBef>
                <a:spcPts val="600"/>
              </a:spcBef>
            </a:pPr>
            <a:r>
              <a:rPr lang="pt-BR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   double </a:t>
            </a:r>
            <a:r>
              <a:rPr lang="pt-BR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threeD[2][35][10];</a:t>
            </a:r>
            <a:br>
              <a:rPr lang="pt-BR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</a:br>
            <a:r>
              <a:rPr lang="pt-BR" sz="6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pt-BR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/>
            </a:r>
            <a:br>
              <a:rPr lang="pt-BR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</a:br>
            <a:endParaRPr lang="pt-BR" sz="1800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pPr>
              <a:spcBef>
                <a:spcPts val="600"/>
              </a:spcBef>
            </a:pPr>
            <a:r>
              <a:rPr lang="pt-BR" sz="1800" b="0" dirty="0">
                <a:solidFill>
                  <a:srgbClr val="000000"/>
                </a:solidFill>
                <a:latin typeface="Courier" charset="0"/>
              </a:rPr>
              <a:t>     </a:t>
            </a:r>
            <a:r>
              <a:rPr lang="en-US" sz="1800" b="0" dirty="0" err="1">
                <a:latin typeface="Courier" charset="0"/>
                <a:ea typeface="Courier" charset="0"/>
                <a:cs typeface="Courier" charset="0"/>
              </a:rPr>
              <a:t>threeD</a:t>
            </a:r>
            <a:r>
              <a:rPr lang="en-US" sz="1800" b="0" dirty="0">
                <a:latin typeface="Courier" charset="0"/>
                <a:ea typeface="Courier" charset="0"/>
                <a:cs typeface="Courier" charset="0"/>
              </a:rPr>
              <a:t>[1][34][9] = 87;</a:t>
            </a:r>
            <a:r>
              <a:rPr lang="pt-BR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endParaRPr lang="en-US" sz="1800" b="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98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267200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Process data stored as a vector of vectors (rows and columns)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Use nested for loops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Show a couple matrix operations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1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of 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495800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Data that conveniently presents itself in a tabular format is represented well with a </a:t>
            </a:r>
            <a:r>
              <a:rPr lang="en-US" sz="2600" b="0" dirty="0"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 of vectors</a:t>
            </a:r>
          </a:p>
          <a:p>
            <a:pPr marL="457200" indent="-457200">
              <a:spcBef>
                <a:spcPts val="600"/>
              </a:spcBef>
              <a:buFont typeface="Arial" charset="0"/>
              <a:buChar char="•"/>
            </a:pP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General form</a:t>
            </a:r>
          </a:p>
          <a:p>
            <a:r>
              <a:rPr lang="en-US" sz="2400" b="0" dirty="0">
                <a:latin typeface="Courier" charset="0"/>
                <a:ea typeface="Courier" charset="0"/>
                <a:cs typeface="Courier" charset="0"/>
              </a:rPr>
              <a:t>   vector &lt;vector&lt;type&gt; &gt; </a:t>
            </a:r>
            <a:r>
              <a:rPr lang="en-US" sz="2400" b="0" i="1" dirty="0">
                <a:latin typeface="Times New Roman" charset="0"/>
                <a:ea typeface="Times New Roman" charset="0"/>
                <a:cs typeface="Times New Roman" charset="0"/>
              </a:rPr>
              <a:t>identifier</a:t>
            </a:r>
            <a:r>
              <a:rPr lang="en-US" sz="2400" b="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b="0" dirty="0">
                <a:latin typeface="Courier" charset="0"/>
                <a:ea typeface="Courier" charset="0"/>
                <a:cs typeface="Courier" charset="0"/>
              </a:rPr>
              <a:t>(rows,</a:t>
            </a:r>
          </a:p>
          <a:p>
            <a:r>
              <a:rPr lang="en-US" sz="2400" b="0" dirty="0">
                <a:latin typeface="Courier" charset="0"/>
                <a:ea typeface="Courier" charset="0"/>
                <a:cs typeface="Courier" charset="0"/>
              </a:rPr>
              <a:t>           vector&lt;type&gt; (</a:t>
            </a:r>
            <a:r>
              <a:rPr lang="en-US" sz="2400" b="0" i="1" dirty="0">
                <a:latin typeface="Times New Roman" charset="0"/>
                <a:ea typeface="Times New Roman" charset="0"/>
                <a:cs typeface="Times New Roman" charset="0"/>
              </a:rPr>
              <a:t>cols</a:t>
            </a:r>
            <a:r>
              <a:rPr lang="en-US" sz="2400" b="0" dirty="0">
                <a:latin typeface="Courier" charset="0"/>
                <a:ea typeface="Courier" charset="0"/>
                <a:cs typeface="Courier" charset="0"/>
              </a:rPr>
              <a:t>,</a:t>
            </a:r>
            <a:r>
              <a:rPr lang="en-US" sz="2400" b="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b="0" i="1" dirty="0" err="1">
                <a:latin typeface="Times New Roman" charset="0"/>
                <a:ea typeface="Times New Roman" charset="0"/>
                <a:cs typeface="Times New Roman" charset="0"/>
              </a:rPr>
              <a:t>initialValue</a:t>
            </a:r>
            <a:r>
              <a:rPr lang="en-US" sz="2400" b="0" i="1" baseline="-25000" dirty="0" err="1">
                <a:latin typeface="Times New Roman" charset="0"/>
                <a:ea typeface="Times New Roman" charset="0"/>
                <a:cs typeface="Times New Roman" charset="0"/>
              </a:rPr>
              <a:t>optional</a:t>
            </a:r>
            <a:r>
              <a:rPr lang="en-US" sz="2400" b="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b="0" dirty="0">
                <a:latin typeface="Courier" charset="0"/>
                <a:ea typeface="Courier" charset="0"/>
                <a:cs typeface="Courier" charset="0"/>
              </a:rPr>
              <a:t>));</a:t>
            </a:r>
          </a:p>
          <a:p>
            <a:pPr marL="457200" indent="-457200">
              <a:spcBef>
                <a:spcPts val="600"/>
              </a:spcBef>
              <a:buFont typeface="Arial" charset="0"/>
              <a:buChar char="•"/>
            </a:pP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Example declaration (the space is needed </a:t>
            </a:r>
            <a:r>
              <a:rPr lang="en-US" sz="2800" b="0" dirty="0">
                <a:latin typeface="Courier" charset="0"/>
                <a:ea typeface="Courier" charset="0"/>
                <a:cs typeface="Courier" charset="0"/>
              </a:rPr>
              <a:t>&gt; &gt;</a:t>
            </a: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200" b="0" dirty="0">
                <a:latin typeface="Courier" charset="0"/>
                <a:ea typeface="Courier" charset="0"/>
                <a:cs typeface="Courier" charset="0"/>
              </a:rPr>
              <a:t>   vector &lt;vector&lt;</a:t>
            </a:r>
            <a:r>
              <a:rPr lang="en-US" sz="2200" b="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200" b="0" dirty="0">
                <a:latin typeface="Courier" charset="0"/>
                <a:ea typeface="Courier" charset="0"/>
                <a:cs typeface="Courier" charset="0"/>
              </a:rPr>
              <a:t>&gt; &gt; </a:t>
            </a:r>
            <a:r>
              <a:rPr lang="en-US" sz="2200" b="0" dirty="0" err="1">
                <a:latin typeface="Courier" charset="0"/>
                <a:ea typeface="Courier" charset="0"/>
                <a:cs typeface="Courier" charset="0"/>
              </a:rPr>
              <a:t>nums</a:t>
            </a:r>
            <a:r>
              <a:rPr lang="en-US" sz="2200" b="0" dirty="0">
                <a:latin typeface="Courier" charset="0"/>
                <a:ea typeface="Courier" charset="0"/>
                <a:cs typeface="Courier" charset="0"/>
              </a:rPr>
              <a:t>(5,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b="0" dirty="0">
                <a:latin typeface="Courier" charset="0"/>
                <a:ea typeface="Courier" charset="0"/>
                <a:cs typeface="Courier" charset="0"/>
              </a:rPr>
              <a:t>           vector&lt;</a:t>
            </a:r>
            <a:r>
              <a:rPr lang="en-US" sz="2200" b="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200" b="0" dirty="0">
                <a:latin typeface="Courier" charset="0"/>
                <a:ea typeface="Courier" charset="0"/>
                <a:cs typeface="Courier" charset="0"/>
              </a:rPr>
              <a:t>&gt; (3, -1));</a:t>
            </a:r>
          </a:p>
          <a:p>
            <a:r>
              <a:rPr lang="en-US" sz="2200" b="0" dirty="0">
                <a:solidFill>
                  <a:srgbClr val="3F7F5F"/>
                </a:solidFill>
                <a:latin typeface="Courier" charset="0"/>
              </a:rPr>
              <a:t>   // All 15 values </a:t>
            </a:r>
            <a:r>
              <a:rPr lang="en-US" sz="2200" b="0" dirty="0" smtClean="0">
                <a:solidFill>
                  <a:srgbClr val="3F7F5F"/>
                </a:solidFill>
                <a:latin typeface="Courier" charset="0"/>
              </a:rPr>
              <a:t>(5 </a:t>
            </a:r>
            <a:r>
              <a:rPr lang="en-US" sz="2200" b="0" dirty="0">
                <a:solidFill>
                  <a:srgbClr val="3F7F5F"/>
                </a:solidFill>
                <a:latin typeface="Courier" charset="0"/>
              </a:rPr>
              <a:t>rows, </a:t>
            </a:r>
            <a:r>
              <a:rPr lang="en-US" sz="2200" b="0" dirty="0" smtClean="0">
                <a:solidFill>
                  <a:srgbClr val="3F7F5F"/>
                </a:solidFill>
                <a:latin typeface="Courier" charset="0"/>
              </a:rPr>
              <a:t>3 </a:t>
            </a:r>
            <a:r>
              <a:rPr lang="en-US" sz="2200" b="0" dirty="0">
                <a:solidFill>
                  <a:srgbClr val="3F7F5F"/>
                </a:solidFill>
                <a:latin typeface="Courier" charset="0"/>
              </a:rPr>
              <a:t>columns) are -1</a:t>
            </a:r>
            <a:endParaRPr lang="en-US" sz="2200" b="0" dirty="0">
              <a:latin typeface="Courier" charset="0"/>
              <a:ea typeface="Courier" charset="0"/>
              <a:cs typeface="Courier" charset="0"/>
            </a:endParaRPr>
          </a:p>
          <a:p>
            <a:pPr marL="342900" indent="-342900">
              <a:spcBef>
                <a:spcPts val="600"/>
              </a:spcBef>
              <a:buFont typeface="Arial" charset="0"/>
              <a:buChar char="•"/>
            </a:pP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Set the value of the first row and column to 9</a:t>
            </a:r>
          </a:p>
          <a:p>
            <a:r>
              <a:rPr lang="en-US" sz="2200" b="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200" b="0" dirty="0" err="1">
                <a:latin typeface="Courier" charset="0"/>
                <a:ea typeface="Courier" charset="0"/>
                <a:cs typeface="Courier" charset="0"/>
              </a:rPr>
              <a:t>nums</a:t>
            </a:r>
            <a:r>
              <a:rPr lang="en-US" sz="2200" b="0" dirty="0">
                <a:latin typeface="Courier" charset="0"/>
                <a:ea typeface="Courier" charset="0"/>
                <a:cs typeface="Courier" charset="0"/>
              </a:rPr>
              <a:t>[0][0] = 9;</a:t>
            </a:r>
          </a:p>
          <a:p>
            <a:pPr marL="457200" indent="-457200">
              <a:buFont typeface="Arial" charset="0"/>
              <a:buChar char="•"/>
            </a:pP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Rectangular Callout 3"/>
          <p:cNvSpPr/>
          <p:nvPr/>
        </p:nvSpPr>
        <p:spPr bwMode="auto">
          <a:xfrm>
            <a:off x="4267200" y="2590800"/>
            <a:ext cx="1676400" cy="381000"/>
          </a:xfrm>
          <a:prstGeom prst="wedgeRectCallout">
            <a:avLst>
              <a:gd name="adj1" fmla="val -9208"/>
              <a:gd name="adj2" fmla="val 117582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Space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required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272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Rows and columns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772479"/>
              </p:ext>
            </p:extLst>
          </p:nvPr>
        </p:nvGraphicFramePr>
        <p:xfrm>
          <a:off x="4352441" y="2191719"/>
          <a:ext cx="2438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1696418"/>
            <a:ext cx="8382000" cy="5161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95288" indent="-2809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928688" indent="-349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327150" indent="-2841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1766888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charset="0"/>
              <a:buChar char="•"/>
            </a:pP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Change a few more elements</a:t>
            </a:r>
          </a:p>
          <a:p>
            <a:pPr>
              <a:spcBef>
                <a:spcPts val="600"/>
              </a:spcBef>
            </a:pPr>
            <a:r>
              <a:rPr lang="en-US" sz="1800" b="0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800" b="0" dirty="0" err="1">
                <a:latin typeface="Courier" charset="0"/>
                <a:ea typeface="Courier" charset="0"/>
                <a:cs typeface="Courier" charset="0"/>
              </a:rPr>
              <a:t>nums</a:t>
            </a:r>
            <a:r>
              <a:rPr lang="en-US" sz="1800" b="0" dirty="0">
                <a:latin typeface="Courier" charset="0"/>
                <a:ea typeface="Courier" charset="0"/>
                <a:cs typeface="Courier" charset="0"/>
              </a:rPr>
              <a:t>[1][1] = 8;</a:t>
            </a:r>
            <a:br>
              <a:rPr lang="en-US" sz="1800" b="0" dirty="0">
                <a:latin typeface="Courier" charset="0"/>
                <a:ea typeface="Courier" charset="0"/>
                <a:cs typeface="Courier" charset="0"/>
              </a:rPr>
            </a:br>
            <a:r>
              <a:rPr lang="en-US" sz="1800" b="0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800" b="0" dirty="0" err="1">
                <a:latin typeface="Courier" charset="0"/>
                <a:ea typeface="Courier" charset="0"/>
                <a:cs typeface="Courier" charset="0"/>
              </a:rPr>
              <a:t>nums</a:t>
            </a:r>
            <a:r>
              <a:rPr lang="en-US" sz="1800" b="0" dirty="0">
                <a:latin typeface="Courier" charset="0"/>
                <a:ea typeface="Courier" charset="0"/>
                <a:cs typeface="Courier" charset="0"/>
              </a:rPr>
              <a:t>[2][2] = 7;</a:t>
            </a:r>
            <a:br>
              <a:rPr lang="en-US" sz="1800" b="0" dirty="0">
                <a:latin typeface="Courier" charset="0"/>
                <a:ea typeface="Courier" charset="0"/>
                <a:cs typeface="Courier" charset="0"/>
              </a:rPr>
            </a:br>
            <a:r>
              <a:rPr lang="en-US" sz="1800" b="0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800" b="0" dirty="0" err="1">
                <a:latin typeface="Courier" charset="0"/>
                <a:ea typeface="Courier" charset="0"/>
                <a:cs typeface="Courier" charset="0"/>
              </a:rPr>
              <a:t>nums</a:t>
            </a:r>
            <a:r>
              <a:rPr lang="en-US" sz="1800" b="0" dirty="0">
                <a:latin typeface="Courier" charset="0"/>
                <a:ea typeface="Courier" charset="0"/>
                <a:cs typeface="Courier" charset="0"/>
              </a:rPr>
              <a:t>[3][1] = 6;</a:t>
            </a:r>
            <a:br>
              <a:rPr lang="en-US" sz="1800" b="0" dirty="0">
                <a:latin typeface="Courier" charset="0"/>
                <a:ea typeface="Courier" charset="0"/>
                <a:cs typeface="Courier" charset="0"/>
              </a:rPr>
            </a:br>
            <a:r>
              <a:rPr lang="en-US" sz="1800" b="0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800" b="0" dirty="0" err="1">
                <a:latin typeface="Courier" charset="0"/>
                <a:ea typeface="Courier" charset="0"/>
                <a:cs typeface="Courier" charset="0"/>
              </a:rPr>
              <a:t>nums</a:t>
            </a:r>
            <a:r>
              <a:rPr lang="en-US" sz="1800" b="0" dirty="0">
                <a:latin typeface="Courier" charset="0"/>
                <a:ea typeface="Courier" charset="0"/>
                <a:cs typeface="Courier" charset="0"/>
              </a:rPr>
              <a:t>[4][0] = 5;</a:t>
            </a:r>
          </a:p>
          <a:p>
            <a:pPr>
              <a:spcBef>
                <a:spcPts val="600"/>
              </a:spcBef>
            </a:pPr>
            <a:endParaRPr lang="en-US" sz="1800" b="0" dirty="0">
              <a:latin typeface="Courier" charset="0"/>
              <a:ea typeface="Courier" charset="0"/>
              <a:cs typeface="Courier" charset="0"/>
            </a:endParaRPr>
          </a:p>
          <a:p>
            <a:pPr>
              <a:spcBef>
                <a:spcPts val="600"/>
              </a:spcBef>
            </a:pPr>
            <a:endParaRPr lang="en-US" sz="1800" b="0" dirty="0">
              <a:latin typeface="Courier" charset="0"/>
              <a:ea typeface="Courier" charset="0"/>
              <a:cs typeface="Courier" charset="0"/>
            </a:endParaRPr>
          </a:p>
          <a:p>
            <a:pPr>
              <a:spcBef>
                <a:spcPts val="600"/>
              </a:spcBef>
            </a:pPr>
            <a:endParaRPr lang="en-US" sz="300" b="0" dirty="0">
              <a:latin typeface="Courier" charset="0"/>
              <a:ea typeface="Courier" charset="0"/>
              <a:cs typeface="Courier" charset="0"/>
            </a:endParaRP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Nested for loops are often used with a vector of vectors</a:t>
            </a:r>
          </a:p>
          <a:p>
            <a:pPr>
              <a:spcBef>
                <a:spcPts val="300"/>
              </a:spcBef>
            </a:pP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en-US" sz="18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row = 0; row &lt; </a:t>
            </a:r>
            <a:r>
              <a:rPr lang="en-US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nums.size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 row++) {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8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sz="18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0;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nums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[0].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size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++) {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cout.</a:t>
            </a:r>
            <a:r>
              <a:rPr lang="mr-IN" sz="1800" b="0" dirty="0" err="1">
                <a:solidFill>
                  <a:srgbClr val="642880"/>
                </a:solidFill>
                <a:latin typeface="Courier" charset="0"/>
                <a:ea typeface="Courier" charset="0"/>
                <a:cs typeface="Courier" charset="0"/>
              </a:rPr>
              <a:t>width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(4);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nums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row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][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];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}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sz="2200" i="1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Output:</a:t>
            </a:r>
            <a:endParaRPr lang="mr-IN" sz="2200" i="1" dirty="0">
              <a:solidFill>
                <a:srgbClr val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}</a:t>
            </a:r>
            <a:r>
              <a:rPr lang="en-US" sz="1800" b="0" dirty="0"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sz="1800" b="0" dirty="0">
                <a:latin typeface="Courier" charset="0"/>
                <a:ea typeface="Courier" charset="0"/>
                <a:cs typeface="Courier" charset="0"/>
              </a:rPr>
            </a:br>
            <a:endParaRPr lang="en-US" sz="1800" b="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800" b="0" dirty="0">
                <a:latin typeface="Courier" charset="0"/>
                <a:ea typeface="Courier" charset="0"/>
                <a:cs typeface="Courier" charset="0"/>
              </a:rPr>
              <a:t>  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7171841" y="3487119"/>
            <a:ext cx="1676400" cy="457200"/>
          </a:xfrm>
          <a:prstGeom prst="wedgeRectCallout">
            <a:avLst>
              <a:gd name="adj1" fmla="val -83699"/>
              <a:gd name="adj2" fmla="val 43130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</a:rPr>
              <a:t>nums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</a:rPr>
              <a:t>[4][2]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2287292" y="3477431"/>
            <a:ext cx="1676400" cy="408769"/>
          </a:xfrm>
          <a:prstGeom prst="wedgeRectCallout">
            <a:avLst>
              <a:gd name="adj1" fmla="val 81787"/>
              <a:gd name="adj2" fmla="val -113476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</a:rPr>
              <a:t>nums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</a:rPr>
              <a:t>[2][0]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5334000"/>
            <a:ext cx="2362200" cy="147732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sz="1800" dirty="0">
                <a:latin typeface="Courier" charset="0"/>
                <a:ea typeface="Courier" charset="0"/>
                <a:cs typeface="Courier" charset="0"/>
              </a:rPr>
              <a:t> 9   -1   -1</a:t>
            </a:r>
          </a:p>
          <a:p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1800" dirty="0">
                <a:latin typeface="Courier" charset="0"/>
                <a:ea typeface="Courier" charset="0"/>
                <a:cs typeface="Courier" charset="0"/>
              </a:rPr>
              <a:t> -1    8   -1</a:t>
            </a:r>
          </a:p>
          <a:p>
            <a:r>
              <a:rPr lang="mr-IN" sz="1800" dirty="0">
                <a:latin typeface="Courier" charset="0"/>
                <a:ea typeface="Courier" charset="0"/>
                <a:cs typeface="Courier" charset="0"/>
              </a:rPr>
              <a:t>   -1   -1    7</a:t>
            </a:r>
          </a:p>
          <a:p>
            <a:r>
              <a:rPr lang="mr-IN" sz="1800" dirty="0">
                <a:latin typeface="Courier" charset="0"/>
                <a:ea typeface="Courier" charset="0"/>
                <a:cs typeface="Courier" charset="0"/>
              </a:rPr>
              <a:t>   -1    6   -1</a:t>
            </a:r>
          </a:p>
          <a:p>
            <a:r>
              <a:rPr lang="mr-IN" sz="1800" dirty="0">
                <a:latin typeface="Courier" charset="0"/>
                <a:ea typeface="Courier" charset="0"/>
                <a:cs typeface="Courier" charset="0"/>
              </a:rPr>
              <a:t>    5   -1   -1</a:t>
            </a:r>
            <a:endParaRPr lang="en-US" sz="18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555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Operations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267200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A matrix is a rectangular vector of numbers, symbols, or expressions, arranged in rows and columns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The data structure best suited to represent a matrix in C++?  A vector of vectors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This presentation shows of a couple of the operations on this data structure</a:t>
            </a:r>
          </a:p>
        </p:txBody>
      </p:sp>
    </p:spTree>
    <p:extLst>
      <p:ext uri="{BB962C8B-B14F-4D97-AF65-F5344CB8AC3E}">
        <p14:creationId xmlns:p14="http://schemas.microsoft.com/office/powerpoint/2010/main" val="1727955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534400" cy="1333500"/>
          </a:xfrm>
        </p:spPr>
        <p:txBody>
          <a:bodyPr/>
          <a:lstStyle/>
          <a:p>
            <a:r>
              <a:rPr lang="en-US" dirty="0"/>
              <a:t>Build a 6x6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267200"/>
          </a:xfrm>
        </p:spPr>
        <p:txBody>
          <a:bodyPr/>
          <a:lstStyle/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b="0" dirty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 &gt;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nums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(6, </a:t>
            </a:r>
            <a:r>
              <a:rPr lang="en-US" b="0" dirty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&gt;(6));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all 36 values (6 rows, 6 columns) are garbage</a:t>
            </a:r>
          </a:p>
          <a:p>
            <a:endParaRPr lang="en-US" b="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Initialize to arbitrary values: 1..36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count = 1;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en-US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row = 0; row &lt;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nums.size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 row++) {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0;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nums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[0].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size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++) {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nums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row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][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 =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count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count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++;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}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}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en-US" sz="2200" i="1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Matrix:</a:t>
            </a:r>
            <a:endParaRPr lang="en-US" sz="22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766608"/>
            <a:ext cx="2819400" cy="1938992"/>
          </a:xfrm>
          <a:prstGeom prst="rect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Courier" charset="0"/>
                <a:ea typeface="Courier" charset="0"/>
                <a:cs typeface="Courier" charset="0"/>
              </a:rPr>
              <a:t> 1  2  3  4  5  6 </a:t>
            </a:r>
          </a:p>
          <a:p>
            <a:r>
              <a:rPr lang="is-IS" sz="2000" dirty="0">
                <a:latin typeface="Courier" charset="0"/>
                <a:ea typeface="Courier" charset="0"/>
                <a:cs typeface="Courier" charset="0"/>
              </a:rPr>
              <a:t> 7  8  9 10 11 12 </a:t>
            </a:r>
          </a:p>
          <a:p>
            <a:r>
              <a:rPr lang="de-DE" sz="2000" dirty="0">
                <a:latin typeface="Courier" charset="0"/>
                <a:ea typeface="Courier" charset="0"/>
                <a:cs typeface="Courier" charset="0"/>
              </a:rPr>
              <a:t>13 14 15 16 17 18 </a:t>
            </a:r>
          </a:p>
          <a:p>
            <a:r>
              <a:rPr lang="cs-CZ" sz="2000" dirty="0">
                <a:latin typeface="Courier" charset="0"/>
                <a:ea typeface="Courier" charset="0"/>
                <a:cs typeface="Courier" charset="0"/>
              </a:rPr>
              <a:t>19 20 21 22 23 24 </a:t>
            </a:r>
          </a:p>
          <a:p>
            <a:r>
              <a:rPr lang="is-IS" sz="2000" dirty="0">
                <a:latin typeface="Courier" charset="0"/>
                <a:ea typeface="Courier" charset="0"/>
                <a:cs typeface="Courier" charset="0"/>
              </a:rPr>
              <a:t>25 26 27 28 29 30 </a:t>
            </a:r>
          </a:p>
          <a:p>
            <a:r>
              <a:rPr lang="cs-CZ" sz="2000" dirty="0">
                <a:latin typeface="Courier" charset="0"/>
                <a:ea typeface="Courier" charset="0"/>
                <a:cs typeface="Courier" charset="0"/>
              </a:rPr>
              <a:t>31 32 33 34 35 36</a:t>
            </a:r>
            <a:endParaRPr lang="en-US" sz="20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337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534400" cy="1333500"/>
          </a:xfrm>
        </p:spPr>
        <p:txBody>
          <a:bodyPr/>
          <a:lstStyle/>
          <a:p>
            <a:r>
              <a:rPr lang="en-US"/>
              <a:t>Scalar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2672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800" b="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Scalar multiplication </a:t>
            </a: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takes a number (a "scalar") and multiplies it on every element in the matrix</a:t>
            </a:r>
            <a:endParaRPr lang="en-US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pPr>
              <a:spcBef>
                <a:spcPts val="600"/>
              </a:spcBef>
            </a:pP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scalar = 2; </a:t>
            </a:r>
            <a:r>
              <a:rPr lang="en-US" b="0" dirty="0">
                <a:solidFill>
                  <a:srgbClr val="3F7F5F"/>
                </a:solidFill>
                <a:latin typeface="Courier" charset="0"/>
              </a:rPr>
              <a:t>// Multiply all elements by 2</a:t>
            </a:r>
          </a:p>
          <a:p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for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en-US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row = 0; row &lt;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nums.size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 row++) {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0;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nums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[0].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size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++) {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nums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row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][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 *=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scalar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}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}</a:t>
            </a:r>
            <a:endParaRPr lang="en-US" b="0" i="1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600" i="1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                               </a:t>
            </a:r>
          </a:p>
          <a:p>
            <a:r>
              <a:rPr lang="en-US" sz="2200" i="1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                               Matrix:</a:t>
            </a:r>
            <a:endParaRPr lang="en-US" sz="22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724400"/>
            <a:ext cx="2971800" cy="1938992"/>
          </a:xfrm>
          <a:prstGeom prst="rect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Courier" charset="0"/>
                <a:ea typeface="Courier" charset="0"/>
                <a:cs typeface="Courier" charset="0"/>
              </a:rPr>
              <a:t>  2  4  6  8 10 12</a:t>
            </a:r>
          </a:p>
          <a:p>
            <a:r>
              <a:rPr lang="de-DE" sz="2000" dirty="0">
                <a:latin typeface="Courier" charset="0"/>
                <a:ea typeface="Courier" charset="0"/>
                <a:cs typeface="Courier" charset="0"/>
              </a:rPr>
              <a:t> 14 16 18 20 22 24</a:t>
            </a:r>
          </a:p>
          <a:p>
            <a:r>
              <a:rPr lang="is-IS" sz="2000" dirty="0">
                <a:latin typeface="Courier" charset="0"/>
                <a:ea typeface="Courier" charset="0"/>
                <a:cs typeface="Courier" charset="0"/>
              </a:rPr>
              <a:t> 26 28 30 32 34 36</a:t>
            </a:r>
          </a:p>
          <a:p>
            <a:r>
              <a:rPr lang="is-IS" sz="2000" dirty="0">
                <a:latin typeface="Courier" charset="0"/>
                <a:ea typeface="Courier" charset="0"/>
                <a:cs typeface="Courier" charset="0"/>
              </a:rPr>
              <a:t> 38 40 42 44 46 48</a:t>
            </a:r>
          </a:p>
          <a:p>
            <a:r>
              <a:rPr lang="is-IS" sz="2000" dirty="0">
                <a:latin typeface="Courier" charset="0"/>
                <a:ea typeface="Courier" charset="0"/>
                <a:cs typeface="Courier" charset="0"/>
              </a:rPr>
              <a:t> 50 52 54 56 58 60</a:t>
            </a:r>
          </a:p>
          <a:p>
            <a:r>
              <a:rPr lang="it-IT" sz="2000" dirty="0">
                <a:latin typeface="Courier" charset="0"/>
                <a:ea typeface="Courier" charset="0"/>
                <a:cs typeface="Courier" charset="0"/>
              </a:rPr>
              <a:t> 62 64 66 68 70 72</a:t>
            </a:r>
            <a:endParaRPr lang="en-US" sz="20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55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534400" cy="1333500"/>
          </a:xfrm>
        </p:spPr>
        <p:txBody>
          <a:bodyPr/>
          <a:lstStyle/>
          <a:p>
            <a:r>
              <a:rPr lang="en-US" dirty="0"/>
              <a:t>Transpose the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2672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The transpose of a Matrix makes all row the columns and all columns the rows</a:t>
            </a:r>
          </a:p>
          <a:p>
            <a:pPr>
              <a:spcBef>
                <a:spcPts val="600"/>
              </a:spcBef>
            </a:pPr>
            <a:r>
              <a:rPr lang="en-US" sz="18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// Create a transposed version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1800" b="0" dirty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18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 &gt; transpose(6, </a:t>
            </a:r>
            <a:r>
              <a:rPr lang="en-US" sz="1800" b="0" dirty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vector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18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&gt;(6));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en-US" sz="18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row = 0; row &lt; </a:t>
            </a:r>
            <a:r>
              <a:rPr lang="en-US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nums.size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 row++) {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8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sz="18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0;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nums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[0].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size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++) {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transpose[col][row] = </a:t>
            </a:r>
            <a:r>
              <a:rPr lang="en-US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nums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[row][col];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}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}</a:t>
            </a:r>
          </a:p>
          <a:p>
            <a:endParaRPr lang="mr-IN" sz="1600" b="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Copy the transposed matrix back into </a:t>
            </a:r>
            <a:r>
              <a:rPr lang="en-US" sz="1800" b="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nums</a:t>
            </a:r>
            <a:endParaRPr lang="en-US" sz="1800" b="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800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en-US" sz="18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row = 0; row &lt; </a:t>
            </a:r>
            <a:r>
              <a:rPr lang="en-US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nums.size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 row++) {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8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sz="1800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0;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nums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[0].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size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(); </a:t>
            </a:r>
            <a:r>
              <a:rPr lang="mr-IN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col</a:t>
            </a:r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++) {</a:t>
            </a:r>
          </a:p>
          <a:p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sz="1800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nums</a:t>
            </a:r>
            <a:r>
              <a:rPr lang="en-US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[row][col] = transpose[row][col];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}</a:t>
            </a:r>
          </a:p>
          <a:p>
            <a:r>
              <a:rPr lang="mr-IN" sz="18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}</a:t>
            </a:r>
            <a:endParaRPr lang="en-US" sz="1800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4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2900"/>
            <a:ext cx="8534400" cy="1333500"/>
          </a:xfrm>
        </p:spPr>
        <p:txBody>
          <a:bodyPr/>
          <a:lstStyle/>
          <a:p>
            <a:r>
              <a:rPr lang="en-US" dirty="0"/>
              <a:t>Before and After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267200"/>
          </a:xfrm>
        </p:spPr>
        <p:txBody>
          <a:bodyPr/>
          <a:lstStyle/>
          <a:p>
            <a:pPr lvl="1">
              <a:buSzPct val="100000"/>
            </a:pPr>
            <a:r>
              <a:rPr lang="en-US" sz="2700" dirty="0">
                <a:solidFill>
                  <a:srgbClr val="000000"/>
                </a:solidFill>
              </a:rPr>
              <a:t>The first row (before) is now the first column (after)</a:t>
            </a:r>
          </a:p>
          <a:p>
            <a:pPr lvl="1">
              <a:buSzPct val="100000"/>
            </a:pPr>
            <a:r>
              <a:rPr lang="en-US" sz="2700" b="0" dirty="0">
                <a:solidFill>
                  <a:srgbClr val="000000"/>
                </a:solidFill>
              </a:rPr>
              <a:t>The last row (before) is now the last column (after)</a:t>
            </a:r>
            <a:r>
              <a:rPr lang="en-US" sz="2700" dirty="0">
                <a:solidFill>
                  <a:srgbClr val="000000"/>
                </a:solidFill>
              </a:rPr>
              <a:t>  </a:t>
            </a:r>
          </a:p>
          <a:p>
            <a:pPr lvl="1">
              <a:buSzPct val="100000"/>
            </a:pPr>
            <a:r>
              <a:rPr lang="en-US" sz="2700" dirty="0">
                <a:solidFill>
                  <a:srgbClr val="000000"/>
                </a:solidFill>
              </a:rPr>
              <a:t>The 2nd row (before) is now the 2nd column (after)  </a:t>
            </a:r>
          </a:p>
          <a:p>
            <a:pPr lvl="1">
              <a:buSzPct val="100000"/>
            </a:pPr>
            <a:r>
              <a:rPr lang="en-US" sz="2700" dirty="0">
                <a:solidFill>
                  <a:srgbClr val="000000"/>
                </a:solidFill>
              </a:rPr>
              <a:t>. . . and so on    </a:t>
            </a:r>
          </a:p>
          <a:p>
            <a:pPr marL="114300" lvl="1" indent="0">
              <a:spcBef>
                <a:spcPts val="120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         </a:t>
            </a:r>
            <a:r>
              <a:rPr lang="en-US" sz="2200" b="1" i="1" dirty="0">
                <a:solidFill>
                  <a:srgbClr val="000000"/>
                </a:solidFill>
              </a:rPr>
              <a:t>         before                                              after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4343400"/>
            <a:ext cx="2971800" cy="1938992"/>
          </a:xfrm>
          <a:prstGeom prst="rect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Courier" charset="0"/>
                <a:ea typeface="Courier" charset="0"/>
                <a:cs typeface="Courier" charset="0"/>
              </a:rPr>
              <a:t>  2  4  6  8 10 12</a:t>
            </a:r>
          </a:p>
          <a:p>
            <a:r>
              <a:rPr lang="de-DE" sz="2000" dirty="0">
                <a:latin typeface="Courier" charset="0"/>
                <a:ea typeface="Courier" charset="0"/>
                <a:cs typeface="Courier" charset="0"/>
              </a:rPr>
              <a:t> 14 16 18 20 22 24</a:t>
            </a:r>
          </a:p>
          <a:p>
            <a:r>
              <a:rPr lang="is-IS" sz="2000" dirty="0">
                <a:latin typeface="Courier" charset="0"/>
                <a:ea typeface="Courier" charset="0"/>
                <a:cs typeface="Courier" charset="0"/>
              </a:rPr>
              <a:t> 26 28 30 32 34 36</a:t>
            </a:r>
          </a:p>
          <a:p>
            <a:r>
              <a:rPr lang="is-IS" sz="2000" dirty="0">
                <a:latin typeface="Courier" charset="0"/>
                <a:ea typeface="Courier" charset="0"/>
                <a:cs typeface="Courier" charset="0"/>
              </a:rPr>
              <a:t> 38 40 42 44 46 48</a:t>
            </a:r>
          </a:p>
          <a:p>
            <a:r>
              <a:rPr lang="is-IS" sz="2000" dirty="0">
                <a:latin typeface="Courier" charset="0"/>
                <a:ea typeface="Courier" charset="0"/>
                <a:cs typeface="Courier" charset="0"/>
              </a:rPr>
              <a:t> 50 52 54 56 58 60</a:t>
            </a:r>
          </a:p>
          <a:p>
            <a:r>
              <a:rPr lang="it-IT" sz="2000" dirty="0">
                <a:latin typeface="Courier" charset="0"/>
                <a:ea typeface="Courier" charset="0"/>
                <a:cs typeface="Courier" charset="0"/>
              </a:rPr>
              <a:t> 62 64 66 68 70 72</a:t>
            </a:r>
            <a:endParaRPr lang="en-US" sz="2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4343400"/>
            <a:ext cx="2971800" cy="1938992"/>
          </a:xfrm>
          <a:prstGeom prst="rect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Courier" charset="0"/>
                <a:ea typeface="Courier" charset="0"/>
                <a:cs typeface="Courier" charset="0"/>
              </a:rPr>
              <a:t>  2 14 26 38 50 62</a:t>
            </a:r>
          </a:p>
          <a:p>
            <a:r>
              <a:rPr lang="de-DE" sz="2000" dirty="0">
                <a:latin typeface="Courier" charset="0"/>
                <a:ea typeface="Courier" charset="0"/>
                <a:cs typeface="Courier" charset="0"/>
              </a:rPr>
              <a:t>  4 16 28 40 52 64</a:t>
            </a:r>
          </a:p>
          <a:p>
            <a:r>
              <a:rPr lang="mr-IN" sz="2000" dirty="0">
                <a:latin typeface="Courier" charset="0"/>
                <a:ea typeface="Courier" charset="0"/>
                <a:cs typeface="Courier" charset="0"/>
              </a:rPr>
              <a:t>  6 18 30 42 54 66</a:t>
            </a:r>
          </a:p>
          <a:p>
            <a:r>
              <a:rPr lang="it-IT" sz="2000" dirty="0">
                <a:latin typeface="Courier" charset="0"/>
                <a:ea typeface="Courier" charset="0"/>
                <a:cs typeface="Courier" charset="0"/>
              </a:rPr>
              <a:t>  8 20 32 44 56 68</a:t>
            </a:r>
          </a:p>
          <a:p>
            <a:r>
              <a:rPr lang="is-IS" sz="2000" dirty="0">
                <a:latin typeface="Courier" charset="0"/>
                <a:ea typeface="Courier" charset="0"/>
                <a:cs typeface="Courier" charset="0"/>
              </a:rPr>
              <a:t> 10 22 34 46 58 70</a:t>
            </a:r>
          </a:p>
          <a:p>
            <a:r>
              <a:rPr lang="is-IS" sz="2000" dirty="0">
                <a:latin typeface="Courier" charset="0"/>
                <a:ea typeface="Courier" charset="0"/>
                <a:cs typeface="Courier" charset="0"/>
              </a:rPr>
              <a:t> 12 24 36 48 60 72</a:t>
            </a:r>
            <a:endParaRPr lang="en-US" sz="20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888667"/>
      </p:ext>
    </p:extLst>
  </p:cSld>
  <p:clrMapOvr>
    <a:masterClrMapping/>
  </p:clrMapOvr>
</p:sld>
</file>

<file path=ppt/theme/theme1.xml><?xml version="1.0" encoding="utf-8"?>
<a:theme xmlns:a="http://schemas.openxmlformats.org/drawingml/2006/main" name="diamonds.ppt">
  <a:themeElements>
    <a:clrScheme name="diamonds.ppt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iamonds.ppt">
      <a:majorFont>
        <a:latin typeface="Times New Roman"/>
        <a:ea typeface=""/>
        <a:cs typeface=""/>
      </a:majorFont>
      <a:minorFont>
        <a:latin typeface="Courier N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iamond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mond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++BookNewest" id="{F0559F78-F9F3-8E48-BB79-551E20A362EA}" vid="{B906F4C7-EEB1-D441-89AF-C46D4A5EDDE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C++BookNewest</Template>
  <TotalTime>274</TotalTime>
  <Pages>72</Pages>
  <Words>902</Words>
  <Application>Microsoft Macintosh PowerPoint</Application>
  <PresentationFormat>On-screen Show (4:3)</PresentationFormat>
  <Paragraphs>158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Baskerville</vt:lpstr>
      <vt:lpstr>Book Antiqua</vt:lpstr>
      <vt:lpstr>Courier</vt:lpstr>
      <vt:lpstr>Times New Roman</vt:lpstr>
      <vt:lpstr>Arial</vt:lpstr>
      <vt:lpstr>diamonds.ppt</vt:lpstr>
      <vt:lpstr>Chapter 13  Vector of Vectors (2D Arrays)</vt:lpstr>
      <vt:lpstr>Goals</vt:lpstr>
      <vt:lpstr>Vector of Vectors</vt:lpstr>
      <vt:lpstr>Rows and columns</vt:lpstr>
      <vt:lpstr>Matrix Operations</vt:lpstr>
      <vt:lpstr>Build a 6x6 Matrix</vt:lpstr>
      <vt:lpstr>Scalar Multiplication</vt:lpstr>
      <vt:lpstr>Transpose the Matrix</vt:lpstr>
      <vt:lpstr>Before and After</vt:lpstr>
      <vt:lpstr>Primitive Arrays</vt:lpstr>
      <vt:lpstr>Array Initializers</vt:lpstr>
      <vt:lpstr>Arrays with more than 2 Subscripts?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 Problem Solving with C++</dc:title>
  <dc:subject/>
  <dc:creator>Microsoft Office User</dc:creator>
  <cp:keywords/>
  <dc:description/>
  <cp:lastModifiedBy>Microsoft Office User</cp:lastModifiedBy>
  <cp:revision>60</cp:revision>
  <cp:lastPrinted>2017-12-21T01:26:23Z</cp:lastPrinted>
  <dcterms:created xsi:type="dcterms:W3CDTF">2018-01-02T23:19:13Z</dcterms:created>
  <dcterms:modified xsi:type="dcterms:W3CDTF">2018-01-05T23:32:20Z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mercer@cs.arizona.edu</vt:lpwstr>
  </property>
  <property fmtid="{D5CDD505-2E9C-101B-9397-08002B2CF9AE}" pid="8" name="HomePage">
    <vt:lpwstr>http://www.cs.arizona.edu/~mercer/compfun2/index.html#lectures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C:\0MyStuff\c++SLIDES</vt:lpwstr>
  </property>
</Properties>
</file>