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tags/tag59.xml" ContentType="application/vnd.openxmlformats-officedocument.presentationml.tags+xml"/>
  <Override PartName="/ppt/tags/tag68.xml" ContentType="application/vnd.openxmlformats-officedocument.presentationml.tags+xml"/>
  <Override PartName="/ppt/tags/tag77.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heme/themeOverride2.xml" ContentType="application/vnd.openxmlformats-officedocument.themeOverride+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ppt/tags/tag75.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tags/tag73.xml" ContentType="application/vnd.openxmlformats-officedocument.presentationml.tag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tags/tag44.xml" ContentType="application/vnd.openxmlformats-officedocument.presentationml.tags+xml"/>
  <Override PartName="/ppt/tags/tag53.xml" ContentType="application/vnd.openxmlformats-officedocument.presentationml.tags+xml"/>
  <Override PartName="/ppt/notesSlides/notesSlide11.xml" ContentType="application/vnd.openxmlformats-officedocument.presentationml.notesSlide+xml"/>
  <Override PartName="/ppt/tags/tag62.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tags/tag61.xml" ContentType="application/vnd.openxmlformats-officedocument.presentationml.tags+xml"/>
  <Override PartName="/ppt/tags/tag72.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2" r:id="rId1"/>
  </p:sldMasterIdLst>
  <p:notesMasterIdLst>
    <p:notesMasterId r:id="rId20"/>
  </p:notesMasterIdLst>
  <p:handoutMasterIdLst>
    <p:handoutMasterId r:id="rId21"/>
  </p:handoutMasterIdLst>
  <p:sldIdLst>
    <p:sldId id="345" r:id="rId2"/>
    <p:sldId id="260" r:id="rId3"/>
    <p:sldId id="262" r:id="rId4"/>
    <p:sldId id="265" r:id="rId5"/>
    <p:sldId id="266" r:id="rId6"/>
    <p:sldId id="347" r:id="rId7"/>
    <p:sldId id="348" r:id="rId8"/>
    <p:sldId id="275" r:id="rId9"/>
    <p:sldId id="276" r:id="rId10"/>
    <p:sldId id="277" r:id="rId11"/>
    <p:sldId id="278" r:id="rId12"/>
    <p:sldId id="279" r:id="rId13"/>
    <p:sldId id="280" r:id="rId14"/>
    <p:sldId id="281" r:id="rId15"/>
    <p:sldId id="282" r:id="rId16"/>
    <p:sldId id="285" r:id="rId17"/>
    <p:sldId id="289" r:id="rId18"/>
    <p:sldId id="343" r:id="rId19"/>
  </p:sldIdLst>
  <p:sldSz cx="9144000" cy="6858000" type="screen4x3"/>
  <p:notesSz cx="6991350" cy="9280525"/>
  <p:custDataLst>
    <p:tags r:id="rId22"/>
  </p:custDataLst>
  <p:defaultTextStyle>
    <a:defPPr>
      <a:defRPr lang="en-US"/>
    </a:defPPr>
    <a:lvl1pPr algn="l" rtl="0" eaLnBrk="0" fontAlgn="base" hangingPunct="0">
      <a:spcBef>
        <a:spcPct val="0"/>
      </a:spcBef>
      <a:spcAft>
        <a:spcPct val="0"/>
      </a:spcAft>
      <a:defRPr sz="2800" kern="1200">
        <a:solidFill>
          <a:schemeClr val="tx1"/>
        </a:solidFill>
        <a:latin typeface="Book Antiqua" pitchFamily="18" charset="0"/>
        <a:ea typeface="+mn-ea"/>
        <a:cs typeface="+mn-cs"/>
      </a:defRPr>
    </a:lvl1pPr>
    <a:lvl2pPr marL="457200" algn="l" rtl="0" eaLnBrk="0" fontAlgn="base" hangingPunct="0">
      <a:spcBef>
        <a:spcPct val="0"/>
      </a:spcBef>
      <a:spcAft>
        <a:spcPct val="0"/>
      </a:spcAft>
      <a:defRPr sz="2800" kern="1200">
        <a:solidFill>
          <a:schemeClr val="tx1"/>
        </a:solidFill>
        <a:latin typeface="Book Antiqua" pitchFamily="18" charset="0"/>
        <a:ea typeface="+mn-ea"/>
        <a:cs typeface="+mn-cs"/>
      </a:defRPr>
    </a:lvl2pPr>
    <a:lvl3pPr marL="914400" algn="l" rtl="0" eaLnBrk="0" fontAlgn="base" hangingPunct="0">
      <a:spcBef>
        <a:spcPct val="0"/>
      </a:spcBef>
      <a:spcAft>
        <a:spcPct val="0"/>
      </a:spcAft>
      <a:defRPr sz="2800" kern="1200">
        <a:solidFill>
          <a:schemeClr val="tx1"/>
        </a:solidFill>
        <a:latin typeface="Book Antiqua"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Book Antiqua"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Book Antiqua" pitchFamily="18" charset="0"/>
        <a:ea typeface="+mn-ea"/>
        <a:cs typeface="+mn-cs"/>
      </a:defRPr>
    </a:lvl5pPr>
    <a:lvl6pPr marL="2286000" algn="l" defTabSz="914400" rtl="0" eaLnBrk="1" latinLnBrk="0" hangingPunct="1">
      <a:defRPr sz="2800" kern="1200">
        <a:solidFill>
          <a:schemeClr val="tx1"/>
        </a:solidFill>
        <a:latin typeface="Book Antiqua" pitchFamily="18" charset="0"/>
        <a:ea typeface="+mn-ea"/>
        <a:cs typeface="+mn-cs"/>
      </a:defRPr>
    </a:lvl6pPr>
    <a:lvl7pPr marL="2743200" algn="l" defTabSz="914400" rtl="0" eaLnBrk="1" latinLnBrk="0" hangingPunct="1">
      <a:defRPr sz="2800" kern="1200">
        <a:solidFill>
          <a:schemeClr val="tx1"/>
        </a:solidFill>
        <a:latin typeface="Book Antiqua" pitchFamily="18" charset="0"/>
        <a:ea typeface="+mn-ea"/>
        <a:cs typeface="+mn-cs"/>
      </a:defRPr>
    </a:lvl7pPr>
    <a:lvl8pPr marL="3200400" algn="l" defTabSz="914400" rtl="0" eaLnBrk="1" latinLnBrk="0" hangingPunct="1">
      <a:defRPr sz="2800" kern="1200">
        <a:solidFill>
          <a:schemeClr val="tx1"/>
        </a:solidFill>
        <a:latin typeface="Book Antiqua" pitchFamily="18" charset="0"/>
        <a:ea typeface="+mn-ea"/>
        <a:cs typeface="+mn-cs"/>
      </a:defRPr>
    </a:lvl8pPr>
    <a:lvl9pPr marL="3657600" algn="l" defTabSz="914400" rtl="0" eaLnBrk="1" latinLnBrk="0" hangingPunct="1">
      <a:defRPr sz="2800" kern="1200">
        <a:solidFill>
          <a:schemeClr val="tx1"/>
        </a:solidFill>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scaleToFitPaper="1" frameSlides="1"/>
  <p:showPr showNarration="1" useTimings="0">
    <p:present/>
    <p:sldAll/>
    <p:penClr>
      <a:schemeClr val="tx1"/>
    </p:penClr>
  </p:showPr>
  <p:clrMru>
    <a:srgbClr val="FF0066"/>
    <a:srgbClr val="B50069"/>
    <a:srgbClr val="66FFFF"/>
    <a:srgbClr val="001A6E"/>
    <a:srgbClr val="012A61"/>
    <a:srgbClr val="011631"/>
    <a:srgbClr val="001D7A"/>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46" autoAdjust="0"/>
    <p:restoredTop sz="90875" autoAdjust="0"/>
  </p:normalViewPr>
  <p:slideViewPr>
    <p:cSldViewPr>
      <p:cViewPr>
        <p:scale>
          <a:sx n="66" d="100"/>
          <a:sy n="66" d="100"/>
        </p:scale>
        <p:origin x="-516" y="-12"/>
      </p:cViewPr>
      <p:guideLst>
        <p:guide orient="horz" pos="2160"/>
        <p:guide pos="2880"/>
      </p:guideLst>
    </p:cSldViewPr>
  </p:slideViewPr>
  <p:outlineViewPr>
    <p:cViewPr>
      <p:scale>
        <a:sx n="33" d="100"/>
        <a:sy n="33" d="100"/>
      </p:scale>
      <p:origin x="0" y="744"/>
    </p:cViewPr>
  </p:outlineViewPr>
  <p:notesTextViewPr>
    <p:cViewPr>
      <p:scale>
        <a:sx n="100" d="100"/>
        <a:sy n="100" d="100"/>
      </p:scale>
      <p:origin x="0" y="0"/>
    </p:cViewPr>
  </p:notesTextViewPr>
  <p:sorterViewPr>
    <p:cViewPr>
      <p:scale>
        <a:sx n="66" d="100"/>
        <a:sy n="66" d="100"/>
      </p:scale>
      <p:origin x="0" y="834"/>
    </p:cViewPr>
  </p:sorterViewPr>
  <p:notesViewPr>
    <p:cSldViewPr>
      <p:cViewPr>
        <p:scale>
          <a:sx n="66" d="100"/>
          <a:sy n="66" d="100"/>
        </p:scale>
        <p:origin x="-1578" y="654"/>
      </p:cViewPr>
      <p:guideLst>
        <p:guide orient="horz" pos="2923"/>
        <p:guide pos="220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ChangeArrowheads="1"/>
          </p:cNvSpPr>
          <p:nvPr/>
        </p:nvSpPr>
        <p:spPr bwMode="auto">
          <a:xfrm>
            <a:off x="457200" y="8458200"/>
            <a:ext cx="6019800" cy="278934"/>
          </a:xfrm>
          <a:prstGeom prst="rect">
            <a:avLst/>
          </a:prstGeom>
          <a:noFill/>
          <a:ln w="9525">
            <a:noFill/>
            <a:miter lim="800000"/>
            <a:headEnd/>
            <a:tailEnd/>
          </a:ln>
          <a:effectLst/>
        </p:spPr>
        <p:txBody>
          <a:bodyPr lIns="93355" tIns="46678" rIns="93355" bIns="46678">
            <a:spAutoFit/>
          </a:bodyPr>
          <a:lstStyle/>
          <a:p>
            <a:pPr algn="ctr" defTabSz="927100">
              <a:defRPr/>
            </a:pPr>
            <a:r>
              <a:rPr lang="en-US" sz="1200" dirty="0" smtClean="0">
                <a:latin typeface="Times New Roman" pitchFamily="18" charset="0"/>
              </a:rPr>
              <a:t>Software Development with the IPO Pattern</a:t>
            </a:r>
            <a:endParaRPr lang="en-US" sz="1200" dirty="0">
              <a:latin typeface="Times New Roman"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3028950" cy="465138"/>
          </a:xfrm>
          <a:prstGeom prst="rect">
            <a:avLst/>
          </a:prstGeom>
          <a:noFill/>
          <a:ln w="9525">
            <a:noFill/>
            <a:miter lim="800000"/>
            <a:headEnd/>
            <a:tailEnd/>
          </a:ln>
          <a:effectLst/>
        </p:spPr>
        <p:txBody>
          <a:bodyPr vert="horz" wrap="square" lIns="19315" tIns="0" rIns="19315" bIns="0" numCol="1" anchor="t" anchorCtr="0" compatLnSpc="1">
            <a:prstTxWarp prst="textNoShape">
              <a:avLst/>
            </a:prstTxWarp>
          </a:bodyPr>
          <a:lstStyle>
            <a:lvl1pPr defTabSz="927100">
              <a:defRPr sz="100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962400" y="-1588"/>
            <a:ext cx="3028950" cy="465138"/>
          </a:xfrm>
          <a:prstGeom prst="rect">
            <a:avLst/>
          </a:prstGeom>
          <a:noFill/>
          <a:ln w="9525">
            <a:noFill/>
            <a:miter lim="800000"/>
            <a:headEnd/>
            <a:tailEnd/>
          </a:ln>
          <a:effectLst/>
        </p:spPr>
        <p:txBody>
          <a:bodyPr vert="horz" wrap="square" lIns="19315" tIns="0" rIns="19315" bIns="0" numCol="1" anchor="t" anchorCtr="0" compatLnSpc="1">
            <a:prstTxWarp prst="textNoShape">
              <a:avLst/>
            </a:prstTxWarp>
          </a:bodyPr>
          <a:lstStyle>
            <a:lvl1pPr algn="r" defTabSz="927100">
              <a:defRPr sz="100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8815388"/>
            <a:ext cx="3028950" cy="465137"/>
          </a:xfrm>
          <a:prstGeom prst="rect">
            <a:avLst/>
          </a:prstGeom>
          <a:noFill/>
          <a:ln w="9525">
            <a:noFill/>
            <a:miter lim="800000"/>
            <a:headEnd/>
            <a:tailEnd/>
          </a:ln>
          <a:effectLst/>
        </p:spPr>
        <p:txBody>
          <a:bodyPr vert="horz" wrap="square" lIns="19315" tIns="0" rIns="19315" bIns="0" numCol="1" anchor="b" anchorCtr="0" compatLnSpc="1">
            <a:prstTxWarp prst="textNoShape">
              <a:avLst/>
            </a:prstTxWarp>
          </a:bodyPr>
          <a:lstStyle>
            <a:lvl1pPr defTabSz="927100">
              <a:defRPr sz="100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962400" y="8815388"/>
            <a:ext cx="3028950" cy="465137"/>
          </a:xfrm>
          <a:prstGeom prst="rect">
            <a:avLst/>
          </a:prstGeom>
          <a:noFill/>
          <a:ln w="9525">
            <a:noFill/>
            <a:miter lim="800000"/>
            <a:headEnd/>
            <a:tailEnd/>
          </a:ln>
          <a:effectLst/>
        </p:spPr>
        <p:txBody>
          <a:bodyPr vert="horz" wrap="square" lIns="19315" tIns="0" rIns="19315" bIns="0" numCol="1" anchor="b" anchorCtr="0" compatLnSpc="1">
            <a:prstTxWarp prst="textNoShape">
              <a:avLst/>
            </a:prstTxWarp>
          </a:bodyPr>
          <a:lstStyle>
            <a:lvl1pPr algn="r" defTabSz="927100">
              <a:defRPr sz="1000" i="1">
                <a:latin typeface="Times New Roman" pitchFamily="18" charset="0"/>
              </a:defRPr>
            </a:lvl1pPr>
          </a:lstStyle>
          <a:p>
            <a:pPr>
              <a:defRPr/>
            </a:pPr>
            <a:fld id="{A1C12784-B984-4CF2-A430-E1BEB4A57D86}" type="slidenum">
              <a:rPr lang="en-US"/>
              <a:pPr>
                <a:defRPr/>
              </a:pPr>
              <a:t>‹#›</a:t>
            </a:fld>
            <a:endParaRPr lang="en-US"/>
          </a:p>
        </p:txBody>
      </p:sp>
      <p:sp>
        <p:nvSpPr>
          <p:cNvPr id="2054" name="Rectangle 6"/>
          <p:cNvSpPr>
            <a:spLocks noGrp="1" noChangeArrowheads="1"/>
          </p:cNvSpPr>
          <p:nvPr>
            <p:ph type="body" sz="quarter" idx="3"/>
          </p:nvPr>
        </p:nvSpPr>
        <p:spPr bwMode="auto">
          <a:xfrm>
            <a:off x="931863" y="4405313"/>
            <a:ext cx="5127625" cy="4176712"/>
          </a:xfrm>
          <a:prstGeom prst="rect">
            <a:avLst/>
          </a:prstGeom>
          <a:noFill/>
          <a:ln w="9525">
            <a:noFill/>
            <a:miter lim="800000"/>
            <a:headEnd/>
            <a:tailEnd/>
          </a:ln>
          <a:effectLst/>
        </p:spPr>
        <p:txBody>
          <a:bodyPr vert="horz" wrap="square" lIns="93355" tIns="46678" rIns="93355" bIns="46678"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3" name="Rectangle 7"/>
          <p:cNvSpPr>
            <a:spLocks noGrp="1" noRot="1" noChangeAspect="1" noChangeArrowheads="1" noTextEdit="1"/>
          </p:cNvSpPr>
          <p:nvPr>
            <p:ph type="sldImg" idx="2"/>
          </p:nvPr>
        </p:nvSpPr>
        <p:spPr bwMode="auto">
          <a:xfrm>
            <a:off x="1182688" y="701675"/>
            <a:ext cx="4625975" cy="3468688"/>
          </a:xfrm>
          <a:prstGeom prst="rect">
            <a:avLst/>
          </a:prstGeom>
          <a:noFill/>
          <a:ln w="12700">
            <a:solidFill>
              <a:schemeClr val="tx1"/>
            </a:solidFill>
            <a:miter lim="800000"/>
            <a:headEnd/>
            <a:tailEnd/>
          </a:ln>
        </p:spPr>
      </p:sp>
      <p:sp>
        <p:nvSpPr>
          <p:cNvPr id="2056" name="Rectangle 8"/>
          <p:cNvSpPr>
            <a:spLocks noChangeArrowheads="1"/>
          </p:cNvSpPr>
          <p:nvPr/>
        </p:nvSpPr>
        <p:spPr bwMode="auto">
          <a:xfrm>
            <a:off x="6523038" y="8875713"/>
            <a:ext cx="398462" cy="306387"/>
          </a:xfrm>
          <a:prstGeom prst="rect">
            <a:avLst/>
          </a:prstGeom>
          <a:noFill/>
          <a:ln w="9525">
            <a:noFill/>
            <a:miter lim="800000"/>
            <a:headEnd/>
            <a:tailEnd/>
          </a:ln>
          <a:effectLst/>
        </p:spPr>
        <p:txBody>
          <a:bodyPr wrap="none" lIns="93355" tIns="46678" rIns="93355" bIns="46678" anchor="ctr">
            <a:spAutoFit/>
          </a:bodyPr>
          <a:lstStyle/>
          <a:p>
            <a:pPr algn="r" defTabSz="927100">
              <a:defRPr/>
            </a:pPr>
            <a:fld id="{0709395B-86C5-4041-8D9B-84E4ADE33FDE}" type="slidenum">
              <a:rPr lang="en-US" sz="1400"/>
              <a:pPr algn="r" defTabSz="927100">
                <a:defRPr/>
              </a:pPr>
              <a:t>‹#›</a:t>
            </a:fld>
            <a:endParaRPr lang="en-US" sz="140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sldNum" sz="quarter" idx="5"/>
          </p:nvPr>
        </p:nvSpPr>
        <p:spPr>
          <a:noFill/>
        </p:spPr>
        <p:txBody>
          <a:bodyPr/>
          <a:lstStyle/>
          <a:p>
            <a:fld id="{3E699AE6-53D8-4CD1-B15A-AABDD36B241B}" type="slidenum">
              <a:rPr lang="en-US" smtClean="0"/>
              <a:pPr/>
              <a:t>2</a:t>
            </a:fld>
            <a:endParaRPr lang="en-US" smtClean="0"/>
          </a:p>
        </p:txBody>
      </p:sp>
      <p:sp>
        <p:nvSpPr>
          <p:cNvPr id="36867" name="Rectangle 1026"/>
          <p:cNvSpPr>
            <a:spLocks noGrp="1" noRot="1" noChangeAspect="1" noChangeArrowheads="1" noTextEdit="1"/>
          </p:cNvSpPr>
          <p:nvPr>
            <p:ph type="sldImg"/>
          </p:nvPr>
        </p:nvSpPr>
        <p:spPr>
          <a:ln/>
        </p:spPr>
      </p:sp>
      <p:sp>
        <p:nvSpPr>
          <p:cNvPr id="36868"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Grp="1" noChangeArrowheads="1"/>
          </p:cNvSpPr>
          <p:nvPr>
            <p:ph type="sldNum" sz="quarter" idx="5"/>
          </p:nvPr>
        </p:nvSpPr>
        <p:spPr>
          <a:noFill/>
        </p:spPr>
        <p:txBody>
          <a:bodyPr/>
          <a:lstStyle/>
          <a:p>
            <a:fld id="{D47714B7-25E5-4158-ACDF-808435757D46}" type="slidenum">
              <a:rPr lang="en-US" smtClean="0"/>
              <a:pPr/>
              <a:t>13</a:t>
            </a:fld>
            <a:endParaRPr lang="en-US" smtClean="0"/>
          </a:p>
        </p:txBody>
      </p:sp>
      <p:sp>
        <p:nvSpPr>
          <p:cNvPr id="52227" name="Rectangle 2050"/>
          <p:cNvSpPr>
            <a:spLocks noGrp="1" noRot="1" noChangeAspect="1" noChangeArrowheads="1" noTextEdit="1"/>
          </p:cNvSpPr>
          <p:nvPr>
            <p:ph type="sldImg"/>
          </p:nvPr>
        </p:nvSpPr>
        <p:spPr>
          <a:ln/>
        </p:spPr>
      </p:sp>
      <p:sp>
        <p:nvSpPr>
          <p:cNvPr id="52228" name="Rectangle 2051"/>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noChangeArrowheads="1"/>
          </p:cNvSpPr>
          <p:nvPr>
            <p:ph type="sldNum" sz="quarter" idx="5"/>
          </p:nvPr>
        </p:nvSpPr>
        <p:spPr>
          <a:noFill/>
        </p:spPr>
        <p:txBody>
          <a:bodyPr/>
          <a:lstStyle/>
          <a:p>
            <a:fld id="{2DDF0C84-863D-4ED4-A8DE-0D04559893DD}" type="slidenum">
              <a:rPr lang="en-US" smtClean="0"/>
              <a:pPr/>
              <a:t>14</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p:cNvSpPr>
            <a:spLocks noGrp="1" noChangeArrowheads="1"/>
          </p:cNvSpPr>
          <p:nvPr>
            <p:ph type="sldNum" sz="quarter" idx="5"/>
          </p:nvPr>
        </p:nvSpPr>
        <p:spPr>
          <a:noFill/>
        </p:spPr>
        <p:txBody>
          <a:bodyPr/>
          <a:lstStyle/>
          <a:p>
            <a:fld id="{2ACD317F-C5D3-493E-9045-B08A8CB99F0B}" type="slidenum">
              <a:rPr lang="en-US" smtClean="0"/>
              <a:pPr/>
              <a:t>15</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5"/>
          <p:cNvSpPr>
            <a:spLocks noGrp="1" noChangeArrowheads="1"/>
          </p:cNvSpPr>
          <p:nvPr>
            <p:ph type="sldNum" sz="quarter" idx="5"/>
          </p:nvPr>
        </p:nvSpPr>
        <p:spPr>
          <a:noFill/>
        </p:spPr>
        <p:txBody>
          <a:bodyPr/>
          <a:lstStyle/>
          <a:p>
            <a:fld id="{BA564993-1C9E-4CFB-9F01-6876C5B680FA}" type="slidenum">
              <a:rPr lang="en-US" smtClean="0"/>
              <a:pPr/>
              <a:t>16</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a:spLocks noGrp="1" noChangeArrowheads="1"/>
          </p:cNvSpPr>
          <p:nvPr>
            <p:ph type="sldNum" sz="quarter" idx="5"/>
          </p:nvPr>
        </p:nvSpPr>
        <p:spPr>
          <a:noFill/>
        </p:spPr>
        <p:txBody>
          <a:bodyPr/>
          <a:lstStyle/>
          <a:p>
            <a:fld id="{2436A38A-E2A6-42EA-80AA-03142C9633F7}" type="slidenum">
              <a:rPr lang="en-US" smtClean="0"/>
              <a:pPr/>
              <a:t>17</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5"/>
          <p:cNvSpPr>
            <a:spLocks noGrp="1" noChangeArrowheads="1"/>
          </p:cNvSpPr>
          <p:nvPr>
            <p:ph type="sldNum" sz="quarter" idx="5"/>
          </p:nvPr>
        </p:nvSpPr>
        <p:spPr>
          <a:noFill/>
        </p:spPr>
        <p:txBody>
          <a:bodyPr/>
          <a:lstStyle/>
          <a:p>
            <a:fld id="{5296C2DE-A2AE-4640-8E6D-BB3131040896}" type="slidenum">
              <a:rPr lang="en-US" smtClean="0"/>
              <a:pPr/>
              <a:t>18</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p:spPr>
        <p:txBody>
          <a:bodyPr/>
          <a:lstStyle/>
          <a:p>
            <a:fld id="{494D46D1-CB38-4787-845B-A56177BE2719}" type="slidenum">
              <a:rPr lang="en-US" smtClean="0"/>
              <a:pPr/>
              <a:t>3</a:t>
            </a:fld>
            <a:endParaRPr lang="en-US" smtClean="0"/>
          </a:p>
        </p:txBody>
      </p:sp>
      <p:sp>
        <p:nvSpPr>
          <p:cNvPr id="37891" name="Rectangle 2050"/>
          <p:cNvSpPr>
            <a:spLocks noGrp="1" noRot="1" noChangeAspect="1" noChangeArrowheads="1" noTextEdit="1"/>
          </p:cNvSpPr>
          <p:nvPr>
            <p:ph type="sldImg"/>
          </p:nvPr>
        </p:nvSpPr>
        <p:spPr>
          <a:ln/>
        </p:spPr>
      </p:sp>
      <p:sp>
        <p:nvSpPr>
          <p:cNvPr id="37892" name="Rectangle 2051"/>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5"/>
          </p:nvPr>
        </p:nvSpPr>
        <p:spPr>
          <a:noFill/>
        </p:spPr>
        <p:txBody>
          <a:bodyPr/>
          <a:lstStyle/>
          <a:p>
            <a:fld id="{6D238C90-D54A-4F25-BF27-9D295100FEC7}" type="slidenum">
              <a:rPr lang="en-US" smtClean="0"/>
              <a:pPr/>
              <a:t>4</a:t>
            </a:fld>
            <a:endParaRPr lang="en-US" smtClean="0"/>
          </a:p>
        </p:txBody>
      </p:sp>
      <p:sp>
        <p:nvSpPr>
          <p:cNvPr id="39939" name="Rectangle 2050"/>
          <p:cNvSpPr>
            <a:spLocks noGrp="1" noRot="1" noChangeAspect="1" noChangeArrowheads="1" noTextEdit="1"/>
          </p:cNvSpPr>
          <p:nvPr>
            <p:ph type="sldImg"/>
          </p:nvPr>
        </p:nvSpPr>
        <p:spPr>
          <a:ln/>
        </p:spPr>
      </p:sp>
      <p:sp>
        <p:nvSpPr>
          <p:cNvPr id="39940" name="Rectangle 2051"/>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sldNum" sz="quarter" idx="5"/>
          </p:nvPr>
        </p:nvSpPr>
        <p:spPr>
          <a:noFill/>
        </p:spPr>
        <p:txBody>
          <a:bodyPr/>
          <a:lstStyle/>
          <a:p>
            <a:fld id="{96D294D2-AFFB-4CB9-89B5-C40FAF262733}" type="slidenum">
              <a:rPr lang="en-US" smtClean="0"/>
              <a:pPr/>
              <a:t>5</a:t>
            </a:fld>
            <a:endParaRPr lang="en-US" smtClean="0"/>
          </a:p>
        </p:txBody>
      </p:sp>
      <p:sp>
        <p:nvSpPr>
          <p:cNvPr id="40963" name="Rectangle 1026"/>
          <p:cNvSpPr>
            <a:spLocks noGrp="1" noRot="1" noChangeAspect="1" noChangeArrowheads="1" noTextEdit="1"/>
          </p:cNvSpPr>
          <p:nvPr>
            <p:ph type="sldImg"/>
          </p:nvPr>
        </p:nvSpPr>
        <p:spPr>
          <a:ln/>
        </p:spPr>
      </p:sp>
      <p:sp>
        <p:nvSpPr>
          <p:cNvPr id="40964"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sldNum" sz="quarter" idx="5"/>
          </p:nvPr>
        </p:nvSpPr>
        <p:spPr>
          <a:noFill/>
        </p:spPr>
        <p:txBody>
          <a:bodyPr/>
          <a:lstStyle/>
          <a:p>
            <a:fld id="{D0AA24AA-6DF3-47FA-9773-FBDC9637FE66}" type="slidenum">
              <a:rPr lang="en-US" smtClean="0"/>
              <a:pPr/>
              <a:t>8</a:t>
            </a:fld>
            <a:endParaRPr lang="en-US" smtClean="0"/>
          </a:p>
        </p:txBody>
      </p:sp>
      <p:sp>
        <p:nvSpPr>
          <p:cNvPr id="47107" name="Rectangle 2050"/>
          <p:cNvSpPr>
            <a:spLocks noGrp="1" noRot="1" noChangeAspect="1" noChangeArrowheads="1" noTextEdit="1"/>
          </p:cNvSpPr>
          <p:nvPr>
            <p:ph type="sldImg"/>
          </p:nvPr>
        </p:nvSpPr>
        <p:spPr>
          <a:ln/>
        </p:spPr>
      </p:sp>
      <p:sp>
        <p:nvSpPr>
          <p:cNvPr id="47108" name="Rectangle 2051"/>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p:cNvSpPr>
            <a:spLocks noGrp="1" noChangeArrowheads="1"/>
          </p:cNvSpPr>
          <p:nvPr>
            <p:ph type="sldNum" sz="quarter" idx="5"/>
          </p:nvPr>
        </p:nvSpPr>
        <p:spPr>
          <a:noFill/>
        </p:spPr>
        <p:txBody>
          <a:bodyPr/>
          <a:lstStyle/>
          <a:p>
            <a:fld id="{55CC0B3B-0E6F-4FAA-B949-1173A54D1134}" type="slidenum">
              <a:rPr lang="en-US" smtClean="0"/>
              <a:pPr/>
              <a:t>9</a:t>
            </a:fld>
            <a:endParaRPr lang="en-US" smtClean="0"/>
          </a:p>
        </p:txBody>
      </p:sp>
      <p:sp>
        <p:nvSpPr>
          <p:cNvPr id="48131" name="Rectangle 1026"/>
          <p:cNvSpPr>
            <a:spLocks noGrp="1" noRot="1" noChangeAspect="1" noChangeArrowheads="1" noTextEdit="1"/>
          </p:cNvSpPr>
          <p:nvPr>
            <p:ph type="sldImg"/>
          </p:nvPr>
        </p:nvSpPr>
        <p:spPr>
          <a:ln/>
        </p:spPr>
      </p:sp>
      <p:sp>
        <p:nvSpPr>
          <p:cNvPr id="48132"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Grp="1" noChangeArrowheads="1"/>
          </p:cNvSpPr>
          <p:nvPr>
            <p:ph type="sldNum" sz="quarter" idx="5"/>
          </p:nvPr>
        </p:nvSpPr>
        <p:spPr>
          <a:noFill/>
        </p:spPr>
        <p:txBody>
          <a:bodyPr/>
          <a:lstStyle/>
          <a:p>
            <a:fld id="{8C977705-787A-4CF9-9859-425CF68C4A76}" type="slidenum">
              <a:rPr lang="en-US" smtClean="0"/>
              <a:pPr/>
              <a:t>10</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p:cNvSpPr>
            <a:spLocks noGrp="1" noChangeArrowheads="1"/>
          </p:cNvSpPr>
          <p:nvPr>
            <p:ph type="sldNum" sz="quarter" idx="5"/>
          </p:nvPr>
        </p:nvSpPr>
        <p:spPr>
          <a:noFill/>
        </p:spPr>
        <p:txBody>
          <a:bodyPr/>
          <a:lstStyle/>
          <a:p>
            <a:fld id="{E6ECE61A-2EFD-4333-A8B6-4848B24C67A6}" type="slidenum">
              <a:rPr lang="en-US" smtClean="0"/>
              <a:pPr/>
              <a:t>11</a:t>
            </a:fld>
            <a:endParaRPr lang="en-US" smtClean="0"/>
          </a:p>
        </p:txBody>
      </p:sp>
      <p:sp>
        <p:nvSpPr>
          <p:cNvPr id="50179" name="Rectangle 1026"/>
          <p:cNvSpPr>
            <a:spLocks noGrp="1" noRot="1" noChangeAspect="1" noChangeArrowheads="1" noTextEdit="1"/>
          </p:cNvSpPr>
          <p:nvPr>
            <p:ph type="sldImg"/>
          </p:nvPr>
        </p:nvSpPr>
        <p:spPr>
          <a:ln/>
        </p:spPr>
      </p:sp>
      <p:sp>
        <p:nvSpPr>
          <p:cNvPr id="50180"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type="sldNum" sz="quarter" idx="5"/>
          </p:nvPr>
        </p:nvSpPr>
        <p:spPr>
          <a:noFill/>
        </p:spPr>
        <p:txBody>
          <a:bodyPr/>
          <a:lstStyle/>
          <a:p>
            <a:fld id="{C7324FCD-1DB1-468D-B14C-446550EA7017}" type="slidenum">
              <a:rPr lang="en-US" smtClean="0"/>
              <a:pPr/>
              <a:t>12</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1219200" y="3886200"/>
            <a:ext cx="6858000" cy="990600"/>
          </a:xfrm>
        </p:spPr>
        <p:txBody>
          <a:bodyPr anchor="t">
            <a:noAutofit/>
          </a:bodyPr>
          <a:lstStyle>
            <a:lvl1pPr algn="r">
              <a:defRPr sz="3200">
                <a:solidFill>
                  <a:schemeClr val="tx1"/>
                </a:solidFill>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b="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10" name="Date Placeholder 27"/>
          <p:cNvSpPr>
            <a:spLocks noGrp="1"/>
          </p:cNvSpPr>
          <p:nvPr>
            <p:ph type="dt" sz="half" idx="10"/>
          </p:nvPr>
        </p:nvSpPr>
        <p:spPr>
          <a:xfrm>
            <a:off x="6400800" y="6354763"/>
            <a:ext cx="2286000" cy="366712"/>
          </a:xfrm>
        </p:spPr>
        <p:txBody>
          <a:bodyPr/>
          <a:lstStyle>
            <a:lvl1pPr>
              <a:defRPr sz="1400" smtClean="0"/>
            </a:lvl1pPr>
          </a:lstStyle>
          <a:p>
            <a:pPr>
              <a:defRPr/>
            </a:pPr>
            <a:fld id="{96F5EA01-0D0F-4BEA-ABDD-0876AB52A898}" type="datetimeFigureOut">
              <a:rPr lang="en-US"/>
              <a:pPr>
                <a:defRPr/>
              </a:pPr>
              <a:t>8/25/2011</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9DFD96B5-37B4-4B9E-B498-2A159D1AB62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67A9E32-ABA5-4715-98F8-F936DB3EB778}" type="datetimeFigureOut">
              <a:rPr lang="en-US"/>
              <a:pPr>
                <a:defRPr/>
              </a:pPr>
              <a:t>8/25/2011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469C9CC-C2F5-4ABA-9117-E27213EDDEA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Straight Connector 4"/>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E0B42A92-B6C8-4B1B-8D07-85D75241B59A}" type="datetimeFigureOut">
              <a:rPr lang="en-US"/>
              <a:pPr>
                <a:defRPr/>
              </a:pPr>
              <a:t>8/25/2011</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2F746FA7-0F6F-4722-A430-D4E657F9B53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Narrow" pitchFamily="34" charset="0"/>
                <a:cs typeface="Arial" pitchFamily="34" charset="0"/>
              </a:defRPr>
            </a:lvl1pPr>
          </a:lstStyle>
          <a:p>
            <a:r>
              <a:rPr lang="en-US" dirty="0" smtClean="0"/>
              <a:t>Click to edit Master title style</a:t>
            </a:r>
            <a:endParaRPr lang="en-US" dirty="0"/>
          </a:p>
        </p:txBody>
      </p:sp>
      <p:sp>
        <p:nvSpPr>
          <p:cNvPr id="8" name="Content Placeholder 7"/>
          <p:cNvSpPr>
            <a:spLocks noGrp="1"/>
          </p:cNvSpPr>
          <p:nvPr>
            <p:ph sz="quarter" idx="1" hasCustomPrompt="1"/>
          </p:nvPr>
        </p:nvSpPr>
        <p:spPr>
          <a:xfrm>
            <a:off x="457200" y="1219200"/>
            <a:ext cx="8229600" cy="4937760"/>
          </a:xfrm>
        </p:spPr>
        <p:txBody>
          <a:bodyPr/>
          <a:lstStyle>
            <a:lvl1pPr>
              <a:buNone/>
              <a:defRPr kumimoji="0" lang="en-US" sz="3200" b="0" kern="1200" dirty="0" smtClean="0">
                <a:solidFill>
                  <a:schemeClr val="tx1"/>
                </a:solidFill>
                <a:latin typeface="High Tower Text" pitchFamily="18" charset="0"/>
                <a:ea typeface="+mn-ea"/>
                <a:cs typeface="Courier New" pitchFamily="49" charset="0"/>
              </a:defRPr>
            </a:lvl1pPr>
            <a:lvl2pPr>
              <a:buSzPct val="50000"/>
              <a:buFont typeface="Wingdings" pitchFamily="2" charset="2"/>
              <a:buChar char=""/>
              <a:defRPr kumimoji="0" lang="en-US" sz="3200" b="0" kern="1200" dirty="0" smtClean="0">
                <a:solidFill>
                  <a:schemeClr val="tx1"/>
                </a:solidFill>
                <a:latin typeface="High Tower Text" pitchFamily="18" charset="0"/>
                <a:ea typeface="+mn-ea"/>
                <a:cs typeface="Courier New" pitchFamily="49" charset="0"/>
              </a:defRPr>
            </a:lvl2pPr>
            <a:lvl3pPr>
              <a:buSzPct val="50000"/>
              <a:buFont typeface="High Tower Text" pitchFamily="18" charset="0"/>
              <a:buChar char="–"/>
              <a:defRPr sz="2800" baseline="0">
                <a:latin typeface="High Tower Text" pitchFamily="18" charset="0"/>
              </a:defRPr>
            </a:lvl3pPr>
            <a:lvl4pPr>
              <a:buSzPct val="50000"/>
              <a:buFont typeface="ZapfChancery" pitchFamily="18" charset="0"/>
              <a:buChar char="♦"/>
              <a:defRPr sz="2400">
                <a:latin typeface="High Tower Text" pitchFamily="18" charset="0"/>
              </a:defRPr>
            </a:lvl4pPr>
            <a:lvl5pPr>
              <a:buFont typeface="Arial" pitchFamily="34" charset="0"/>
              <a:buChar char="•"/>
              <a:defRPr sz="2000">
                <a:latin typeface="High Tower Text" pitchFamily="18" charset="0"/>
              </a:defRPr>
            </a:lvl5pPr>
          </a:lstStyle>
          <a:p>
            <a:pPr lvl="1"/>
            <a:r>
              <a:rPr lang="en-US" dirty="0" smtClean="0"/>
              <a:t>First level</a:t>
            </a:r>
          </a:p>
          <a:p>
            <a:pPr lvl="2"/>
            <a:r>
              <a:rPr lang="en-US" dirty="0" smtClean="0"/>
              <a:t>Second level</a:t>
            </a:r>
          </a:p>
          <a:p>
            <a:pPr lvl="3"/>
            <a:r>
              <a:rPr lang="en-US" dirty="0" smtClean="0"/>
              <a:t>Third level</a:t>
            </a:r>
            <a:endParaRPr lang="en-US" dirty="0"/>
          </a:p>
        </p:txBody>
      </p:sp>
      <p:sp>
        <p:nvSpPr>
          <p:cNvPr id="4" name="Date Placeholder 13"/>
          <p:cNvSpPr>
            <a:spLocks noGrp="1"/>
          </p:cNvSpPr>
          <p:nvPr>
            <p:ph type="dt" sz="half" idx="10"/>
          </p:nvPr>
        </p:nvSpPr>
        <p:spPr/>
        <p:txBody>
          <a:bodyPr/>
          <a:lstStyle>
            <a:lvl1pPr>
              <a:defRPr/>
            </a:lvl1pPr>
          </a:lstStyle>
          <a:p>
            <a:pPr>
              <a:defRPr/>
            </a:pPr>
            <a:fld id="{FA8B23EE-5227-49B2-BAF1-6AD1D6E124AB}" type="datetimeFigureOut">
              <a:rPr lang="en-US"/>
              <a:pPr>
                <a:defRPr/>
              </a:pPr>
              <a:t>8/25/2011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7E65B01-C398-45B4-B2D6-8F70E1794C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19687E6F-BDBB-4160-8F14-14A97E4F19FC}" type="datetimeFigureOut">
              <a:rPr lang="en-US"/>
              <a:pPr>
                <a:defRPr/>
              </a:pPr>
              <a:t>8/25/2011</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E1DDBC1C-AE23-456D-B9C3-D466C487035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531B7D68-723A-4EE4-816F-94A19313B62C}" type="datetimeFigureOut">
              <a:rPr lang="en-US"/>
              <a:pPr>
                <a:defRPr/>
              </a:pPr>
              <a:t>8/25/2011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A154326-289C-4F6E-800F-13E0DD1C5BE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44868E6F-A879-4278-8D3C-D07AD9D1ACB4}" type="datetimeFigureOut">
              <a:rPr lang="en-US"/>
              <a:pPr>
                <a:defRPr/>
              </a:pPr>
              <a:t>8/25/2011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05F62683-4AD6-4408-B2F4-70942F02554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C021C066-3B43-4327-A1F6-647DCACE942E}" type="datetimeFigureOut">
              <a:rPr lang="en-US"/>
              <a:pPr>
                <a:defRPr/>
              </a:pPr>
              <a:t>8/25/2011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DDACAC44-1022-4312-B252-0F1196D4F7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Date Placeholder 1"/>
          <p:cNvSpPr>
            <a:spLocks noGrp="1"/>
          </p:cNvSpPr>
          <p:nvPr>
            <p:ph type="dt" sz="half" idx="10"/>
          </p:nvPr>
        </p:nvSpPr>
        <p:spPr/>
        <p:txBody>
          <a:bodyPr/>
          <a:lstStyle>
            <a:lvl1pPr>
              <a:defRPr/>
            </a:lvl1pPr>
          </a:lstStyle>
          <a:p>
            <a:pPr>
              <a:defRPr/>
            </a:pPr>
            <a:fld id="{3CD5DCA5-1B8F-4C6D-ACF8-50E475F8A138}" type="datetimeFigureOut">
              <a:rPr lang="en-US"/>
              <a:pPr>
                <a:defRPr/>
              </a:pPr>
              <a:t>8/25/2011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0DE24F1F-F032-4E03-9A3A-180B20282D7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65C6BE08-EFA3-4913-A133-EED638D2410C}" type="datetimeFigureOut">
              <a:rPr lang="en-US"/>
              <a:pPr>
                <a:defRPr/>
              </a:pPr>
              <a:t>8/25/2011</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1B35CCC8-54EF-402E-A670-AEFE6097DD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Rectangle 5"/>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9019C9AC-77E3-4C19-8ED2-A51BDA06DD7A}" type="datetimeFigureOut">
              <a:rPr lang="en-US"/>
              <a:pPr>
                <a:defRPr/>
              </a:pPr>
              <a:t>8/25/2011</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1B98C0C8-EFD6-4E3D-B590-E450A1B195B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5"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smtClean="0">
                <a:solidFill>
                  <a:schemeClr val="tx2"/>
                </a:solidFill>
              </a:defRPr>
            </a:lvl1pPr>
          </a:lstStyle>
          <a:p>
            <a:pPr>
              <a:defRPr/>
            </a:pPr>
            <a:fld id="{37F7680A-AC19-4213-8181-42D5DC7C1B4F}" type="datetimeFigureOut">
              <a:rPr lang="en-US"/>
              <a:pPr>
                <a:defRPr/>
              </a:pPr>
              <a:t>8/25/2011</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smtClean="0">
                <a:solidFill>
                  <a:schemeClr val="tx2"/>
                </a:solidFill>
              </a:defRPr>
            </a:lvl1pPr>
          </a:lstStyle>
          <a:p>
            <a:pPr>
              <a:defRPr/>
            </a:pPr>
            <a:fld id="{20D56DB2-28B0-496F-A2DF-386C9B22DAEA}" type="slidenum">
              <a:rPr lang="en-US"/>
              <a:pPr>
                <a:defRPr/>
              </a:pPr>
              <a:t>‹#›</a:t>
            </a:fld>
            <a:endParaRPr lang="en-US"/>
          </a:p>
        </p:txBody>
      </p:sp>
      <p:sp>
        <p:nvSpPr>
          <p:cNvPr id="28" name="Straight Connector 27"/>
          <p:cNvSpPr>
            <a:spLocks noChangeShapeType="1"/>
          </p:cNvSpPr>
          <p:nvPr userDrawn="1"/>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5" r:id="rId1"/>
    <p:sldLayoutId id="2147483750" r:id="rId2"/>
    <p:sldLayoutId id="2147483756" r:id="rId3"/>
    <p:sldLayoutId id="2147483751" r:id="rId4"/>
    <p:sldLayoutId id="2147483752" r:id="rId5"/>
    <p:sldLayoutId id="2147483753" r:id="rId6"/>
    <p:sldLayoutId id="2147483757" r:id="rId7"/>
    <p:sldLayoutId id="2147483758" r:id="rId8"/>
    <p:sldLayoutId id="2147483759" r:id="rId9"/>
    <p:sldLayoutId id="2147483754" r:id="rId10"/>
    <p:sldLayoutId id="2147483760" r:id="rId11"/>
  </p:sldLayoutIdLst>
  <p:txStyles>
    <p:title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3600">
          <a:solidFill>
            <a:schemeClr val="tx2"/>
          </a:solidFill>
          <a:latin typeface="Bookman Old Style" pitchFamily="18" charset="0"/>
        </a:defRPr>
      </a:lvl2pPr>
      <a:lvl3pPr algn="l" rtl="0" fontAlgn="base">
        <a:spcBef>
          <a:spcPct val="0"/>
        </a:spcBef>
        <a:spcAft>
          <a:spcPct val="0"/>
        </a:spcAft>
        <a:defRPr sz="3600">
          <a:solidFill>
            <a:schemeClr val="tx2"/>
          </a:solidFill>
          <a:latin typeface="Bookman Old Style" pitchFamily="18" charset="0"/>
        </a:defRPr>
      </a:lvl3pPr>
      <a:lvl4pPr algn="l" rtl="0" fontAlgn="base">
        <a:spcBef>
          <a:spcPct val="0"/>
        </a:spcBef>
        <a:spcAft>
          <a:spcPct val="0"/>
        </a:spcAft>
        <a:defRPr sz="3600">
          <a:solidFill>
            <a:schemeClr val="tx2"/>
          </a:solidFill>
          <a:latin typeface="Bookman Old Style" pitchFamily="18" charset="0"/>
        </a:defRPr>
      </a:lvl4pPr>
      <a:lvl5pPr algn="l" rtl="0" fontAlgn="base">
        <a:spcBef>
          <a:spcPct val="0"/>
        </a:spcBef>
        <a:spcAft>
          <a:spcPct val="0"/>
        </a:spcAft>
        <a:defRPr sz="3600">
          <a:solidFill>
            <a:schemeClr val="tx2"/>
          </a:solidFill>
          <a:latin typeface="Bookman Old Style" pitchFamily="18" charset="0"/>
        </a:defRPr>
      </a:lvl5pPr>
      <a:lvl6pPr marL="457200" algn="l" rtl="0" fontAlgn="base">
        <a:spcBef>
          <a:spcPct val="0"/>
        </a:spcBef>
        <a:spcAft>
          <a:spcPct val="0"/>
        </a:spcAft>
        <a:defRPr sz="3600">
          <a:solidFill>
            <a:schemeClr val="tx2"/>
          </a:solidFill>
          <a:latin typeface="Bookman Old Style" pitchFamily="18" charset="0"/>
        </a:defRPr>
      </a:lvl6pPr>
      <a:lvl7pPr marL="914400" algn="l" rtl="0" fontAlgn="base">
        <a:spcBef>
          <a:spcPct val="0"/>
        </a:spcBef>
        <a:spcAft>
          <a:spcPct val="0"/>
        </a:spcAft>
        <a:defRPr sz="3600">
          <a:solidFill>
            <a:schemeClr val="tx2"/>
          </a:solidFill>
          <a:latin typeface="Bookman Old Style" pitchFamily="18" charset="0"/>
        </a:defRPr>
      </a:lvl7pPr>
      <a:lvl8pPr marL="1371600" algn="l" rtl="0" fontAlgn="base">
        <a:spcBef>
          <a:spcPct val="0"/>
        </a:spcBef>
        <a:spcAft>
          <a:spcPct val="0"/>
        </a:spcAft>
        <a:defRPr sz="3600">
          <a:solidFill>
            <a:schemeClr val="tx2"/>
          </a:solidFill>
          <a:latin typeface="Bookman Old Style" pitchFamily="18" charset="0"/>
        </a:defRPr>
      </a:lvl8pPr>
      <a:lvl9pPr marL="1828800" algn="l" rtl="0" fontAlgn="base">
        <a:spcBef>
          <a:spcPct val="0"/>
        </a:spcBef>
        <a:spcAft>
          <a:spcPct val="0"/>
        </a:spcAft>
        <a:defRPr sz="3600">
          <a:solidFill>
            <a:schemeClr val="tx2"/>
          </a:solidFill>
          <a:latin typeface="Bookman Old Style"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defRPr sz="2000" b="1" kern="1200">
          <a:solidFill>
            <a:schemeClr val="tx1"/>
          </a:solidFill>
          <a:latin typeface="Courier New" pitchFamily="49" charset="0"/>
          <a:ea typeface="+mn-ea"/>
          <a:cs typeface="Courier New" pitchFamily="49" charset="0"/>
        </a:defRPr>
      </a:lvl1pPr>
      <a:lvl2pPr marL="547688" indent="-273050" algn="l" rtl="0" fontAlgn="base">
        <a:spcBef>
          <a:spcPts val="500"/>
        </a:spcBef>
        <a:spcAft>
          <a:spcPct val="0"/>
        </a:spcAft>
        <a:buClr>
          <a:schemeClr val="accent2"/>
        </a:buClr>
        <a:buSzPct val="76000"/>
        <a:buFont typeface="Wingdings 3" pitchFamily="18" charset="2"/>
        <a:buChar char=""/>
        <a:defRPr sz="3000" kern="1200">
          <a:solidFill>
            <a:schemeClr val="tx2"/>
          </a:solidFill>
          <a:latin typeface="+mn-lt"/>
          <a:ea typeface="+mn-ea"/>
          <a:cs typeface="Courier New" pitchFamily="49" charset="0"/>
        </a:defRPr>
      </a:lvl2pPr>
      <a:lvl3pPr marL="822325" indent="-228600" algn="l" rtl="0" fontAlgn="base">
        <a:spcBef>
          <a:spcPts val="500"/>
        </a:spcBef>
        <a:spcAft>
          <a:spcPct val="0"/>
        </a:spcAft>
        <a:buClr>
          <a:srgbClr val="BCBCBC"/>
        </a:buClr>
        <a:buSzPct val="76000"/>
        <a:buFont typeface="Wingdings 3" pitchFamily="18" charset="2"/>
        <a:buChar char=""/>
        <a:defRPr sz="2400" kern="1200">
          <a:solidFill>
            <a:schemeClr val="tx1"/>
          </a:solidFill>
          <a:latin typeface="+mn-lt"/>
          <a:ea typeface="+mn-ea"/>
          <a:cs typeface="Courier New" pitchFamily="49" charset="0"/>
        </a:defRPr>
      </a:lvl3pPr>
      <a:lvl4pPr marL="1096963" indent="-228600" algn="l" rtl="0" fontAlgn="base">
        <a:spcBef>
          <a:spcPts val="400"/>
        </a:spcBef>
        <a:spcAft>
          <a:spcPct val="0"/>
        </a:spcAft>
        <a:buClr>
          <a:srgbClr val="8BA2B4"/>
        </a:buClr>
        <a:buSzPct val="70000"/>
        <a:buFont typeface="Wingdings" pitchFamily="2" charset="2"/>
        <a:buChar char=""/>
        <a:defRPr sz="2000" kern="1200">
          <a:solidFill>
            <a:schemeClr val="tx1"/>
          </a:solidFill>
          <a:latin typeface="+mn-lt"/>
          <a:ea typeface="+mn-ea"/>
          <a:cs typeface="Courier New" pitchFamily="49" charset="0"/>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Courier New" pitchFamily="49"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tags" Target="../tags/tag29.xml"/></Relationships>
</file>

<file path=ppt/slides/_rels/slide11.xml.rels><?xml version="1.0" encoding="UTF-8" standalone="yes"?>
<Relationships xmlns="http://schemas.openxmlformats.org/package/2006/relationships"><Relationship Id="rId8" Type="http://schemas.openxmlformats.org/officeDocument/2006/relationships/tags" Target="../tags/tag37.xml"/><Relationship Id="rId3" Type="http://schemas.openxmlformats.org/officeDocument/2006/relationships/tags" Target="../tags/tag32.xml"/><Relationship Id="rId7" Type="http://schemas.openxmlformats.org/officeDocument/2006/relationships/tags" Target="../tags/tag36.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5" Type="http://schemas.openxmlformats.org/officeDocument/2006/relationships/tags" Target="../tags/tag34.xml"/><Relationship Id="rId10" Type="http://schemas.openxmlformats.org/officeDocument/2006/relationships/notesSlide" Target="../notesSlides/notesSlide8.xml"/><Relationship Id="rId4" Type="http://schemas.openxmlformats.org/officeDocument/2006/relationships/tags" Target="../tags/tag33.xml"/><Relationship Id="rId9"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tags" Target="../tags/tag45.xml"/><Relationship Id="rId3" Type="http://schemas.openxmlformats.org/officeDocument/2006/relationships/tags" Target="../tags/tag40.xml"/><Relationship Id="rId7" Type="http://schemas.openxmlformats.org/officeDocument/2006/relationships/tags" Target="../tags/tag44.xml"/><Relationship Id="rId12" Type="http://schemas.openxmlformats.org/officeDocument/2006/relationships/notesSlide" Target="../notesSlides/notesSlide9.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slideLayout" Target="../slideLayouts/slideLayout2.xml"/><Relationship Id="rId5" Type="http://schemas.openxmlformats.org/officeDocument/2006/relationships/tags" Target="../tags/tag42.xml"/><Relationship Id="rId10" Type="http://schemas.openxmlformats.org/officeDocument/2006/relationships/tags" Target="../tags/tag47.xml"/><Relationship Id="rId4" Type="http://schemas.openxmlformats.org/officeDocument/2006/relationships/tags" Target="../tags/tag41.xml"/><Relationship Id="rId9" Type="http://schemas.openxmlformats.org/officeDocument/2006/relationships/tags" Target="../tags/tag46.xml"/></Relationships>
</file>

<file path=ppt/slides/_rels/slide13.xml.rels><?xml version="1.0" encoding="UTF-8" standalone="yes"?>
<Relationships xmlns="http://schemas.openxmlformats.org/package/2006/relationships"><Relationship Id="rId8" Type="http://schemas.openxmlformats.org/officeDocument/2006/relationships/tags" Target="../tags/tag55.xml"/><Relationship Id="rId3" Type="http://schemas.openxmlformats.org/officeDocument/2006/relationships/tags" Target="../tags/tag50.xml"/><Relationship Id="rId7" Type="http://schemas.openxmlformats.org/officeDocument/2006/relationships/tags" Target="../tags/tag54.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5" Type="http://schemas.openxmlformats.org/officeDocument/2006/relationships/tags" Target="../tags/tag52.xml"/><Relationship Id="rId10" Type="http://schemas.openxmlformats.org/officeDocument/2006/relationships/notesSlide" Target="../notesSlides/notesSlide10.xml"/><Relationship Id="rId4" Type="http://schemas.openxmlformats.org/officeDocument/2006/relationships/tags" Target="../tags/tag51.xml"/><Relationship Id="rId9"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ags" Target="../tags/tag59.xml"/></Relationships>
</file>

<file path=ppt/slides/_rels/slide15.xml.rels><?xml version="1.0" encoding="UTF-8" standalone="yes"?>
<Relationships xmlns="http://schemas.openxmlformats.org/package/2006/relationships"><Relationship Id="rId8" Type="http://schemas.openxmlformats.org/officeDocument/2006/relationships/tags" Target="../tags/tag67.xml"/><Relationship Id="rId3" Type="http://schemas.openxmlformats.org/officeDocument/2006/relationships/tags" Target="../tags/tag62.xml"/><Relationship Id="rId7" Type="http://schemas.openxmlformats.org/officeDocument/2006/relationships/tags" Target="../tags/tag66.xml"/><Relationship Id="rId12" Type="http://schemas.openxmlformats.org/officeDocument/2006/relationships/notesSlide" Target="../notesSlides/notesSlide12.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11" Type="http://schemas.openxmlformats.org/officeDocument/2006/relationships/slideLayout" Target="../slideLayouts/slideLayout2.xml"/><Relationship Id="rId5" Type="http://schemas.openxmlformats.org/officeDocument/2006/relationships/tags" Target="../tags/tag64.xml"/><Relationship Id="rId10" Type="http://schemas.openxmlformats.org/officeDocument/2006/relationships/tags" Target="../tags/tag69.xml"/><Relationship Id="rId4" Type="http://schemas.openxmlformats.org/officeDocument/2006/relationships/tags" Target="../tags/tag63.xml"/><Relationship Id="rId9" Type="http://schemas.openxmlformats.org/officeDocument/2006/relationships/tags" Target="../tags/tag68.xml"/></Relationships>
</file>

<file path=ppt/slides/_rels/slide16.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notesSlide" Target="../notesSlides/notesSlide13.xml"/><Relationship Id="rId5" Type="http://schemas.openxmlformats.org/officeDocument/2006/relationships/slideLayout" Target="../slideLayouts/slideLayout2.xml"/><Relationship Id="rId4" Type="http://schemas.openxmlformats.org/officeDocument/2006/relationships/tags" Target="../tags/tag7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13.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openxmlformats.org/officeDocument/2006/relationships/tags" Target="../tags/tag21.xml"/></Relationships>
</file>

<file path=ppt/slides/_rels/slide9.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1219200" y="3810000"/>
            <a:ext cx="6858000" cy="990600"/>
          </a:xfrm>
        </p:spPr>
        <p:txBody>
          <a:bodyPr/>
          <a:lstStyle/>
          <a:p>
            <a:r>
              <a:rPr lang="en-US" dirty="0" smtClean="0"/>
              <a:t> Software Development</a:t>
            </a:r>
            <a:br>
              <a:rPr lang="en-US" dirty="0" smtClean="0"/>
            </a:br>
            <a:r>
              <a:rPr lang="en-US" sz="1600" dirty="0" smtClean="0"/>
              <a:t>Expansion of topics page 28 in </a:t>
            </a:r>
            <a:r>
              <a:rPr lang="en-US" sz="1600" dirty="0" err="1" smtClean="0"/>
              <a:t>Zelle</a:t>
            </a:r>
            <a:endParaRPr lang="en-US" sz="1600" dirty="0" smtClean="0"/>
          </a:p>
        </p:txBody>
      </p:sp>
      <p:sp>
        <p:nvSpPr>
          <p:cNvPr id="3" name="Subtitle 2"/>
          <p:cNvSpPr>
            <a:spLocks noGrp="1"/>
          </p:cNvSpPr>
          <p:nvPr>
            <p:ph type="subTitle" idx="1"/>
          </p:nvPr>
        </p:nvSpPr>
        <p:spPr/>
        <p:txBody>
          <a:bodyPr>
            <a:noAutofit/>
          </a:bodyPr>
          <a:lstStyle/>
          <a:p>
            <a:pPr fontAlgn="auto">
              <a:spcAft>
                <a:spcPts val="0"/>
              </a:spcAft>
              <a:buFont typeface="Wingdings 3"/>
              <a:buNone/>
              <a:defRPr/>
            </a:pPr>
            <a:r>
              <a:rPr lang="en-US" dirty="0" smtClean="0"/>
              <a:t>Rick </a:t>
            </a:r>
            <a:r>
              <a:rPr lang="en-US" dirty="0" smtClean="0"/>
              <a:t>Mercer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custDataLst>
              <p:tags r:id="rId1"/>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4579" name="Rectangle 3"/>
          <p:cNvSpPr>
            <a:spLocks noChangeArrowheads="1"/>
          </p:cNvSpPr>
          <p:nvPr>
            <p:custDataLst>
              <p:tags r:id="rId2"/>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4580" name="Rectangle 4"/>
          <p:cNvSpPr>
            <a:spLocks noGrp="1" noChangeArrowheads="1"/>
          </p:cNvSpPr>
          <p:nvPr>
            <p:ph type="title"/>
            <p:custDataLst>
              <p:tags r:id="rId3"/>
            </p:custDataLst>
          </p:nvPr>
        </p:nvSpPr>
        <p:spPr/>
        <p:txBody>
          <a:bodyPr/>
          <a:lstStyle/>
          <a:p>
            <a:r>
              <a:rPr lang="en-US" smtClean="0">
                <a:latin typeface="Arial" charset="0"/>
                <a:cs typeface="Arial" charset="0"/>
              </a:rPr>
              <a:t>Algorithm to Bake a Cake</a:t>
            </a:r>
          </a:p>
        </p:txBody>
      </p:sp>
      <p:sp>
        <p:nvSpPr>
          <p:cNvPr id="24581" name="Rectangle 5"/>
          <p:cNvSpPr>
            <a:spLocks noGrp="1" noChangeArrowheads="1"/>
          </p:cNvSpPr>
          <p:nvPr>
            <p:ph sz="quarter" idx="1"/>
            <p:custDataLst>
              <p:tags r:id="rId4"/>
            </p:custDataLst>
          </p:nvPr>
        </p:nvSpPr>
        <p:spPr>
          <a:xfrm>
            <a:off x="457200" y="1524000"/>
            <a:ext cx="8229600" cy="4267200"/>
          </a:xfrm>
        </p:spPr>
        <p:txBody>
          <a:bodyPr/>
          <a:lstStyle/>
          <a:p>
            <a:pPr lvl="1">
              <a:lnSpc>
                <a:spcPct val="90000"/>
              </a:lnSpc>
            </a:pPr>
            <a:r>
              <a:rPr dirty="0"/>
              <a:t>A recipe (a.k.a. an algorithm)</a:t>
            </a:r>
          </a:p>
          <a:p>
            <a:pPr lvl="2">
              <a:lnSpc>
                <a:spcPct val="90000"/>
              </a:lnSpc>
            </a:pPr>
            <a:r>
              <a:rPr lang="en-US" dirty="0" smtClean="0"/>
              <a:t>Preheat Oven</a:t>
            </a:r>
          </a:p>
          <a:p>
            <a:pPr lvl="2">
              <a:lnSpc>
                <a:spcPct val="90000"/>
              </a:lnSpc>
            </a:pPr>
            <a:r>
              <a:rPr lang="en-US" dirty="0" smtClean="0"/>
              <a:t>Grease Pan</a:t>
            </a:r>
          </a:p>
          <a:p>
            <a:pPr lvl="2">
              <a:lnSpc>
                <a:spcPct val="90000"/>
              </a:lnSpc>
            </a:pPr>
            <a:r>
              <a:rPr lang="en-US" dirty="0" smtClean="0"/>
              <a:t>Mix ingredients</a:t>
            </a:r>
          </a:p>
          <a:p>
            <a:pPr lvl="2">
              <a:lnSpc>
                <a:spcPct val="90000"/>
              </a:lnSpc>
            </a:pPr>
            <a:r>
              <a:rPr lang="en-US" dirty="0" smtClean="0"/>
              <a:t>Place ingredients into pan</a:t>
            </a:r>
          </a:p>
          <a:p>
            <a:pPr lvl="2">
              <a:lnSpc>
                <a:spcPct val="90000"/>
              </a:lnSpc>
            </a:pPr>
            <a:r>
              <a:rPr lang="en-US" dirty="0" smtClean="0"/>
              <a:t>place pan in oven</a:t>
            </a:r>
          </a:p>
          <a:p>
            <a:pPr lvl="2">
              <a:lnSpc>
                <a:spcPct val="90000"/>
              </a:lnSpc>
            </a:pPr>
            <a:r>
              <a:rPr lang="en-US" dirty="0" smtClean="0"/>
              <a:t>remove pan after 35 minutes</a:t>
            </a:r>
          </a:p>
          <a:p>
            <a:pPr lvl="1">
              <a:lnSpc>
                <a:spcPct val="90000"/>
              </a:lnSpc>
            </a:pPr>
            <a:r>
              <a:rPr dirty="0"/>
              <a:t>Switch some activities around </a:t>
            </a:r>
            <a:endParaRPr dirty="0" smtClean="0"/>
          </a:p>
          <a:p>
            <a:pPr lvl="1">
              <a:lnSpc>
                <a:spcPct val="90000"/>
              </a:lnSpc>
              <a:buNone/>
            </a:pPr>
            <a:r>
              <a:rPr lang="en-US" dirty="0"/>
              <a:t> </a:t>
            </a:r>
            <a:r>
              <a:rPr lang="en-US" dirty="0" smtClean="0"/>
              <a:t>       </a:t>
            </a:r>
            <a:r>
              <a:rPr dirty="0" smtClean="0"/>
              <a:t> </a:t>
            </a:r>
            <a:r>
              <a:rPr sz="2200" i="1" dirty="0"/>
              <a:t>... what happens if …</a:t>
            </a:r>
            <a:endParaRP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custDataLst>
              <p:tags r:id="rId1"/>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5603" name="Rectangle 3"/>
          <p:cNvSpPr>
            <a:spLocks noChangeArrowheads="1"/>
          </p:cNvSpPr>
          <p:nvPr>
            <p:custDataLst>
              <p:tags r:id="rId2"/>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5604" name="Rectangle 4"/>
          <p:cNvSpPr>
            <a:spLocks noChangeArrowheads="1"/>
          </p:cNvSpPr>
          <p:nvPr>
            <p:custDataLst>
              <p:tags r:id="rId3"/>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5605" name="Rectangle 5"/>
          <p:cNvSpPr>
            <a:spLocks noChangeArrowheads="1"/>
          </p:cNvSpPr>
          <p:nvPr>
            <p:custDataLst>
              <p:tags r:id="rId4"/>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5606" name="Rectangle 6"/>
          <p:cNvSpPr>
            <a:spLocks noChangeArrowheads="1"/>
          </p:cNvSpPr>
          <p:nvPr>
            <p:custDataLst>
              <p:tags r:id="rId5"/>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5607" name="Rectangle 7"/>
          <p:cNvSpPr>
            <a:spLocks noChangeArrowheads="1"/>
          </p:cNvSpPr>
          <p:nvPr>
            <p:custDataLst>
              <p:tags r:id="rId6"/>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5608" name="Rectangle 8"/>
          <p:cNvSpPr>
            <a:spLocks noGrp="1" noChangeArrowheads="1"/>
          </p:cNvSpPr>
          <p:nvPr>
            <p:ph type="title"/>
            <p:custDataLst>
              <p:tags r:id="rId7"/>
            </p:custDataLst>
          </p:nvPr>
        </p:nvSpPr>
        <p:spPr>
          <a:xfrm>
            <a:off x="457200" y="342900"/>
            <a:ext cx="8077200" cy="723900"/>
          </a:xfrm>
        </p:spPr>
        <p:txBody>
          <a:bodyPr/>
          <a:lstStyle/>
          <a:p>
            <a:r>
              <a:rPr lang="en-US" dirty="0" smtClean="0">
                <a:latin typeface="Arial" charset="0"/>
                <a:cs typeface="Arial" charset="0"/>
              </a:rPr>
              <a:t>Algorithmic Patterns</a:t>
            </a:r>
          </a:p>
        </p:txBody>
      </p:sp>
      <p:sp>
        <p:nvSpPr>
          <p:cNvPr id="34825" name="Rectangle 9"/>
          <p:cNvSpPr>
            <a:spLocks noGrp="1" noChangeArrowheads="1"/>
          </p:cNvSpPr>
          <p:nvPr>
            <p:ph sz="quarter" idx="1"/>
            <p:custDataLst>
              <p:tags r:id="rId8"/>
            </p:custDataLst>
          </p:nvPr>
        </p:nvSpPr>
        <p:spPr>
          <a:xfrm>
            <a:off x="381000" y="1524000"/>
            <a:ext cx="8229600" cy="4800600"/>
          </a:xfrm>
        </p:spPr>
        <p:txBody>
          <a:bodyPr>
            <a:normAutofit lnSpcReduction="10000"/>
          </a:bodyPr>
          <a:lstStyle/>
          <a:p>
            <a:pPr marL="548640" lvl="1" indent="-274320" fontAlgn="auto">
              <a:lnSpc>
                <a:spcPct val="90000"/>
              </a:lnSpc>
              <a:spcAft>
                <a:spcPts val="0"/>
              </a:spcAft>
              <a:defRPr/>
            </a:pPr>
            <a:r>
              <a:t>Pattern:  Anything shaped or designed to serve as a model or guide in making something else.</a:t>
            </a:r>
          </a:p>
          <a:p>
            <a:pPr marL="548640" lvl="1" indent="-274320" fontAlgn="auto">
              <a:lnSpc>
                <a:spcPct val="90000"/>
              </a:lnSpc>
              <a:spcAft>
                <a:spcPts val="0"/>
              </a:spcAft>
              <a:defRPr/>
            </a:pPr>
            <a:r>
              <a:t>Algorithmic Pattern: </a:t>
            </a:r>
          </a:p>
          <a:p>
            <a:pPr marL="822960" lvl="2" fontAlgn="auto">
              <a:lnSpc>
                <a:spcPct val="90000"/>
              </a:lnSpc>
              <a:spcAft>
                <a:spcPts val="0"/>
              </a:spcAft>
              <a:buClr>
                <a:schemeClr val="bg1">
                  <a:shade val="50000"/>
                </a:schemeClr>
              </a:buClr>
              <a:defRPr/>
            </a:pPr>
            <a:r>
              <a:rPr lang="en-US" sz="2600" dirty="0" smtClean="0">
                <a:cs typeface="Times New Roman" pitchFamily="18" charset="0"/>
              </a:rPr>
              <a:t>Serves as a guide to help develop programs </a:t>
            </a:r>
            <a:endParaRPr lang="en-US" sz="2600" dirty="0" smtClean="0">
              <a:cs typeface="+mn-cs"/>
            </a:endParaRPr>
          </a:p>
          <a:p>
            <a:pPr marL="822960" lvl="2" fontAlgn="auto">
              <a:lnSpc>
                <a:spcPct val="90000"/>
              </a:lnSpc>
              <a:spcAft>
                <a:spcPts val="0"/>
              </a:spcAft>
              <a:buClr>
                <a:schemeClr val="bg1">
                  <a:shade val="50000"/>
                </a:schemeClr>
              </a:buClr>
              <a:defRPr/>
            </a:pPr>
            <a:r>
              <a:rPr lang="en-US" sz="2600" dirty="0" smtClean="0">
                <a:cs typeface="Times New Roman" pitchFamily="18" charset="0"/>
              </a:rPr>
              <a:t>It represents a common type of action that occurs over and over again in programs</a:t>
            </a:r>
          </a:p>
          <a:p>
            <a:pPr marL="822960" lvl="2" fontAlgn="auto">
              <a:lnSpc>
                <a:spcPct val="90000"/>
              </a:lnSpc>
              <a:spcAft>
                <a:spcPts val="0"/>
              </a:spcAft>
              <a:buClr>
                <a:schemeClr val="bg1">
                  <a:shade val="50000"/>
                </a:schemeClr>
              </a:buClr>
              <a:defRPr/>
            </a:pPr>
            <a:r>
              <a:rPr lang="en-US" sz="2600" dirty="0" smtClean="0">
                <a:cs typeface="+mn-cs"/>
              </a:rPr>
              <a:t>A solution that can be used different contexts</a:t>
            </a:r>
          </a:p>
          <a:p>
            <a:pPr marL="548640" lvl="1" indent="-274320" fontAlgn="auto">
              <a:lnSpc>
                <a:spcPct val="90000"/>
              </a:lnSpc>
              <a:spcAft>
                <a:spcPts val="0"/>
              </a:spcAft>
              <a:defRPr/>
            </a:pPr>
            <a:r>
              <a:rPr sz="2600"/>
              <a:t>Th</a:t>
            </a:r>
            <a:r>
              <a:t>e Input/Process/Output (IPO) Pattern can be used.</a:t>
            </a:r>
          </a:p>
          <a:p>
            <a:pPr marL="822960" lvl="2" fontAlgn="auto">
              <a:lnSpc>
                <a:spcPct val="90000"/>
              </a:lnSpc>
              <a:spcAft>
                <a:spcPts val="0"/>
              </a:spcAft>
              <a:buClr>
                <a:schemeClr val="bg1">
                  <a:shade val="50000"/>
                </a:schemeClr>
              </a:buClr>
              <a:defRPr/>
            </a:pPr>
            <a:r>
              <a:rPr lang="en-US" sz="2600" dirty="0" smtClean="0">
                <a:cs typeface="+mn-cs"/>
              </a:rPr>
              <a:t>This IPO pattern will be used in our first project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ChangeArrowheads="1"/>
          </p:cNvSpPr>
          <p:nvPr>
            <p:custDataLst>
              <p:tags r:id="rId1"/>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6627" name="Rectangle 1027"/>
          <p:cNvSpPr>
            <a:spLocks noChangeArrowheads="1"/>
          </p:cNvSpPr>
          <p:nvPr>
            <p:custDataLst>
              <p:tags r:id="rId2"/>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6628" name="Rectangle 1028"/>
          <p:cNvSpPr>
            <a:spLocks noChangeArrowheads="1"/>
          </p:cNvSpPr>
          <p:nvPr>
            <p:custDataLst>
              <p:tags r:id="rId3"/>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6629" name="Rectangle 1029"/>
          <p:cNvSpPr>
            <a:spLocks noChangeArrowheads="1"/>
          </p:cNvSpPr>
          <p:nvPr>
            <p:custDataLst>
              <p:tags r:id="rId4"/>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6630" name="Rectangle 1030"/>
          <p:cNvSpPr>
            <a:spLocks noChangeArrowheads="1"/>
          </p:cNvSpPr>
          <p:nvPr>
            <p:custDataLst>
              <p:tags r:id="rId5"/>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6631" name="Rectangle 1031"/>
          <p:cNvSpPr>
            <a:spLocks noGrp="1" noChangeArrowheads="1"/>
          </p:cNvSpPr>
          <p:nvPr>
            <p:ph type="title"/>
            <p:custDataLst>
              <p:tags r:id="rId6"/>
            </p:custDataLst>
          </p:nvPr>
        </p:nvSpPr>
        <p:spPr>
          <a:xfrm>
            <a:off x="381000" y="152400"/>
            <a:ext cx="8229600" cy="990600"/>
          </a:xfrm>
        </p:spPr>
        <p:txBody>
          <a:bodyPr/>
          <a:lstStyle/>
          <a:p>
            <a:r>
              <a:rPr lang="en-US" dirty="0" smtClean="0">
                <a:latin typeface="Arial" charset="0"/>
                <a:cs typeface="Arial" charset="0"/>
              </a:rPr>
              <a:t>IPO Algorithmic Pattern</a:t>
            </a:r>
          </a:p>
        </p:txBody>
      </p:sp>
      <p:sp>
        <p:nvSpPr>
          <p:cNvPr id="26632" name="Rectangle 1032"/>
          <p:cNvSpPr>
            <a:spLocks noGrp="1" noChangeArrowheads="1"/>
          </p:cNvSpPr>
          <p:nvPr>
            <p:ph sz="quarter" idx="1"/>
            <p:custDataLst>
              <p:tags r:id="rId7"/>
            </p:custDataLst>
          </p:nvPr>
        </p:nvSpPr>
        <p:spPr>
          <a:xfrm>
            <a:off x="304800" y="1524000"/>
            <a:ext cx="8534400" cy="3657600"/>
          </a:xfrm>
          <a:solidFill>
            <a:srgbClr val="CBCBCB"/>
          </a:solidFill>
          <a:ln w="76200" cap="flat">
            <a:solidFill>
              <a:schemeClr val="accent1"/>
            </a:solidFill>
          </a:ln>
        </p:spPr>
        <p:txBody>
          <a:bodyPr/>
          <a:lstStyle/>
          <a:p>
            <a:pPr lvl="1">
              <a:buFont typeface="Wingdings" pitchFamily="2" charset="2"/>
              <a:buNone/>
            </a:pPr>
            <a:r>
              <a:rPr sz="3000">
                <a:solidFill>
                  <a:srgbClr val="393939"/>
                </a:solidFill>
              </a:rPr>
              <a:t>Pattern:		Input/Process/Output (IPO)</a:t>
            </a:r>
          </a:p>
          <a:p>
            <a:pPr lvl="1">
              <a:buFont typeface="Wingdings" pitchFamily="2" charset="2"/>
              <a:buNone/>
            </a:pPr>
            <a:r>
              <a:rPr sz="3000">
                <a:solidFill>
                  <a:srgbClr val="393939"/>
                </a:solidFill>
              </a:rPr>
              <a:t>Problem:		The program requires input data</a:t>
            </a:r>
          </a:p>
          <a:p>
            <a:pPr lvl="1">
              <a:buFont typeface="Wingdings" pitchFamily="2" charset="2"/>
              <a:buNone/>
            </a:pPr>
            <a:r>
              <a:rPr sz="3000">
                <a:solidFill>
                  <a:srgbClr val="393939"/>
                </a:solidFill>
              </a:rPr>
              <a:t>				to generate the desired information</a:t>
            </a:r>
          </a:p>
          <a:p>
            <a:pPr lvl="1">
              <a:buFont typeface="Wingdings" pitchFamily="2" charset="2"/>
              <a:buNone/>
            </a:pPr>
            <a:r>
              <a:rPr sz="3000">
                <a:solidFill>
                  <a:srgbClr val="393939"/>
                </a:solidFill>
              </a:rPr>
              <a:t>Outline:		1. obtain input data from user</a:t>
            </a:r>
          </a:p>
          <a:p>
            <a:pPr lvl="1">
              <a:buFont typeface="Wingdings" pitchFamily="2" charset="2"/>
              <a:buNone/>
            </a:pPr>
            <a:r>
              <a:rPr sz="3000">
                <a:solidFill>
                  <a:srgbClr val="393939"/>
                </a:solidFill>
              </a:rPr>
              <a:t>				2. process input data</a:t>
            </a:r>
          </a:p>
          <a:p>
            <a:pPr lvl="1">
              <a:buFont typeface="Wingdings" pitchFamily="2" charset="2"/>
              <a:buNone/>
            </a:pPr>
            <a:r>
              <a:rPr sz="3000">
                <a:solidFill>
                  <a:srgbClr val="393939"/>
                </a:solidFill>
              </a:rPr>
              <a:t>				3. output the results</a:t>
            </a:r>
            <a:r>
              <a:rPr sz="3000"/>
              <a:t>	</a:t>
            </a:r>
            <a:r>
              <a:t>	</a:t>
            </a:r>
          </a:p>
        </p:txBody>
      </p:sp>
      <p:sp>
        <p:nvSpPr>
          <p:cNvPr id="26633" name="Line 1033"/>
          <p:cNvSpPr>
            <a:spLocks noChangeShapeType="1"/>
          </p:cNvSpPr>
          <p:nvPr>
            <p:custDataLst>
              <p:tags r:id="rId8"/>
            </p:custDataLst>
          </p:nvPr>
        </p:nvSpPr>
        <p:spPr bwMode="auto">
          <a:xfrm>
            <a:off x="2667000" y="1600200"/>
            <a:ext cx="0" cy="3581400"/>
          </a:xfrm>
          <a:prstGeom prst="line">
            <a:avLst/>
          </a:prstGeom>
          <a:noFill/>
          <a:ln w="12700">
            <a:solidFill>
              <a:srgbClr val="5F5F5F"/>
            </a:solidFill>
            <a:round/>
            <a:headEnd type="none" w="sm" len="sm"/>
            <a:tailEnd type="none" w="sm" len="sm"/>
          </a:ln>
        </p:spPr>
        <p:txBody>
          <a:bodyPr wrap="none" anchor="ctr"/>
          <a:lstStyle/>
          <a:p>
            <a:endParaRPr lang="en-US"/>
          </a:p>
        </p:txBody>
      </p:sp>
      <p:sp>
        <p:nvSpPr>
          <p:cNvPr id="26634" name="Line 1034"/>
          <p:cNvSpPr>
            <a:spLocks noChangeShapeType="1"/>
          </p:cNvSpPr>
          <p:nvPr>
            <p:custDataLst>
              <p:tags r:id="rId9"/>
            </p:custDataLst>
          </p:nvPr>
        </p:nvSpPr>
        <p:spPr bwMode="auto">
          <a:xfrm flipH="1">
            <a:off x="381000" y="3124200"/>
            <a:ext cx="8458200" cy="0"/>
          </a:xfrm>
          <a:prstGeom prst="line">
            <a:avLst/>
          </a:prstGeom>
          <a:noFill/>
          <a:ln w="12700">
            <a:solidFill>
              <a:srgbClr val="5F5F5F"/>
            </a:solidFill>
            <a:round/>
            <a:headEnd type="none" w="sm" len="sm"/>
            <a:tailEnd type="none" w="sm" len="sm"/>
          </a:ln>
        </p:spPr>
        <p:txBody>
          <a:bodyPr wrap="none" anchor="ctr"/>
          <a:lstStyle/>
          <a:p>
            <a:endParaRPr lang="en-US"/>
          </a:p>
        </p:txBody>
      </p:sp>
      <p:sp>
        <p:nvSpPr>
          <p:cNvPr id="26635" name="Line 1035"/>
          <p:cNvSpPr>
            <a:spLocks noChangeShapeType="1"/>
          </p:cNvSpPr>
          <p:nvPr>
            <p:custDataLst>
              <p:tags r:id="rId10"/>
            </p:custDataLst>
          </p:nvPr>
        </p:nvSpPr>
        <p:spPr bwMode="auto">
          <a:xfrm flipH="1">
            <a:off x="381000" y="2057400"/>
            <a:ext cx="8458200" cy="0"/>
          </a:xfrm>
          <a:prstGeom prst="line">
            <a:avLst/>
          </a:prstGeom>
          <a:noFill/>
          <a:ln w="12700">
            <a:solidFill>
              <a:srgbClr val="5F5F5F"/>
            </a:solidFill>
            <a:round/>
            <a:headEnd type="none" w="sm" len="sm"/>
            <a:tailEnd type="none" w="sm" len="sm"/>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ChangeArrowheads="1"/>
          </p:cNvSpPr>
          <p:nvPr>
            <p:custDataLst>
              <p:tags r:id="rId1"/>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7651" name="Rectangle 1027"/>
          <p:cNvSpPr>
            <a:spLocks noChangeArrowheads="1"/>
          </p:cNvSpPr>
          <p:nvPr>
            <p:custDataLst>
              <p:tags r:id="rId2"/>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7652" name="Rectangle 1028"/>
          <p:cNvSpPr>
            <a:spLocks noChangeArrowheads="1"/>
          </p:cNvSpPr>
          <p:nvPr>
            <p:custDataLst>
              <p:tags r:id="rId3"/>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7653" name="Rectangle 1029"/>
          <p:cNvSpPr>
            <a:spLocks noChangeArrowheads="1"/>
          </p:cNvSpPr>
          <p:nvPr>
            <p:custDataLst>
              <p:tags r:id="rId4"/>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7654" name="Rectangle 1030"/>
          <p:cNvSpPr>
            <a:spLocks noChangeArrowheads="1"/>
          </p:cNvSpPr>
          <p:nvPr>
            <p:custDataLst>
              <p:tags r:id="rId5"/>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7655" name="Rectangle 1031"/>
          <p:cNvSpPr>
            <a:spLocks noChangeArrowheads="1"/>
          </p:cNvSpPr>
          <p:nvPr>
            <p:custDataLst>
              <p:tags r:id="rId6"/>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7656" name="Rectangle 1032"/>
          <p:cNvSpPr>
            <a:spLocks noGrp="1" noChangeArrowheads="1"/>
          </p:cNvSpPr>
          <p:nvPr>
            <p:ph type="title"/>
            <p:custDataLst>
              <p:tags r:id="rId7"/>
            </p:custDataLst>
          </p:nvPr>
        </p:nvSpPr>
        <p:spPr/>
        <p:txBody>
          <a:bodyPr/>
          <a:lstStyle/>
          <a:p>
            <a:r>
              <a:rPr lang="en-US" smtClean="0">
                <a:latin typeface="Arial" charset="0"/>
                <a:cs typeface="Arial" charset="0"/>
              </a:rPr>
              <a:t>Patterns ala Alexander</a:t>
            </a:r>
          </a:p>
        </p:txBody>
      </p:sp>
      <p:sp>
        <p:nvSpPr>
          <p:cNvPr id="38921" name="Rectangle 1033"/>
          <p:cNvSpPr>
            <a:spLocks noGrp="1" noChangeArrowheads="1"/>
          </p:cNvSpPr>
          <p:nvPr>
            <p:ph sz="quarter" idx="1"/>
            <p:custDataLst>
              <p:tags r:id="rId8"/>
            </p:custDataLst>
          </p:nvPr>
        </p:nvSpPr>
        <p:spPr>
          <a:xfrm>
            <a:off x="381000" y="1524000"/>
            <a:ext cx="8382000" cy="4343400"/>
          </a:xfrm>
        </p:spPr>
        <p:txBody>
          <a:bodyPr>
            <a:normAutofit lnSpcReduction="10000"/>
          </a:bodyPr>
          <a:lstStyle/>
          <a:p>
            <a:pPr marL="548640" lvl="1" indent="-274320" fontAlgn="auto">
              <a:spcAft>
                <a:spcPts val="0"/>
              </a:spcAft>
              <a:buFont typeface="Wingdings" pitchFamily="2" charset="2"/>
              <a:buNone/>
              <a:defRPr/>
            </a:pPr>
            <a:r>
              <a:rPr sz="3600" dirty="0"/>
              <a:t>"</a:t>
            </a:r>
            <a:r>
              <a:rPr dirty="0"/>
              <a:t>Each pattern describes a problem which occurs over and over again in our environment, and then describes the core of the solution to that problem, in such a way that you can use this solution a million times over, without ever doing it the same way twice."</a:t>
            </a:r>
          </a:p>
          <a:p>
            <a:pPr marL="1097280" lvl="3" fontAlgn="auto">
              <a:spcAft>
                <a:spcPts val="0"/>
              </a:spcAft>
              <a:buClr>
                <a:schemeClr val="accent2">
                  <a:shade val="75000"/>
                </a:schemeClr>
              </a:buClr>
              <a:buFont typeface="Colonna MT" pitchFamily="82" charset="0"/>
              <a:buNone/>
              <a:defRPr/>
            </a:pPr>
            <a:endParaRPr lang="en-US" sz="1100" dirty="0" smtClean="0">
              <a:cs typeface="+mn-cs"/>
            </a:endParaRPr>
          </a:p>
          <a:p>
            <a:pPr marL="1097280" lvl="3" fontAlgn="auto">
              <a:spcAft>
                <a:spcPts val="0"/>
              </a:spcAft>
              <a:buClr>
                <a:schemeClr val="accent2">
                  <a:shade val="75000"/>
                </a:schemeClr>
              </a:buClr>
              <a:buNone/>
              <a:defRPr/>
            </a:pPr>
            <a:r>
              <a:rPr lang="en-US" dirty="0" smtClean="0">
                <a:cs typeface="+mn-cs"/>
              </a:rPr>
              <a:t>From </a:t>
            </a:r>
            <a:r>
              <a:rPr lang="en-US" u="sng" dirty="0" smtClean="0">
                <a:cs typeface="+mn-cs"/>
              </a:rPr>
              <a:t>A Pattern Language</a:t>
            </a:r>
            <a:r>
              <a:rPr lang="en-US" dirty="0" smtClean="0">
                <a:cs typeface="+mn-cs"/>
              </a:rPr>
              <a:t>, Christopher Alexander, Oxford University Press, 1977</a:t>
            </a:r>
            <a:endParaRPr lang="en-US" b="1" dirty="0" smtClean="0">
              <a:latin typeface="Book Antiqua" pitchFamily="18" charset="0"/>
              <a:cs typeface="+mn-cs"/>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custDataLst>
              <p:tags r:id="rId1"/>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8675" name="Rectangle 3"/>
          <p:cNvSpPr>
            <a:spLocks noChangeArrowheads="1"/>
          </p:cNvSpPr>
          <p:nvPr>
            <p:custDataLst>
              <p:tags r:id="rId2"/>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8676" name="Rectangle 4"/>
          <p:cNvSpPr>
            <a:spLocks noGrp="1" noChangeArrowheads="1"/>
          </p:cNvSpPr>
          <p:nvPr>
            <p:ph type="title"/>
            <p:custDataLst>
              <p:tags r:id="rId3"/>
            </p:custDataLst>
          </p:nvPr>
        </p:nvSpPr>
        <p:spPr>
          <a:xfrm>
            <a:off x="381000" y="419100"/>
            <a:ext cx="8534400" cy="723900"/>
          </a:xfrm>
        </p:spPr>
        <p:txBody>
          <a:bodyPr/>
          <a:lstStyle/>
          <a:p>
            <a:r>
              <a:rPr lang="en-US" sz="3800" dirty="0" smtClean="0">
                <a:latin typeface="Arial" charset="0"/>
                <a:cs typeface="Arial" charset="0"/>
              </a:rPr>
              <a:t>Example of Algorithm Design</a:t>
            </a:r>
          </a:p>
        </p:txBody>
      </p:sp>
      <p:sp>
        <p:nvSpPr>
          <p:cNvPr id="28677" name="Rectangle 5"/>
          <p:cNvSpPr>
            <a:spLocks noGrp="1" noChangeArrowheads="1"/>
          </p:cNvSpPr>
          <p:nvPr>
            <p:ph sz="quarter" idx="1"/>
            <p:custDataLst>
              <p:tags r:id="rId4"/>
            </p:custDataLst>
          </p:nvPr>
        </p:nvSpPr>
        <p:spPr>
          <a:xfrm>
            <a:off x="381000" y="1524000"/>
            <a:ext cx="8229600" cy="4267200"/>
          </a:xfrm>
        </p:spPr>
        <p:txBody>
          <a:bodyPr/>
          <a:lstStyle/>
          <a:p>
            <a:pPr lvl="1"/>
            <a:r>
              <a:rPr dirty="0"/>
              <a:t>The design deliverable will be an algorithm</a:t>
            </a:r>
          </a:p>
          <a:p>
            <a:pPr lvl="1"/>
            <a:r>
              <a:rPr dirty="0"/>
              <a:t>The IPO patterns provides a guide to design a </a:t>
            </a:r>
            <a:r>
              <a:rPr dirty="0" smtClean="0"/>
              <a:t>more </a:t>
            </a:r>
            <a:r>
              <a:rPr dirty="0"/>
              <a:t>specific algorithm </a:t>
            </a:r>
            <a:r>
              <a:rPr dirty="0" smtClean="0"/>
              <a:t/>
            </a:r>
            <a:br>
              <a:rPr dirty="0" smtClean="0"/>
            </a:br>
            <a:endParaRPr dirty="0"/>
          </a:p>
          <a:p>
            <a:pPr lvl="3">
              <a:buFont typeface="Colonna MT" pitchFamily="82" charset="0"/>
              <a:buNone/>
            </a:pPr>
            <a:r>
              <a:rPr lang="en-US" b="1" i="1" u="sng" dirty="0" smtClean="0"/>
              <a:t>IPO Model</a:t>
            </a:r>
            <a:r>
              <a:rPr lang="en-US" dirty="0" smtClean="0"/>
              <a:t>	</a:t>
            </a:r>
            <a:r>
              <a:rPr lang="en-US" b="1" i="1" u="sng" dirty="0" smtClean="0"/>
              <a:t>IPO applied to Chapter 1 Case Study</a:t>
            </a:r>
            <a:endParaRPr lang="en-US" dirty="0" smtClean="0"/>
          </a:p>
          <a:p>
            <a:pPr lvl="3">
              <a:buFont typeface="Colonna MT" pitchFamily="82" charset="0"/>
              <a:buNone/>
            </a:pPr>
            <a:r>
              <a:rPr lang="en-US" dirty="0" smtClean="0"/>
              <a:t>I)</a:t>
            </a:r>
            <a:r>
              <a:rPr lang="en-US" dirty="0" err="1" smtClean="0"/>
              <a:t>nput</a:t>
            </a:r>
            <a:r>
              <a:rPr lang="en-US" dirty="0" smtClean="0"/>
              <a:t> 	</a:t>
            </a:r>
            <a:r>
              <a:rPr lang="en-US" dirty="0" smtClean="0"/>
              <a:t>            Get the </a:t>
            </a:r>
            <a:r>
              <a:rPr lang="en-US" dirty="0" smtClean="0"/>
              <a:t>items that count </a:t>
            </a:r>
            <a:r>
              <a:rPr lang="en-US" dirty="0" smtClean="0"/>
              <a:t>for the grade</a:t>
            </a:r>
          </a:p>
          <a:p>
            <a:pPr lvl="3">
              <a:buFont typeface="Colonna MT" pitchFamily="82" charset="0"/>
              <a:buNone/>
            </a:pPr>
            <a:r>
              <a:rPr lang="en-US" dirty="0" smtClean="0"/>
              <a:t>P)</a:t>
            </a:r>
            <a:r>
              <a:rPr lang="en-US" dirty="0" err="1" smtClean="0"/>
              <a:t>rocess</a:t>
            </a:r>
            <a:r>
              <a:rPr lang="en-US" dirty="0" smtClean="0"/>
              <a:t> </a:t>
            </a:r>
            <a:r>
              <a:rPr lang="en-US" dirty="0" smtClean="0"/>
              <a:t>	Compute the course grade </a:t>
            </a:r>
          </a:p>
          <a:p>
            <a:pPr lvl="3">
              <a:buFont typeface="Colonna MT" pitchFamily="82" charset="0"/>
              <a:buNone/>
            </a:pPr>
            <a:r>
              <a:rPr lang="en-US" dirty="0" smtClean="0"/>
              <a:t>O)</a:t>
            </a:r>
            <a:r>
              <a:rPr lang="en-US" dirty="0" err="1" smtClean="0"/>
              <a:t>utput</a:t>
            </a:r>
            <a:r>
              <a:rPr lang="en-US" dirty="0" smtClean="0"/>
              <a:t> 	Display the course grade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custDataLst>
              <p:tags r:id="rId1"/>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9699" name="Rectangle 3"/>
          <p:cNvSpPr>
            <a:spLocks noChangeArrowheads="1"/>
          </p:cNvSpPr>
          <p:nvPr>
            <p:custDataLst>
              <p:tags r:id="rId2"/>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9700" name="Rectangle 4"/>
          <p:cNvSpPr>
            <a:spLocks noChangeArrowheads="1"/>
          </p:cNvSpPr>
          <p:nvPr>
            <p:custDataLst>
              <p:tags r:id="rId3"/>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9701" name="Rectangle 5"/>
          <p:cNvSpPr>
            <a:spLocks noChangeArrowheads="1"/>
          </p:cNvSpPr>
          <p:nvPr>
            <p:custDataLst>
              <p:tags r:id="rId4"/>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9702" name="Rectangle 6"/>
          <p:cNvSpPr>
            <a:spLocks noChangeArrowheads="1"/>
          </p:cNvSpPr>
          <p:nvPr>
            <p:custDataLst>
              <p:tags r:id="rId5"/>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9703" name="Rectangle 7"/>
          <p:cNvSpPr>
            <a:spLocks noChangeArrowheads="1"/>
          </p:cNvSpPr>
          <p:nvPr>
            <p:custDataLst>
              <p:tags r:id="rId6"/>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9704" name="Rectangle 8"/>
          <p:cNvSpPr>
            <a:spLocks noChangeArrowheads="1"/>
          </p:cNvSpPr>
          <p:nvPr>
            <p:custDataLst>
              <p:tags r:id="rId7"/>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9705" name="Rectangle 9"/>
          <p:cNvSpPr>
            <a:spLocks noChangeArrowheads="1"/>
          </p:cNvSpPr>
          <p:nvPr>
            <p:custDataLst>
              <p:tags r:id="rId8"/>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9706" name="Rectangle 10"/>
          <p:cNvSpPr>
            <a:spLocks noGrp="1" noChangeArrowheads="1"/>
          </p:cNvSpPr>
          <p:nvPr>
            <p:ph type="title"/>
            <p:custDataLst>
              <p:tags r:id="rId9"/>
            </p:custDataLst>
          </p:nvPr>
        </p:nvSpPr>
        <p:spPr>
          <a:xfrm>
            <a:off x="381000" y="533400"/>
            <a:ext cx="8229600" cy="571500"/>
          </a:xfrm>
        </p:spPr>
        <p:txBody>
          <a:bodyPr/>
          <a:lstStyle/>
          <a:p>
            <a:r>
              <a:rPr lang="en-US" dirty="0" smtClean="0">
                <a:latin typeface="Arial" charset="0"/>
                <a:cs typeface="Arial" charset="0"/>
              </a:rPr>
              <a:t>Refining Activities in algorithms</a:t>
            </a:r>
          </a:p>
        </p:txBody>
      </p:sp>
      <p:sp>
        <p:nvSpPr>
          <p:cNvPr id="29707" name="Rectangle 11"/>
          <p:cNvSpPr>
            <a:spLocks noGrp="1" noChangeArrowheads="1"/>
          </p:cNvSpPr>
          <p:nvPr>
            <p:ph sz="quarter" idx="1"/>
            <p:custDataLst>
              <p:tags r:id="rId10"/>
            </p:custDataLst>
          </p:nvPr>
        </p:nvSpPr>
        <p:spPr>
          <a:xfrm>
            <a:off x="381000" y="1524000"/>
            <a:ext cx="8229600" cy="4267200"/>
          </a:xfrm>
        </p:spPr>
        <p:txBody>
          <a:bodyPr/>
          <a:lstStyle/>
          <a:p>
            <a:pPr lvl="1">
              <a:lnSpc>
                <a:spcPct val="90000"/>
              </a:lnSpc>
            </a:pPr>
            <a:r>
              <a:rPr dirty="0"/>
              <a:t>We often need to refine one or more activities (algorithm steps). </a:t>
            </a:r>
          </a:p>
          <a:p>
            <a:pPr lvl="2">
              <a:lnSpc>
                <a:spcPct val="90000"/>
              </a:lnSpc>
              <a:spcBef>
                <a:spcPct val="35000"/>
              </a:spcBef>
            </a:pPr>
            <a:r>
              <a:rPr lang="en-US" dirty="0" smtClean="0"/>
              <a:t>For example, Compute the course grade might now be refined with the mathematical addition </a:t>
            </a:r>
            <a:r>
              <a:rPr lang="en-US" sz="2200" b="1" dirty="0" smtClean="0">
                <a:solidFill>
                  <a:schemeClr val="tx2"/>
                </a:solidFill>
                <a:latin typeface="Courier New" pitchFamily="49" charset="0"/>
              </a:rPr>
              <a:t>+</a:t>
            </a:r>
            <a:r>
              <a:rPr lang="en-US" dirty="0" smtClean="0"/>
              <a:t> and multiplication </a:t>
            </a:r>
            <a:r>
              <a:rPr lang="en-US" sz="2200" b="1" dirty="0" smtClean="0">
                <a:solidFill>
                  <a:schemeClr val="tx2"/>
                </a:solidFill>
                <a:latin typeface="Courier New" pitchFamily="49" charset="0"/>
              </a:rPr>
              <a:t>*</a:t>
            </a:r>
            <a:r>
              <a:rPr lang="en-US" dirty="0" smtClean="0"/>
              <a:t> </a:t>
            </a:r>
            <a:r>
              <a:rPr lang="en-US" dirty="0" smtClean="0"/>
              <a:t>symbols</a:t>
            </a:r>
          </a:p>
          <a:p>
            <a:pPr lvl="3">
              <a:lnSpc>
                <a:spcPct val="90000"/>
              </a:lnSpc>
              <a:spcBef>
                <a:spcPct val="35000"/>
              </a:spcBef>
            </a:pPr>
            <a:r>
              <a:rPr lang="en-US" dirty="0" smtClean="0"/>
              <a:t>We'll wait to do </a:t>
            </a:r>
            <a:r>
              <a:rPr lang="en-US" smtClean="0"/>
              <a:t>this in </a:t>
            </a:r>
            <a:r>
              <a:rPr lang="en-US" dirty="0" smtClean="0"/>
              <a:t>Python</a:t>
            </a:r>
            <a:endParaRPr lang="en-US" dirty="0" smtClean="0"/>
          </a:p>
          <a:p>
            <a:pPr marL="0" indent="0">
              <a:lnSpc>
                <a:spcPct val="90000"/>
              </a:lnSpc>
            </a:pPr>
            <a:r>
              <a:rPr sz="1200" dirty="0"/>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ChangeArrowheads="1"/>
          </p:cNvSpPr>
          <p:nvPr>
            <p:custDataLst>
              <p:tags r:id="rId1"/>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052" name="Rectangle 3"/>
          <p:cNvSpPr>
            <a:spLocks noChangeArrowheads="1"/>
          </p:cNvSpPr>
          <p:nvPr>
            <p:custDataLst>
              <p:tags r:id="rId2"/>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053" name="Rectangle 4"/>
          <p:cNvSpPr>
            <a:spLocks noGrp="1" noChangeArrowheads="1"/>
          </p:cNvSpPr>
          <p:nvPr>
            <p:ph type="title"/>
            <p:custDataLst>
              <p:tags r:id="rId3"/>
            </p:custDataLst>
          </p:nvPr>
        </p:nvSpPr>
        <p:spPr>
          <a:xfrm>
            <a:off x="457200" y="419100"/>
            <a:ext cx="8229600" cy="723900"/>
          </a:xfrm>
        </p:spPr>
        <p:txBody>
          <a:bodyPr/>
          <a:lstStyle/>
          <a:p>
            <a:r>
              <a:rPr lang="en-US" dirty="0" smtClean="0">
                <a:latin typeface="Arial" charset="0"/>
                <a:cs typeface="Arial" charset="0"/>
              </a:rPr>
              <a:t>Implementation</a:t>
            </a:r>
          </a:p>
        </p:txBody>
      </p:sp>
      <p:sp>
        <p:nvSpPr>
          <p:cNvPr id="49157" name="Rectangle 5"/>
          <p:cNvSpPr>
            <a:spLocks noGrp="1" noChangeArrowheads="1"/>
          </p:cNvSpPr>
          <p:nvPr>
            <p:ph sz="quarter" idx="1"/>
            <p:custDataLst>
              <p:tags r:id="rId4"/>
            </p:custDataLst>
          </p:nvPr>
        </p:nvSpPr>
        <p:spPr>
          <a:xfrm>
            <a:off x="381000" y="1524000"/>
            <a:ext cx="8229600" cy="4724400"/>
          </a:xfrm>
        </p:spPr>
        <p:txBody>
          <a:bodyPr>
            <a:noAutofit/>
          </a:bodyPr>
          <a:lstStyle/>
          <a:p>
            <a:pPr marL="548640" lvl="1" indent="-274320" fontAlgn="auto">
              <a:lnSpc>
                <a:spcPct val="90000"/>
              </a:lnSpc>
              <a:spcAft>
                <a:spcPts val="0"/>
              </a:spcAft>
              <a:defRPr/>
            </a:pPr>
            <a:r>
              <a:rPr dirty="0"/>
              <a:t>Synonyms for Implementation</a:t>
            </a:r>
          </a:p>
          <a:p>
            <a:pPr marL="822960" lvl="2" fontAlgn="auto">
              <a:lnSpc>
                <a:spcPct val="90000"/>
              </a:lnSpc>
              <a:spcAft>
                <a:spcPts val="0"/>
              </a:spcAft>
              <a:buClr>
                <a:schemeClr val="bg1">
                  <a:shade val="50000"/>
                </a:schemeClr>
              </a:buClr>
              <a:defRPr/>
            </a:pPr>
            <a:r>
              <a:rPr lang="en-US" dirty="0" smtClean="0">
                <a:cs typeface="+mn-cs"/>
              </a:rPr>
              <a:t>accomplishment, making good, execution</a:t>
            </a:r>
          </a:p>
          <a:p>
            <a:pPr marL="548640" lvl="1" indent="-274320" fontAlgn="auto">
              <a:lnSpc>
                <a:spcPct val="90000"/>
              </a:lnSpc>
              <a:spcAft>
                <a:spcPts val="0"/>
              </a:spcAft>
              <a:defRPr/>
            </a:pPr>
            <a:r>
              <a:rPr lang="en-US" dirty="0" smtClean="0"/>
              <a:t>Activities </a:t>
            </a:r>
            <a:r>
              <a:rPr lang="en-US" dirty="0"/>
              <a:t>during </a:t>
            </a:r>
            <a:r>
              <a:rPr lang="en-US" dirty="0" smtClean="0"/>
              <a:t>implementation</a:t>
            </a:r>
            <a:endParaRPr lang="en-US" dirty="0"/>
          </a:p>
          <a:p>
            <a:pPr marL="823277" lvl="2" indent="-274320" fontAlgn="auto">
              <a:lnSpc>
                <a:spcPct val="90000"/>
              </a:lnSpc>
              <a:spcAft>
                <a:spcPts val="0"/>
              </a:spcAft>
              <a:defRPr/>
            </a:pPr>
            <a:r>
              <a:rPr lang="en-US" dirty="0"/>
              <a:t>Translate algorithm into a programming </a:t>
            </a:r>
            <a:r>
              <a:rPr lang="en-US" dirty="0" smtClean="0"/>
              <a:t>language    </a:t>
            </a:r>
            <a:r>
              <a:rPr lang="en-US" sz="2200" i="1" dirty="0" smtClean="0"/>
              <a:t>we're </a:t>
            </a:r>
            <a:r>
              <a:rPr lang="en-US" sz="2200" i="1" dirty="0" smtClean="0"/>
              <a:t>using Python</a:t>
            </a:r>
          </a:p>
          <a:p>
            <a:pPr marL="823277" lvl="2" indent="-274320" fontAlgn="auto">
              <a:lnSpc>
                <a:spcPct val="90000"/>
              </a:lnSpc>
              <a:spcAft>
                <a:spcPts val="0"/>
              </a:spcAft>
              <a:defRPr/>
            </a:pPr>
            <a:r>
              <a:rPr lang="en-US" dirty="0"/>
              <a:t>Let Python interpret the code </a:t>
            </a:r>
            <a:r>
              <a:rPr lang="en-US" dirty="0" smtClean="0"/>
              <a:t>so it can instruct </a:t>
            </a:r>
            <a:r>
              <a:rPr lang="en-US" dirty="0"/>
              <a:t>the computer what to </a:t>
            </a:r>
            <a:r>
              <a:rPr lang="en-US" dirty="0" smtClean="0"/>
              <a:t>do </a:t>
            </a:r>
          </a:p>
          <a:p>
            <a:pPr marL="1097915" lvl="3" indent="-274320" fontAlgn="auto">
              <a:lnSpc>
                <a:spcPct val="90000"/>
              </a:lnSpc>
              <a:spcAft>
                <a:spcPts val="0"/>
              </a:spcAft>
              <a:defRPr/>
            </a:pPr>
            <a:r>
              <a:rPr lang="en-US" dirty="0" smtClean="0"/>
              <a:t>Python knows your CPU better than you</a:t>
            </a:r>
            <a:endParaRPr lang="en-US" dirty="0"/>
          </a:p>
          <a:p>
            <a:pPr marL="823277" lvl="2" indent="-274320" fontAlgn="auto">
              <a:lnSpc>
                <a:spcPct val="90000"/>
              </a:lnSpc>
              <a:spcAft>
                <a:spcPts val="0"/>
              </a:spcAft>
              <a:defRPr/>
            </a:pPr>
            <a:r>
              <a:rPr lang="en-US" dirty="0"/>
              <a:t>Verify </a:t>
            </a:r>
            <a:r>
              <a:rPr lang="en-US" dirty="0" smtClean="0"/>
              <a:t>program </a:t>
            </a:r>
            <a:r>
              <a:rPr lang="en-US" dirty="0"/>
              <a:t>does what it </a:t>
            </a:r>
            <a:r>
              <a:rPr lang="en-US" dirty="0" smtClean="0"/>
              <a:t>should:  TEST!</a:t>
            </a:r>
            <a:endParaRPr lang="en-US" dirty="0"/>
          </a:p>
          <a:p>
            <a:pPr marL="823277" lvl="2" indent="-274320" fontAlgn="auto">
              <a:lnSpc>
                <a:spcPct val="90000"/>
              </a:lnSpc>
              <a:spcAft>
                <a:spcPts val="0"/>
              </a:spcAft>
              <a:defRPr/>
            </a:pPr>
            <a:r>
              <a:rPr lang="en-US" dirty="0"/>
              <a:t>Debug :  </a:t>
            </a:r>
            <a:r>
              <a:rPr lang="en-US" dirty="0" smtClean="0"/>
              <a:t>1)Find,   2)Locate,  and  3)Fix errors</a:t>
            </a:r>
            <a:endParaRPr dirty="0" smtClean="0"/>
          </a:p>
          <a:p>
            <a:pPr marL="548640" lvl="1" indent="-274320" fontAlgn="auto">
              <a:lnSpc>
                <a:spcPct val="90000"/>
              </a:lnSpc>
              <a:spcAft>
                <a:spcPts val="0"/>
              </a:spcAft>
              <a:defRPr/>
            </a:pPr>
            <a:endParaRPr sz="26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8"/>
          <p:cNvSpPr>
            <a:spLocks noGrp="1" noChangeArrowheads="1"/>
          </p:cNvSpPr>
          <p:nvPr>
            <p:ph type="title"/>
            <p:custDataLst>
              <p:tags r:id="rId1"/>
            </p:custDataLst>
          </p:nvPr>
        </p:nvSpPr>
        <p:spPr/>
        <p:txBody>
          <a:bodyPr/>
          <a:lstStyle/>
          <a:p>
            <a:r>
              <a:rPr lang="en-US" smtClean="0">
                <a:latin typeface="Arial" charset="0"/>
                <a:cs typeface="Arial" charset="0"/>
              </a:rPr>
              <a:t>Example Translations</a:t>
            </a:r>
          </a:p>
        </p:txBody>
      </p:sp>
      <p:sp>
        <p:nvSpPr>
          <p:cNvPr id="57349" name="Rectangle 1029"/>
          <p:cNvSpPr>
            <a:spLocks noGrp="1" noChangeArrowheads="1"/>
          </p:cNvSpPr>
          <p:nvPr>
            <p:ph sz="quarter" idx="1"/>
            <p:custDataLst>
              <p:tags r:id="rId2"/>
            </p:custDataLst>
          </p:nvPr>
        </p:nvSpPr>
        <p:spPr>
          <a:xfrm>
            <a:off x="304800" y="1524000"/>
            <a:ext cx="8686800" cy="4648200"/>
          </a:xfrm>
        </p:spPr>
        <p:txBody>
          <a:bodyPr>
            <a:noAutofit/>
          </a:bodyPr>
          <a:lstStyle/>
          <a:p>
            <a:pPr marL="548640" lvl="1" indent="-274320" fontAlgn="auto">
              <a:spcAft>
                <a:spcPts val="0"/>
              </a:spcAft>
              <a:defRPr/>
            </a:pPr>
            <a:r>
              <a:rPr dirty="0" smtClean="0"/>
              <a:t>Some </a:t>
            </a:r>
            <a:r>
              <a:rPr dirty="0" err="1"/>
              <a:t>pseudocode</a:t>
            </a:r>
            <a:r>
              <a:rPr dirty="0"/>
              <a:t> algorithm step translated into the Java programming </a:t>
            </a:r>
            <a:r>
              <a:rPr dirty="0" smtClean="0"/>
              <a:t>language</a:t>
            </a:r>
            <a:endParaRPr lang="en-US" sz="1800" dirty="0" smtClean="0">
              <a:cs typeface="+mn-cs"/>
            </a:endParaRPr>
          </a:p>
          <a:p>
            <a:pPr marL="822960" lvl="2" fontAlgn="auto">
              <a:spcAft>
                <a:spcPts val="0"/>
              </a:spcAft>
              <a:buClr>
                <a:schemeClr val="bg1">
                  <a:shade val="50000"/>
                </a:schemeClr>
              </a:buClr>
              <a:defRPr/>
            </a:pPr>
            <a:r>
              <a:rPr lang="en-US" dirty="0" smtClean="0">
                <a:cs typeface="+mn-cs"/>
              </a:rPr>
              <a:t/>
            </a:r>
            <a:br>
              <a:rPr lang="en-US" dirty="0" smtClean="0">
                <a:cs typeface="+mn-cs"/>
              </a:rPr>
            </a:br>
            <a:r>
              <a:rPr lang="en-US" dirty="0" smtClean="0">
                <a:cs typeface="+mn-cs"/>
              </a:rPr>
              <a:t>Display </a:t>
            </a:r>
            <a:r>
              <a:rPr lang="en-US" dirty="0" smtClean="0">
                <a:cs typeface="+mn-cs"/>
              </a:rPr>
              <a:t>the </a:t>
            </a:r>
            <a:r>
              <a:rPr lang="en-US" dirty="0" err="1" smtClean="0">
                <a:cs typeface="+mn-cs"/>
              </a:rPr>
              <a:t>courseGrade</a:t>
            </a:r>
            <a:r>
              <a:rPr lang="en-US" dirty="0" smtClean="0">
                <a:cs typeface="+mn-cs"/>
              </a:rPr>
              <a:t>  (in our algorithm)</a:t>
            </a:r>
            <a:endParaRPr lang="en-US" dirty="0" smtClean="0">
              <a:latin typeface="Courier New" pitchFamily="49" charset="0"/>
              <a:cs typeface="+mn-cs"/>
            </a:endParaRPr>
          </a:p>
          <a:p>
            <a:pPr marL="0" indent="0" fontAlgn="auto">
              <a:spcBef>
                <a:spcPct val="10000"/>
              </a:spcBef>
              <a:spcAft>
                <a:spcPts val="0"/>
              </a:spcAft>
              <a:defRPr/>
            </a:pPr>
            <a:r>
              <a:rPr lang="en-US" sz="1800" dirty="0" smtClean="0">
                <a:solidFill>
                  <a:srgbClr val="000000"/>
                </a:solidFill>
                <a:latin typeface="Courier New"/>
              </a:rPr>
              <a:t>	</a:t>
            </a:r>
            <a:r>
              <a:rPr lang="en-US" sz="2200" dirty="0" smtClean="0">
                <a:solidFill>
                  <a:srgbClr val="000000"/>
                </a:solidFill>
                <a:latin typeface="Courier New"/>
              </a:rPr>
              <a:t>print(</a:t>
            </a:r>
            <a:r>
              <a:rPr lang="en-US" sz="2200" dirty="0" smtClean="0">
                <a:solidFill>
                  <a:srgbClr val="00B050"/>
                </a:solidFill>
                <a:latin typeface="Courier New" pitchFamily="49" charset="0"/>
              </a:rPr>
              <a:t>"</a:t>
            </a:r>
            <a:r>
              <a:rPr lang="en-US" sz="2200" dirty="0">
                <a:solidFill>
                  <a:srgbClr val="00B050"/>
                </a:solidFill>
                <a:latin typeface="Courier New" pitchFamily="49" charset="0"/>
              </a:rPr>
              <a:t>Course grade</a:t>
            </a:r>
            <a:r>
              <a:rPr lang="en-US" sz="2200" dirty="0" smtClean="0">
                <a:solidFill>
                  <a:srgbClr val="00B050"/>
                </a:solidFill>
                <a:latin typeface="Courier New" pitchFamily="49" charset="0"/>
              </a:rPr>
              <a:t>:", </a:t>
            </a:r>
            <a:r>
              <a:rPr lang="en-US" sz="2200" dirty="0" err="1" smtClean="0">
                <a:solidFill>
                  <a:srgbClr val="000000"/>
                </a:solidFill>
                <a:latin typeface="Courier New"/>
              </a:rPr>
              <a:t>courseGrade</a:t>
            </a:r>
            <a:r>
              <a:rPr lang="en-US" sz="2200" dirty="0" smtClean="0">
                <a:solidFill>
                  <a:srgbClr val="000000"/>
                </a:solidFill>
                <a:latin typeface="Courier New"/>
              </a:rPr>
              <a:t>);</a:t>
            </a:r>
            <a:r>
              <a:rPr lang="en-US" sz="1800" dirty="0" smtClean="0">
                <a:solidFill>
                  <a:srgbClr val="000000"/>
                </a:solidFill>
                <a:latin typeface="Courier New"/>
              </a:rPr>
              <a:t/>
            </a:r>
            <a:br>
              <a:rPr lang="en-US" sz="1800" dirty="0" smtClean="0">
                <a:solidFill>
                  <a:srgbClr val="000000"/>
                </a:solidFill>
                <a:latin typeface="Courier New"/>
              </a:rPr>
            </a:br>
            <a:endParaRPr sz="1200" dirty="0"/>
          </a:p>
          <a:p>
            <a:pPr marL="822960" lvl="2" fontAlgn="auto">
              <a:spcAft>
                <a:spcPts val="0"/>
              </a:spcAft>
              <a:buClr>
                <a:schemeClr val="bg1">
                  <a:shade val="50000"/>
                </a:schemeClr>
              </a:buClr>
              <a:defRPr/>
            </a:pPr>
            <a:r>
              <a:rPr lang="en-US" dirty="0" smtClean="0">
                <a:cs typeface="+mn-cs"/>
              </a:rPr>
              <a:t>Get the items (just get the midterm here) </a:t>
            </a:r>
            <a:br>
              <a:rPr lang="en-US" dirty="0" smtClean="0">
                <a:cs typeface="+mn-cs"/>
              </a:rPr>
            </a:br>
            <a:r>
              <a:rPr lang="en-US" dirty="0" smtClean="0">
                <a:solidFill>
                  <a:srgbClr val="FF0066"/>
                </a:solidFill>
                <a:latin typeface="Courier New" pitchFamily="49" charset="0"/>
              </a:rPr>
              <a:t>#</a:t>
            </a:r>
            <a:r>
              <a:rPr lang="en-US" sz="2000" dirty="0" smtClean="0">
                <a:solidFill>
                  <a:srgbClr val="FF0066"/>
                </a:solidFill>
                <a:latin typeface="Courier New" pitchFamily="49" charset="0"/>
              </a:rPr>
              <a:t>Tell </a:t>
            </a:r>
            <a:r>
              <a:rPr lang="en-US" sz="2000" dirty="0" smtClean="0">
                <a:solidFill>
                  <a:srgbClr val="FF0066"/>
                </a:solidFill>
                <a:latin typeface="Courier New" pitchFamily="49" charset="0"/>
              </a:rPr>
              <a:t>user what you want, then "read" it in</a:t>
            </a:r>
            <a:r>
              <a:rPr lang="en-US" sz="2200" b="1" dirty="0" smtClean="0">
                <a:solidFill>
                  <a:srgbClr val="FF0066"/>
                </a:solidFill>
                <a:latin typeface="Courier New" pitchFamily="49" charset="0"/>
              </a:rPr>
              <a:t> </a:t>
            </a:r>
            <a:endParaRPr lang="en-US" sz="2200" b="1" dirty="0" smtClean="0">
              <a:solidFill>
                <a:srgbClr val="FF0066"/>
              </a:solidFill>
              <a:latin typeface="Courier New" pitchFamily="49" charset="0"/>
            </a:endParaRPr>
          </a:p>
          <a:p>
            <a:pPr marL="822960" lvl="2" fontAlgn="auto">
              <a:spcAft>
                <a:spcPts val="0"/>
              </a:spcAft>
              <a:buClr>
                <a:schemeClr val="bg1">
                  <a:shade val="50000"/>
                </a:schemeClr>
              </a:buClr>
              <a:buNone/>
              <a:defRPr/>
            </a:pPr>
            <a:r>
              <a:rPr lang="en-US" sz="2200" dirty="0" smtClean="0">
                <a:latin typeface="Courier New" pitchFamily="49" charset="0"/>
              </a:rPr>
              <a:t>  midterm = </a:t>
            </a:r>
            <a:r>
              <a:rPr lang="en-US" sz="2200" dirty="0" err="1" smtClean="0">
                <a:solidFill>
                  <a:srgbClr val="7030A0"/>
                </a:solidFill>
                <a:latin typeface="Courier New" pitchFamily="49" charset="0"/>
              </a:rPr>
              <a:t>eval</a:t>
            </a:r>
            <a:r>
              <a:rPr lang="en-US" sz="2200" dirty="0" smtClean="0">
                <a:latin typeface="Courier New" pitchFamily="49" charset="0"/>
              </a:rPr>
              <a:t>(</a:t>
            </a:r>
            <a:r>
              <a:rPr lang="en-US" sz="2200" dirty="0" smtClean="0">
                <a:solidFill>
                  <a:srgbClr val="7030A0"/>
                </a:solidFill>
                <a:latin typeface="Courier New" pitchFamily="49" charset="0"/>
              </a:rPr>
              <a:t>input</a:t>
            </a:r>
            <a:r>
              <a:rPr lang="en-US" sz="2200" dirty="0" smtClean="0">
                <a:solidFill>
                  <a:srgbClr val="00B050"/>
                </a:solidFill>
                <a:latin typeface="Courier New" pitchFamily="49" charset="0"/>
              </a:rPr>
              <a:t>("Midterm: "</a:t>
            </a:r>
            <a:r>
              <a:rPr lang="en-US" sz="2200" dirty="0" smtClean="0">
                <a:latin typeface="Courier New" pitchFamily="49" charset="0"/>
              </a:rPr>
              <a:t>))</a:t>
            </a:r>
          </a:p>
          <a:p>
            <a:pPr marL="548640" lvl="1" indent="-274320" fontAlgn="auto">
              <a:lnSpc>
                <a:spcPct val="85000"/>
              </a:lnSpc>
              <a:spcBef>
                <a:spcPct val="0"/>
              </a:spcBef>
              <a:spcAft>
                <a:spcPts val="0"/>
              </a:spcAft>
              <a:buFont typeface="Wingdings" pitchFamily="2" charset="2"/>
              <a:buNone/>
              <a:defRPr/>
            </a:pPr>
            <a:endParaRPr lang="en-US" dirty="0" smtClean="0"/>
          </a:p>
          <a:p>
            <a:pPr marL="548640" lvl="1" indent="-274320" fontAlgn="auto">
              <a:lnSpc>
                <a:spcPct val="85000"/>
              </a:lnSpc>
              <a:spcBef>
                <a:spcPct val="0"/>
              </a:spcBef>
              <a:spcAft>
                <a:spcPts val="0"/>
              </a:spcAft>
              <a:defRPr/>
            </a:pPr>
            <a:r>
              <a:rPr dirty="0" smtClean="0"/>
              <a:t>Code </a:t>
            </a:r>
            <a:r>
              <a:rPr dirty="0"/>
              <a:t>Demo: Implement </a:t>
            </a:r>
            <a:r>
              <a:rPr dirty="0" smtClean="0"/>
              <a:t>the Python Program</a:t>
            </a:r>
            <a:endParaRPr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custDataLst>
              <p:tags r:id="rId1"/>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33795" name="Rectangle 3"/>
          <p:cNvSpPr>
            <a:spLocks noGrp="1" noChangeArrowheads="1"/>
          </p:cNvSpPr>
          <p:nvPr>
            <p:ph type="title"/>
            <p:custDataLst>
              <p:tags r:id="rId2"/>
            </p:custDataLst>
          </p:nvPr>
        </p:nvSpPr>
        <p:spPr/>
        <p:txBody>
          <a:bodyPr/>
          <a:lstStyle/>
          <a:p>
            <a:r>
              <a:rPr lang="en-US" dirty="0" smtClean="0">
                <a:latin typeface="Arial" charset="0"/>
                <a:cs typeface="Arial" charset="0"/>
              </a:rPr>
              <a:t>Some test </a:t>
            </a:r>
            <a:r>
              <a:rPr lang="en-US" dirty="0" smtClean="0">
                <a:latin typeface="Arial" charset="0"/>
                <a:cs typeface="Arial" charset="0"/>
              </a:rPr>
              <a:t>cases  </a:t>
            </a:r>
            <a:r>
              <a:rPr lang="en-US" sz="2400" i="1" dirty="0" smtClean="0">
                <a:latin typeface="Arial" charset="0"/>
                <a:cs typeface="Arial" charset="0"/>
              </a:rPr>
              <a:t>already computed separately</a:t>
            </a:r>
            <a:endParaRPr lang="en-US" sz="2400" i="1" dirty="0" smtClean="0">
              <a:latin typeface="Arial" charset="0"/>
              <a:cs typeface="Arial" charset="0"/>
            </a:endParaRPr>
          </a:p>
        </p:txBody>
      </p:sp>
      <p:sp>
        <p:nvSpPr>
          <p:cNvPr id="60420" name="Rectangle 4"/>
          <p:cNvSpPr>
            <a:spLocks noGrp="1" noChangeArrowheads="1"/>
          </p:cNvSpPr>
          <p:nvPr>
            <p:ph sz="quarter" idx="1"/>
            <p:custDataLst>
              <p:tags r:id="rId3"/>
            </p:custDataLst>
          </p:nvPr>
        </p:nvSpPr>
        <p:spPr>
          <a:xfrm>
            <a:off x="457200" y="1524000"/>
            <a:ext cx="8229600" cy="4876800"/>
          </a:xfrm>
        </p:spPr>
        <p:txBody>
          <a:bodyPr>
            <a:normAutofit fontScale="85000" lnSpcReduction="10000"/>
          </a:bodyPr>
          <a:lstStyle/>
          <a:p>
            <a:pPr marL="548640" lvl="1" indent="-274320" fontAlgn="auto">
              <a:spcAft>
                <a:spcPts val="0"/>
              </a:spcAft>
              <a:defRPr/>
            </a:pPr>
            <a:r>
              <a:rPr dirty="0"/>
              <a:t>All inputs equal  </a:t>
            </a:r>
            <a:r>
              <a:rPr dirty="0" smtClean="0"/>
              <a:t>90 90 90 90 </a:t>
            </a:r>
            <a:r>
              <a:rPr dirty="0"/>
              <a:t>90</a:t>
            </a:r>
          </a:p>
          <a:p>
            <a:pPr marL="822960" lvl="2" fontAlgn="auto">
              <a:spcAft>
                <a:spcPts val="0"/>
              </a:spcAft>
              <a:buClr>
                <a:schemeClr val="bg1">
                  <a:shade val="50000"/>
                </a:schemeClr>
              </a:buClr>
              <a:defRPr/>
            </a:pPr>
            <a:r>
              <a:rPr lang="en-US" dirty="0" smtClean="0">
                <a:cs typeface="+mn-cs"/>
              </a:rPr>
              <a:t>should be what? </a:t>
            </a:r>
            <a:r>
              <a:rPr lang="en-US" dirty="0" smtClean="0">
                <a:cs typeface="+mn-cs"/>
              </a:rPr>
              <a:t>___90.0_____</a:t>
            </a:r>
            <a:endParaRPr lang="en-US" dirty="0" smtClean="0">
              <a:cs typeface="+mn-cs"/>
            </a:endParaRPr>
          </a:p>
          <a:p>
            <a:pPr marL="548640" lvl="1" indent="-274320" fontAlgn="auto">
              <a:spcAft>
                <a:spcPts val="0"/>
              </a:spcAft>
              <a:defRPr/>
            </a:pPr>
            <a:r>
              <a:rPr dirty="0" smtClean="0"/>
              <a:t>First 3 equal</a:t>
            </a:r>
            <a:r>
              <a:rPr dirty="0"/>
              <a:t>, </a:t>
            </a:r>
            <a:r>
              <a:rPr dirty="0" smtClean="0"/>
              <a:t>tests differ but match 90  90  90  80  80 </a:t>
            </a:r>
          </a:p>
          <a:p>
            <a:pPr marL="823277" lvl="2" indent="-274320" fontAlgn="auto">
              <a:spcAft>
                <a:spcPts val="0"/>
              </a:spcAft>
              <a:defRPr/>
            </a:pPr>
            <a:r>
              <a:rPr lang="en-US" dirty="0" smtClean="0"/>
              <a:t>should </a:t>
            </a:r>
            <a:r>
              <a:rPr lang="en-US" dirty="0"/>
              <a:t>be? </a:t>
            </a:r>
            <a:r>
              <a:rPr lang="en-US" dirty="0" smtClean="0"/>
              <a:t>___86.4 ___</a:t>
            </a:r>
            <a:endParaRPr lang="en-US" dirty="0"/>
          </a:p>
          <a:p>
            <a:pPr marL="548640" lvl="1" indent="-274320" fontAlgn="auto">
              <a:spcAft>
                <a:spcPts val="0"/>
              </a:spcAft>
              <a:defRPr/>
            </a:pPr>
            <a:r>
              <a:rPr lang="en-US" dirty="0"/>
              <a:t>First three equal, </a:t>
            </a:r>
            <a:r>
              <a:rPr lang="en-US" dirty="0" smtClean="0"/>
              <a:t>and tests differ 90  </a:t>
            </a:r>
            <a:r>
              <a:rPr lang="en-US" dirty="0"/>
              <a:t>90 </a:t>
            </a:r>
            <a:r>
              <a:rPr lang="en-US" dirty="0" smtClean="0"/>
              <a:t> 90  80  70 </a:t>
            </a:r>
            <a:endParaRPr lang="en-US" dirty="0"/>
          </a:p>
          <a:p>
            <a:pPr marL="823277" lvl="2" indent="-274320" fontAlgn="auto">
              <a:spcAft>
                <a:spcPts val="0"/>
              </a:spcAft>
              <a:defRPr/>
            </a:pPr>
            <a:r>
              <a:rPr lang="en-US" dirty="0" smtClean="0"/>
              <a:t>should </a:t>
            </a:r>
            <a:r>
              <a:rPr lang="en-US" dirty="0" smtClean="0"/>
              <a:t>be? </a:t>
            </a:r>
            <a:r>
              <a:rPr lang="en-US" dirty="0" smtClean="0"/>
              <a:t>___84.6___ </a:t>
            </a:r>
          </a:p>
          <a:p>
            <a:pPr marL="548640" lvl="1" indent="-274320" fontAlgn="auto">
              <a:spcAft>
                <a:spcPts val="0"/>
              </a:spcAft>
              <a:defRPr/>
            </a:pPr>
            <a:r>
              <a:rPr lang="en-US" dirty="0" smtClean="0"/>
              <a:t>First three different, tests match 100  90  80  70  70</a:t>
            </a:r>
            <a:endParaRPr lang="en-US" dirty="0"/>
          </a:p>
          <a:p>
            <a:pPr marL="822960" lvl="2" fontAlgn="auto">
              <a:spcAft>
                <a:spcPts val="0"/>
              </a:spcAft>
              <a:buClr>
                <a:schemeClr val="bg1">
                  <a:shade val="50000"/>
                </a:schemeClr>
              </a:buClr>
              <a:defRPr/>
            </a:pPr>
            <a:r>
              <a:rPr lang="en-US" dirty="0" smtClean="0"/>
              <a:t>should be? </a:t>
            </a:r>
            <a:r>
              <a:rPr lang="en-US" dirty="0" smtClean="0"/>
              <a:t>___83.0___</a:t>
            </a:r>
          </a:p>
          <a:p>
            <a:pPr marL="548323" lvl="1" fontAlgn="auto">
              <a:spcAft>
                <a:spcPts val="0"/>
              </a:spcAft>
              <a:buClr>
                <a:schemeClr val="bg1">
                  <a:shade val="50000"/>
                </a:schemeClr>
              </a:buClr>
              <a:defRPr/>
            </a:pPr>
            <a:r>
              <a:rPr lang="en-US" dirty="0" smtClean="0"/>
              <a:t>Differ in ascending order, descending order, mixed,</a:t>
            </a:r>
          </a:p>
          <a:p>
            <a:pPr marL="548323" lvl="1" fontAlgn="auto">
              <a:spcAft>
                <a:spcPts val="0"/>
              </a:spcAft>
              <a:buClr>
                <a:schemeClr val="bg1">
                  <a:shade val="50000"/>
                </a:schemeClr>
              </a:buClr>
              <a:defRPr/>
            </a:pPr>
            <a:r>
              <a:rPr lang="en-US" dirty="0" smtClean="0"/>
              <a:t>Even more test would be good, like a few random test cases ...</a:t>
            </a:r>
            <a:endParaRPr lang="en-US" dirty="0" smtClean="0"/>
          </a:p>
          <a:p>
            <a:pPr marL="822960" lvl="2" fontAlgn="auto">
              <a:spcAft>
                <a:spcPts val="0"/>
              </a:spcAft>
              <a:buClr>
                <a:schemeClr val="bg1">
                  <a:shade val="50000"/>
                </a:schemeClr>
              </a:buClr>
              <a:defRPr/>
            </a:pPr>
            <a:endParaRPr lang="en-US" dirty="0" smtClean="0"/>
          </a:p>
          <a:p>
            <a:pPr marL="823277" lvl="2" indent="-274320" fontAlgn="auto">
              <a:spcAft>
                <a:spcPts val="0"/>
              </a:spcAft>
              <a:defRPr/>
            </a:pPr>
            <a:endParaRPr lang="en-US" dirty="0" smtClean="0"/>
          </a:p>
          <a:p>
            <a:pPr marL="548640" lvl="1" indent="-274320" fontAlgn="auto">
              <a:spcAft>
                <a:spcPts val="0"/>
              </a:spcAft>
              <a:defRPr/>
            </a:pPr>
            <a:endParaRPr dirty="0" smtClean="0"/>
          </a:p>
          <a:p>
            <a:pPr marL="548640" lvl="1" indent="-274320" fontAlgn="auto">
              <a:spcAft>
                <a:spcPts val="0"/>
              </a:spcAft>
              <a:defRPr/>
            </a:pPr>
            <a:endParaRPr dirty="0"/>
          </a:p>
          <a:p>
            <a:pPr marL="548640" lvl="1" indent="-274320" fontAlgn="auto">
              <a:spcAft>
                <a:spcPts val="0"/>
              </a:spcAft>
              <a:defRPr/>
            </a:pPr>
            <a:endParaRPr dirty="0"/>
          </a:p>
          <a:p>
            <a:pPr marL="548640" lvl="1" indent="-274320" fontAlgn="auto">
              <a:spcAft>
                <a:spcPts val="0"/>
              </a:spcAft>
              <a:defRPr/>
            </a:pPr>
            <a:endParaRPr dirty="0"/>
          </a:p>
          <a:p>
            <a:pPr marL="548640" lvl="1" indent="-274320" fontAlgn="auto">
              <a:spcAft>
                <a:spcPts val="0"/>
              </a:spcAft>
              <a:defRPr/>
            </a:pPr>
            <a:endParaRPr dirty="0"/>
          </a:p>
          <a:p>
            <a:pPr marL="548640" lvl="1" indent="-274320" fontAlgn="auto">
              <a:spcAft>
                <a:spcPts val="0"/>
              </a:spcAft>
              <a:defRPr/>
            </a:pPr>
            <a:endParaRPr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custDataLst>
              <p:tags r:id="rId1"/>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12291" name="Rectangle 3"/>
          <p:cNvSpPr>
            <a:spLocks noChangeArrowheads="1"/>
          </p:cNvSpPr>
          <p:nvPr>
            <p:custDataLst>
              <p:tags r:id="rId2"/>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12292" name="Rectangle 4"/>
          <p:cNvSpPr>
            <a:spLocks noGrp="1" noChangeArrowheads="1"/>
          </p:cNvSpPr>
          <p:nvPr>
            <p:ph type="title"/>
            <p:custDataLst>
              <p:tags r:id="rId3"/>
            </p:custDataLst>
          </p:nvPr>
        </p:nvSpPr>
        <p:spPr>
          <a:xfrm>
            <a:off x="381000" y="266700"/>
            <a:ext cx="8458200" cy="876300"/>
          </a:xfrm>
        </p:spPr>
        <p:txBody>
          <a:bodyPr/>
          <a:lstStyle/>
          <a:p>
            <a:r>
              <a:rPr lang="en-US" dirty="0" smtClean="0">
                <a:latin typeface="Arial" charset="0"/>
                <a:cs typeface="Arial" charset="0"/>
              </a:rPr>
              <a:t>Outline</a:t>
            </a:r>
          </a:p>
        </p:txBody>
      </p:sp>
      <p:sp>
        <p:nvSpPr>
          <p:cNvPr id="12293" name="Rectangle 5"/>
          <p:cNvSpPr>
            <a:spLocks noGrp="1" noChangeArrowheads="1"/>
          </p:cNvSpPr>
          <p:nvPr>
            <p:ph sz="quarter" idx="1"/>
            <p:custDataLst>
              <p:tags r:id="rId4"/>
            </p:custDataLst>
          </p:nvPr>
        </p:nvSpPr>
        <p:spPr>
          <a:xfrm>
            <a:off x="381000" y="1524000"/>
            <a:ext cx="8229600" cy="4648200"/>
          </a:xfrm>
        </p:spPr>
        <p:txBody>
          <a:bodyPr/>
          <a:lstStyle/>
          <a:p>
            <a:pPr lvl="1"/>
            <a:r>
              <a:rPr dirty="0"/>
              <a:t>Goals </a:t>
            </a:r>
          </a:p>
          <a:p>
            <a:pPr lvl="2"/>
            <a:r>
              <a:rPr lang="en-US" dirty="0" smtClean="0"/>
              <a:t>Understand an example of </a:t>
            </a:r>
            <a:r>
              <a:rPr lang="en-US" dirty="0" smtClean="0"/>
              <a:t>software development</a:t>
            </a:r>
            <a:endParaRPr lang="en-US" dirty="0" smtClean="0"/>
          </a:p>
          <a:p>
            <a:pPr lvl="2">
              <a:spcBef>
                <a:spcPct val="10000"/>
              </a:spcBef>
            </a:pPr>
            <a:r>
              <a:rPr lang="en-US" dirty="0" smtClean="0"/>
              <a:t>Understand the characteristics of a good algorithm</a:t>
            </a:r>
          </a:p>
          <a:p>
            <a:pPr lvl="2">
              <a:spcBef>
                <a:spcPct val="10000"/>
              </a:spcBef>
            </a:pPr>
            <a:r>
              <a:rPr lang="en-US" dirty="0" smtClean="0"/>
              <a:t>Understand how algorithmic patterns can help design </a:t>
            </a:r>
            <a:r>
              <a:rPr lang="en-US" dirty="0" smtClean="0"/>
              <a:t>programs</a:t>
            </a:r>
          </a:p>
          <a:p>
            <a:pPr lvl="2">
              <a:spcBef>
                <a:spcPct val="10000"/>
              </a:spcBef>
            </a:pPr>
            <a:r>
              <a:rPr lang="en-US" dirty="0" smtClean="0"/>
              <a:t>Show how a program or a lab is completed from start to finish </a:t>
            </a:r>
            <a:endParaRPr lang="en-US"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ChangeArrowheads="1"/>
          </p:cNvSpPr>
          <p:nvPr>
            <p:custDataLst>
              <p:tags r:id="rId1"/>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13315" name="Rectangle 1027"/>
          <p:cNvSpPr>
            <a:spLocks noChangeArrowheads="1"/>
          </p:cNvSpPr>
          <p:nvPr>
            <p:custDataLst>
              <p:tags r:id="rId2"/>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13316" name="Rectangle 1028"/>
          <p:cNvSpPr>
            <a:spLocks noGrp="1" noChangeArrowheads="1"/>
          </p:cNvSpPr>
          <p:nvPr>
            <p:ph type="title"/>
            <p:custDataLst>
              <p:tags r:id="rId3"/>
            </p:custDataLst>
          </p:nvPr>
        </p:nvSpPr>
        <p:spPr/>
        <p:txBody>
          <a:bodyPr/>
          <a:lstStyle/>
          <a:p>
            <a:r>
              <a:rPr lang="en-US" dirty="0" smtClean="0">
                <a:latin typeface="Arial" charset="0"/>
                <a:cs typeface="Arial" charset="0"/>
              </a:rPr>
              <a:t>Software Development</a:t>
            </a:r>
            <a:endParaRPr lang="en-US" dirty="0" smtClean="0">
              <a:latin typeface="Arial" charset="0"/>
              <a:cs typeface="Arial" charset="0"/>
            </a:endParaRPr>
          </a:p>
        </p:txBody>
      </p:sp>
      <p:sp>
        <p:nvSpPr>
          <p:cNvPr id="13317" name="Rectangle 1029"/>
          <p:cNvSpPr>
            <a:spLocks noGrp="1" noChangeArrowheads="1"/>
          </p:cNvSpPr>
          <p:nvPr>
            <p:ph sz="quarter" idx="1"/>
            <p:custDataLst>
              <p:tags r:id="rId4"/>
            </p:custDataLst>
          </p:nvPr>
        </p:nvSpPr>
        <p:spPr>
          <a:xfrm>
            <a:off x="381000" y="1447800"/>
            <a:ext cx="8229600" cy="4495800"/>
          </a:xfrm>
        </p:spPr>
        <p:txBody>
          <a:bodyPr/>
          <a:lstStyle/>
          <a:p>
            <a:pPr lvl="1"/>
            <a:r>
              <a:rPr dirty="0" smtClean="0"/>
              <a:t>Software development includes</a:t>
            </a:r>
            <a:endParaRPr dirty="0"/>
          </a:p>
          <a:p>
            <a:pPr lvl="2">
              <a:buNone/>
            </a:pPr>
            <a:r>
              <a:rPr lang="en-US" sz="2400" dirty="0" smtClean="0"/>
              <a:t>Analysis:		</a:t>
            </a:r>
            <a:r>
              <a:rPr lang="en-US" sz="2400" dirty="0" smtClean="0"/>
              <a:t>  Understand </a:t>
            </a:r>
            <a:r>
              <a:rPr lang="en-US" sz="2400" dirty="0" smtClean="0"/>
              <a:t>the problem</a:t>
            </a:r>
          </a:p>
          <a:p>
            <a:pPr lvl="2">
              <a:buNone/>
            </a:pPr>
            <a:r>
              <a:rPr lang="en-US" sz="2400" dirty="0" smtClean="0"/>
              <a:t>Design:   		</a:t>
            </a:r>
            <a:r>
              <a:rPr lang="en-US" sz="2400" dirty="0" smtClean="0"/>
              <a:t>  Organize </a:t>
            </a:r>
            <a:r>
              <a:rPr lang="en-US" sz="2400" dirty="0" smtClean="0"/>
              <a:t>the solution</a:t>
            </a:r>
          </a:p>
          <a:p>
            <a:pPr lvl="2">
              <a:buNone/>
            </a:pPr>
            <a:r>
              <a:rPr lang="en-US" sz="2400" dirty="0" smtClean="0"/>
              <a:t>Implementation</a:t>
            </a:r>
            <a:r>
              <a:rPr lang="en-US" sz="2400" dirty="0" smtClean="0"/>
              <a:t>:	 </a:t>
            </a:r>
            <a:r>
              <a:rPr lang="en-US" sz="2400" dirty="0" smtClean="0"/>
              <a:t> Get </a:t>
            </a:r>
            <a:r>
              <a:rPr lang="en-US" sz="2400" dirty="0" smtClean="0"/>
              <a:t>the solution running</a:t>
            </a:r>
          </a:p>
          <a:p>
            <a:pPr lvl="2">
              <a:buNone/>
            </a:pPr>
            <a:r>
              <a:rPr lang="en-US" sz="2400" dirty="0" smtClean="0"/>
              <a:t>Test/Debug:	  See if program works. If not, debug</a:t>
            </a:r>
          </a:p>
          <a:p>
            <a:pPr lvl="2">
              <a:buNone/>
            </a:pPr>
            <a:endParaRPr lang="en-US" sz="2400" i="1"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ChangeArrowheads="1"/>
          </p:cNvSpPr>
          <p:nvPr>
            <p:custDataLst>
              <p:tags r:id="rId1"/>
            </p:custDataLst>
          </p:nvPr>
        </p:nvSpPr>
        <p:spPr bwMode="auto">
          <a:xfrm>
            <a:off x="609600" y="6248400"/>
            <a:ext cx="1905000" cy="457200"/>
          </a:xfrm>
          <a:prstGeom prst="rect">
            <a:avLst/>
          </a:prstGeom>
          <a:noFill/>
          <a:ln w="9525">
            <a:noFill/>
            <a:miter lim="800000"/>
            <a:headEnd/>
            <a:tailEnd/>
          </a:ln>
        </p:spPr>
        <p:txBody>
          <a:bodyPr wrap="none" anchor="ctr"/>
          <a:lstStyle/>
          <a:p>
            <a:endParaRPr lang="en-US"/>
          </a:p>
        </p:txBody>
      </p:sp>
      <p:sp>
        <p:nvSpPr>
          <p:cNvPr id="15363" name="Rectangle 1027"/>
          <p:cNvSpPr>
            <a:spLocks noChangeArrowheads="1"/>
          </p:cNvSpPr>
          <p:nvPr>
            <p:custDataLst>
              <p:tags r:id="rId2"/>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15364" name="Rectangle 1028"/>
          <p:cNvSpPr>
            <a:spLocks noGrp="1" noChangeArrowheads="1"/>
          </p:cNvSpPr>
          <p:nvPr>
            <p:ph type="title"/>
            <p:custDataLst>
              <p:tags r:id="rId3"/>
            </p:custDataLst>
          </p:nvPr>
        </p:nvSpPr>
        <p:spPr>
          <a:xfrm>
            <a:off x="533400" y="266700"/>
            <a:ext cx="8229600" cy="800100"/>
          </a:xfrm>
        </p:spPr>
        <p:txBody>
          <a:bodyPr/>
          <a:lstStyle/>
          <a:p>
            <a:r>
              <a:rPr lang="en-US" smtClean="0">
                <a:latin typeface="Arial" charset="0"/>
                <a:cs typeface="Arial" charset="0"/>
              </a:rPr>
              <a:t>Analysis</a:t>
            </a:r>
          </a:p>
        </p:txBody>
      </p:sp>
      <p:sp>
        <p:nvSpPr>
          <p:cNvPr id="15365" name="Rectangle 1029"/>
          <p:cNvSpPr>
            <a:spLocks noGrp="1" noChangeArrowheads="1"/>
          </p:cNvSpPr>
          <p:nvPr>
            <p:ph sz="quarter" idx="1"/>
            <p:custDataLst>
              <p:tags r:id="rId4"/>
            </p:custDataLst>
          </p:nvPr>
        </p:nvSpPr>
        <p:spPr>
          <a:xfrm>
            <a:off x="381000" y="1524000"/>
            <a:ext cx="8382000" cy="3733800"/>
          </a:xfrm>
        </p:spPr>
        <p:txBody>
          <a:bodyPr/>
          <a:lstStyle/>
          <a:p>
            <a:pPr lvl="1"/>
            <a:r>
              <a:rPr dirty="0"/>
              <a:t>Synonyms for analysis</a:t>
            </a:r>
          </a:p>
          <a:p>
            <a:pPr lvl="2"/>
            <a:r>
              <a:rPr lang="en-US" dirty="0" smtClean="0"/>
              <a:t>inquiry, examination, study</a:t>
            </a:r>
          </a:p>
          <a:p>
            <a:pPr lvl="1"/>
            <a:r>
              <a:rPr dirty="0"/>
              <a:t>Activities</a:t>
            </a:r>
          </a:p>
          <a:p>
            <a:pPr lvl="2"/>
            <a:r>
              <a:rPr lang="en-US" dirty="0" smtClean="0"/>
              <a:t>Read </a:t>
            </a:r>
            <a:r>
              <a:rPr lang="en-US" dirty="0" smtClean="0"/>
              <a:t>and understand the problem </a:t>
            </a:r>
            <a:r>
              <a:rPr lang="en-US" dirty="0" smtClean="0"/>
              <a:t>statement</a:t>
            </a:r>
          </a:p>
          <a:p>
            <a:pPr lvl="2"/>
            <a:r>
              <a:rPr lang="en-US" dirty="0" smtClean="0"/>
              <a:t>Figure out what has to done</a:t>
            </a:r>
          </a:p>
          <a:p>
            <a:pPr lvl="2"/>
            <a:r>
              <a:rPr lang="en-US" dirty="0" smtClean="0"/>
              <a:t>Describe inputs and outputs and their relationships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custDataLst>
              <p:tags r:id="rId1"/>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16387" name="Rectangle 3"/>
          <p:cNvSpPr>
            <a:spLocks noChangeArrowheads="1"/>
          </p:cNvSpPr>
          <p:nvPr>
            <p:custDataLst>
              <p:tags r:id="rId2"/>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16388" name="Rectangle 4"/>
          <p:cNvSpPr>
            <a:spLocks noGrp="1" noChangeArrowheads="1"/>
          </p:cNvSpPr>
          <p:nvPr>
            <p:ph type="title"/>
            <p:custDataLst>
              <p:tags r:id="rId3"/>
            </p:custDataLst>
          </p:nvPr>
        </p:nvSpPr>
        <p:spPr/>
        <p:txBody>
          <a:bodyPr/>
          <a:lstStyle/>
          <a:p>
            <a:r>
              <a:rPr lang="en-US" dirty="0" smtClean="0">
                <a:latin typeface="Arial" charset="0"/>
                <a:cs typeface="Arial" charset="0"/>
              </a:rPr>
              <a:t>Program Specification </a:t>
            </a:r>
            <a:r>
              <a:rPr lang="en-US" sz="2400" i="1" dirty="0" smtClean="0">
                <a:latin typeface="Arial" charset="0"/>
                <a:cs typeface="Arial" charset="0"/>
              </a:rPr>
              <a:t>like our projects will be</a:t>
            </a:r>
            <a:endParaRPr lang="en-US" sz="2400" i="1" dirty="0" smtClean="0">
              <a:latin typeface="Arial" charset="0"/>
              <a:cs typeface="Arial" charset="0"/>
            </a:endParaRPr>
          </a:p>
        </p:txBody>
      </p:sp>
      <p:sp>
        <p:nvSpPr>
          <p:cNvPr id="12293" name="Rectangle 5"/>
          <p:cNvSpPr>
            <a:spLocks noGrp="1" noChangeArrowheads="1"/>
          </p:cNvSpPr>
          <p:nvPr>
            <p:ph sz="quarter" idx="1"/>
            <p:custDataLst>
              <p:tags r:id="rId4"/>
            </p:custDataLst>
          </p:nvPr>
        </p:nvSpPr>
        <p:spPr>
          <a:xfrm>
            <a:off x="228600" y="1371600"/>
            <a:ext cx="8534400" cy="4953000"/>
          </a:xfrm>
        </p:spPr>
        <p:txBody>
          <a:bodyPr>
            <a:normAutofit lnSpcReduction="10000"/>
          </a:bodyPr>
          <a:lstStyle/>
          <a:p>
            <a:pPr marL="548640" lvl="1" indent="-274320" fontAlgn="auto">
              <a:lnSpc>
                <a:spcPct val="90000"/>
              </a:lnSpc>
              <a:spcAft>
                <a:spcPts val="0"/>
              </a:spcAft>
              <a:buNone/>
              <a:defRPr/>
            </a:pPr>
            <a:r>
              <a:rPr lang="en-US" dirty="0" smtClean="0"/>
              <a:t>It is final exam time and our section leaders (SLs) are very busy. All grades for ISTA 130 are on paper and the SLs must calculate all grades by hand.  They would like a program that allows them to enter the grades and compute the course grade based on these assessments and weights</a:t>
            </a:r>
          </a:p>
          <a:p>
            <a:pPr lvl="3">
              <a:buNone/>
            </a:pPr>
            <a:r>
              <a:rPr lang="en-US" sz="2600" dirty="0" smtClean="0"/>
              <a:t>16</a:t>
            </a:r>
            <a:r>
              <a:rPr lang="en-US" sz="2600" dirty="0"/>
              <a:t>% Labs and Assignments </a:t>
            </a:r>
          </a:p>
          <a:p>
            <a:pPr lvl="3">
              <a:buNone/>
            </a:pPr>
            <a:r>
              <a:rPr lang="en-US" sz="2600" dirty="0"/>
              <a:t>34% Programming Projects </a:t>
            </a:r>
          </a:p>
          <a:p>
            <a:pPr lvl="3">
              <a:buNone/>
            </a:pPr>
            <a:r>
              <a:rPr lang="en-US" sz="2600" dirty="0"/>
              <a:t>14% Quizzes </a:t>
            </a:r>
          </a:p>
          <a:p>
            <a:pPr lvl="3">
              <a:buNone/>
            </a:pPr>
            <a:r>
              <a:rPr lang="en-US" sz="2600" dirty="0"/>
              <a:t>18% </a:t>
            </a:r>
            <a:r>
              <a:rPr lang="en-US" sz="2600" dirty="0" smtClean="0"/>
              <a:t>Midterm</a:t>
            </a:r>
            <a:endParaRPr lang="en-US" sz="2600" dirty="0"/>
          </a:p>
          <a:p>
            <a:pPr lvl="3">
              <a:buNone/>
            </a:pPr>
            <a:r>
              <a:rPr lang="en-US" sz="2600" dirty="0"/>
              <a:t>18% Final </a:t>
            </a:r>
            <a:r>
              <a:rPr lang="en-US" sz="2600" dirty="0" smtClean="0"/>
              <a:t>Exam</a:t>
            </a:r>
            <a:endParaRPr lang="en-US" sz="2600" dirty="0"/>
          </a:p>
          <a:p>
            <a:pPr marL="548640" lvl="1" indent="-274320" fontAlgn="auto">
              <a:lnSpc>
                <a:spcPct val="90000"/>
              </a:lnSpc>
              <a:spcAft>
                <a:spcPts val="0"/>
              </a:spcAft>
              <a:buNone/>
              <a:defRPr/>
            </a:pPr>
            <a:endParaRPr dirty="0" smtClean="0"/>
          </a:p>
          <a:p>
            <a:pPr marL="822960" lvl="2" fontAlgn="auto">
              <a:lnSpc>
                <a:spcPct val="90000"/>
              </a:lnSpc>
              <a:spcAft>
                <a:spcPts val="0"/>
              </a:spcAft>
              <a:buClr>
                <a:schemeClr val="bg1">
                  <a:shade val="50000"/>
                </a:schemeClr>
              </a:buClr>
              <a:buFont typeface="Desdemona" pitchFamily="82" charset="0"/>
              <a:buNone/>
              <a:defRPr/>
            </a:pPr>
            <a:endParaRPr lang="en-US" sz="2400" dirty="0" smtClean="0">
              <a:cs typeface="+mn-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Dialog</a:t>
            </a:r>
            <a:endParaRPr lang="en-US" dirty="0"/>
          </a:p>
        </p:txBody>
      </p:sp>
      <p:sp>
        <p:nvSpPr>
          <p:cNvPr id="3" name="Content Placeholder 2"/>
          <p:cNvSpPr>
            <a:spLocks noGrp="1"/>
          </p:cNvSpPr>
          <p:nvPr>
            <p:ph sz="quarter" idx="1"/>
          </p:nvPr>
        </p:nvSpPr>
        <p:spPr/>
        <p:txBody>
          <a:bodyPr/>
          <a:lstStyle/>
          <a:p>
            <a:pPr>
              <a:buFont typeface="Arial" pitchFamily="34" charset="0"/>
              <a:buChar char="•"/>
            </a:pPr>
            <a:r>
              <a:rPr lang="en-US" dirty="0" smtClean="0"/>
              <a:t>Your dialog should look exactly (or very, very close) to this:</a:t>
            </a:r>
            <a:endParaRPr lang="en-US" dirty="0"/>
          </a:p>
          <a:p>
            <a:r>
              <a:rPr lang="en-US" sz="1900" dirty="0" smtClean="0">
                <a:solidFill>
                  <a:schemeClr val="accent6"/>
                </a:solidFill>
                <a:latin typeface="Courier New" pitchFamily="49" charset="0"/>
              </a:rPr>
              <a:t>&gt;&gt;&gt; </a:t>
            </a:r>
          </a:p>
          <a:p>
            <a:r>
              <a:rPr lang="en-US" sz="1900" dirty="0" smtClean="0">
                <a:solidFill>
                  <a:srgbClr val="0070C0"/>
                </a:solidFill>
                <a:latin typeface="Courier New" pitchFamily="49" charset="0"/>
              </a:rPr>
              <a:t>This program computes a course grade for ISTA 130</a:t>
            </a:r>
          </a:p>
          <a:p>
            <a:r>
              <a:rPr lang="en-US" sz="1900" dirty="0" smtClean="0">
                <a:solidFill>
                  <a:srgbClr val="0070C0"/>
                </a:solidFill>
                <a:latin typeface="Courier New" pitchFamily="49" charset="0"/>
              </a:rPr>
              <a:t>Enter the five assessments when prompted.</a:t>
            </a:r>
            <a:br>
              <a:rPr lang="en-US" sz="1900" dirty="0" smtClean="0">
                <a:solidFill>
                  <a:srgbClr val="0070C0"/>
                </a:solidFill>
                <a:latin typeface="Courier New" pitchFamily="49" charset="0"/>
              </a:rPr>
            </a:br>
            <a:endParaRPr lang="en-US" sz="1900" dirty="0" smtClean="0">
              <a:solidFill>
                <a:srgbClr val="0070C0"/>
              </a:solidFill>
              <a:latin typeface="Courier New" pitchFamily="49" charset="0"/>
            </a:endParaRPr>
          </a:p>
          <a:p>
            <a:r>
              <a:rPr lang="en-US" sz="1900" dirty="0" smtClean="0">
                <a:solidFill>
                  <a:srgbClr val="0070C0"/>
                </a:solidFill>
                <a:latin typeface="Courier New" pitchFamily="49" charset="0"/>
              </a:rPr>
              <a:t>Labs and Assignments: </a:t>
            </a:r>
            <a:r>
              <a:rPr lang="en-US" sz="1900" dirty="0">
                <a:latin typeface="Courier New" pitchFamily="49" charset="0"/>
              </a:rPr>
              <a:t>90</a:t>
            </a:r>
          </a:p>
          <a:p>
            <a:r>
              <a:rPr lang="en-US" sz="1900" dirty="0" smtClean="0">
                <a:solidFill>
                  <a:srgbClr val="0070C0"/>
                </a:solidFill>
                <a:latin typeface="Courier New" pitchFamily="49" charset="0"/>
              </a:rPr>
              <a:t>Programming Projects: </a:t>
            </a:r>
            <a:r>
              <a:rPr lang="en-US" sz="1900" dirty="0">
                <a:latin typeface="Courier New" pitchFamily="49" charset="0"/>
              </a:rPr>
              <a:t>90</a:t>
            </a:r>
          </a:p>
          <a:p>
            <a:r>
              <a:rPr lang="en-US" sz="1900" dirty="0" smtClean="0">
                <a:solidFill>
                  <a:srgbClr val="0070C0"/>
                </a:solidFill>
                <a:latin typeface="Courier New" pitchFamily="49" charset="0"/>
              </a:rPr>
              <a:t>Quizzes: </a:t>
            </a:r>
            <a:r>
              <a:rPr lang="en-US" sz="1900" dirty="0">
                <a:latin typeface="Courier New" pitchFamily="49" charset="0"/>
              </a:rPr>
              <a:t>90</a:t>
            </a:r>
          </a:p>
          <a:p>
            <a:r>
              <a:rPr lang="en-US" sz="1900" dirty="0" smtClean="0">
                <a:solidFill>
                  <a:srgbClr val="0070C0"/>
                </a:solidFill>
                <a:latin typeface="Courier New" pitchFamily="49" charset="0"/>
              </a:rPr>
              <a:t>Midterm: </a:t>
            </a:r>
            <a:r>
              <a:rPr lang="en-US" sz="1900" dirty="0">
                <a:latin typeface="Courier New" pitchFamily="49" charset="0"/>
              </a:rPr>
              <a:t>90</a:t>
            </a:r>
          </a:p>
          <a:p>
            <a:r>
              <a:rPr lang="en-US" sz="1900" dirty="0" smtClean="0">
                <a:solidFill>
                  <a:srgbClr val="0070C0"/>
                </a:solidFill>
                <a:latin typeface="Courier New" pitchFamily="49" charset="0"/>
              </a:rPr>
              <a:t>Final exam: </a:t>
            </a:r>
            <a:r>
              <a:rPr lang="en-US" sz="1900" dirty="0" smtClean="0">
                <a:latin typeface="Courier New" pitchFamily="49" charset="0"/>
              </a:rPr>
              <a:t>90</a:t>
            </a:r>
          </a:p>
          <a:p>
            <a:r>
              <a:rPr lang="en-US" sz="1900" dirty="0" smtClean="0">
                <a:solidFill>
                  <a:srgbClr val="0070C0"/>
                </a:solidFill>
                <a:latin typeface="Courier New" pitchFamily="49" charset="0"/>
              </a:rPr>
              <a:t>Course grade: 90.0</a:t>
            </a:r>
          </a:p>
          <a:p>
            <a:r>
              <a:rPr lang="en-US" sz="1900" dirty="0" smtClean="0">
                <a:solidFill>
                  <a:schemeClr val="accent6"/>
                </a:solidFill>
                <a:latin typeface="Courier New" pitchFamily="49" charset="0"/>
              </a:rPr>
              <a:t>&gt;&gt;&gt; </a:t>
            </a:r>
            <a:endParaRPr lang="en-US" sz="1900" dirty="0">
              <a:solidFill>
                <a:schemeClr val="accent6"/>
              </a:solidFill>
              <a:latin typeface="Courier New" pitchFamily="49"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input and output</a:t>
            </a:r>
            <a:endParaRPr lang="en-US" dirty="0"/>
          </a:p>
        </p:txBody>
      </p:sp>
      <p:sp>
        <p:nvSpPr>
          <p:cNvPr id="3" name="Content Placeholder 2"/>
          <p:cNvSpPr>
            <a:spLocks noGrp="1"/>
          </p:cNvSpPr>
          <p:nvPr>
            <p:ph sz="quarter" idx="1"/>
          </p:nvPr>
        </p:nvSpPr>
        <p:spPr/>
        <p:txBody>
          <a:bodyPr/>
          <a:lstStyle/>
          <a:p>
            <a:pPr>
              <a:buFont typeface="Arial" pitchFamily="34" charset="0"/>
              <a:buChar char="•"/>
            </a:pPr>
            <a:r>
              <a:rPr lang="en-US" dirty="0" smtClean="0"/>
              <a:t>Use meaningful identifiers to represent what the program expects as input</a:t>
            </a:r>
          </a:p>
          <a:p>
            <a:pPr lvl="1">
              <a:spcBef>
                <a:spcPts val="0"/>
              </a:spcBef>
              <a:buFont typeface="Arial" pitchFamily="34" charset="0"/>
              <a:buChar char="•"/>
            </a:pPr>
            <a:r>
              <a:rPr lang="en-US" sz="2200" dirty="0" smtClean="0">
                <a:latin typeface="Courier New" pitchFamily="49" charset="0"/>
              </a:rPr>
              <a:t>assignments</a:t>
            </a:r>
          </a:p>
          <a:p>
            <a:pPr lvl="1">
              <a:spcBef>
                <a:spcPts val="0"/>
              </a:spcBef>
              <a:buFont typeface="Arial" pitchFamily="34" charset="0"/>
              <a:buChar char="•"/>
            </a:pPr>
            <a:r>
              <a:rPr lang="en-US" sz="2200" dirty="0" smtClean="0">
                <a:latin typeface="Courier New" pitchFamily="49" charset="0"/>
              </a:rPr>
              <a:t>projects</a:t>
            </a:r>
          </a:p>
          <a:p>
            <a:pPr lvl="1">
              <a:spcBef>
                <a:spcPts val="0"/>
              </a:spcBef>
              <a:buFont typeface="Arial" pitchFamily="34" charset="0"/>
              <a:buChar char="•"/>
            </a:pPr>
            <a:r>
              <a:rPr lang="en-US" sz="2200" dirty="0" smtClean="0">
                <a:latin typeface="Courier New" pitchFamily="49" charset="0"/>
              </a:rPr>
              <a:t>quizzes</a:t>
            </a:r>
          </a:p>
          <a:p>
            <a:pPr lvl="1">
              <a:spcBef>
                <a:spcPts val="0"/>
              </a:spcBef>
              <a:buFont typeface="Arial" pitchFamily="34" charset="0"/>
              <a:buChar char="•"/>
            </a:pPr>
            <a:r>
              <a:rPr lang="en-US" sz="2200" dirty="0" smtClean="0">
                <a:latin typeface="Courier New" pitchFamily="49" charset="0"/>
              </a:rPr>
              <a:t>midterm</a:t>
            </a:r>
          </a:p>
          <a:p>
            <a:pPr lvl="1">
              <a:spcBef>
                <a:spcPts val="0"/>
              </a:spcBef>
              <a:buFont typeface="Arial" pitchFamily="34" charset="0"/>
              <a:buChar char="•"/>
            </a:pPr>
            <a:r>
              <a:rPr lang="en-US" sz="2200" dirty="0" smtClean="0">
                <a:latin typeface="Courier New" pitchFamily="49" charset="0"/>
              </a:rPr>
              <a:t>final</a:t>
            </a:r>
          </a:p>
          <a:p>
            <a:pPr>
              <a:buFont typeface="Arial" pitchFamily="34" charset="0"/>
              <a:buChar char="•"/>
            </a:pPr>
            <a:r>
              <a:rPr lang="en-US" dirty="0" smtClean="0"/>
              <a:t>Get a name for the thing to be output</a:t>
            </a:r>
          </a:p>
          <a:p>
            <a:pPr lvl="1">
              <a:spcBef>
                <a:spcPts val="0"/>
              </a:spcBef>
              <a:buFont typeface="Arial" pitchFamily="34" charset="0"/>
              <a:buChar char="•"/>
            </a:pPr>
            <a:r>
              <a:rPr lang="en-US" sz="2200" dirty="0">
                <a:latin typeface="Courier New" pitchFamily="49" charset="0"/>
              </a:rPr>
              <a:t>grade</a:t>
            </a:r>
          </a:p>
          <a:p>
            <a:pPr>
              <a:buFont typeface="Arial" pitchFamily="34" charset="0"/>
              <a:buChar char="•"/>
            </a:pPr>
            <a:r>
              <a:rPr lang="en-US" dirty="0" smtClean="0"/>
              <a:t>Relationships?</a:t>
            </a:r>
          </a:p>
          <a:p>
            <a:pPr lvl="1">
              <a:buFont typeface="Arial" pitchFamily="34" charset="0"/>
              <a:buChar char="•"/>
            </a:pPr>
            <a:r>
              <a:rPr lang="en-US" sz="2800" dirty="0" smtClean="0"/>
              <a:t>Need values for the input to compute the output</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ChangeArrowheads="1"/>
          </p:cNvSpPr>
          <p:nvPr>
            <p:custDataLst>
              <p:tags r:id="rId1"/>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2531" name="Rectangle 1027"/>
          <p:cNvSpPr>
            <a:spLocks noChangeArrowheads="1"/>
          </p:cNvSpPr>
          <p:nvPr>
            <p:custDataLst>
              <p:tags r:id="rId2"/>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2532" name="Rectangle 1028"/>
          <p:cNvSpPr>
            <a:spLocks noGrp="1" noChangeArrowheads="1"/>
          </p:cNvSpPr>
          <p:nvPr>
            <p:ph type="title"/>
            <p:custDataLst>
              <p:tags r:id="rId3"/>
            </p:custDataLst>
          </p:nvPr>
        </p:nvSpPr>
        <p:spPr/>
        <p:txBody>
          <a:bodyPr/>
          <a:lstStyle/>
          <a:p>
            <a:r>
              <a:rPr lang="en-US" smtClean="0">
                <a:latin typeface="Arial" charset="0"/>
                <a:cs typeface="Arial" charset="0"/>
              </a:rPr>
              <a:t>Design</a:t>
            </a:r>
          </a:p>
        </p:txBody>
      </p:sp>
      <p:sp>
        <p:nvSpPr>
          <p:cNvPr id="22533" name="Rectangle 1029"/>
          <p:cNvSpPr>
            <a:spLocks noGrp="1" noChangeArrowheads="1"/>
          </p:cNvSpPr>
          <p:nvPr>
            <p:ph sz="quarter" idx="1"/>
            <p:custDataLst>
              <p:tags r:id="rId4"/>
            </p:custDataLst>
          </p:nvPr>
        </p:nvSpPr>
        <p:spPr>
          <a:xfrm>
            <a:off x="457200" y="1524000"/>
            <a:ext cx="8229600" cy="3867150"/>
          </a:xfrm>
        </p:spPr>
        <p:txBody>
          <a:bodyPr/>
          <a:lstStyle/>
          <a:p>
            <a:pPr lvl="1"/>
            <a:r>
              <a:rPr dirty="0"/>
              <a:t>Synonyms of design: model, think, plan, devise, pattern, propose, outline</a:t>
            </a:r>
          </a:p>
          <a:p>
            <a:pPr lvl="1"/>
            <a:r>
              <a:rPr dirty="0"/>
              <a:t>We'll use these design tools:</a:t>
            </a:r>
          </a:p>
          <a:p>
            <a:pPr lvl="2"/>
            <a:r>
              <a:rPr lang="en-US" dirty="0" smtClean="0"/>
              <a:t>algorithms</a:t>
            </a:r>
          </a:p>
          <a:p>
            <a:pPr lvl="2"/>
            <a:r>
              <a:rPr lang="en-US" dirty="0" smtClean="0"/>
              <a:t>algorithmic </a:t>
            </a:r>
            <a:r>
              <a:rPr lang="en-US" dirty="0" smtClean="0"/>
              <a:t>patterns</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custDataLst>
              <p:tags r:id="rId1"/>
            </p:custDataLst>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23555" name="Rectangle 3"/>
          <p:cNvSpPr>
            <a:spLocks noChangeArrowheads="1"/>
          </p:cNvSpPr>
          <p:nvPr>
            <p:custDataLst>
              <p:tags r:id="rId2"/>
            </p:custDataLst>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23556" name="Rectangle 4"/>
          <p:cNvSpPr>
            <a:spLocks noGrp="1" noChangeArrowheads="1"/>
          </p:cNvSpPr>
          <p:nvPr>
            <p:ph type="title"/>
            <p:custDataLst>
              <p:tags r:id="rId3"/>
            </p:custDataLst>
          </p:nvPr>
        </p:nvSpPr>
        <p:spPr/>
        <p:txBody>
          <a:bodyPr/>
          <a:lstStyle/>
          <a:p>
            <a:r>
              <a:rPr lang="en-US" smtClean="0">
                <a:latin typeface="Arial" charset="0"/>
                <a:cs typeface="Arial" charset="0"/>
              </a:rPr>
              <a:t>Algorithms</a:t>
            </a:r>
          </a:p>
        </p:txBody>
      </p:sp>
      <p:sp>
        <p:nvSpPr>
          <p:cNvPr id="23557" name="Rectangle 5"/>
          <p:cNvSpPr>
            <a:spLocks noGrp="1" noChangeArrowheads="1"/>
          </p:cNvSpPr>
          <p:nvPr>
            <p:ph sz="quarter" idx="1"/>
            <p:custDataLst>
              <p:tags r:id="rId4"/>
            </p:custDataLst>
          </p:nvPr>
        </p:nvSpPr>
        <p:spPr>
          <a:xfrm>
            <a:off x="457200" y="1524000"/>
            <a:ext cx="8229600" cy="4267200"/>
          </a:xfrm>
        </p:spPr>
        <p:txBody>
          <a:bodyPr/>
          <a:lstStyle/>
          <a:p>
            <a:pPr lvl="1"/>
            <a:r>
              <a:rPr dirty="0"/>
              <a:t>An algorithm is a set of activities that solves a problem</a:t>
            </a:r>
          </a:p>
          <a:p>
            <a:pPr lvl="1"/>
            <a:r>
              <a:rPr dirty="0"/>
              <a:t>An algorithm must:</a:t>
            </a:r>
          </a:p>
          <a:p>
            <a:pPr lvl="2"/>
            <a:r>
              <a:rPr lang="en-US" dirty="0" smtClean="0"/>
              <a:t>list activities that must be performed</a:t>
            </a:r>
          </a:p>
          <a:p>
            <a:pPr lvl="2"/>
            <a:r>
              <a:rPr lang="en-US" dirty="0" smtClean="0"/>
              <a:t>list the activities in the proper order</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279</TotalTime>
  <Pages>72</Pages>
  <Words>735</Words>
  <Application>Microsoft Office PowerPoint</Application>
  <PresentationFormat>On-screen Show (4:3)</PresentationFormat>
  <Paragraphs>151</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Origin</vt:lpstr>
      <vt:lpstr> Software Development Expansion of topics page 28 in Zelle</vt:lpstr>
      <vt:lpstr>Outline</vt:lpstr>
      <vt:lpstr>Software Development</vt:lpstr>
      <vt:lpstr>Analysis</vt:lpstr>
      <vt:lpstr>Program Specification like our projects will be</vt:lpstr>
      <vt:lpstr>Sample Dialog</vt:lpstr>
      <vt:lpstr>Name input and output</vt:lpstr>
      <vt:lpstr>Design</vt:lpstr>
      <vt:lpstr>Algorithms</vt:lpstr>
      <vt:lpstr>Algorithm to Bake a Cake</vt:lpstr>
      <vt:lpstr>Algorithmic Patterns</vt:lpstr>
      <vt:lpstr>IPO Algorithmic Pattern</vt:lpstr>
      <vt:lpstr>Patterns ala Alexander</vt:lpstr>
      <vt:lpstr>Example of Algorithm Design</vt:lpstr>
      <vt:lpstr>Refining Activities in algorithms</vt:lpstr>
      <vt:lpstr>Implementation</vt:lpstr>
      <vt:lpstr>Example Translations</vt:lpstr>
      <vt:lpstr>Some test cases  already computed separately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Asserting Java Ch1 Program Development</dc:title>
  <dc:subject>Lecture notes for CmpSc 101, 201, 203</dc:subject>
  <dc:creator>Rick Mercer - Instructor of Engineering and Computer Science</dc:creator>
  <cp:keywords>Chapter 1</cp:keywords>
  <dc:description/>
  <cp:lastModifiedBy>mercer</cp:lastModifiedBy>
  <cp:revision>324</cp:revision>
  <cp:lastPrinted>1999-01-13T02:39:52Z</cp:lastPrinted>
  <dcterms:created xsi:type="dcterms:W3CDTF">1995-07-23T21:08:00Z</dcterms:created>
  <dcterms:modified xsi:type="dcterms:W3CDTF">2011-08-25T23:06:35Z</dcterms:modified>
</cp:coreProperties>
</file>